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1"/>
  </p:notesMasterIdLst>
  <p:sldIdLst>
    <p:sldId id="304" r:id="rId2"/>
    <p:sldId id="305" r:id="rId3"/>
    <p:sldId id="303" r:id="rId4"/>
    <p:sldId id="258" r:id="rId5"/>
    <p:sldId id="259" r:id="rId6"/>
    <p:sldId id="260" r:id="rId7"/>
    <p:sldId id="261" r:id="rId8"/>
    <p:sldId id="307" r:id="rId9"/>
    <p:sldId id="262" r:id="rId10"/>
    <p:sldId id="306" r:id="rId11"/>
    <p:sldId id="264" r:id="rId12"/>
    <p:sldId id="265" r:id="rId13"/>
    <p:sldId id="266" r:id="rId14"/>
    <p:sldId id="267" r:id="rId15"/>
    <p:sldId id="308" r:id="rId16"/>
    <p:sldId id="309" r:id="rId17"/>
    <p:sldId id="310" r:id="rId18"/>
    <p:sldId id="311" r:id="rId19"/>
    <p:sldId id="31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ld Standard TT" panose="020B0604020202020204" charset="-52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7571F6-2F71-46EC-B48A-65868C80D37D}">
  <a:tblStyle styleId="{617571F6-2F71-46EC-B48A-65868C80D3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6774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b664bee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9b664bee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b664be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b664be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b664bee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9b664bee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b664bee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a9b664bee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b664beee_0_2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a9b664bee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b664beee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b664beee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b664beee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b664beee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b664beee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9b664beee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b664beee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9b664beee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ervised_learn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-supervised_learn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supervised_learn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39D7-BEE3-4D91-A3EF-3B50FA9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Machine learning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основные понятия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10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B6DB2-0260-4304-89BF-FB95DEC0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CEC94-43DB-4592-9951-F48789547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Обучение  с учителем</a:t>
            </a:r>
          </a:p>
          <a:p>
            <a:pPr lvl="1"/>
            <a:r>
              <a:rPr lang="ru-RU" dirty="0"/>
              <a:t>Задача классификации</a:t>
            </a:r>
          </a:p>
          <a:p>
            <a:pPr lvl="1"/>
            <a:r>
              <a:rPr lang="ru-RU" dirty="0"/>
              <a:t>Задача регрессии</a:t>
            </a:r>
          </a:p>
          <a:p>
            <a:r>
              <a:rPr lang="ru-RU" dirty="0"/>
              <a:t>Обучение без учителя</a:t>
            </a:r>
          </a:p>
          <a:p>
            <a:pPr lvl="1"/>
            <a:r>
              <a:rPr lang="ru-RU" dirty="0"/>
              <a:t>Кластеризация</a:t>
            </a:r>
          </a:p>
          <a:p>
            <a:pPr lvl="1"/>
            <a:r>
              <a:rPr lang="ru-RU" dirty="0"/>
              <a:t>Понижение размерности</a:t>
            </a:r>
          </a:p>
        </p:txBody>
      </p:sp>
    </p:spTree>
    <p:extLst>
      <p:ext uri="{BB962C8B-B14F-4D97-AF65-F5344CB8AC3E}">
        <p14:creationId xmlns:p14="http://schemas.microsoft.com/office/powerpoint/2010/main" val="24304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Обучение по размеченным данным (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Supervised Learning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 / SL)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500"/>
              <a:buChar char="●"/>
            </a:pP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Обучающая выборка состоит из пар (</a:t>
            </a:r>
            <a:r>
              <a:rPr lang="ru" sz="1500" i="1">
                <a:solidFill>
                  <a:srgbClr val="444444"/>
                </a:solidFill>
                <a:highlight>
                  <a:srgbClr val="FFFFFF"/>
                </a:highlight>
              </a:rPr>
              <a:t>x</a:t>
            </a: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, </a:t>
            </a:r>
            <a:r>
              <a:rPr lang="ru" sz="1500" i="1">
                <a:solidFill>
                  <a:srgbClr val="444444"/>
                </a:solidFill>
                <a:highlight>
                  <a:srgbClr val="FFFFFF"/>
                </a:highlight>
              </a:rPr>
              <a:t>y</a:t>
            </a: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), где </a:t>
            </a:r>
            <a:b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ru" sz="1500" i="1">
                <a:solidFill>
                  <a:srgbClr val="444444"/>
                </a:solidFill>
                <a:highlight>
                  <a:srgbClr val="FFFFFF"/>
                </a:highlight>
              </a:rPr>
              <a:t>x</a:t>
            </a: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 – описание объекта, </a:t>
            </a:r>
            <a:r>
              <a:rPr lang="ru" sz="1500" i="1">
                <a:solidFill>
                  <a:srgbClr val="444444"/>
                </a:solidFill>
                <a:highlight>
                  <a:srgbClr val="FFFFFF"/>
                </a:highlight>
              </a:rPr>
              <a:t>у </a:t>
            </a: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– его метка</a:t>
            </a:r>
            <a:endParaRPr sz="15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Char char="●"/>
            </a:pP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Необходимо обучить модель </a:t>
            </a:r>
            <a:r>
              <a:rPr lang="ru" sz="1500" i="1">
                <a:solidFill>
                  <a:srgbClr val="444444"/>
                </a:solidFill>
                <a:highlight>
                  <a:srgbClr val="FFFFFF"/>
                </a:highlight>
              </a:rPr>
              <a:t>y</a:t>
            </a: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=</a:t>
            </a:r>
            <a:r>
              <a:rPr lang="ru" sz="1500" i="1">
                <a:solidFill>
                  <a:srgbClr val="444444"/>
                </a:solidFill>
                <a:highlight>
                  <a:srgbClr val="FFFFFF"/>
                </a:highlight>
              </a:rPr>
              <a:t>f</a:t>
            </a: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(</a:t>
            </a:r>
            <a:r>
              <a:rPr lang="ru" sz="1500" i="1">
                <a:solidFill>
                  <a:srgbClr val="444444"/>
                </a:solidFill>
                <a:highlight>
                  <a:srgbClr val="FFFFFF"/>
                </a:highlight>
              </a:rPr>
              <a:t>x</a:t>
            </a: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), которая по описаниям получает метки. </a:t>
            </a:r>
            <a:b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Часто такое обучение называют «обучением с учителем»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Обучение с частично размеченными данными (</a:t>
            </a:r>
            <a:r>
              <a:rPr lang="ru">
                <a:highlight>
                  <a:srgbClr val="FFFFFF"/>
                </a:highlight>
                <a:uFill>
                  <a:noFill/>
                </a:uFill>
                <a:hlinkClick r:id="rId3"/>
              </a:rPr>
              <a:t>Semi-Supervised Learning</a:t>
            </a:r>
            <a:r>
              <a:rPr lang="ru">
                <a:highlight>
                  <a:srgbClr val="FFFFFF"/>
                </a:highlight>
              </a:rPr>
              <a:t> / SSL)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Обучающая выборка состоит из данных с метками и без меток (последних, как правило, существенно больше)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Необходимо также обучить модель </a:t>
            </a:r>
            <a:r>
              <a:rPr lang="ru" i="1">
                <a:solidFill>
                  <a:srgbClr val="444444"/>
                </a:solidFill>
                <a:highlight>
                  <a:srgbClr val="FFFFFF"/>
                </a:highlight>
              </a:rPr>
              <a:t>y</a:t>
            </a: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=</a:t>
            </a:r>
            <a:r>
              <a:rPr lang="ru" i="1">
                <a:solidFill>
                  <a:srgbClr val="444444"/>
                </a:solidFill>
                <a:highlight>
                  <a:srgbClr val="FFFFFF"/>
                </a:highlight>
              </a:rPr>
              <a:t>f</a:t>
            </a: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(</a:t>
            </a:r>
            <a:r>
              <a:rPr lang="ru" i="1">
                <a:solidFill>
                  <a:srgbClr val="444444"/>
                </a:solidFill>
                <a:highlight>
                  <a:srgbClr val="FFFFFF"/>
                </a:highlight>
              </a:rPr>
              <a:t>x</a:t>
            </a: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), но здесь может помочь информация о том, как объекты располагаются в пространстве описаний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Обучение по неразмеченным данным (</a:t>
            </a:r>
            <a:r>
              <a:rPr lang="ru">
                <a:highlight>
                  <a:srgbClr val="FFFFFF"/>
                </a:highlight>
                <a:uFill>
                  <a:noFill/>
                </a:uFill>
                <a:hlinkClick r:id="rId3"/>
              </a:rPr>
              <a:t>Unsupervised Learning</a:t>
            </a:r>
            <a:r>
              <a:rPr lang="ru">
                <a:highlight>
                  <a:srgbClr val="FFFFFF"/>
                </a:highlight>
              </a:rPr>
              <a:t> / UL)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Даны только объекты (без меток), необходимо эффективно описать, как они располагаются в пространстве описаний.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Типичные задачи обучения по неразмеченным данным – кластеризация, понижение размерности, детектирование аномалий, оценка плотности и т.п.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Самообучения (Self-Supervised Learning).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628650" y="11549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Необходимо сформировать для каждого объекта псевдо-метку (pseudo label) и решить полученную SL-задачу, но нас интересует не столько качество решения придуманной нами задачи (её называют pretext task), сколько представление (representation) объектов, которое будет выучено в ходе её решения.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Это представление можно в дальнейшем использовать уже при решении любой задачи с метками (SL), которую называют последующей задачей (downstream task).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Причина в небольшой объёме размеченных данных (в этом случае возникает соблазн использовать неразмеченные данные, возможно из другого домена). В отличие от обучения с частично размеченными данными в самообучении используются совершенно произвольные неразмеченные данные (не имеющие отношения к решаемой задаче).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5D20B-869C-4C26-A428-356FA74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 задачи машинного обучения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7DE97F-B458-4E44-83E7-9E76E95C7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Постановка задача (зачем её решать?)</a:t>
            </a:r>
          </a:p>
          <a:p>
            <a:r>
              <a:rPr lang="ru-RU" dirty="0">
                <a:solidFill>
                  <a:schemeClr val="tx1"/>
                </a:solidFill>
              </a:rPr>
              <a:t>Сбор и подготовка данных</a:t>
            </a:r>
          </a:p>
          <a:p>
            <a:r>
              <a:rPr lang="ru-RU" dirty="0">
                <a:solidFill>
                  <a:schemeClr val="tx1"/>
                </a:solidFill>
              </a:rPr>
              <a:t>Анализ данных (</a:t>
            </a:r>
            <a:r>
              <a:rPr lang="en-US" dirty="0">
                <a:solidFill>
                  <a:schemeClr val="tx1"/>
                </a:solidFill>
              </a:rPr>
              <a:t>EDA</a:t>
            </a:r>
            <a:r>
              <a:rPr lang="ru-RU" dirty="0">
                <a:solidFill>
                  <a:schemeClr val="tx1"/>
                </a:solidFill>
              </a:rPr>
              <a:t>-разведочный анализ данных (полезные данные, адекватные, чистые/грязные, статистики, визуализации и пр.)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ru-RU" dirty="0">
                <a:solidFill>
                  <a:schemeClr val="tx1"/>
                </a:solidFill>
              </a:rPr>
              <a:t>Обработка данных</a:t>
            </a:r>
          </a:p>
          <a:p>
            <a:r>
              <a:rPr lang="ru-RU" dirty="0">
                <a:solidFill>
                  <a:schemeClr val="tx1"/>
                </a:solidFill>
              </a:rPr>
              <a:t>Разработка модели</a:t>
            </a:r>
          </a:p>
          <a:p>
            <a:r>
              <a:rPr lang="ru-RU" dirty="0">
                <a:solidFill>
                  <a:schemeClr val="tx1"/>
                </a:solidFill>
              </a:rPr>
              <a:t>Оценка модели</a:t>
            </a:r>
          </a:p>
          <a:p>
            <a:r>
              <a:rPr lang="ru-RU" dirty="0">
                <a:solidFill>
                  <a:schemeClr val="tx1"/>
                </a:solidFill>
              </a:rPr>
              <a:t>Внедрение модели (</a:t>
            </a:r>
            <a:r>
              <a:rPr lang="ru-RU" b="1" dirty="0" err="1">
                <a:solidFill>
                  <a:schemeClr val="tx1"/>
                </a:solidFill>
              </a:rPr>
              <a:t>деплой</a:t>
            </a:r>
            <a:r>
              <a:rPr lang="ru-RU" b="1" dirty="0">
                <a:solidFill>
                  <a:schemeClr val="tx1"/>
                </a:solidFill>
              </a:rPr>
              <a:t>*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marL="139700" indent="0" algn="r">
              <a:buNone/>
            </a:pPr>
            <a:r>
              <a:rPr lang="ru-RU" sz="1200" dirty="0">
                <a:solidFill>
                  <a:schemeClr val="tx1"/>
                </a:solidFill>
              </a:rPr>
              <a:t>от англ. </a:t>
            </a:r>
            <a:r>
              <a:rPr lang="ru-RU" sz="1200" dirty="0" err="1">
                <a:solidFill>
                  <a:schemeClr val="tx1"/>
                </a:solidFill>
              </a:rPr>
              <a:t>deploy</a:t>
            </a:r>
            <a:r>
              <a:rPr lang="ru-RU" sz="1200" dirty="0">
                <a:solidFill>
                  <a:schemeClr val="tx1"/>
                </a:solidFill>
              </a:rPr>
              <a:t>, развёртывание, приведение в 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353128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brastorage.org/webt/id/xa/mf/idxamfektntmqarfkbhes0dd5zk.jpeg">
            <a:extLst>
              <a:ext uri="{FF2B5EF4-FFF2-40B4-BE49-F238E27FC236}">
                <a16:creationId xmlns:a16="http://schemas.microsoft.com/office/drawing/2014/main" id="{E2ECFC31-D568-4932-A3BF-3794C54A0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500"/>
            <a:ext cx="9144000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22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ythonist.ru/wp-content/uploads/2020/11/image2_7w4u9qr.png">
            <a:extLst>
              <a:ext uri="{FF2B5EF4-FFF2-40B4-BE49-F238E27FC236}">
                <a16:creationId xmlns:a16="http://schemas.microsoft.com/office/drawing/2014/main" id="{ACC80E76-5515-4A5A-BAFA-718865416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0"/>
            <a:ext cx="78216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9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f.ppt-online.org/files1/slide/q/qIiCQVgDkGuPcRM3UOS1TsAeYtf8F7rpZvlBW2hJx4/slide-8.jpg">
            <a:extLst>
              <a:ext uri="{FF2B5EF4-FFF2-40B4-BE49-F238E27FC236}">
                <a16:creationId xmlns:a16="http://schemas.microsoft.com/office/drawing/2014/main" id="{80DC54AB-888E-44FE-B4D0-826E3585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6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Сравнение фреймворков машинного обучения">
            <a:extLst>
              <a:ext uri="{FF2B5EF4-FFF2-40B4-BE49-F238E27FC236}">
                <a16:creationId xmlns:a16="http://schemas.microsoft.com/office/drawing/2014/main" id="{440DCB43-6F51-48C2-A440-ABA66B06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"/>
            <a:ext cx="9144000" cy="38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9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209A0-18EB-476A-AC10-ECA7EFED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75FD59-F459-4F21-A229-7FDDD37C1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dirty="0"/>
              <a:t>Класс методов искусственного интеллекта, характерной чертой которых является не прямое решение задачи, а обучение за счёт применения решений множества сходных задач. Для построения таких методов используются средства математической статистики, численных методов, математического анализа, методов оптимизации, теории вероятностей, теории графов, различные техники работы с данными в цифровой форме.</a:t>
            </a:r>
          </a:p>
          <a:p>
            <a:r>
              <a:rPr lang="ru-RU" sz="1600" dirty="0"/>
              <a:t>Благодаря машинному обучению программист не обязан писать инструкции, учитывающие все возможные проблемы и содержащие все решения. Вместо этого в компьютер (или отдельную программу) закладывают алгоритм самостоятельного нахождения решений путём комплексного использования статистических данных, из которых выводятся закономерности и на основе которых делаются прогнозы.</a:t>
            </a:r>
          </a:p>
        </p:txBody>
      </p:sp>
    </p:spTree>
    <p:extLst>
      <p:ext uri="{BB962C8B-B14F-4D97-AF65-F5344CB8AC3E}">
        <p14:creationId xmlns:p14="http://schemas.microsoft.com/office/powerpoint/2010/main" val="227695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353D0-6FEF-410D-872E-609CFE5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</a:t>
            </a:r>
            <a:r>
              <a:rPr lang="en-US" dirty="0"/>
              <a:t>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34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 sz="3300">
                <a:latin typeface="Calibri"/>
                <a:ea typeface="Calibri"/>
                <a:cs typeface="Calibri"/>
                <a:sym typeface="Calibri"/>
              </a:rPr>
              <a:t>Постановка задачи МЛ: оцените стоимость ноутбука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graphicFrame>
        <p:nvGraphicFramePr>
          <p:cNvPr id="89" name="Google Shape;89;p19"/>
          <p:cNvGraphicFramePr/>
          <p:nvPr/>
        </p:nvGraphicFramePr>
        <p:xfrm>
          <a:off x="420450" y="1535238"/>
          <a:ext cx="7639525" cy="3418900"/>
        </p:xfrm>
        <a:graphic>
          <a:graphicData uri="http://schemas.openxmlformats.org/drawingml/2006/table">
            <a:tbl>
              <a:tblPr>
                <a:noFill/>
                <a:tableStyleId>{617571F6-2F71-46EC-B48A-65868C80D37D}</a:tableStyleId>
              </a:tblPr>
              <a:tblGrid>
                <a:gridCol w="10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8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Кол-во ядер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RAM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(Гб)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Объем жесткого диска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(ГБ)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Диагональ/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разрешение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Работа от аккумулятора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Цена (руб.)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500 (HDD)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15"/1920x1080 пикс.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до 5 часов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31 490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8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256 (SSD)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14"/1920x1080 пикс.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до 12 часов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60 990</a:t>
                      </a:r>
                      <a:endParaRPr sz="1000" u="none" strike="noStrike" cap="none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1000 (HDD)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17"/1920x1080 пикс.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до 3 часов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65 990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8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>
                          <a:solidFill>
                            <a:srgbClr val="000000"/>
                          </a:solidFill>
                        </a:rPr>
                        <a:t>1000 (HDD) +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256 (SSD) 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17"/1920x1080 пикс.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до 11 часов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109 990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/>
                        <a:t>5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/>
                        <a:t>4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/>
                        <a:t>16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>
                          <a:solidFill>
                            <a:srgbClr val="000000"/>
                          </a:solidFill>
                        </a:rPr>
                        <a:t>1000 (HDD)+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>
                          <a:solidFill>
                            <a:srgbClr val="000000"/>
                          </a:solidFill>
                        </a:rPr>
                        <a:t>128 (SSD)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b="1" u="none" strike="noStrike" cap="none">
                          <a:solidFill>
                            <a:srgbClr val="333333"/>
                          </a:solidFill>
                        </a:rPr>
                        <a:t>17"/1920x1080 пикс.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>
                          <a:solidFill>
                            <a:srgbClr val="000000"/>
                          </a:solidFill>
                        </a:rPr>
                        <a:t>до 6 часов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>
                          <a:solidFill>
                            <a:srgbClr val="FF0000"/>
                          </a:solidFill>
                        </a:rPr>
                        <a:t>?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467" y="2659216"/>
            <a:ext cx="494042" cy="37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 t="13165" b="14418"/>
          <a:stretch/>
        </p:blipFill>
        <p:spPr>
          <a:xfrm>
            <a:off x="805327" y="3189209"/>
            <a:ext cx="578325" cy="48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5">
            <a:alphaModFix/>
          </a:blip>
          <a:srcRect t="13461" b="11163"/>
          <a:stretch/>
        </p:blipFill>
        <p:spPr>
          <a:xfrm>
            <a:off x="892260" y="2121826"/>
            <a:ext cx="480271" cy="41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6">
            <a:alphaModFix/>
          </a:blip>
          <a:srcRect b="15211"/>
          <a:stretch/>
        </p:blipFill>
        <p:spPr>
          <a:xfrm>
            <a:off x="834989" y="3831336"/>
            <a:ext cx="519001" cy="47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7">
            <a:alphaModFix/>
          </a:blip>
          <a:srcRect t="19056" b="11188"/>
          <a:stretch/>
        </p:blipFill>
        <p:spPr>
          <a:xfrm>
            <a:off x="834989" y="4450148"/>
            <a:ext cx="519001" cy="41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Calibri"/>
                <a:ea typeface="Calibri"/>
                <a:cs typeface="Calibri"/>
                <a:sym typeface="Calibri"/>
              </a:rPr>
              <a:t>Постановка задачи МЛ: оцените стоимость ноутбука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420450" y="1535238"/>
          <a:ext cx="7639525" cy="3418900"/>
        </p:xfrm>
        <a:graphic>
          <a:graphicData uri="http://schemas.openxmlformats.org/drawingml/2006/table">
            <a:tbl>
              <a:tblPr>
                <a:noFill/>
                <a:tableStyleId>{617571F6-2F71-46EC-B48A-65868C80D37D}</a:tableStyleId>
              </a:tblPr>
              <a:tblGrid>
                <a:gridCol w="10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8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Кол-во ядер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RAM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(Гб)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Объем жесткого диска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(ГБ)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Диагональ/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разрешение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Работа от аккумулятора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Цена (руб.)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500 (HDD)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15"/1920x1080 пикс.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до 5 часов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31 490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8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256 (SSD)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14"/1920x1080 пикс.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до 12 часов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60 990</a:t>
                      </a:r>
                      <a:endParaRPr sz="1000" u="none" strike="noStrike" cap="none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1000 (HDD)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17"/1920x1080 пикс.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до 3 часов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65 990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8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>
                          <a:solidFill>
                            <a:srgbClr val="000000"/>
                          </a:solidFill>
                        </a:rPr>
                        <a:t>1000 (HDD) +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256 (SSD) 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>
                          <a:solidFill>
                            <a:srgbClr val="333333"/>
                          </a:solidFill>
                        </a:rPr>
                        <a:t>17"/1920x1080 пикс.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до 11 часов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u="none" strike="noStrike" cap="none"/>
                        <a:t>109 990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/>
                        <a:t>5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/>
                        <a:t>4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/>
                        <a:t>16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>
                          <a:solidFill>
                            <a:srgbClr val="000000"/>
                          </a:solidFill>
                        </a:rPr>
                        <a:t>1000 (HDD)+</a:t>
                      </a:r>
                      <a:endParaRPr sz="1000" b="1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>
                          <a:solidFill>
                            <a:srgbClr val="000000"/>
                          </a:solidFill>
                        </a:rPr>
                        <a:t>128 (SSD)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b="1" u="none" strike="noStrike" cap="none">
                          <a:solidFill>
                            <a:srgbClr val="333333"/>
                          </a:solidFill>
                        </a:rPr>
                        <a:t>17"/1920x1080 пикс.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>
                          <a:solidFill>
                            <a:srgbClr val="000000"/>
                          </a:solidFill>
                        </a:rPr>
                        <a:t>до 6 часов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Calibri"/>
                        <a:buNone/>
                      </a:pPr>
                      <a:r>
                        <a:rPr lang="ru" sz="1000" b="1" u="none" strike="noStrike" cap="none">
                          <a:solidFill>
                            <a:srgbClr val="FF0000"/>
                          </a:solidFill>
                        </a:rPr>
                        <a:t>86990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467" y="2659216"/>
            <a:ext cx="494042" cy="37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t="13165" b="14418"/>
          <a:stretch/>
        </p:blipFill>
        <p:spPr>
          <a:xfrm>
            <a:off x="805327" y="3189209"/>
            <a:ext cx="578325" cy="48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5">
            <a:alphaModFix/>
          </a:blip>
          <a:srcRect t="13461" b="11163"/>
          <a:stretch/>
        </p:blipFill>
        <p:spPr>
          <a:xfrm>
            <a:off x="892260" y="2121826"/>
            <a:ext cx="480271" cy="41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6">
            <a:alphaModFix/>
          </a:blip>
          <a:srcRect b="15211"/>
          <a:stretch/>
        </p:blipFill>
        <p:spPr>
          <a:xfrm>
            <a:off x="834989" y="3831336"/>
            <a:ext cx="519001" cy="47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7">
            <a:alphaModFix/>
          </a:blip>
          <a:srcRect t="19056" b="11188"/>
          <a:stretch/>
        </p:blipFill>
        <p:spPr>
          <a:xfrm>
            <a:off x="834989" y="4450148"/>
            <a:ext cx="519001" cy="41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33775" y="333769"/>
            <a:ext cx="639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ru"/>
              <a:t>Постановка задачи машинного обучения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9335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" i="1"/>
              <a:t>X</a:t>
            </a:r>
            <a:r>
              <a:rPr lang="ru"/>
              <a:t> — множество </a:t>
            </a:r>
            <a:r>
              <a:rPr lang="ru" i="1"/>
              <a:t>объектов</a:t>
            </a: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" i="1"/>
              <a:t>Y</a:t>
            </a:r>
            <a:r>
              <a:rPr lang="ru"/>
              <a:t> — множество </a:t>
            </a:r>
            <a:r>
              <a:rPr lang="ru" i="1"/>
              <a:t>ответов</a:t>
            </a:r>
            <a:r>
              <a:rPr lang="ru"/>
              <a:t> (например, два класса или произвольные числа)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" i="1"/>
              <a:t>y: X → Y</a:t>
            </a:r>
            <a:r>
              <a:rPr lang="ru"/>
              <a:t> — неизвестная закономерность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" b="1"/>
              <a:t>Дано: </a:t>
            </a:r>
            <a:r>
              <a:rPr lang="ru" i="1"/>
              <a:t>обучающая выборка</a:t>
            </a:r>
            <a:r>
              <a:rPr lang="ru"/>
              <a:t>, {</a:t>
            </a:r>
            <a:r>
              <a:rPr lang="ru" i="1"/>
              <a:t>x</a:t>
            </a:r>
            <a:r>
              <a:rPr lang="ru" i="1" baseline="-25000"/>
              <a:t>1</a:t>
            </a:r>
            <a:r>
              <a:rPr lang="ru" i="1"/>
              <a:t>, x</a:t>
            </a:r>
            <a:r>
              <a:rPr lang="ru" i="1" baseline="-25000"/>
              <a:t>2</a:t>
            </a:r>
            <a:r>
              <a:rPr lang="ru" i="1"/>
              <a:t>, …, x</a:t>
            </a:r>
            <a:r>
              <a:rPr lang="ru" i="1" baseline="-25000"/>
              <a:t>n</a:t>
            </a:r>
            <a:r>
              <a:rPr lang="ru"/>
              <a:t>} — подмножество множества </a:t>
            </a:r>
            <a:r>
              <a:rPr lang="ru" i="1"/>
              <a:t>X</a:t>
            </a:r>
            <a:br>
              <a:rPr lang="ru"/>
            </a:br>
            <a:r>
              <a:rPr lang="ru" b="1"/>
              <a:t>Цель: </a:t>
            </a:r>
            <a:r>
              <a:rPr lang="ru"/>
              <a:t>подобрать </a:t>
            </a:r>
            <a:r>
              <a:rPr lang="ru" i="1"/>
              <a:t>алгоритм</a:t>
            </a:r>
            <a:r>
              <a:rPr lang="ru"/>
              <a:t>, приближающий функцию </a:t>
            </a:r>
            <a:r>
              <a:rPr lang="ru" i="1"/>
              <a:t>y(x)</a:t>
            </a:r>
            <a:r>
              <a:rPr lang="ru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ru"/>
              <a:t> </a:t>
            </a:r>
            <a:endParaRPr baseline="-25000"/>
          </a:p>
        </p:txBody>
      </p:sp>
      <p:sp>
        <p:nvSpPr>
          <p:cNvPr id="112" name="Google Shape;112;p21"/>
          <p:cNvSpPr/>
          <p:nvPr/>
        </p:nvSpPr>
        <p:spPr>
          <a:xfrm>
            <a:off x="5455900" y="1308200"/>
            <a:ext cx="3087600" cy="871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X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6799800" y="1471700"/>
            <a:ext cx="1547400" cy="544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обучающая выборка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6309550" y="2844725"/>
            <a:ext cx="1380300" cy="741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1"/>
          <p:cNvCxnSpPr/>
          <p:nvPr/>
        </p:nvCxnSpPr>
        <p:spPr>
          <a:xfrm>
            <a:off x="5753750" y="1699975"/>
            <a:ext cx="784500" cy="16128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1"/>
          <p:cNvCxnSpPr/>
          <p:nvPr/>
        </p:nvCxnSpPr>
        <p:spPr>
          <a:xfrm>
            <a:off x="6552875" y="1649125"/>
            <a:ext cx="79800" cy="1460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1"/>
          <p:cNvCxnSpPr/>
          <p:nvPr/>
        </p:nvCxnSpPr>
        <p:spPr>
          <a:xfrm>
            <a:off x="6298600" y="1939700"/>
            <a:ext cx="1147800" cy="13149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1"/>
          <p:cNvCxnSpPr/>
          <p:nvPr/>
        </p:nvCxnSpPr>
        <p:spPr>
          <a:xfrm flipH="1">
            <a:off x="6705300" y="1885800"/>
            <a:ext cx="421500" cy="157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19;p21"/>
          <p:cNvCxnSpPr/>
          <p:nvPr/>
        </p:nvCxnSpPr>
        <p:spPr>
          <a:xfrm flipH="1">
            <a:off x="7199450" y="1859800"/>
            <a:ext cx="370500" cy="1634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20;p21"/>
          <p:cNvCxnSpPr/>
          <p:nvPr/>
        </p:nvCxnSpPr>
        <p:spPr>
          <a:xfrm flipH="1">
            <a:off x="7526275" y="1874325"/>
            <a:ext cx="494100" cy="1220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" name="Google Shape;121;p21"/>
          <p:cNvSpPr/>
          <p:nvPr/>
        </p:nvSpPr>
        <p:spPr>
          <a:xfrm>
            <a:off x="5652025" y="1590850"/>
            <a:ext cx="167100" cy="15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6218650" y="1875125"/>
            <a:ext cx="167100" cy="15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6450850" y="1547275"/>
            <a:ext cx="167100" cy="15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7053825" y="1787000"/>
            <a:ext cx="167100" cy="1527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7489950" y="1787000"/>
            <a:ext cx="167100" cy="1527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7926075" y="1787000"/>
            <a:ext cx="167100" cy="1527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974175" y="2279563"/>
            <a:ext cx="951900" cy="225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знаем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728125" y="2276175"/>
            <a:ext cx="1104300" cy="225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хотим узнать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33775" y="333769"/>
            <a:ext cx="639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ru"/>
              <a:t>Как задаются объекты. Признаковое описание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13527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"/>
              <a:t>Объект </a:t>
            </a:r>
            <a:r>
              <a:rPr lang="ru" i="1"/>
              <a:t>x</a:t>
            </a:r>
            <a:r>
              <a:rPr lang="ru"/>
              <a:t> задаётся </a:t>
            </a:r>
            <a:r>
              <a:rPr lang="ru" i="1"/>
              <a:t>признаковым описанием</a:t>
            </a:r>
            <a:r>
              <a:rPr lang="ru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" i="1"/>
              <a:t>f</a:t>
            </a:r>
            <a:r>
              <a:rPr lang="ru" i="1" baseline="-25000"/>
              <a:t>1</a:t>
            </a:r>
            <a:r>
              <a:rPr lang="ru" i="1"/>
              <a:t>, f</a:t>
            </a:r>
            <a:r>
              <a:rPr lang="ru" i="1" baseline="-25000"/>
              <a:t>2</a:t>
            </a:r>
            <a:r>
              <a:rPr lang="ru" i="1"/>
              <a:t>, …, f</a:t>
            </a:r>
            <a:r>
              <a:rPr lang="ru" i="1" baseline="-25000"/>
              <a:t>k</a:t>
            </a:r>
            <a:r>
              <a:rPr lang="ru"/>
              <a:t> — признаки (features) объекта </a:t>
            </a:r>
            <a:r>
              <a:rPr lang="ru" i="1"/>
              <a:t>x</a:t>
            </a: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"/>
              <a:t> 	</a:t>
            </a:r>
            <a:r>
              <a:rPr lang="ru" i="1"/>
              <a:t>f</a:t>
            </a:r>
            <a:r>
              <a:rPr lang="ru" i="1" baseline="-25000"/>
              <a:t>1</a:t>
            </a:r>
            <a:r>
              <a:rPr lang="ru" i="1"/>
              <a:t>(x</a:t>
            </a:r>
            <a:r>
              <a:rPr lang="ru" i="1" baseline="-25000"/>
              <a:t>1</a:t>
            </a:r>
            <a:r>
              <a:rPr lang="ru" i="1"/>
              <a:t>),   f</a:t>
            </a:r>
            <a:r>
              <a:rPr lang="ru" i="1" baseline="-25000"/>
              <a:t>2</a:t>
            </a:r>
            <a:r>
              <a:rPr lang="ru" i="1"/>
              <a:t>(x</a:t>
            </a:r>
            <a:r>
              <a:rPr lang="ru" i="1" baseline="-25000"/>
              <a:t>1</a:t>
            </a:r>
            <a:r>
              <a:rPr lang="ru" i="1"/>
              <a:t>), … ,   f</a:t>
            </a:r>
            <a:r>
              <a:rPr lang="ru" i="1" baseline="-25000"/>
              <a:t>k</a:t>
            </a:r>
            <a:r>
              <a:rPr lang="ru" i="1"/>
              <a:t>(x</a:t>
            </a:r>
            <a:r>
              <a:rPr lang="ru" i="1" baseline="-25000"/>
              <a:t>1</a:t>
            </a:r>
            <a:r>
              <a:rPr lang="ru" i="1"/>
              <a:t>)</a:t>
            </a:r>
            <a:r>
              <a:rPr lang="ru"/>
              <a:t>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"/>
              <a:t> 	</a:t>
            </a:r>
            <a:r>
              <a:rPr lang="ru" i="1"/>
              <a:t>f</a:t>
            </a:r>
            <a:r>
              <a:rPr lang="ru" i="1" baseline="-25000"/>
              <a:t>1</a:t>
            </a:r>
            <a:r>
              <a:rPr lang="ru" i="1"/>
              <a:t>(x</a:t>
            </a:r>
            <a:r>
              <a:rPr lang="ru" i="1" baseline="-25000"/>
              <a:t>2</a:t>
            </a:r>
            <a:r>
              <a:rPr lang="ru" i="1"/>
              <a:t>),   f</a:t>
            </a:r>
            <a:r>
              <a:rPr lang="ru" i="1" baseline="-25000"/>
              <a:t>2</a:t>
            </a:r>
            <a:r>
              <a:rPr lang="ru" i="1"/>
              <a:t>(x</a:t>
            </a:r>
            <a:r>
              <a:rPr lang="ru" i="1" baseline="-25000"/>
              <a:t>2</a:t>
            </a:r>
            <a:r>
              <a:rPr lang="ru" i="1"/>
              <a:t>), … ,   f</a:t>
            </a:r>
            <a:r>
              <a:rPr lang="ru" i="1" baseline="-25000"/>
              <a:t>k</a:t>
            </a:r>
            <a:r>
              <a:rPr lang="ru" i="1"/>
              <a:t>(x</a:t>
            </a:r>
            <a:r>
              <a:rPr lang="ru" i="1" baseline="-25000"/>
              <a:t>2</a:t>
            </a:r>
            <a:r>
              <a:rPr lang="ru" i="1"/>
              <a:t>)</a:t>
            </a:r>
            <a:r>
              <a:rPr lang="ru"/>
              <a:t>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"/>
              <a:t>			…                 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ru"/>
              <a:t>	</a:t>
            </a:r>
            <a:r>
              <a:rPr lang="ru" i="1"/>
              <a:t>f</a:t>
            </a:r>
            <a:r>
              <a:rPr lang="ru" i="1" baseline="-25000"/>
              <a:t>1</a:t>
            </a:r>
            <a:r>
              <a:rPr lang="ru" i="1"/>
              <a:t>(x</a:t>
            </a:r>
            <a:r>
              <a:rPr lang="ru" i="1" baseline="-25000"/>
              <a:t>n</a:t>
            </a:r>
            <a:r>
              <a:rPr lang="ru" i="1"/>
              <a:t>),   f</a:t>
            </a:r>
            <a:r>
              <a:rPr lang="ru" i="1" baseline="-25000"/>
              <a:t>2</a:t>
            </a:r>
            <a:r>
              <a:rPr lang="ru" i="1"/>
              <a:t>(x</a:t>
            </a:r>
            <a:r>
              <a:rPr lang="ru" i="1" baseline="-25000"/>
              <a:t>n</a:t>
            </a:r>
            <a:r>
              <a:rPr lang="ru" i="1"/>
              <a:t>), … ,   f</a:t>
            </a:r>
            <a:r>
              <a:rPr lang="ru" i="1" baseline="-25000"/>
              <a:t>k</a:t>
            </a:r>
            <a:r>
              <a:rPr lang="ru" i="1"/>
              <a:t>(x</a:t>
            </a:r>
            <a:r>
              <a:rPr lang="ru" i="1" baseline="-25000"/>
              <a:t>n</a:t>
            </a:r>
            <a:r>
              <a:rPr lang="ru" i="1"/>
              <a:t>)</a:t>
            </a:r>
            <a:r>
              <a:rPr lang="ru"/>
              <a:t> 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6335774" y="1161625"/>
            <a:ext cx="12594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признаки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6414850" y="1273250"/>
            <a:ext cx="1002600" cy="27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22"/>
          <p:cNvCxnSpPr>
            <a:endCxn id="138" idx="0"/>
          </p:cNvCxnSpPr>
          <p:nvPr/>
        </p:nvCxnSpPr>
        <p:spPr>
          <a:xfrm flipH="1">
            <a:off x="5751874" y="1540300"/>
            <a:ext cx="817500" cy="3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22"/>
          <p:cNvSpPr txBox="1"/>
          <p:nvPr/>
        </p:nvSpPr>
        <p:spPr>
          <a:xfrm>
            <a:off x="5128924" y="1859800"/>
            <a:ext cx="1245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числовые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9" name="Google Shape;139;p22"/>
          <p:cNvCxnSpPr>
            <a:stCxn id="135" idx="2"/>
            <a:endCxn id="140" idx="0"/>
          </p:cNvCxnSpPr>
          <p:nvPr/>
        </p:nvCxnSpPr>
        <p:spPr>
          <a:xfrm flipH="1">
            <a:off x="6694574" y="1575625"/>
            <a:ext cx="2709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22"/>
          <p:cNvCxnSpPr>
            <a:endCxn id="142" idx="0"/>
          </p:cNvCxnSpPr>
          <p:nvPr/>
        </p:nvCxnSpPr>
        <p:spPr>
          <a:xfrm>
            <a:off x="7433825" y="1569100"/>
            <a:ext cx="606600" cy="2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40;p22"/>
          <p:cNvSpPr txBox="1"/>
          <p:nvPr/>
        </p:nvSpPr>
        <p:spPr>
          <a:xfrm>
            <a:off x="6193200" y="1859800"/>
            <a:ext cx="1002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бинарные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7248425" y="1859800"/>
            <a:ext cx="1584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категориальные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5143475" y="1943350"/>
            <a:ext cx="893400" cy="27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6195950" y="1943350"/>
            <a:ext cx="893400" cy="27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7292825" y="1943350"/>
            <a:ext cx="1390500" cy="27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602975" y="2219350"/>
            <a:ext cx="123600" cy="19287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572772" y="2219350"/>
            <a:ext cx="123600" cy="1928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747025" y="2787700"/>
            <a:ext cx="49329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— матрица “объекты-признаки”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объект, пригодный для применения алгоритмов машинного обучения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4E4DA-685E-4CDD-AC53-E04C565D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признаков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946138-447F-44DD-BF00-3053C7833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Числовые</a:t>
            </a:r>
          </a:p>
          <a:p>
            <a:r>
              <a:rPr lang="ru-RU" dirty="0"/>
              <a:t>Бинарные</a:t>
            </a:r>
          </a:p>
          <a:p>
            <a:r>
              <a:rPr lang="ru-RU" dirty="0"/>
              <a:t>Категориальные</a:t>
            </a:r>
          </a:p>
        </p:txBody>
      </p:sp>
    </p:spTree>
    <p:extLst>
      <p:ext uri="{BB962C8B-B14F-4D97-AF65-F5344CB8AC3E}">
        <p14:creationId xmlns:p14="http://schemas.microsoft.com/office/powerpoint/2010/main" val="189855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42826" y="0"/>
            <a:ext cx="5395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776</Words>
  <Application>Microsoft Office PowerPoint</Application>
  <PresentationFormat>Экран (16:9)</PresentationFormat>
  <Paragraphs>156</Paragraphs>
  <Slides>19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Old Standard TT</vt:lpstr>
      <vt:lpstr>Calibri</vt:lpstr>
      <vt:lpstr>Simple Light</vt:lpstr>
      <vt:lpstr>Машинное обучение (Machine learning) основные понятия </vt:lpstr>
      <vt:lpstr>Машинное обучение</vt:lpstr>
      <vt:lpstr>Постановка задачи ML</vt:lpstr>
      <vt:lpstr>Постановка задачи МЛ: оцените стоимость ноутбука </vt:lpstr>
      <vt:lpstr>Постановка задачи МЛ: оцените стоимость ноутбука </vt:lpstr>
      <vt:lpstr>Постановка задачи машинного обучения</vt:lpstr>
      <vt:lpstr>Как задаются объекты. Признаковое описание</vt:lpstr>
      <vt:lpstr>Виды признаков</vt:lpstr>
      <vt:lpstr>Презентация PowerPoint</vt:lpstr>
      <vt:lpstr>Презентация PowerPoint</vt:lpstr>
      <vt:lpstr>Обучение по размеченным данным (Supervised Learning / SL)</vt:lpstr>
      <vt:lpstr>Обучение с частично размеченными данными (Semi-Supervised Learning / SSL)</vt:lpstr>
      <vt:lpstr>Обучение по неразмеченным данным (Unsupervised Learning / UL)</vt:lpstr>
      <vt:lpstr>Самообучения (Self-Supervised Learning).</vt:lpstr>
      <vt:lpstr>Этапы решения задачи машинного обучения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ДПО Машинное обучение</dc:title>
  <dc:creator>Яковлева Лидия Леонидовна</dc:creator>
  <cp:lastModifiedBy>Лидия Яковлева</cp:lastModifiedBy>
  <cp:revision>11</cp:revision>
  <dcterms:modified xsi:type="dcterms:W3CDTF">2024-02-21T15:11:56Z</dcterms:modified>
</cp:coreProperties>
</file>