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34"/>
  </p:notesMasterIdLst>
  <p:sldIdLst>
    <p:sldId id="261" r:id="rId5"/>
    <p:sldId id="268" r:id="rId6"/>
    <p:sldId id="273" r:id="rId7"/>
    <p:sldId id="262" r:id="rId8"/>
    <p:sldId id="269" r:id="rId9"/>
    <p:sldId id="264" r:id="rId10"/>
    <p:sldId id="287" r:id="rId11"/>
    <p:sldId id="270" r:id="rId12"/>
    <p:sldId id="274" r:id="rId13"/>
    <p:sldId id="278" r:id="rId14"/>
    <p:sldId id="279" r:id="rId15"/>
    <p:sldId id="272" r:id="rId16"/>
    <p:sldId id="271" r:id="rId17"/>
    <p:sldId id="265" r:id="rId18"/>
    <p:sldId id="276" r:id="rId19"/>
    <p:sldId id="275" r:id="rId20"/>
    <p:sldId id="257" r:id="rId21"/>
    <p:sldId id="258" r:id="rId22"/>
    <p:sldId id="280" r:id="rId23"/>
    <p:sldId id="284" r:id="rId24"/>
    <p:sldId id="281" r:id="rId25"/>
    <p:sldId id="283" r:id="rId26"/>
    <p:sldId id="282" r:id="rId27"/>
    <p:sldId id="259" r:id="rId28"/>
    <p:sldId id="260" r:id="rId29"/>
    <p:sldId id="277" r:id="rId30"/>
    <p:sldId id="267" r:id="rId31"/>
    <p:sldId id="286" r:id="rId32"/>
    <p:sldId id="285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00FF"/>
    <a:srgbClr val="CCECFF"/>
    <a:srgbClr val="0080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 autoAdjust="0"/>
    <p:restoredTop sz="93100" autoAdjust="0"/>
  </p:normalViewPr>
  <p:slideViewPr>
    <p:cSldViewPr>
      <p:cViewPr varScale="1">
        <p:scale>
          <a:sx n="112" d="100"/>
          <a:sy n="112" d="100"/>
        </p:scale>
        <p:origin x="398" y="91"/>
      </p:cViewPr>
      <p:guideLst>
        <p:guide orient="horz" pos="216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3781E-3654-4594-BDDD-3880A71FBCF9}" type="datetimeFigureOut">
              <a:rPr lang="en-NZ" smtClean="0"/>
              <a:t>15/03/2020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3F55F-C36E-444D-9F66-C31B1B12CB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86827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  <a:lvl2pPr marL="685669" indent="-263719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2pPr>
            <a:lvl3pPr marL="1054875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3pPr>
            <a:lvl4pPr marL="1476825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4pPr>
            <a:lvl5pPr marL="1898774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5pPr>
            <a:lvl6pPr marL="232072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6pPr>
            <a:lvl7pPr marL="274267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7pPr>
            <a:lvl8pPr marL="316462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8pPr>
            <a:lvl9pPr marL="358657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D2F4E990-E743-4CD2-B3CA-76FB3034737C}" type="slidenum">
              <a:rPr lang="en-US" altLang="en-US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  <a:lvl2pPr marL="685669" indent="-263719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2pPr>
            <a:lvl3pPr marL="1054875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3pPr>
            <a:lvl4pPr marL="1476825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4pPr>
            <a:lvl5pPr marL="1898774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5pPr>
            <a:lvl6pPr marL="232072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6pPr>
            <a:lvl7pPr marL="274267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7pPr>
            <a:lvl8pPr marL="316462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8pPr>
            <a:lvl9pPr marL="358657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B65CE95C-2495-49FF-9792-F41CF9447A7F}" type="slidenum">
              <a:rPr lang="en-US" altLang="en-US" smtClean="0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221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21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  <a:lvl2pPr marL="685669" indent="-263719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2pPr>
            <a:lvl3pPr marL="1054875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3pPr>
            <a:lvl4pPr marL="1476825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4pPr>
            <a:lvl5pPr marL="1898774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5pPr>
            <a:lvl6pPr marL="232072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6pPr>
            <a:lvl7pPr marL="274267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7pPr>
            <a:lvl8pPr marL="316462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8pPr>
            <a:lvl9pPr marL="358657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B65CE95C-2495-49FF-9792-F41CF9447A7F}" type="slidenum">
              <a:rPr lang="en-US" altLang="en-US" smtClean="0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221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21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  <a:lvl2pPr marL="685669" indent="-263719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2pPr>
            <a:lvl3pPr marL="1054875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3pPr>
            <a:lvl4pPr marL="1476825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4pPr>
            <a:lvl5pPr marL="1898774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5pPr>
            <a:lvl6pPr marL="232072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6pPr>
            <a:lvl7pPr marL="274267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7pPr>
            <a:lvl8pPr marL="316462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8pPr>
            <a:lvl9pPr marL="358657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B65CE95C-2495-49FF-9792-F41CF9447A7F}" type="slidenum">
              <a:rPr lang="en-US" altLang="en-US" smtClean="0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221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21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  <a:lvl2pPr marL="685669" indent="-263719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2pPr>
            <a:lvl3pPr marL="1054875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3pPr>
            <a:lvl4pPr marL="1476825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4pPr>
            <a:lvl5pPr marL="1898774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5pPr>
            <a:lvl6pPr marL="232072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6pPr>
            <a:lvl7pPr marL="274267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7pPr>
            <a:lvl8pPr marL="316462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8pPr>
            <a:lvl9pPr marL="358657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B65CE95C-2495-49FF-9792-F41CF9447A7F}" type="slidenum">
              <a:rPr lang="en-US" altLang="en-US" smtClean="0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221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21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  <a:lvl2pPr marL="685669" indent="-263719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2pPr>
            <a:lvl3pPr marL="1054875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3pPr>
            <a:lvl4pPr marL="1476825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4pPr>
            <a:lvl5pPr marL="1898774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5pPr>
            <a:lvl6pPr marL="232072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6pPr>
            <a:lvl7pPr marL="274267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7pPr>
            <a:lvl8pPr marL="316462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8pPr>
            <a:lvl9pPr marL="358657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BABFDC0-3010-407B-9889-3781075F4850}" type="slidenum">
              <a:rPr lang="en-US" altLang="en-US" smtClean="0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260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60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  <a:lvl2pPr marL="685669" indent="-263719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2pPr>
            <a:lvl3pPr marL="1054875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3pPr>
            <a:lvl4pPr marL="1476825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4pPr>
            <a:lvl5pPr marL="1898774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5pPr>
            <a:lvl6pPr marL="232072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6pPr>
            <a:lvl7pPr marL="274267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7pPr>
            <a:lvl8pPr marL="316462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8pPr>
            <a:lvl9pPr marL="358657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CE1C4EE2-C18F-481E-A194-5833ED168DC0}" type="slidenum">
              <a:rPr lang="en-US" altLang="en-US" smtClean="0"/>
              <a:pPr>
                <a:spcBef>
                  <a:spcPct val="0"/>
                </a:spcBef>
              </a:pPr>
              <a:t>25</a:t>
            </a:fld>
            <a:endParaRPr lang="en-US" altLang="en-US"/>
          </a:p>
        </p:txBody>
      </p:sp>
      <p:sp>
        <p:nvSpPr>
          <p:cNvPr id="259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59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04831EC-85A2-46B1-A00E-B28EBEEE93FD}" type="slidenum">
              <a:rPr lang="en-NZ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NZ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04831EC-85A2-46B1-A00E-B28EBEEE93FD}" type="slidenum">
              <a:rPr lang="en-NZ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NZ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  <a:lvl2pPr marL="685669" indent="-263719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2pPr>
            <a:lvl3pPr marL="1054875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3pPr>
            <a:lvl4pPr marL="1476825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4pPr>
            <a:lvl5pPr marL="1898774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5pPr>
            <a:lvl6pPr marL="232072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6pPr>
            <a:lvl7pPr marL="274267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7pPr>
            <a:lvl8pPr marL="316462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8pPr>
            <a:lvl9pPr marL="358657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72017DA-4320-402F-A249-38A9EA7EB74D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218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8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  <a:lvl2pPr marL="685669" indent="-263719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2pPr>
            <a:lvl3pPr marL="1054875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3pPr>
            <a:lvl4pPr marL="1476825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4pPr>
            <a:lvl5pPr marL="1898774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5pPr>
            <a:lvl6pPr marL="232072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6pPr>
            <a:lvl7pPr marL="274267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7pPr>
            <a:lvl8pPr marL="316462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8pPr>
            <a:lvl9pPr marL="358657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A1B61F45-1D5B-43A2-A921-C578B5FCE217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219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9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-static-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libgcc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-static-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libstdc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++, to avoid run-time dependencies on 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libgcc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A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libstdc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</a:t>
            </a:r>
          </a:p>
          <a:p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http://www.mingw.org/category/wiki/gcc DLLs</a:t>
            </a:r>
            <a:endParaRPr lang="en-GB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  <a:lvl2pPr marL="685669" indent="-263719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2pPr>
            <a:lvl3pPr marL="1054875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3pPr>
            <a:lvl4pPr marL="1476825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4pPr>
            <a:lvl5pPr marL="1898774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5pPr>
            <a:lvl6pPr marL="232072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6pPr>
            <a:lvl7pPr marL="274267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7pPr>
            <a:lvl8pPr marL="316462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8pPr>
            <a:lvl9pPr marL="358657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F09C3B70-ADE2-4161-98AD-16D24AB7E0D6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220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20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  <a:lvl2pPr marL="685669" indent="-263719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2pPr>
            <a:lvl3pPr marL="1054875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3pPr>
            <a:lvl4pPr marL="1476825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4pPr>
            <a:lvl5pPr marL="1898774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5pPr>
            <a:lvl6pPr marL="232072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6pPr>
            <a:lvl7pPr marL="274267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7pPr>
            <a:lvl8pPr marL="316462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8pPr>
            <a:lvl9pPr marL="358657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B65CE95C-2495-49FF-9792-F41CF9447A7F}" type="slidenum">
              <a:rPr lang="en-US" altLang="en-US" smtClean="0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221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21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  <a:lvl2pPr marL="685669" indent="-263719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2pPr>
            <a:lvl3pPr marL="1054875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3pPr>
            <a:lvl4pPr marL="1476825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4pPr>
            <a:lvl5pPr marL="1898774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5pPr>
            <a:lvl6pPr marL="232072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6pPr>
            <a:lvl7pPr marL="274267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7pPr>
            <a:lvl8pPr marL="316462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8pPr>
            <a:lvl9pPr marL="358657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B65CE95C-2495-49FF-9792-F41CF9447A7F}" type="slidenum">
              <a:rPr lang="en-US" altLang="en-US" smtClean="0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221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21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  <a:lvl2pPr marL="685669" indent="-263719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2pPr>
            <a:lvl3pPr marL="1054875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3pPr>
            <a:lvl4pPr marL="1476825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4pPr>
            <a:lvl5pPr marL="1898774" indent="-210975" defTabSz="873202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5pPr>
            <a:lvl6pPr marL="232072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6pPr>
            <a:lvl7pPr marL="274267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7pPr>
            <a:lvl8pPr marL="316462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8pPr>
            <a:lvl9pPr marL="3586574" indent="-210975" defTabSz="87320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B65CE95C-2495-49FF-9792-F41CF9447A7F}" type="slidenum">
              <a:rPr lang="en-US" altLang="en-US" smtClean="0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221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21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D37-F04B-4E37-8FAA-2842B47E5D6E}" type="datetimeFigureOut">
              <a:rPr lang="en-NZ" smtClean="0"/>
              <a:t>15/03/2020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03C-D0E6-4F3C-9827-BD2DF1A31F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85235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D37-F04B-4E37-8FAA-2842B47E5D6E}" type="datetimeFigureOut">
              <a:rPr lang="en-NZ" smtClean="0"/>
              <a:t>15/03/2020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03C-D0E6-4F3C-9827-BD2DF1A31F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09856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D37-F04B-4E37-8FAA-2842B47E5D6E}" type="datetimeFigureOut">
              <a:rPr lang="en-NZ" smtClean="0"/>
              <a:t>15/03/2020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03C-D0E6-4F3C-9827-BD2DF1A31F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36866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2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8B9592-1DC1-49BD-8842-53DB86E6FBB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278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76B2E9-749C-456C-93FC-955DAB10DE6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366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27C309-29F4-47C8-8858-A6AAE10C307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398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3" y="1981200"/>
            <a:ext cx="381586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981200"/>
            <a:ext cx="381586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28F6B2-E4E9-48EF-87CF-59FD59DA53F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770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3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3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9D01F4-1468-4777-94F4-EE5450EC6A0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3197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BFFC9-1DEA-4599-9379-F2290DB0505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0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CC1DC-B0FF-45D8-BDCD-57851B4CD5C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Action Button: Go Forward or Next 4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DCAC569F-340B-4E25-903C-8F48694B42D6}"/>
              </a:ext>
            </a:extLst>
          </p:cNvPr>
          <p:cNvSpPr/>
          <p:nvPr userDrawn="1"/>
        </p:nvSpPr>
        <p:spPr bwMode="auto">
          <a:xfrm>
            <a:off x="7164288" y="6525344"/>
            <a:ext cx="216024" cy="180256"/>
          </a:xfrm>
          <a:prstGeom prst="actionButtonForwardNex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CCD0F6-7135-4AF2-9C9E-5DBF936038C7}"/>
              </a:ext>
            </a:extLst>
          </p:cNvPr>
          <p:cNvSpPr txBox="1"/>
          <p:nvPr userDrawn="1"/>
        </p:nvSpPr>
        <p:spPr>
          <a:xfrm>
            <a:off x="7370581" y="643080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back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54614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7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202AD2-2AF3-4AAF-9F15-284409B5186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339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D37-F04B-4E37-8FAA-2842B47E5D6E}" type="datetimeFigureOut">
              <a:rPr lang="en-NZ" smtClean="0"/>
              <a:t>15/03/2020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03C-D0E6-4F3C-9827-BD2DF1A31F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267084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C45705-6E8E-41D7-ADFB-0CD196ECDA6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8144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08CAD-FB32-4561-8E46-5D607C35367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274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4" y="609600"/>
            <a:ext cx="5688623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06D15A-0C0A-47CC-8563-7958406D241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0218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0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8B9592-1DC1-49BD-8842-53DB86E6FBB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9515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76B2E9-749C-456C-93FC-955DAB10DE6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6675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27C309-29F4-47C8-8858-A6AAE10C307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8170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1981200"/>
            <a:ext cx="381586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981200"/>
            <a:ext cx="381586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28F6B2-E4E9-48EF-87CF-59FD59DA53F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0248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2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2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9D01F4-1468-4777-94F4-EE5450EC6A0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6848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BFFC9-1DEA-4599-9379-F2290DB0505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7961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CC1DC-B0FF-45D8-BDCD-57851B4CD5C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904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D37-F04B-4E37-8FAA-2842B47E5D6E}" type="datetimeFigureOut">
              <a:rPr lang="en-NZ" smtClean="0"/>
              <a:t>15/03/2020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03C-D0E6-4F3C-9827-BD2DF1A31F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933395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5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202AD2-2AF3-4AAF-9F15-284409B5186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9678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C45705-6E8E-41D7-ADFB-0CD196ECDA6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5216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08CAD-FB32-4561-8E46-5D607C35367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41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3" y="609600"/>
            <a:ext cx="5688623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06D15A-0C0A-47CC-8563-7958406D241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0267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0F7F3E-6336-4AA9-B4DF-3B551AA95D8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291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4ADF83-2361-4958-BD42-5178306AC4A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7054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D63C8-D279-4D40-8F40-98E1CC9E79B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23992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586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981200"/>
            <a:ext cx="381586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A7A704-6E36-42DF-B5FA-A5A8010BA2D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9438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06F774-B1E8-4666-A38C-3292579BD49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18915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539764-04FC-4C1D-85C0-DBCE4CEFF5A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359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D37-F04B-4E37-8FAA-2842B47E5D6E}" type="datetimeFigureOut">
              <a:rPr lang="en-NZ" smtClean="0"/>
              <a:t>15/03/2020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03C-D0E6-4F3C-9827-BD2DF1A31F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9160053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5BE6E-DF99-47DB-8342-BC81DFED8A2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8033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1AB829-055A-4D35-8B6C-C62D08288A4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05213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706D2F-83E2-4377-BB19-977F0592EA1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93708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FB3D8-ACBD-43A1-91A5-F92E5BF7139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6090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1" y="609600"/>
            <a:ext cx="5688623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5EEABD-26D8-475F-B0D7-36D56502C3C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01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D37-F04B-4E37-8FAA-2842B47E5D6E}" type="datetimeFigureOut">
              <a:rPr lang="en-NZ" smtClean="0"/>
              <a:t>15/03/2020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03C-D0E6-4F3C-9827-BD2DF1A31F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20308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D37-F04B-4E37-8FAA-2842B47E5D6E}" type="datetimeFigureOut">
              <a:rPr lang="en-NZ" smtClean="0"/>
              <a:t>15/03/2020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03C-D0E6-4F3C-9827-BD2DF1A31F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8519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D37-F04B-4E37-8FAA-2842B47E5D6E}" type="datetimeFigureOut">
              <a:rPr lang="en-NZ" smtClean="0"/>
              <a:t>15/03/2020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03C-D0E6-4F3C-9827-BD2DF1A31F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5032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D37-F04B-4E37-8FAA-2842B47E5D6E}" type="datetimeFigureOut">
              <a:rPr lang="en-NZ" smtClean="0"/>
              <a:t>15/03/2020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03C-D0E6-4F3C-9827-BD2DF1A31F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97590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D37-F04B-4E37-8FAA-2842B47E5D6E}" type="datetimeFigureOut">
              <a:rPr lang="en-NZ" smtClean="0"/>
              <a:t>15/03/2020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D03C-D0E6-4F3C-9827-BD2DF1A31F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87545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04D37-F04B-4E37-8FAA-2842B47E5D6E}" type="datetimeFigureOut">
              <a:rPr lang="en-NZ" smtClean="0"/>
              <a:t>15/03/2020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4D03C-D0E6-4F3C-9827-BD2DF1A31F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17575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93E6EF-0018-4163-9746-F51879DBCEC3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9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93E6EF-0018-4163-9746-F51879DBCEC3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083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9A44144-5034-4A6B-9F25-7C126C00D631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789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slide" Target="slid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image" Target="../media/image1.gi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1.gif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BFFCC"/>
            </a:gs>
            <a:gs pos="100000">
              <a:srgbClr val="579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E7385B-EB8F-4012-9672-C3B8F4F69AB5}" type="slidenum">
              <a:rPr lang="en-US" altLang="en-US" sz="14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0" y="2060575"/>
            <a:ext cx="9144000" cy="9080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0" b="1" dirty="0">
                <a:solidFill>
                  <a:srgbClr val="808080"/>
                </a:solidFill>
                <a:latin typeface="Helvetica" pitchFamily="34" charset="0"/>
              </a:rPr>
              <a:t>159.302</a:t>
            </a:r>
            <a:r>
              <a:rPr lang="en-US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34" charset="0"/>
              </a:rPr>
              <a:t>    Tips for Assignment #1</a:t>
            </a:r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2045680" y="3086108"/>
            <a:ext cx="5694675" cy="5847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5400000" scaled="1"/>
          </a:gradFill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34" charset="0"/>
              </a:rPr>
              <a:t>Search Algorithms</a:t>
            </a:r>
          </a:p>
        </p:txBody>
      </p:sp>
      <p:sp>
        <p:nvSpPr>
          <p:cNvPr id="64524" name="Oval 12"/>
          <p:cNvSpPr>
            <a:spLocks noChangeArrowheads="1"/>
          </p:cNvSpPr>
          <p:nvPr/>
        </p:nvSpPr>
        <p:spPr bwMode="auto">
          <a:xfrm>
            <a:off x="7829551" y="188913"/>
            <a:ext cx="1129811" cy="59055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159302</a:t>
            </a:r>
            <a:endParaRPr lang="en-NZ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63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0CC1DC-B0FF-45D8-BDCD-57851B4CD5C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58010" y="4869160"/>
            <a:ext cx="5236095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 w="41275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AU" dirty="0"/>
              <a:t>"</a:t>
            </a:r>
            <a:r>
              <a:rPr lang="en-AU" dirty="0" err="1"/>
              <a:t>pds_visited_list</a:t>
            </a:r>
            <a:r>
              <a:rPr lang="en-AU" dirty="0"/>
              <a:t>"</a:t>
            </a:r>
          </a:p>
          <a:p>
            <a:r>
              <a:rPr lang="en-AU" dirty="0"/>
              <a:t>"</a:t>
            </a:r>
            <a:r>
              <a:rPr lang="en-AU" dirty="0" err="1"/>
              <a:t>pds_nonstrict_visited_list</a:t>
            </a:r>
            <a:r>
              <a:rPr lang="en-AU" dirty="0"/>
              <a:t>"</a:t>
            </a:r>
          </a:p>
          <a:p>
            <a:r>
              <a:rPr lang="en-AU" dirty="0"/>
              <a:t>"</a:t>
            </a:r>
            <a:r>
              <a:rPr lang="en-GB" dirty="0" err="1"/>
              <a:t>best_first_no_visited_list</a:t>
            </a:r>
            <a:r>
              <a:rPr lang="en-AU" dirty="0"/>
              <a:t>"</a:t>
            </a:r>
          </a:p>
          <a:p>
            <a:r>
              <a:rPr lang="en-AU" dirty="0"/>
              <a:t>"</a:t>
            </a:r>
            <a:r>
              <a:rPr lang="en-AU" dirty="0" err="1"/>
              <a:t>best_first_visited_list</a:t>
            </a:r>
            <a:r>
              <a:rPr lang="en-AU" dirty="0"/>
              <a:t>"</a:t>
            </a:r>
          </a:p>
          <a:p>
            <a:r>
              <a:rPr lang="en-AU" dirty="0"/>
              <a:t>"</a:t>
            </a:r>
            <a:r>
              <a:rPr lang="en-AU" dirty="0" err="1"/>
              <a:t>astar_explist_manhattan</a:t>
            </a:r>
            <a:r>
              <a:rPr lang="en-AU" dirty="0"/>
              <a:t>"</a:t>
            </a:r>
          </a:p>
          <a:p>
            <a:r>
              <a:rPr lang="en-AU" dirty="0"/>
              <a:t>"</a:t>
            </a:r>
            <a:r>
              <a:rPr lang="en-AU" dirty="0" err="1"/>
              <a:t>astar_explist_misplacedtiles</a:t>
            </a:r>
            <a:r>
              <a:rPr lang="en-AU" dirty="0"/>
              <a:t>"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908050"/>
          </a:xfrm>
          <a:prstGeom prst="rect">
            <a:avLst/>
          </a:prstGeom>
          <a:gradFill rotWithShape="1">
            <a:gsLst>
              <a:gs pos="0">
                <a:srgbClr val="FF3300"/>
              </a:gs>
              <a:gs pos="100000">
                <a:srgbClr val="FF33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SEARCH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908057"/>
            <a:ext cx="9144000" cy="504825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Main function (required arguments)</a:t>
            </a:r>
          </a:p>
        </p:txBody>
      </p:sp>
      <p:sp>
        <p:nvSpPr>
          <p:cNvPr id="6" name="Rectangle 5"/>
          <p:cNvSpPr/>
          <p:nvPr/>
        </p:nvSpPr>
        <p:spPr>
          <a:xfrm>
            <a:off x="539552" y="2582868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dirty="0"/>
              <a:t>main.exe "</a:t>
            </a:r>
            <a:r>
              <a:rPr lang="en-NZ" b="1" dirty="0" err="1">
                <a:solidFill>
                  <a:srgbClr val="008000"/>
                </a:solidFill>
              </a:rPr>
              <a:t>batch_run</a:t>
            </a:r>
            <a:r>
              <a:rPr lang="en-NZ" dirty="0"/>
              <a:t>" “</a:t>
            </a:r>
            <a:r>
              <a:rPr lang="en-NZ" b="1" dirty="0" err="1">
                <a:solidFill>
                  <a:srgbClr val="C00000"/>
                </a:solidFill>
              </a:rPr>
              <a:t>astar_explist_manhattan</a:t>
            </a:r>
            <a:r>
              <a:rPr lang="en-NZ" b="1" dirty="0">
                <a:solidFill>
                  <a:srgbClr val="C00000"/>
                </a:solidFill>
              </a:rPr>
              <a:t> </a:t>
            </a:r>
            <a:r>
              <a:rPr lang="en-NZ" dirty="0"/>
              <a:t>"   "042158367"  "012345678"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520" y="2160112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Example: </a:t>
            </a:r>
          </a:p>
        </p:txBody>
      </p:sp>
      <p:sp>
        <p:nvSpPr>
          <p:cNvPr id="8" name="Rectangle 7"/>
          <p:cNvSpPr/>
          <p:nvPr/>
        </p:nvSpPr>
        <p:spPr>
          <a:xfrm>
            <a:off x="233264" y="3292499"/>
            <a:ext cx="33537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type of run </a:t>
            </a:r>
            <a:r>
              <a:rPr lang="en-NZ" sz="1400" dirty="0">
                <a:latin typeface="Arial" pitchFamily="34" charset="0"/>
                <a:cs typeface="Arial" pitchFamily="34" charset="0"/>
              </a:rPr>
              <a:t>= </a:t>
            </a:r>
            <a:r>
              <a:rPr lang="en-NZ" sz="14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NZ" sz="1400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batch_run</a:t>
            </a:r>
            <a:r>
              <a:rPr lang="en-NZ" sz="14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" or "</a:t>
            </a:r>
            <a:r>
              <a:rPr lang="en-NZ" sz="1400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single_run</a:t>
            </a:r>
            <a:r>
              <a:rPr lang="en-NZ" sz="14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endParaRPr lang="en-NZ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37427" y="2032224"/>
            <a:ext cx="28789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INITIAL STATE       GOAL STATE</a:t>
            </a:r>
            <a:endParaRPr lang="en-NZ" sz="1400" dirty="0">
              <a:solidFill>
                <a:srgbClr val="0000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30340" y="1944092"/>
            <a:ext cx="15121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Algorithm name</a:t>
            </a:r>
            <a:endParaRPr lang="en-NZ" sz="1400" dirty="0">
              <a:solidFill>
                <a:srgbClr val="0000FF"/>
              </a:solidFill>
            </a:endParaRPr>
          </a:p>
        </p:txBody>
      </p:sp>
      <p:sp>
        <p:nvSpPr>
          <p:cNvPr id="11" name="Freeform 10"/>
          <p:cNvSpPr/>
          <p:nvPr/>
        </p:nvSpPr>
        <p:spPr bwMode="auto">
          <a:xfrm>
            <a:off x="3580230" y="2196526"/>
            <a:ext cx="309489" cy="369332"/>
          </a:xfrm>
          <a:custGeom>
            <a:avLst/>
            <a:gdLst>
              <a:gd name="connsiteX0" fmla="*/ 0 w 309489"/>
              <a:gd name="connsiteY0" fmla="*/ 393896 h 393896"/>
              <a:gd name="connsiteX1" fmla="*/ 161778 w 309489"/>
              <a:gd name="connsiteY1" fmla="*/ 182880 h 393896"/>
              <a:gd name="connsiteX2" fmla="*/ 309489 w 309489"/>
              <a:gd name="connsiteY2" fmla="*/ 0 h 39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489" h="393896">
                <a:moveTo>
                  <a:pt x="0" y="393896"/>
                </a:moveTo>
                <a:cubicBezTo>
                  <a:pt x="55098" y="321212"/>
                  <a:pt x="110197" y="248529"/>
                  <a:pt x="161778" y="182880"/>
                </a:cubicBezTo>
                <a:cubicBezTo>
                  <a:pt x="213359" y="117231"/>
                  <a:pt x="309489" y="0"/>
                  <a:pt x="309489" y="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865215" y="2928047"/>
            <a:ext cx="1153501" cy="369332"/>
          </a:xfrm>
          <a:custGeom>
            <a:avLst/>
            <a:gdLst>
              <a:gd name="connsiteX0" fmla="*/ 1153501 w 1153501"/>
              <a:gd name="connsiteY0" fmla="*/ 0 h 411265"/>
              <a:gd name="connsiteX1" fmla="*/ 133593 w 1153501"/>
              <a:gd name="connsiteY1" fmla="*/ 351692 h 411265"/>
              <a:gd name="connsiteX2" fmla="*/ 42153 w 1153501"/>
              <a:gd name="connsiteY2" fmla="*/ 407963 h 41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3501" h="411265">
                <a:moveTo>
                  <a:pt x="1153501" y="0"/>
                </a:moveTo>
                <a:lnTo>
                  <a:pt x="133593" y="351692"/>
                </a:lnTo>
                <a:cubicBezTo>
                  <a:pt x="-51632" y="419686"/>
                  <a:pt x="-4740" y="413824"/>
                  <a:pt x="42153" y="407963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Freeform 12"/>
          <p:cNvSpPr/>
          <p:nvPr/>
        </p:nvSpPr>
        <p:spPr bwMode="auto">
          <a:xfrm>
            <a:off x="6133514" y="2273899"/>
            <a:ext cx="77372" cy="369332"/>
          </a:xfrm>
          <a:custGeom>
            <a:avLst/>
            <a:gdLst>
              <a:gd name="connsiteX0" fmla="*/ 77372 w 77372"/>
              <a:gd name="connsiteY0" fmla="*/ 351693 h 351693"/>
              <a:gd name="connsiteX1" fmla="*/ 0 w 77372"/>
              <a:gd name="connsiteY1" fmla="*/ 0 h 351693"/>
              <a:gd name="connsiteX2" fmla="*/ 0 w 77372"/>
              <a:gd name="connsiteY2" fmla="*/ 0 h 351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372" h="351693">
                <a:moveTo>
                  <a:pt x="77372" y="351693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Freeform 13"/>
          <p:cNvSpPr/>
          <p:nvPr/>
        </p:nvSpPr>
        <p:spPr bwMode="auto">
          <a:xfrm>
            <a:off x="7589048" y="2275231"/>
            <a:ext cx="21574" cy="369332"/>
          </a:xfrm>
          <a:custGeom>
            <a:avLst/>
            <a:gdLst>
              <a:gd name="connsiteX0" fmla="*/ 21574 w 21574"/>
              <a:gd name="connsiteY0" fmla="*/ 343327 h 343327"/>
              <a:gd name="connsiteX1" fmla="*/ 472 w 21574"/>
              <a:gd name="connsiteY1" fmla="*/ 19770 h 343327"/>
              <a:gd name="connsiteX2" fmla="*/ 7506 w 21574"/>
              <a:gd name="connsiteY2" fmla="*/ 33838 h 343327"/>
              <a:gd name="connsiteX3" fmla="*/ 14540 w 21574"/>
              <a:gd name="connsiteY3" fmla="*/ 19770 h 3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74" h="343327">
                <a:moveTo>
                  <a:pt x="21574" y="343327"/>
                </a:moveTo>
                <a:cubicBezTo>
                  <a:pt x="12195" y="207339"/>
                  <a:pt x="2817" y="71351"/>
                  <a:pt x="472" y="19770"/>
                </a:cubicBezTo>
                <a:cubicBezTo>
                  <a:pt x="-1873" y="-31811"/>
                  <a:pt x="5161" y="33838"/>
                  <a:pt x="7506" y="33838"/>
                </a:cubicBezTo>
                <a:cubicBezTo>
                  <a:pt x="9851" y="33838"/>
                  <a:pt x="12195" y="26804"/>
                  <a:pt x="14540" y="1977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233266" y="3780329"/>
            <a:ext cx="5274839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B0F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85750" indent="-285750" eaLnBrk="0" hangingPunct="0">
              <a:buFont typeface="Arial" pitchFamily="34" charset="0"/>
              <a:buChar char="•"/>
              <a:defRPr/>
            </a:pPr>
            <a:r>
              <a:rPr lang="en-NZ" sz="1600" b="1" dirty="0" err="1">
                <a:latin typeface="Arial" charset="0"/>
              </a:rPr>
              <a:t>Batch_run</a:t>
            </a:r>
            <a:r>
              <a:rPr lang="en-NZ" sz="1600" dirty="0">
                <a:latin typeface="Arial" charset="0"/>
              </a:rPr>
              <a:t> – for tabulation of results </a:t>
            </a:r>
            <a:r>
              <a:rPr lang="en-NZ" sz="1600" b="1" dirty="0">
                <a:solidFill>
                  <a:srgbClr val="0000FF"/>
                </a:solidFill>
                <a:latin typeface="Arial" charset="0"/>
              </a:rPr>
              <a:t>(run_all.bat)</a:t>
            </a:r>
          </a:p>
          <a:p>
            <a:pPr marL="285750" indent="-285750" eaLnBrk="0" hangingPunct="0">
              <a:buFont typeface="Arial" pitchFamily="34" charset="0"/>
              <a:buChar char="•"/>
              <a:defRPr/>
            </a:pPr>
            <a:r>
              <a:rPr lang="en-NZ" sz="1600" b="1" dirty="0" err="1">
                <a:latin typeface="Arial" charset="0"/>
              </a:rPr>
              <a:t>Single_run</a:t>
            </a:r>
            <a:r>
              <a:rPr lang="en-NZ" sz="1600" dirty="0">
                <a:latin typeface="Arial" charset="0"/>
              </a:rPr>
              <a:t> – for animated solution </a:t>
            </a:r>
            <a:r>
              <a:rPr lang="en-NZ" sz="1600" b="1" dirty="0">
                <a:solidFill>
                  <a:srgbClr val="0000FF"/>
                </a:solidFill>
                <a:latin typeface="Arial" charset="0"/>
              </a:rPr>
              <a:t>(run_one.bat)</a:t>
            </a:r>
            <a:endParaRPr lang="en-GB" sz="16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158440" y="1574756"/>
            <a:ext cx="8640959" cy="36933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chemeClr val="bg1"/>
              </a:gs>
            </a:gsLst>
            <a:lin ang="2700000" scaled="1"/>
          </a:gra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233363" indent="-233363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1800" b="1" dirty="0"/>
              <a:t>Running the program:</a:t>
            </a:r>
            <a:endParaRPr lang="en-GB" altLang="en-US" sz="1800" b="1" dirty="0"/>
          </a:p>
        </p:txBody>
      </p:sp>
      <p:sp>
        <p:nvSpPr>
          <p:cNvPr id="17" name="Rectangle 16"/>
          <p:cNvSpPr/>
          <p:nvPr/>
        </p:nvSpPr>
        <p:spPr>
          <a:xfrm>
            <a:off x="2558010" y="4572496"/>
            <a:ext cx="5228951" cy="307777"/>
          </a:xfrm>
          <a:prstGeom prst="rect">
            <a:avLst/>
          </a:prstGeom>
          <a:solidFill>
            <a:srgbClr val="FFFFCC"/>
          </a:solidFill>
          <a:ln w="41275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NZ" sz="1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Algorithm name (</a:t>
            </a:r>
            <a:r>
              <a:rPr lang="en-NZ" sz="1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you are not allowed to change these names</a:t>
            </a:r>
            <a:r>
              <a:rPr lang="en-NZ" sz="1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NZ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77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10DC49-F7EC-4B93-BD26-96CE30D76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0CC1DC-B0FF-45D8-BDCD-57851B4CD5C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Text Box 7">
            <a:extLst>
              <a:ext uri="{FF2B5EF4-FFF2-40B4-BE49-F238E27FC236}">
                <a16:creationId xmlns:a16="http://schemas.microsoft.com/office/drawing/2014/main" id="{1609F966-9BDF-407A-B832-BA501DF78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712" y="2780928"/>
            <a:ext cx="5694675" cy="5847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5400000" scaled="1"/>
          </a:gradFill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34" charset="0"/>
              </a:rPr>
              <a:t>Batch files for quick testing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53F353-1A1E-4688-A647-88DAA7228D2E}"/>
              </a:ext>
            </a:extLst>
          </p:cNvPr>
          <p:cNvSpPr txBox="1"/>
          <p:nvPr/>
        </p:nvSpPr>
        <p:spPr>
          <a:xfrm>
            <a:off x="3779912" y="3645024"/>
            <a:ext cx="1851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run_all.bat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run_one.bat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93472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ChangeArrowheads="1"/>
          </p:cNvSpPr>
          <p:nvPr/>
        </p:nvSpPr>
        <p:spPr bwMode="auto">
          <a:xfrm>
            <a:off x="0" y="0"/>
            <a:ext cx="9144000" cy="908050"/>
          </a:xfrm>
          <a:prstGeom prst="rect">
            <a:avLst/>
          </a:prstGeom>
          <a:gradFill rotWithShape="1">
            <a:gsLst>
              <a:gs pos="0">
                <a:srgbClr val="FF3300"/>
              </a:gs>
              <a:gs pos="100000">
                <a:srgbClr val="FF33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SEARCH</a:t>
            </a:r>
          </a:p>
        </p:txBody>
      </p:sp>
      <p:sp>
        <p:nvSpPr>
          <p:cNvPr id="397315" name="Rectangle 3"/>
          <p:cNvSpPr>
            <a:spLocks noChangeArrowheads="1"/>
          </p:cNvSpPr>
          <p:nvPr/>
        </p:nvSpPr>
        <p:spPr bwMode="auto">
          <a:xfrm>
            <a:off x="0" y="908057"/>
            <a:ext cx="9144000" cy="504825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Batch run </a:t>
            </a:r>
            <a:r>
              <a:rPr 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(run_all.bat)</a:t>
            </a:r>
          </a:p>
        </p:txBody>
      </p:sp>
      <p:sp>
        <p:nvSpPr>
          <p:cNvPr id="74761" name="Text Box 4"/>
          <p:cNvSpPr txBox="1">
            <a:spLocks noChangeArrowheads="1"/>
          </p:cNvSpPr>
          <p:nvPr/>
        </p:nvSpPr>
        <p:spPr bwMode="auto">
          <a:xfrm>
            <a:off x="179514" y="1438775"/>
            <a:ext cx="8640959" cy="36933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chemeClr val="bg1"/>
              </a:gs>
            </a:gsLst>
            <a:lin ang="2700000" scaled="1"/>
          </a:gra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233363" indent="-233363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1800" b="1" dirty="0"/>
              <a:t>Running the algorithms</a:t>
            </a:r>
            <a:endParaRPr lang="en-GB" altLang="en-US" sz="1800" b="1" dirty="0"/>
          </a:p>
        </p:txBody>
      </p:sp>
      <p:sp>
        <p:nvSpPr>
          <p:cNvPr id="19" name="Rectangle 18"/>
          <p:cNvSpPr/>
          <p:nvPr/>
        </p:nvSpPr>
        <p:spPr>
          <a:xfrm>
            <a:off x="179512" y="1941800"/>
            <a:ext cx="8928992" cy="8617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NZ" b="1" dirty="0">
                <a:latin typeface="Arial" pitchFamily="34" charset="0"/>
                <a:cs typeface="Arial" pitchFamily="34" charset="0"/>
              </a:rPr>
              <a:t>Batch run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NZ" sz="1600" dirty="0">
                <a:latin typeface="Arial" pitchFamily="34" charset="0"/>
                <a:cs typeface="Arial" pitchFamily="34" charset="0"/>
              </a:rPr>
              <a:t>This type of run is used for running all the experiments required for all the algorithms.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NZ" sz="1600" dirty="0">
                <a:latin typeface="Arial" pitchFamily="34" charset="0"/>
                <a:cs typeface="Arial" pitchFamily="34" charset="0"/>
              </a:rPr>
              <a:t>Results are tabulated nicely, according to the requirements of the assignment.</a:t>
            </a:r>
            <a:r>
              <a:rPr lang="en-NZ" sz="1200" b="1" dirty="0">
                <a:latin typeface="Arial" pitchFamily="34" charset="0"/>
                <a:cs typeface="Arial" pitchFamily="34" charset="0"/>
              </a:rPr>
              <a:t>	</a:t>
            </a:r>
            <a:endParaRPr lang="en-NZ" sz="11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5492" y="2863967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Example: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02724" y="5980642"/>
            <a:ext cx="7445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Extra information to help with algorithm implementation analysis.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CCC59F-E28C-48C0-8069-F5CE33FB1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93" y="3286096"/>
            <a:ext cx="8172400" cy="2591175"/>
          </a:xfrm>
          <a:prstGeom prst="rect">
            <a:avLst/>
          </a:prstGeom>
        </p:spPr>
      </p:pic>
      <p:sp>
        <p:nvSpPr>
          <p:cNvPr id="12" name="Freeform 11"/>
          <p:cNvSpPr/>
          <p:nvPr/>
        </p:nvSpPr>
        <p:spPr bwMode="auto">
          <a:xfrm>
            <a:off x="5364087" y="3233152"/>
            <a:ext cx="3222105" cy="1708016"/>
          </a:xfrm>
          <a:custGeom>
            <a:avLst/>
            <a:gdLst>
              <a:gd name="connsiteX0" fmla="*/ 368010 w 2753636"/>
              <a:gd name="connsiteY0" fmla="*/ 1454290 h 1645943"/>
              <a:gd name="connsiteX1" fmla="*/ 30386 w 2753636"/>
              <a:gd name="connsiteY1" fmla="*/ 750906 h 1645943"/>
              <a:gd name="connsiteX2" fmla="*/ 30386 w 2753636"/>
              <a:gd name="connsiteY2" fmla="*/ 124893 h 1645943"/>
              <a:gd name="connsiteX3" fmla="*/ 156995 w 2753636"/>
              <a:gd name="connsiteY3" fmla="*/ 5318 h 1645943"/>
              <a:gd name="connsiteX4" fmla="*/ 1155801 w 2753636"/>
              <a:gd name="connsiteY4" fmla="*/ 19386 h 1645943"/>
              <a:gd name="connsiteX5" fmla="*/ 2098336 w 2753636"/>
              <a:gd name="connsiteY5" fmla="*/ 33453 h 1645943"/>
              <a:gd name="connsiteX6" fmla="*/ 2506300 w 2753636"/>
              <a:gd name="connsiteY6" fmla="*/ 54555 h 1645943"/>
              <a:gd name="connsiteX7" fmla="*/ 2724349 w 2753636"/>
              <a:gd name="connsiteY7" fmla="*/ 174130 h 1645943"/>
              <a:gd name="connsiteX8" fmla="*/ 2745450 w 2753636"/>
              <a:gd name="connsiteY8" fmla="*/ 385146 h 1645943"/>
              <a:gd name="connsiteX9" fmla="*/ 2668078 w 2753636"/>
              <a:gd name="connsiteY9" fmla="*/ 835312 h 1645943"/>
              <a:gd name="connsiteX10" fmla="*/ 2421893 w 2753636"/>
              <a:gd name="connsiteY10" fmla="*/ 1426155 h 1645943"/>
              <a:gd name="connsiteX11" fmla="*/ 1584866 w 2753636"/>
              <a:gd name="connsiteY11" fmla="*/ 1644204 h 1645943"/>
              <a:gd name="connsiteX12" fmla="*/ 438349 w 2753636"/>
              <a:gd name="connsiteY12" fmla="*/ 1524629 h 1645943"/>
              <a:gd name="connsiteX13" fmla="*/ 368010 w 2753636"/>
              <a:gd name="connsiteY13" fmla="*/ 1454290 h 1645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753636" h="1645943">
                <a:moveTo>
                  <a:pt x="368010" y="1454290"/>
                </a:moveTo>
                <a:cubicBezTo>
                  <a:pt x="300016" y="1325336"/>
                  <a:pt x="86657" y="972472"/>
                  <a:pt x="30386" y="750906"/>
                </a:cubicBezTo>
                <a:cubicBezTo>
                  <a:pt x="-25885" y="529340"/>
                  <a:pt x="9284" y="249158"/>
                  <a:pt x="30386" y="124893"/>
                </a:cubicBezTo>
                <a:cubicBezTo>
                  <a:pt x="51487" y="628"/>
                  <a:pt x="-30574" y="22902"/>
                  <a:pt x="156995" y="5318"/>
                </a:cubicBezTo>
                <a:cubicBezTo>
                  <a:pt x="344564" y="-12266"/>
                  <a:pt x="1155801" y="19386"/>
                  <a:pt x="1155801" y="19386"/>
                </a:cubicBezTo>
                <a:lnTo>
                  <a:pt x="2098336" y="33453"/>
                </a:lnTo>
                <a:cubicBezTo>
                  <a:pt x="2323419" y="39314"/>
                  <a:pt x="2401965" y="31109"/>
                  <a:pt x="2506300" y="54555"/>
                </a:cubicBezTo>
                <a:cubicBezTo>
                  <a:pt x="2610635" y="78001"/>
                  <a:pt x="2684491" y="119032"/>
                  <a:pt x="2724349" y="174130"/>
                </a:cubicBezTo>
                <a:cubicBezTo>
                  <a:pt x="2764207" y="229228"/>
                  <a:pt x="2754829" y="274949"/>
                  <a:pt x="2745450" y="385146"/>
                </a:cubicBezTo>
                <a:cubicBezTo>
                  <a:pt x="2736072" y="495343"/>
                  <a:pt x="2722004" y="661810"/>
                  <a:pt x="2668078" y="835312"/>
                </a:cubicBezTo>
                <a:cubicBezTo>
                  <a:pt x="2614152" y="1008814"/>
                  <a:pt x="2602428" y="1291340"/>
                  <a:pt x="2421893" y="1426155"/>
                </a:cubicBezTo>
                <a:cubicBezTo>
                  <a:pt x="2241358" y="1560970"/>
                  <a:pt x="1915457" y="1627792"/>
                  <a:pt x="1584866" y="1644204"/>
                </a:cubicBezTo>
                <a:cubicBezTo>
                  <a:pt x="1254275" y="1660616"/>
                  <a:pt x="642331" y="1556281"/>
                  <a:pt x="438349" y="1524629"/>
                </a:cubicBezTo>
                <a:cubicBezTo>
                  <a:pt x="234367" y="1492977"/>
                  <a:pt x="436004" y="1583244"/>
                  <a:pt x="368010" y="1454290"/>
                </a:cubicBezTo>
                <a:close/>
              </a:path>
            </a:pathLst>
          </a:custGeom>
          <a:noFill/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Freeform 13"/>
          <p:cNvSpPr/>
          <p:nvPr/>
        </p:nvSpPr>
        <p:spPr bwMode="auto">
          <a:xfrm>
            <a:off x="5652120" y="4941168"/>
            <a:ext cx="1152127" cy="1181850"/>
          </a:xfrm>
          <a:custGeom>
            <a:avLst/>
            <a:gdLst>
              <a:gd name="connsiteX0" fmla="*/ 865163 w 865163"/>
              <a:gd name="connsiteY0" fmla="*/ 0 h 133643"/>
              <a:gd name="connsiteX1" fmla="*/ 0 w 865163"/>
              <a:gd name="connsiteY1" fmla="*/ 133643 h 133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5163" h="133643">
                <a:moveTo>
                  <a:pt x="865163" y="0"/>
                </a:moveTo>
                <a:lnTo>
                  <a:pt x="0" y="133643"/>
                </a:ln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67E3A2-565E-41C3-AE0F-61E62DF423E9}"/>
              </a:ext>
            </a:extLst>
          </p:cNvPr>
          <p:cNvSpPr txBox="1"/>
          <p:nvPr/>
        </p:nvSpPr>
        <p:spPr>
          <a:xfrm>
            <a:off x="539552" y="6415145"/>
            <a:ext cx="6624736" cy="369332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Convert the results from text to Excel file format. (see template.xlsx)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2009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2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D1FB8-3D7C-4DDE-AC50-85800F0881E0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397314" name="Rectangle 2"/>
          <p:cNvSpPr>
            <a:spLocks noChangeArrowheads="1"/>
          </p:cNvSpPr>
          <p:nvPr/>
        </p:nvSpPr>
        <p:spPr bwMode="auto">
          <a:xfrm>
            <a:off x="0" y="0"/>
            <a:ext cx="9144000" cy="908050"/>
          </a:xfrm>
          <a:prstGeom prst="rect">
            <a:avLst/>
          </a:prstGeom>
          <a:gradFill rotWithShape="1">
            <a:gsLst>
              <a:gs pos="0">
                <a:srgbClr val="FF3300"/>
              </a:gs>
              <a:gs pos="100000">
                <a:srgbClr val="FF33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SEARCH</a:t>
            </a:r>
          </a:p>
        </p:txBody>
      </p:sp>
      <p:sp>
        <p:nvSpPr>
          <p:cNvPr id="397315" name="Rectangle 3"/>
          <p:cNvSpPr>
            <a:spLocks noChangeArrowheads="1"/>
          </p:cNvSpPr>
          <p:nvPr/>
        </p:nvSpPr>
        <p:spPr bwMode="auto">
          <a:xfrm>
            <a:off x="0" y="908057"/>
            <a:ext cx="9144000" cy="504825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Batch run </a:t>
            </a:r>
            <a:r>
              <a:rPr 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(run_all.bat)</a:t>
            </a: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pitchFamily="34" charset="0"/>
            </a:endParaRPr>
          </a:p>
        </p:txBody>
      </p:sp>
      <p:pic>
        <p:nvPicPr>
          <p:cNvPr id="397328" name="Picture 16" descr="j0234687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392" y="5849938"/>
            <a:ext cx="1053611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7329" name="AutoShape 17"/>
          <p:cNvSpPr>
            <a:spLocks noChangeArrowheads="1"/>
          </p:cNvSpPr>
          <p:nvPr/>
        </p:nvSpPr>
        <p:spPr bwMode="auto">
          <a:xfrm>
            <a:off x="4427984" y="5474479"/>
            <a:ext cx="3341821" cy="865187"/>
          </a:xfrm>
          <a:prstGeom prst="wedgeRoundRectCallout">
            <a:avLst>
              <a:gd name="adj1" fmla="val 62759"/>
              <a:gd name="adj2" fmla="val 33014"/>
              <a:gd name="adj3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600" b="1" dirty="0">
                <a:solidFill>
                  <a:srgbClr val="0000FF"/>
                </a:solidFill>
                <a:latin typeface="Arial" charset="0"/>
              </a:rPr>
              <a:t>Specific algorithm names </a:t>
            </a:r>
            <a:r>
              <a:rPr lang="en-US" sz="1600" dirty="0">
                <a:latin typeface="Arial" charset="0"/>
              </a:rPr>
              <a:t>are provided in the start-up codes to identify all the algorithms.</a:t>
            </a:r>
          </a:p>
        </p:txBody>
      </p:sp>
      <p:sp>
        <p:nvSpPr>
          <p:cNvPr id="74761" name="Text Box 4"/>
          <p:cNvSpPr txBox="1">
            <a:spLocks noChangeArrowheads="1"/>
          </p:cNvSpPr>
          <p:nvPr/>
        </p:nvSpPr>
        <p:spPr bwMode="auto">
          <a:xfrm>
            <a:off x="179514" y="1438775"/>
            <a:ext cx="8640959" cy="36933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chemeClr val="bg1"/>
              </a:gs>
            </a:gsLst>
            <a:lin ang="2700000" scaled="1"/>
          </a:gra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233363" indent="-233363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1800" b="1" dirty="0"/>
              <a:t>Running the algorithms</a:t>
            </a:r>
            <a:endParaRPr lang="en-GB" altLang="en-US" sz="1800" b="1" dirty="0"/>
          </a:p>
        </p:txBody>
      </p:sp>
      <p:sp>
        <p:nvSpPr>
          <p:cNvPr id="3" name="Rectangle 2"/>
          <p:cNvSpPr/>
          <p:nvPr/>
        </p:nvSpPr>
        <p:spPr>
          <a:xfrm>
            <a:off x="539552" y="4859868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dirty="0"/>
              <a:t>main.exe "</a:t>
            </a:r>
            <a:r>
              <a:rPr lang="en-NZ" b="1" dirty="0" err="1">
                <a:solidFill>
                  <a:srgbClr val="008000"/>
                </a:solidFill>
              </a:rPr>
              <a:t>batch_run</a:t>
            </a:r>
            <a:r>
              <a:rPr lang="en-NZ" dirty="0"/>
              <a:t>" “</a:t>
            </a:r>
            <a:r>
              <a:rPr lang="en-NZ" b="1" dirty="0" err="1">
                <a:solidFill>
                  <a:srgbClr val="C00000"/>
                </a:solidFill>
              </a:rPr>
              <a:t>astar_explist_manhattan</a:t>
            </a:r>
            <a:r>
              <a:rPr lang="en-NZ" dirty="0"/>
              <a:t>"   "042158367"  "123804765"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4437112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Example: </a:t>
            </a:r>
          </a:p>
        </p:txBody>
      </p:sp>
      <p:sp>
        <p:nvSpPr>
          <p:cNvPr id="5" name="Rectangle 4"/>
          <p:cNvSpPr/>
          <p:nvPr/>
        </p:nvSpPr>
        <p:spPr>
          <a:xfrm>
            <a:off x="233264" y="5569499"/>
            <a:ext cx="33537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type of run </a:t>
            </a:r>
            <a:r>
              <a:rPr lang="en-NZ" sz="1400" dirty="0">
                <a:latin typeface="Arial" pitchFamily="34" charset="0"/>
                <a:cs typeface="Arial" pitchFamily="34" charset="0"/>
              </a:rPr>
              <a:t>= </a:t>
            </a:r>
            <a:r>
              <a:rPr lang="en-NZ" sz="14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NZ" sz="1400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batch_run</a:t>
            </a:r>
            <a:r>
              <a:rPr lang="en-NZ" sz="14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" or "</a:t>
            </a:r>
            <a:r>
              <a:rPr lang="en-NZ" sz="1400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single_run</a:t>
            </a:r>
            <a:r>
              <a:rPr lang="en-NZ" sz="14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endParaRPr lang="en-NZ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37427" y="4309224"/>
            <a:ext cx="28789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INITIAL STATE       GOAL STATE</a:t>
            </a:r>
            <a:endParaRPr lang="en-NZ" sz="1400" dirty="0">
              <a:solidFill>
                <a:srgbClr val="0000FF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30340" y="4221092"/>
            <a:ext cx="15121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Algorithm name</a:t>
            </a:r>
            <a:endParaRPr lang="en-NZ" sz="1400" dirty="0">
              <a:solidFill>
                <a:srgbClr val="0000FF"/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3580230" y="4473526"/>
            <a:ext cx="309489" cy="369332"/>
          </a:xfrm>
          <a:custGeom>
            <a:avLst/>
            <a:gdLst>
              <a:gd name="connsiteX0" fmla="*/ 0 w 309489"/>
              <a:gd name="connsiteY0" fmla="*/ 393896 h 393896"/>
              <a:gd name="connsiteX1" fmla="*/ 161778 w 309489"/>
              <a:gd name="connsiteY1" fmla="*/ 182880 h 393896"/>
              <a:gd name="connsiteX2" fmla="*/ 309489 w 309489"/>
              <a:gd name="connsiteY2" fmla="*/ 0 h 39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489" h="393896">
                <a:moveTo>
                  <a:pt x="0" y="393896"/>
                </a:moveTo>
                <a:cubicBezTo>
                  <a:pt x="55098" y="321212"/>
                  <a:pt x="110197" y="248529"/>
                  <a:pt x="161778" y="182880"/>
                </a:cubicBezTo>
                <a:cubicBezTo>
                  <a:pt x="213359" y="117231"/>
                  <a:pt x="309489" y="0"/>
                  <a:pt x="309489" y="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865215" y="5205047"/>
            <a:ext cx="1153501" cy="369332"/>
          </a:xfrm>
          <a:custGeom>
            <a:avLst/>
            <a:gdLst>
              <a:gd name="connsiteX0" fmla="*/ 1153501 w 1153501"/>
              <a:gd name="connsiteY0" fmla="*/ 0 h 411265"/>
              <a:gd name="connsiteX1" fmla="*/ 133593 w 1153501"/>
              <a:gd name="connsiteY1" fmla="*/ 351692 h 411265"/>
              <a:gd name="connsiteX2" fmla="*/ 42153 w 1153501"/>
              <a:gd name="connsiteY2" fmla="*/ 407963 h 41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3501" h="411265">
                <a:moveTo>
                  <a:pt x="1153501" y="0"/>
                </a:moveTo>
                <a:lnTo>
                  <a:pt x="133593" y="351692"/>
                </a:lnTo>
                <a:cubicBezTo>
                  <a:pt x="-51632" y="419686"/>
                  <a:pt x="-4740" y="413824"/>
                  <a:pt x="42153" y="407963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6133514" y="4550899"/>
            <a:ext cx="77372" cy="369332"/>
          </a:xfrm>
          <a:custGeom>
            <a:avLst/>
            <a:gdLst>
              <a:gd name="connsiteX0" fmla="*/ 77372 w 77372"/>
              <a:gd name="connsiteY0" fmla="*/ 351693 h 351693"/>
              <a:gd name="connsiteX1" fmla="*/ 0 w 77372"/>
              <a:gd name="connsiteY1" fmla="*/ 0 h 351693"/>
              <a:gd name="connsiteX2" fmla="*/ 0 w 77372"/>
              <a:gd name="connsiteY2" fmla="*/ 0 h 351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372" h="351693">
                <a:moveTo>
                  <a:pt x="77372" y="351693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7589048" y="4552231"/>
            <a:ext cx="21574" cy="369332"/>
          </a:xfrm>
          <a:custGeom>
            <a:avLst/>
            <a:gdLst>
              <a:gd name="connsiteX0" fmla="*/ 21574 w 21574"/>
              <a:gd name="connsiteY0" fmla="*/ 343327 h 343327"/>
              <a:gd name="connsiteX1" fmla="*/ 472 w 21574"/>
              <a:gd name="connsiteY1" fmla="*/ 19770 h 343327"/>
              <a:gd name="connsiteX2" fmla="*/ 7506 w 21574"/>
              <a:gd name="connsiteY2" fmla="*/ 33838 h 343327"/>
              <a:gd name="connsiteX3" fmla="*/ 14540 w 21574"/>
              <a:gd name="connsiteY3" fmla="*/ 19770 h 3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74" h="343327">
                <a:moveTo>
                  <a:pt x="21574" y="343327"/>
                </a:moveTo>
                <a:cubicBezTo>
                  <a:pt x="12195" y="207339"/>
                  <a:pt x="2817" y="71351"/>
                  <a:pt x="472" y="19770"/>
                </a:cubicBezTo>
                <a:cubicBezTo>
                  <a:pt x="-1873" y="-31811"/>
                  <a:pt x="5161" y="33838"/>
                  <a:pt x="7506" y="33838"/>
                </a:cubicBezTo>
                <a:cubicBezTo>
                  <a:pt x="9851" y="33838"/>
                  <a:pt x="12195" y="26804"/>
                  <a:pt x="14540" y="1977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9574" y="1973158"/>
            <a:ext cx="8064895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NZ" sz="1400" dirty="0">
                <a:latin typeface="Arial" panose="020B0604020202020204" pitchFamily="34" charset="0"/>
                <a:cs typeface="Arial" panose="020B0604020202020204" pitchFamily="34" charset="0"/>
              </a:rPr>
              <a:t>main.exe "</a:t>
            </a:r>
            <a:r>
              <a:rPr lang="en-NZ" sz="1400" dirty="0" err="1">
                <a:latin typeface="Arial" panose="020B0604020202020204" pitchFamily="34" charset="0"/>
                <a:cs typeface="Arial" panose="020B0604020202020204" pitchFamily="34" charset="0"/>
              </a:rPr>
              <a:t>batch_run</a:t>
            </a:r>
            <a:r>
              <a:rPr lang="en-NZ" sz="1400" dirty="0">
                <a:latin typeface="Arial" panose="020B0604020202020204" pitchFamily="34" charset="0"/>
                <a:cs typeface="Arial" panose="020B0604020202020204" pitchFamily="34" charset="0"/>
              </a:rPr>
              <a:t>" "</a:t>
            </a:r>
            <a:r>
              <a:rPr lang="en-NZ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pds_visited_list</a:t>
            </a:r>
            <a:r>
              <a:rPr lang="en-NZ" sz="1400" dirty="0">
                <a:latin typeface="Arial" panose="020B0604020202020204" pitchFamily="34" charset="0"/>
                <a:cs typeface="Arial" panose="020B0604020202020204" pitchFamily="34" charset="0"/>
              </a:rPr>
              <a:t>"                            "042158367" "123804765"</a:t>
            </a:r>
          </a:p>
          <a:p>
            <a:r>
              <a:rPr lang="en-NZ" sz="1400" dirty="0">
                <a:latin typeface="Arial" panose="020B0604020202020204" pitchFamily="34" charset="0"/>
                <a:cs typeface="Arial" panose="020B0604020202020204" pitchFamily="34" charset="0"/>
              </a:rPr>
              <a:t>main.exe "</a:t>
            </a:r>
            <a:r>
              <a:rPr lang="en-NZ" sz="1400" dirty="0" err="1">
                <a:latin typeface="Arial" panose="020B0604020202020204" pitchFamily="34" charset="0"/>
                <a:cs typeface="Arial" panose="020B0604020202020204" pitchFamily="34" charset="0"/>
              </a:rPr>
              <a:t>batch_run</a:t>
            </a:r>
            <a:r>
              <a:rPr lang="en-NZ" sz="1400" dirty="0">
                <a:latin typeface="Arial" panose="020B0604020202020204" pitchFamily="34" charset="0"/>
                <a:cs typeface="Arial" panose="020B0604020202020204" pitchFamily="34" charset="0"/>
              </a:rPr>
              <a:t>" "</a:t>
            </a:r>
            <a:r>
              <a:rPr lang="en-NZ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pds_nonstrict_visited_list</a:t>
            </a:r>
            <a:r>
              <a:rPr lang="en-NZ" sz="1400" dirty="0">
                <a:latin typeface="Arial" panose="020B0604020202020204" pitchFamily="34" charset="0"/>
                <a:cs typeface="Arial" panose="020B0604020202020204" pitchFamily="34" charset="0"/>
              </a:rPr>
              <a:t>"           "042158367" "123804765"</a:t>
            </a:r>
          </a:p>
          <a:p>
            <a:endParaRPr lang="en-NZ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NZ" sz="1400" dirty="0">
                <a:latin typeface="Arial" panose="020B0604020202020204" pitchFamily="34" charset="0"/>
                <a:cs typeface="Arial" panose="020B0604020202020204" pitchFamily="34" charset="0"/>
              </a:rPr>
              <a:t>main.exe "</a:t>
            </a:r>
            <a:r>
              <a:rPr lang="en-NZ" sz="1400" dirty="0" err="1">
                <a:latin typeface="Arial" panose="020B0604020202020204" pitchFamily="34" charset="0"/>
                <a:cs typeface="Arial" panose="020B0604020202020204" pitchFamily="34" charset="0"/>
              </a:rPr>
              <a:t>batch_run</a:t>
            </a:r>
            <a:r>
              <a:rPr lang="en-NZ" sz="1400" dirty="0">
                <a:latin typeface="Arial" panose="020B0604020202020204" pitchFamily="34" charset="0"/>
                <a:cs typeface="Arial" panose="020B0604020202020204" pitchFamily="34" charset="0"/>
              </a:rPr>
              <a:t>" "</a:t>
            </a:r>
            <a:r>
              <a:rPr lang="en-GB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best_first_no_visited_list</a:t>
            </a:r>
            <a:r>
              <a:rPr lang="en-NZ" sz="1400" dirty="0">
                <a:latin typeface="Arial" panose="020B0604020202020204" pitchFamily="34" charset="0"/>
                <a:cs typeface="Arial" panose="020B0604020202020204" pitchFamily="34" charset="0"/>
              </a:rPr>
              <a:t>" 	"042158367" "123804765"</a:t>
            </a:r>
          </a:p>
          <a:p>
            <a:r>
              <a:rPr lang="en-NZ" sz="1400" dirty="0">
                <a:latin typeface="Arial" panose="020B0604020202020204" pitchFamily="34" charset="0"/>
                <a:cs typeface="Arial" panose="020B0604020202020204" pitchFamily="34" charset="0"/>
              </a:rPr>
              <a:t>main.exe "</a:t>
            </a:r>
            <a:r>
              <a:rPr lang="en-NZ" sz="1400" dirty="0" err="1">
                <a:latin typeface="Arial" panose="020B0604020202020204" pitchFamily="34" charset="0"/>
                <a:cs typeface="Arial" panose="020B0604020202020204" pitchFamily="34" charset="0"/>
              </a:rPr>
              <a:t>batch_run</a:t>
            </a:r>
            <a:r>
              <a:rPr lang="en-NZ" sz="1400" dirty="0">
                <a:latin typeface="Arial" panose="020B0604020202020204" pitchFamily="34" charset="0"/>
                <a:cs typeface="Arial" panose="020B0604020202020204" pitchFamily="34" charset="0"/>
              </a:rPr>
              <a:t>" "</a:t>
            </a:r>
            <a:r>
              <a:rPr lang="en-NZ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best_first_visited_list</a:t>
            </a:r>
            <a:r>
              <a:rPr lang="en-NZ" sz="1400" dirty="0">
                <a:latin typeface="Arial" panose="020B0604020202020204" pitchFamily="34" charset="0"/>
                <a:cs typeface="Arial" panose="020B0604020202020204" pitchFamily="34" charset="0"/>
              </a:rPr>
              <a:t>" 	"042158367" "123804765"</a:t>
            </a:r>
          </a:p>
          <a:p>
            <a:r>
              <a:rPr lang="en-NZ" sz="1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en-NZ" sz="1400" dirty="0">
                <a:latin typeface="Arial" panose="020B0604020202020204" pitchFamily="34" charset="0"/>
                <a:cs typeface="Arial" panose="020B0604020202020204" pitchFamily="34" charset="0"/>
              </a:rPr>
              <a:t>main.exe "</a:t>
            </a:r>
            <a:r>
              <a:rPr lang="en-NZ" sz="1400" dirty="0" err="1">
                <a:latin typeface="Arial" panose="020B0604020202020204" pitchFamily="34" charset="0"/>
                <a:cs typeface="Arial" panose="020B0604020202020204" pitchFamily="34" charset="0"/>
              </a:rPr>
              <a:t>batch_run</a:t>
            </a:r>
            <a:r>
              <a:rPr lang="en-NZ" sz="1400" dirty="0">
                <a:latin typeface="Arial" panose="020B0604020202020204" pitchFamily="34" charset="0"/>
                <a:cs typeface="Arial" panose="020B0604020202020204" pitchFamily="34" charset="0"/>
              </a:rPr>
              <a:t>" "</a:t>
            </a:r>
            <a:r>
              <a:rPr lang="en-NZ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astar_explist_manhattan</a:t>
            </a:r>
            <a:r>
              <a:rPr lang="en-NZ" sz="1400" dirty="0">
                <a:latin typeface="Arial" panose="020B0604020202020204" pitchFamily="34" charset="0"/>
                <a:cs typeface="Arial" panose="020B0604020202020204" pitchFamily="34" charset="0"/>
              </a:rPr>
              <a:t>"             "042158367" "123804765"</a:t>
            </a:r>
          </a:p>
          <a:p>
            <a:r>
              <a:rPr lang="en-NZ" sz="1400" dirty="0">
                <a:latin typeface="Arial" panose="020B0604020202020204" pitchFamily="34" charset="0"/>
                <a:cs typeface="Arial" panose="020B0604020202020204" pitchFamily="34" charset="0"/>
              </a:rPr>
              <a:t>main.exe "</a:t>
            </a:r>
            <a:r>
              <a:rPr lang="en-NZ" sz="1400" dirty="0" err="1">
                <a:latin typeface="Arial" panose="020B0604020202020204" pitchFamily="34" charset="0"/>
                <a:cs typeface="Arial" panose="020B0604020202020204" pitchFamily="34" charset="0"/>
              </a:rPr>
              <a:t>batch_run</a:t>
            </a:r>
            <a:r>
              <a:rPr lang="en-NZ" sz="1400" dirty="0">
                <a:latin typeface="Arial" panose="020B0604020202020204" pitchFamily="34" charset="0"/>
                <a:cs typeface="Arial" panose="020B0604020202020204" pitchFamily="34" charset="0"/>
              </a:rPr>
              <a:t>" "</a:t>
            </a:r>
            <a:r>
              <a:rPr lang="en-NZ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astar_explist_misplacedtiles</a:t>
            </a:r>
            <a:r>
              <a:rPr lang="en-NZ" sz="1400" dirty="0">
                <a:latin typeface="Arial" panose="020B0604020202020204" pitchFamily="34" charset="0"/>
                <a:cs typeface="Arial" panose="020B0604020202020204" pitchFamily="34" charset="0"/>
              </a:rPr>
              <a:t>"      "042158367" "123804765"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530837" y="1874176"/>
            <a:ext cx="2761243" cy="227490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97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97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29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D1FB8-3D7C-4DDE-AC50-85800F0881E0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397314" name="Rectangle 2"/>
          <p:cNvSpPr>
            <a:spLocks noChangeArrowheads="1"/>
          </p:cNvSpPr>
          <p:nvPr/>
        </p:nvSpPr>
        <p:spPr bwMode="auto">
          <a:xfrm>
            <a:off x="0" y="0"/>
            <a:ext cx="9144000" cy="908050"/>
          </a:xfrm>
          <a:prstGeom prst="rect">
            <a:avLst/>
          </a:prstGeom>
          <a:gradFill rotWithShape="1">
            <a:gsLst>
              <a:gs pos="0">
                <a:srgbClr val="FF3300"/>
              </a:gs>
              <a:gs pos="100000">
                <a:srgbClr val="FF33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SEARCH</a:t>
            </a:r>
          </a:p>
        </p:txBody>
      </p:sp>
      <p:sp>
        <p:nvSpPr>
          <p:cNvPr id="397315" name="Rectangle 3"/>
          <p:cNvSpPr>
            <a:spLocks noChangeArrowheads="1"/>
          </p:cNvSpPr>
          <p:nvPr/>
        </p:nvSpPr>
        <p:spPr bwMode="auto">
          <a:xfrm>
            <a:off x="0" y="908057"/>
            <a:ext cx="9144000" cy="504825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Animated Solution </a:t>
            </a:r>
            <a:r>
              <a:rPr 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(run_one.bat)</a:t>
            </a: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pitchFamily="34" charset="0"/>
            </a:endParaRPr>
          </a:p>
        </p:txBody>
      </p:sp>
      <p:pic>
        <p:nvPicPr>
          <p:cNvPr id="397328" name="Picture 16" descr="j0234687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392" y="5849938"/>
            <a:ext cx="1053611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611562" y="2132859"/>
            <a:ext cx="8352928" cy="332398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NZ" sz="1400" dirty="0">
                <a:latin typeface="Arial" pitchFamily="34" charset="0"/>
                <a:cs typeface="Arial" pitchFamily="34" charset="0"/>
              </a:rPr>
              <a:t>if(</a:t>
            </a:r>
            <a:r>
              <a:rPr lang="en-NZ" sz="1400" dirty="0" err="1">
                <a:latin typeface="Arial" pitchFamily="34" charset="0"/>
                <a:cs typeface="Arial" pitchFamily="34" charset="0"/>
              </a:rPr>
              <a:t>algorithmSelected</a:t>
            </a:r>
            <a:r>
              <a:rPr lang="en-NZ" sz="1400" dirty="0">
                <a:latin typeface="Arial" pitchFamily="34" charset="0"/>
                <a:cs typeface="Arial" pitchFamily="34" charset="0"/>
              </a:rPr>
              <a:t> == "</a:t>
            </a:r>
            <a:r>
              <a:rPr lang="en-NZ" sz="1400" b="1" dirty="0" err="1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astar_explist_manhattan</a:t>
            </a:r>
            <a:r>
              <a:rPr lang="en-NZ" sz="1400" dirty="0">
                <a:latin typeface="Arial" pitchFamily="34" charset="0"/>
                <a:cs typeface="Arial" pitchFamily="34" charset="0"/>
              </a:rPr>
              <a:t>" ){</a:t>
            </a:r>
          </a:p>
          <a:p>
            <a:pPr>
              <a:defRPr/>
            </a:pPr>
            <a:r>
              <a:rPr lang="en-NZ" sz="1400" dirty="0">
                <a:latin typeface="Arial" pitchFamily="34" charset="0"/>
                <a:cs typeface="Arial" pitchFamily="34" charset="0"/>
              </a:rPr>
              <a:t>        </a:t>
            </a:r>
          </a:p>
          <a:p>
            <a:pPr>
              <a:defRPr/>
            </a:pPr>
            <a:r>
              <a:rPr lang="en-NZ" sz="1400" dirty="0">
                <a:latin typeface="Arial" pitchFamily="34" charset="0"/>
                <a:cs typeface="Arial" pitchFamily="34" charset="0"/>
              </a:rPr>
              <a:t>        </a:t>
            </a:r>
            <a:r>
              <a:rPr lang="en-NZ" sz="14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path</a:t>
            </a:r>
            <a:r>
              <a:rPr lang="en-NZ" sz="1400" dirty="0">
                <a:latin typeface="Arial" pitchFamily="34" charset="0"/>
                <a:cs typeface="Arial" pitchFamily="34" charset="0"/>
              </a:rPr>
              <a:t> = </a:t>
            </a:r>
            <a:r>
              <a:rPr lang="en-NZ" sz="1400" b="1" dirty="0" err="1">
                <a:latin typeface="Arial" pitchFamily="34" charset="0"/>
                <a:cs typeface="Arial" pitchFamily="34" charset="0"/>
              </a:rPr>
              <a:t>aStar_ExpandedList</a:t>
            </a:r>
            <a:r>
              <a:rPr lang="en-NZ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NZ" sz="1400" dirty="0" err="1">
                <a:latin typeface="Arial" pitchFamily="34" charset="0"/>
                <a:cs typeface="Arial" pitchFamily="34" charset="0"/>
              </a:rPr>
              <a:t>initialState</a:t>
            </a:r>
            <a:r>
              <a:rPr lang="en-NZ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NZ" sz="1400" dirty="0" err="1">
                <a:latin typeface="Arial" pitchFamily="34" charset="0"/>
                <a:cs typeface="Arial" pitchFamily="34" charset="0"/>
              </a:rPr>
              <a:t>goalState</a:t>
            </a:r>
            <a:r>
              <a:rPr lang="en-NZ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NZ" sz="1400" dirty="0" err="1">
                <a:latin typeface="Arial" pitchFamily="34" charset="0"/>
                <a:cs typeface="Arial" pitchFamily="34" charset="0"/>
              </a:rPr>
              <a:t>numOfStateExpansions</a:t>
            </a:r>
            <a:r>
              <a:rPr lang="en-NZ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NZ" sz="1400" dirty="0" err="1">
                <a:latin typeface="Arial" pitchFamily="34" charset="0"/>
                <a:cs typeface="Arial" pitchFamily="34" charset="0"/>
              </a:rPr>
              <a:t>maxQLength</a:t>
            </a:r>
            <a:r>
              <a:rPr lang="en-NZ" sz="1400" dirty="0">
                <a:latin typeface="Arial" pitchFamily="34" charset="0"/>
                <a:cs typeface="Arial" pitchFamily="34" charset="0"/>
              </a:rPr>
              <a:t>, 	</a:t>
            </a:r>
            <a:r>
              <a:rPr lang="en-NZ" sz="1400" dirty="0" err="1">
                <a:latin typeface="Arial" pitchFamily="34" charset="0"/>
                <a:cs typeface="Arial" pitchFamily="34" charset="0"/>
              </a:rPr>
              <a:t>actualRunningTime</a:t>
            </a:r>
            <a:r>
              <a:rPr lang="en-NZ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NZ" sz="1400" dirty="0" err="1">
                <a:latin typeface="Arial" pitchFamily="34" charset="0"/>
                <a:cs typeface="Arial" pitchFamily="34" charset="0"/>
              </a:rPr>
              <a:t>numOfDeletionsFromMiddleOfHeap,numOfLocalLoopsAvoided</a:t>
            </a:r>
            <a:r>
              <a:rPr lang="en-NZ" sz="1400" dirty="0">
                <a:latin typeface="Arial" pitchFamily="34" charset="0"/>
                <a:cs typeface="Arial" pitchFamily="34" charset="0"/>
              </a:rPr>
              <a:t>, 	</a:t>
            </a:r>
            <a:r>
              <a:rPr lang="en-NZ" sz="1400" dirty="0" err="1">
                <a:latin typeface="Arial" pitchFamily="34" charset="0"/>
                <a:cs typeface="Arial" pitchFamily="34" charset="0"/>
              </a:rPr>
              <a:t>numOfAttemptedNodeReExpansions</a:t>
            </a:r>
            <a:r>
              <a:rPr lang="en-NZ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NZ" sz="1400" dirty="0" err="1">
                <a:latin typeface="Arial" pitchFamily="34" charset="0"/>
                <a:cs typeface="Arial" pitchFamily="34" charset="0"/>
              </a:rPr>
              <a:t>manhattanDistance</a:t>
            </a:r>
            <a:r>
              <a:rPr lang="en-NZ" sz="1400" dirty="0">
                <a:latin typeface="Arial" pitchFamily="34" charset="0"/>
                <a:cs typeface="Arial" pitchFamily="34" charset="0"/>
              </a:rPr>
              <a:t>); </a:t>
            </a:r>
          </a:p>
          <a:p>
            <a:pPr>
              <a:defRPr/>
            </a:pPr>
            <a:r>
              <a:rPr lang="en-NZ" sz="1400" dirty="0">
                <a:latin typeface="Arial" pitchFamily="34" charset="0"/>
                <a:cs typeface="Arial" pitchFamily="34" charset="0"/>
              </a:rPr>
              <a:t>} else if(…){</a:t>
            </a:r>
          </a:p>
          <a:p>
            <a:pPr>
              <a:defRPr/>
            </a:pPr>
            <a:r>
              <a:rPr lang="en-NZ" sz="1400" dirty="0">
                <a:latin typeface="Arial" pitchFamily="34" charset="0"/>
                <a:cs typeface="Arial" pitchFamily="34" charset="0"/>
              </a:rPr>
              <a:t>}…</a:t>
            </a:r>
          </a:p>
          <a:p>
            <a:pPr>
              <a:defRPr/>
            </a:pPr>
            <a:endParaRPr lang="en-NZ" sz="14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NZ" sz="1400" dirty="0">
                <a:latin typeface="Arial" pitchFamily="34" charset="0"/>
                <a:cs typeface="Arial" pitchFamily="34" charset="0"/>
              </a:rPr>
              <a:t>…</a:t>
            </a:r>
          </a:p>
          <a:p>
            <a:pPr>
              <a:defRPr/>
            </a:pPr>
            <a:r>
              <a:rPr lang="en-NZ" sz="1400" dirty="0">
                <a:latin typeface="Arial" pitchFamily="34" charset="0"/>
                <a:cs typeface="Arial" pitchFamily="34" charset="0"/>
              </a:rPr>
              <a:t>if(</a:t>
            </a:r>
            <a:r>
              <a:rPr lang="en-NZ" sz="1400" dirty="0" err="1">
                <a:latin typeface="Arial" pitchFamily="34" charset="0"/>
                <a:cs typeface="Arial" pitchFamily="34" charset="0"/>
              </a:rPr>
              <a:t>typeOfRun</a:t>
            </a:r>
            <a:r>
              <a:rPr lang="en-NZ" sz="1400" dirty="0">
                <a:latin typeface="Arial" pitchFamily="34" charset="0"/>
                <a:cs typeface="Arial" pitchFamily="34" charset="0"/>
              </a:rPr>
              <a:t> == "</a:t>
            </a:r>
            <a:r>
              <a:rPr lang="en-NZ" sz="1400" b="1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single_run</a:t>
            </a:r>
            <a:r>
              <a:rPr lang="en-NZ" sz="1400" dirty="0">
                <a:latin typeface="Arial" pitchFamily="34" charset="0"/>
                <a:cs typeface="Arial" pitchFamily="34" charset="0"/>
              </a:rPr>
              <a:t>"){	</a:t>
            </a:r>
          </a:p>
          <a:p>
            <a:pPr>
              <a:defRPr/>
            </a:pPr>
            <a:r>
              <a:rPr lang="en-NZ" sz="1400" dirty="0">
                <a:latin typeface="Arial" pitchFamily="34" charset="0"/>
                <a:cs typeface="Arial" pitchFamily="34" charset="0"/>
              </a:rPr>
              <a:t>				</a:t>
            </a:r>
          </a:p>
          <a:p>
            <a:pPr>
              <a:defRPr/>
            </a:pPr>
            <a:r>
              <a:rPr lang="en-NZ" sz="1400" dirty="0">
                <a:latin typeface="Arial" pitchFamily="34" charset="0"/>
                <a:cs typeface="Arial" pitchFamily="34" charset="0"/>
              </a:rPr>
              <a:t>      if(path != "") {</a:t>
            </a:r>
          </a:p>
          <a:p>
            <a:pPr>
              <a:defRPr/>
            </a:pPr>
            <a:r>
              <a:rPr lang="en-NZ" sz="1400" dirty="0">
                <a:latin typeface="Arial" pitchFamily="34" charset="0"/>
                <a:cs typeface="Arial" pitchFamily="34" charset="0"/>
              </a:rPr>
              <a:t>                 </a:t>
            </a:r>
            <a:r>
              <a:rPr lang="en-NZ" sz="1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AnimateSolution</a:t>
            </a:r>
            <a:r>
              <a:rPr lang="en-NZ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NZ" sz="1400" dirty="0" err="1">
                <a:latin typeface="Arial" pitchFamily="34" charset="0"/>
                <a:cs typeface="Arial" pitchFamily="34" charset="0"/>
              </a:rPr>
              <a:t>initialState</a:t>
            </a:r>
            <a:r>
              <a:rPr lang="en-NZ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NZ" sz="1400" dirty="0" err="1">
                <a:latin typeface="Arial" pitchFamily="34" charset="0"/>
                <a:cs typeface="Arial" pitchFamily="34" charset="0"/>
              </a:rPr>
              <a:t>goalState</a:t>
            </a:r>
            <a:r>
              <a:rPr lang="en-NZ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NZ" sz="14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path</a:t>
            </a:r>
            <a:r>
              <a:rPr lang="en-NZ" sz="1400" dirty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defRPr/>
            </a:pPr>
            <a:r>
              <a:rPr lang="en-NZ" sz="1400" dirty="0">
                <a:latin typeface="Arial" pitchFamily="34" charset="0"/>
                <a:cs typeface="Arial" pitchFamily="34" charset="0"/>
              </a:rPr>
              <a:t>      }</a:t>
            </a:r>
          </a:p>
          <a:p>
            <a:pPr>
              <a:defRPr/>
            </a:pPr>
            <a:r>
              <a:rPr lang="en-NZ" sz="1400" dirty="0"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397329" name="AutoShape 17"/>
          <p:cNvSpPr>
            <a:spLocks noChangeArrowheads="1"/>
          </p:cNvSpPr>
          <p:nvPr/>
        </p:nvSpPr>
        <p:spPr bwMode="auto">
          <a:xfrm>
            <a:off x="5724129" y="3717032"/>
            <a:ext cx="2432206" cy="2278115"/>
          </a:xfrm>
          <a:prstGeom prst="wedgeRoundRectCallout">
            <a:avLst>
              <a:gd name="adj1" fmla="val 49677"/>
              <a:gd name="adj2" fmla="val 76932"/>
              <a:gd name="adj3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600" dirty="0">
                <a:latin typeface="Arial" charset="0"/>
              </a:rPr>
              <a:t>The “</a:t>
            </a:r>
            <a:r>
              <a:rPr lang="en-US" sz="1600" dirty="0" err="1">
                <a:latin typeface="Arial" charset="0"/>
              </a:rPr>
              <a:t>single_run</a:t>
            </a:r>
            <a:r>
              <a:rPr lang="en-US" sz="1600" dirty="0">
                <a:latin typeface="Arial" charset="0"/>
              </a:rPr>
              <a:t>” parameter invokes the </a:t>
            </a:r>
            <a:r>
              <a:rPr lang="en-US" sz="1600" dirty="0" err="1">
                <a:latin typeface="Arial" charset="0"/>
              </a:rPr>
              <a:t>AnimateSolution</a:t>
            </a:r>
            <a:r>
              <a:rPr lang="en-US" sz="1600" dirty="0">
                <a:latin typeface="Arial" charset="0"/>
              </a:rPr>
              <a:t> function.</a:t>
            </a:r>
          </a:p>
          <a:p>
            <a:pPr algn="ctr">
              <a:defRPr/>
            </a:pPr>
            <a:endParaRPr lang="en-US" sz="1600" dirty="0">
              <a:latin typeface="Arial" charset="0"/>
            </a:endParaRPr>
          </a:p>
          <a:p>
            <a:pPr algn="ctr">
              <a:defRPr/>
            </a:pPr>
            <a:r>
              <a:rPr lang="en-US" sz="1600" dirty="0">
                <a:latin typeface="Arial" charset="0"/>
              </a:rPr>
              <a:t>An animation function is provided for you.</a:t>
            </a:r>
          </a:p>
        </p:txBody>
      </p:sp>
      <p:sp>
        <p:nvSpPr>
          <p:cNvPr id="74761" name="Text Box 4"/>
          <p:cNvSpPr txBox="1">
            <a:spLocks noChangeArrowheads="1"/>
          </p:cNvSpPr>
          <p:nvPr/>
        </p:nvSpPr>
        <p:spPr bwMode="auto">
          <a:xfrm>
            <a:off x="611561" y="1533343"/>
            <a:ext cx="7329207" cy="36933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chemeClr val="bg1"/>
              </a:gs>
            </a:gsLst>
            <a:lin ang="2700000" scaled="1"/>
          </a:gra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233363" indent="-233363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1800" b="1" dirty="0"/>
              <a:t>Using graphics to show the animated solution</a:t>
            </a:r>
            <a:endParaRPr lang="en-GB" altLang="en-US" sz="1800" b="1" dirty="0"/>
          </a:p>
        </p:txBody>
      </p:sp>
      <p:sp>
        <p:nvSpPr>
          <p:cNvPr id="3" name="Freeform 2"/>
          <p:cNvSpPr/>
          <p:nvPr/>
        </p:nvSpPr>
        <p:spPr bwMode="auto">
          <a:xfrm>
            <a:off x="2195735" y="4941168"/>
            <a:ext cx="3600401" cy="176010"/>
          </a:xfrm>
          <a:custGeom>
            <a:avLst/>
            <a:gdLst>
              <a:gd name="connsiteX0" fmla="*/ 4346917 w 4346917"/>
              <a:gd name="connsiteY0" fmla="*/ 555674 h 718092"/>
              <a:gd name="connsiteX1" fmla="*/ 1709224 w 4346917"/>
              <a:gd name="connsiteY1" fmla="*/ 717452 h 718092"/>
              <a:gd name="connsiteX2" fmla="*/ 316523 w 4346917"/>
              <a:gd name="connsiteY2" fmla="*/ 583809 h 718092"/>
              <a:gd name="connsiteX3" fmla="*/ 0 w 4346917"/>
              <a:gd name="connsiteY3" fmla="*/ 0 h 718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6917" h="718092">
                <a:moveTo>
                  <a:pt x="4346917" y="555674"/>
                </a:moveTo>
                <a:cubicBezTo>
                  <a:pt x="3363936" y="634218"/>
                  <a:pt x="2380956" y="712763"/>
                  <a:pt x="1709224" y="717452"/>
                </a:cubicBezTo>
                <a:cubicBezTo>
                  <a:pt x="1037492" y="722141"/>
                  <a:pt x="601394" y="703384"/>
                  <a:pt x="316523" y="583809"/>
                </a:cubicBezTo>
                <a:cubicBezTo>
                  <a:pt x="31652" y="464234"/>
                  <a:pt x="15826" y="232117"/>
                  <a:pt x="0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BFA666-3A8B-43DD-83E8-A360987DD066}"/>
              </a:ext>
            </a:extLst>
          </p:cNvPr>
          <p:cNvSpPr txBox="1"/>
          <p:nvPr/>
        </p:nvSpPr>
        <p:spPr>
          <a:xfrm>
            <a:off x="611561" y="5849938"/>
            <a:ext cx="319189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e.g.  path=“URRDLURRDLR”</a:t>
            </a:r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ction Button: Go Forward or Next 4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972C13DF-BE75-4BB4-8A7E-63523E24AD02}"/>
              </a:ext>
            </a:extLst>
          </p:cNvPr>
          <p:cNvSpPr/>
          <p:nvPr/>
        </p:nvSpPr>
        <p:spPr bwMode="auto">
          <a:xfrm>
            <a:off x="4716016" y="6453336"/>
            <a:ext cx="216024" cy="252264"/>
          </a:xfrm>
          <a:prstGeom prst="actionButtonForwardNext">
            <a:avLst/>
          </a:prstGeom>
          <a:gradFill rotWithShape="1">
            <a:gsLst>
              <a:gs pos="0">
                <a:srgbClr val="FF6600"/>
              </a:gs>
              <a:gs pos="100000">
                <a:schemeClr val="bg1"/>
              </a:gs>
            </a:gsLst>
            <a:lin ang="2700000" scaled="1"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E6F457-4E66-4A0F-86BB-5828FBA28E0A}"/>
              </a:ext>
            </a:extLst>
          </p:cNvPr>
          <p:cNvSpPr txBox="1"/>
          <p:nvPr/>
        </p:nvSpPr>
        <p:spPr>
          <a:xfrm>
            <a:off x="4892684" y="6393609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Skeleton function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7396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97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97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29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ChangeArrowheads="1"/>
          </p:cNvSpPr>
          <p:nvPr/>
        </p:nvSpPr>
        <p:spPr bwMode="auto">
          <a:xfrm>
            <a:off x="0" y="0"/>
            <a:ext cx="9144000" cy="908050"/>
          </a:xfrm>
          <a:prstGeom prst="rect">
            <a:avLst/>
          </a:prstGeom>
          <a:gradFill rotWithShape="1">
            <a:gsLst>
              <a:gs pos="0">
                <a:srgbClr val="FF3300"/>
              </a:gs>
              <a:gs pos="100000">
                <a:srgbClr val="FF33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SEARCH</a:t>
            </a:r>
          </a:p>
        </p:txBody>
      </p:sp>
      <p:sp>
        <p:nvSpPr>
          <p:cNvPr id="397315" name="Rectangle 3"/>
          <p:cNvSpPr>
            <a:spLocks noChangeArrowheads="1"/>
          </p:cNvSpPr>
          <p:nvPr/>
        </p:nvSpPr>
        <p:spPr bwMode="auto">
          <a:xfrm>
            <a:off x="0" y="908057"/>
            <a:ext cx="9144000" cy="504825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Animated Solution </a:t>
            </a:r>
            <a:r>
              <a:rPr 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(run_one.bat)</a:t>
            </a: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916836"/>
            <a:ext cx="2119506" cy="1975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6" descr="j0234687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392" y="5849938"/>
            <a:ext cx="1053611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6018227" y="4976586"/>
            <a:ext cx="2072165" cy="864096"/>
          </a:xfrm>
          <a:prstGeom prst="wedgeRoundRectCallout">
            <a:avLst>
              <a:gd name="adj1" fmla="val 52251"/>
              <a:gd name="adj2" fmla="val 85868"/>
              <a:gd name="adj3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600" dirty="0">
                <a:latin typeface="Arial" charset="0"/>
              </a:rPr>
              <a:t>.</a:t>
            </a:r>
          </a:p>
          <a:p>
            <a:pPr algn="ctr">
              <a:defRPr/>
            </a:pPr>
            <a:r>
              <a:rPr lang="en-US" sz="1600" dirty="0">
                <a:latin typeface="Arial" charset="0"/>
              </a:rPr>
              <a:t>Try </a:t>
            </a:r>
            <a:r>
              <a:rPr lang="en-US" sz="1600" b="1" dirty="0">
                <a:solidFill>
                  <a:srgbClr val="0000FF"/>
                </a:solidFill>
                <a:latin typeface="Arial" charset="0"/>
              </a:rPr>
              <a:t>run_one.bat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3EAB54-45AB-46A4-8C26-DAD0D03353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544" y="1700808"/>
            <a:ext cx="4946286" cy="479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17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ChangeArrowheads="1"/>
          </p:cNvSpPr>
          <p:nvPr/>
        </p:nvSpPr>
        <p:spPr bwMode="auto">
          <a:xfrm>
            <a:off x="0" y="0"/>
            <a:ext cx="9144000" cy="908050"/>
          </a:xfrm>
          <a:prstGeom prst="rect">
            <a:avLst/>
          </a:prstGeom>
          <a:gradFill rotWithShape="1">
            <a:gsLst>
              <a:gs pos="0">
                <a:srgbClr val="FF3300"/>
              </a:gs>
              <a:gs pos="100000">
                <a:srgbClr val="FF33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SEARCH</a:t>
            </a:r>
          </a:p>
        </p:txBody>
      </p:sp>
      <p:sp>
        <p:nvSpPr>
          <p:cNvPr id="397315" name="Rectangle 3"/>
          <p:cNvSpPr>
            <a:spLocks noChangeArrowheads="1"/>
          </p:cNvSpPr>
          <p:nvPr/>
        </p:nvSpPr>
        <p:spPr bwMode="auto">
          <a:xfrm>
            <a:off x="0" y="908057"/>
            <a:ext cx="9144000" cy="504825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pitchFamily="34" charset="0"/>
            </a:endParaRPr>
          </a:p>
        </p:txBody>
      </p:sp>
      <p:sp>
        <p:nvSpPr>
          <p:cNvPr id="74761" name="Text Box 4"/>
          <p:cNvSpPr txBox="1">
            <a:spLocks noChangeArrowheads="1"/>
          </p:cNvSpPr>
          <p:nvPr/>
        </p:nvSpPr>
        <p:spPr bwMode="auto">
          <a:xfrm>
            <a:off x="1079614" y="2924944"/>
            <a:ext cx="6984776" cy="107721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5400000" scaled="1"/>
          </a:gradFill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algn="ctr" eaLnBrk="0" hangingPunct="0">
              <a:defRPr sz="32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34" charset="0"/>
              </a:defRPr>
            </a:lvl1pPr>
          </a:lstStyle>
          <a:p>
            <a:r>
              <a:rPr lang="en-NZ" altLang="en-US" dirty="0"/>
              <a:t>Some notes on implementing the Progressive Deepening Search</a:t>
            </a:r>
            <a:endParaRPr lang="en-GB" alt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16065" y="5184775"/>
            <a:ext cx="7561262" cy="1016000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chemeClr val="bg1"/>
              </a:gs>
            </a:gsLst>
            <a:lin ang="2700000" scaled="1"/>
          </a:gra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2000" b="1"/>
              <a:t>C</a:t>
            </a:r>
            <a:r>
              <a:rPr lang="en-US" altLang="en-US" sz="2000"/>
              <a:t>=1</a:t>
            </a:r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2000"/>
              <a:t>Do </a:t>
            </a:r>
            <a:r>
              <a:rPr lang="en-US" altLang="en-US" sz="2000" b="1">
                <a:solidFill>
                  <a:srgbClr val="FF0000"/>
                </a:solidFill>
              </a:rPr>
              <a:t>Depth-limited DFS</a:t>
            </a:r>
            <a:r>
              <a:rPr lang="en-US" altLang="en-US" sz="2000"/>
              <a:t> to max. depth </a:t>
            </a:r>
            <a:r>
              <a:rPr lang="en-US" altLang="en-US" sz="2000" b="1"/>
              <a:t>C</a:t>
            </a:r>
            <a:r>
              <a:rPr lang="en-US" altLang="en-US" sz="2000"/>
              <a:t>.  If path is found, return it.</a:t>
            </a:r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2000"/>
              <a:t>Otherwise, increment </a:t>
            </a:r>
            <a:r>
              <a:rPr lang="en-US" altLang="en-US" sz="2000" b="1"/>
              <a:t>C</a:t>
            </a:r>
            <a:r>
              <a:rPr lang="en-US" altLang="en-US" sz="2000"/>
              <a:t> and go to Step 2.</a:t>
            </a:r>
            <a:endParaRPr lang="en-GB" altLang="en-US" sz="2000"/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187327" y="5137150"/>
            <a:ext cx="12875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NZ" altLang="en-US" sz="1800" dirty="0"/>
              <a:t>Pseudocode</a:t>
            </a:r>
          </a:p>
        </p:txBody>
      </p:sp>
    </p:spTree>
    <p:extLst>
      <p:ext uri="{BB962C8B-B14F-4D97-AF65-F5344CB8AC3E}">
        <p14:creationId xmlns:p14="http://schemas.microsoft.com/office/powerpoint/2010/main" val="3620495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58C9C1-3C10-419A-99C5-928E49CD1B4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  <p:pic>
        <p:nvPicPr>
          <p:cNvPr id="1146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377" y="490541"/>
            <a:ext cx="6805246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9631" y="120650"/>
            <a:ext cx="4252254" cy="369332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 Depth-limited Depth-First Search</a:t>
            </a:r>
          </a:p>
        </p:txBody>
      </p:sp>
      <p:sp>
        <p:nvSpPr>
          <p:cNvPr id="114693" name="TextBox 3"/>
          <p:cNvSpPr txBox="1">
            <a:spLocks noChangeArrowheads="1"/>
          </p:cNvSpPr>
          <p:nvPr/>
        </p:nvSpPr>
        <p:spPr bwMode="auto">
          <a:xfrm>
            <a:off x="316049" y="608845"/>
            <a:ext cx="465484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NZ" altLang="en-US" sz="1800" dirty="0"/>
              <a:t>Successor generator: </a:t>
            </a:r>
            <a:r>
              <a:rPr lang="en-NZ" altLang="en-US" sz="1800" dirty="0">
                <a:solidFill>
                  <a:srgbClr val="0000FF"/>
                </a:solidFill>
              </a:rPr>
              <a:t>Left, Up, Right, Down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NZ" altLang="en-US" sz="1800" dirty="0">
                <a:solidFill>
                  <a:srgbClr val="FF0000"/>
                </a:solidFill>
              </a:rPr>
              <a:t>(this is only an example.  The sequence generator is different from the assignment)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2050" y="6488668"/>
            <a:ext cx="48357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i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</a:t>
            </a:r>
            <a:r>
              <a:rPr lang="en-NZ" i="1" dirty="0">
                <a:solidFill>
                  <a:srgbClr val="C00000"/>
                </a:solidFill>
              </a:rPr>
              <a:t>: the complete search tree is </a:t>
            </a:r>
            <a:r>
              <a:rPr lang="en-NZ" i="1" u="sng" dirty="0">
                <a:solidFill>
                  <a:srgbClr val="C00000"/>
                </a:solidFill>
              </a:rPr>
              <a:t>not</a:t>
            </a:r>
            <a:r>
              <a:rPr lang="en-NZ" i="1" dirty="0">
                <a:solidFill>
                  <a:srgbClr val="C00000"/>
                </a:solidFill>
              </a:rPr>
              <a:t> shown here.</a:t>
            </a:r>
          </a:p>
        </p:txBody>
      </p:sp>
      <p:cxnSp>
        <p:nvCxnSpPr>
          <p:cNvPr id="114695" name="Straight Connector 4"/>
          <p:cNvCxnSpPr>
            <a:cxnSpLocks noChangeShapeType="1"/>
          </p:cNvCxnSpPr>
          <p:nvPr/>
        </p:nvCxnSpPr>
        <p:spPr bwMode="auto">
          <a:xfrm>
            <a:off x="5835161" y="1208088"/>
            <a:ext cx="920262" cy="5651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4696" name="TextBox 5"/>
          <p:cNvSpPr txBox="1">
            <a:spLocks noChangeArrowheads="1"/>
          </p:cNvSpPr>
          <p:nvPr/>
        </p:nvSpPr>
        <p:spPr bwMode="auto">
          <a:xfrm>
            <a:off x="6755423" y="1773238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NZ" altLang="en-US" sz="1800"/>
              <a:t>…</a:t>
            </a:r>
          </a:p>
        </p:txBody>
      </p:sp>
      <p:sp>
        <p:nvSpPr>
          <p:cNvPr id="114697" name="TextBox 9"/>
          <p:cNvSpPr txBox="1">
            <a:spLocks noChangeArrowheads="1"/>
          </p:cNvSpPr>
          <p:nvPr/>
        </p:nvSpPr>
        <p:spPr bwMode="auto">
          <a:xfrm>
            <a:off x="6896100" y="2708275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NZ" altLang="en-US" sz="1800"/>
              <a:t>…</a:t>
            </a:r>
          </a:p>
        </p:txBody>
      </p:sp>
      <p:sp>
        <p:nvSpPr>
          <p:cNvPr id="114698" name="TextBox 10"/>
          <p:cNvSpPr txBox="1">
            <a:spLocks noChangeArrowheads="1"/>
          </p:cNvSpPr>
          <p:nvPr/>
        </p:nvSpPr>
        <p:spPr bwMode="auto">
          <a:xfrm>
            <a:off x="6899031" y="3500439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NZ" altLang="en-US" sz="1800"/>
              <a:t>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7403366" y="5528383"/>
            <a:ext cx="461005" cy="504056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Freeform 4"/>
          <p:cNvSpPr/>
          <p:nvPr/>
        </p:nvSpPr>
        <p:spPr>
          <a:xfrm>
            <a:off x="7683193" y="5284852"/>
            <a:ext cx="390293" cy="301915"/>
          </a:xfrm>
          <a:custGeom>
            <a:avLst/>
            <a:gdLst>
              <a:gd name="connsiteX0" fmla="*/ 0 w 390293"/>
              <a:gd name="connsiteY0" fmla="*/ 301915 h 301915"/>
              <a:gd name="connsiteX1" fmla="*/ 223025 w 390293"/>
              <a:gd name="connsiteY1" fmla="*/ 34286 h 301915"/>
              <a:gd name="connsiteX2" fmla="*/ 390293 w 390293"/>
              <a:gd name="connsiteY2" fmla="*/ 11983 h 30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0293" h="301915">
                <a:moveTo>
                  <a:pt x="0" y="301915"/>
                </a:moveTo>
                <a:cubicBezTo>
                  <a:pt x="78988" y="192261"/>
                  <a:pt x="157976" y="82608"/>
                  <a:pt x="223025" y="34286"/>
                </a:cubicBezTo>
                <a:cubicBezTo>
                  <a:pt x="288074" y="-14036"/>
                  <a:pt x="339183" y="-1027"/>
                  <a:pt x="390293" y="1198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TextBox 5"/>
          <p:cNvSpPr txBox="1"/>
          <p:nvPr/>
        </p:nvSpPr>
        <p:spPr>
          <a:xfrm>
            <a:off x="8073486" y="5085184"/>
            <a:ext cx="584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FF0000"/>
                </a:solidFill>
              </a:rPr>
              <a:t>goal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86390" y="726149"/>
            <a:ext cx="461005" cy="504056"/>
          </a:xfrm>
          <a:prstGeom prst="rect">
            <a:avLst/>
          </a:prstGeom>
          <a:noFill/>
          <a:ln>
            <a:solidFill>
              <a:srgbClr val="00B050"/>
            </a:solidFill>
          </a:ln>
          <a:effectLst>
            <a:glow rad="101600">
              <a:srgbClr val="00B0F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Freeform 14"/>
          <p:cNvSpPr/>
          <p:nvPr/>
        </p:nvSpPr>
        <p:spPr>
          <a:xfrm>
            <a:off x="5643918" y="460316"/>
            <a:ext cx="390293" cy="301915"/>
          </a:xfrm>
          <a:custGeom>
            <a:avLst/>
            <a:gdLst>
              <a:gd name="connsiteX0" fmla="*/ 0 w 390293"/>
              <a:gd name="connsiteY0" fmla="*/ 301915 h 301915"/>
              <a:gd name="connsiteX1" fmla="*/ 223025 w 390293"/>
              <a:gd name="connsiteY1" fmla="*/ 34286 h 301915"/>
              <a:gd name="connsiteX2" fmla="*/ 390293 w 390293"/>
              <a:gd name="connsiteY2" fmla="*/ 11983 h 30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0293" h="301915">
                <a:moveTo>
                  <a:pt x="0" y="301915"/>
                </a:moveTo>
                <a:cubicBezTo>
                  <a:pt x="78988" y="192261"/>
                  <a:pt x="157976" y="82608"/>
                  <a:pt x="223025" y="34286"/>
                </a:cubicBezTo>
                <a:cubicBezTo>
                  <a:pt x="288074" y="-14036"/>
                  <a:pt x="339183" y="-1027"/>
                  <a:pt x="390293" y="11983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TextBox 15"/>
          <p:cNvSpPr txBox="1"/>
          <p:nvPr/>
        </p:nvSpPr>
        <p:spPr>
          <a:xfrm>
            <a:off x="6034211" y="260648"/>
            <a:ext cx="6270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70C0"/>
                </a:solidFill>
              </a:rPr>
              <a:t>start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931885-178C-475D-83AB-0458A96599B4}"/>
              </a:ext>
            </a:extLst>
          </p:cNvPr>
          <p:cNvSpPr txBox="1"/>
          <p:nvPr/>
        </p:nvSpPr>
        <p:spPr>
          <a:xfrm>
            <a:off x="316049" y="1805378"/>
            <a:ext cx="1980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At depth bound = 5</a:t>
            </a:r>
            <a:endParaRPr lang="en-NZ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114B26-5B26-42DC-9978-7FF1E15F762B}"/>
              </a:ext>
            </a:extLst>
          </p:cNvPr>
          <p:cNvSpPr txBox="1"/>
          <p:nvPr/>
        </p:nvSpPr>
        <p:spPr>
          <a:xfrm>
            <a:off x="6372200" y="980728"/>
            <a:ext cx="2592288" cy="17543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/>
              <a:t>The algorithm is looking for a sequence of moves that will arrange any given initial board configuration to match the goal state.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63176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0187D8-7795-4B5A-9E03-365ED3EAF1F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  <p:pic>
        <p:nvPicPr>
          <p:cNvPr id="1157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0"/>
            <a:ext cx="9652489" cy="751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09547" y="120650"/>
            <a:ext cx="33245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N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Depth-limited Depth-First Search</a:t>
            </a: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6434049" y="620692"/>
            <a:ext cx="3121085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NZ" altLang="en-US" sz="1600" dirty="0"/>
              <a:t>Successor generator: </a:t>
            </a:r>
            <a:r>
              <a:rPr lang="en-NZ" altLang="en-US" sz="1600" dirty="0">
                <a:solidFill>
                  <a:srgbClr val="0000FF"/>
                </a:solidFill>
              </a:rPr>
              <a:t>Left, Up, Right, Down</a:t>
            </a:r>
          </a:p>
        </p:txBody>
      </p:sp>
    </p:spTree>
    <p:extLst>
      <p:ext uri="{BB962C8B-B14F-4D97-AF65-F5344CB8AC3E}">
        <p14:creationId xmlns:p14="http://schemas.microsoft.com/office/powerpoint/2010/main" val="669650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DF5579-D619-414B-BC9C-55653EBACBCD}"/>
              </a:ext>
            </a:extLst>
          </p:cNvPr>
          <p:cNvSpPr/>
          <p:nvPr/>
        </p:nvSpPr>
        <p:spPr>
          <a:xfrm>
            <a:off x="4666248" y="2767034"/>
            <a:ext cx="4355976" cy="10801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6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 successors of a state are to be generated in a FIXED order, to be drawn from left to right, namely move the blank tile:</a:t>
            </a:r>
            <a:r>
              <a:rPr lang="en-GB" sz="16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Down</a:t>
            </a:r>
            <a:r>
              <a:rPr lang="en-GB" sz="16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6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en-GB" sz="16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6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Up</a:t>
            </a:r>
            <a:r>
              <a:rPr lang="en-GB" sz="16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then </a:t>
            </a:r>
            <a:r>
              <a:rPr lang="en-GB" sz="16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en-GB" sz="16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NZ" sz="16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D63C36-88AA-466A-870B-664F84018667}"/>
              </a:ext>
            </a:extLst>
          </p:cNvPr>
          <p:cNvSpPr/>
          <p:nvPr/>
        </p:nvSpPr>
        <p:spPr>
          <a:xfrm>
            <a:off x="4220601" y="773077"/>
            <a:ext cx="457200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There are 9! states but </a:t>
            </a:r>
            <a:r>
              <a:rPr lang="en-GB" u="sng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GB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all of them are reachable from a given board position.</a:t>
            </a:r>
            <a:endParaRPr lang="en-NZ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Group 7">
            <a:extLst>
              <a:ext uri="{FF2B5EF4-FFF2-40B4-BE49-F238E27FC236}">
                <a16:creationId xmlns:a16="http://schemas.microsoft.com/office/drawing/2014/main" id="{66B5038A-0E73-40F4-A019-518CCC322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259796"/>
              </p:ext>
            </p:extLst>
          </p:nvPr>
        </p:nvGraphicFramePr>
        <p:xfrm>
          <a:off x="251521" y="620688"/>
          <a:ext cx="1134722" cy="1102812"/>
        </p:xfrm>
        <a:graphic>
          <a:graphicData uri="http://schemas.openxmlformats.org/drawingml/2006/table">
            <a:tbl>
              <a:tblPr/>
              <a:tblGrid>
                <a:gridCol w="378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60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60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60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 Box 44">
            <a:extLst>
              <a:ext uri="{FF2B5EF4-FFF2-40B4-BE49-F238E27FC236}">
                <a16:creationId xmlns:a16="http://schemas.microsoft.com/office/drawing/2014/main" id="{DC236BA5-110E-4582-97CB-E6BBB7F50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567" y="1764808"/>
            <a:ext cx="378630" cy="584775"/>
          </a:xfrm>
          <a:prstGeom prst="rect">
            <a:avLst/>
          </a:prstGeom>
          <a:noFill/>
          <a:ln w="19050" algn="ctr">
            <a:noFill/>
            <a:prstDash val="dash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endParaRPr lang="en-GB" sz="32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9" name="Group 7">
            <a:extLst>
              <a:ext uri="{FF2B5EF4-FFF2-40B4-BE49-F238E27FC236}">
                <a16:creationId xmlns:a16="http://schemas.microsoft.com/office/drawing/2014/main" id="{844253A6-7ECB-457C-9AAE-F30C3B9B2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293759"/>
              </p:ext>
            </p:extLst>
          </p:nvPr>
        </p:nvGraphicFramePr>
        <p:xfrm>
          <a:off x="2699792" y="2877594"/>
          <a:ext cx="1134722" cy="1102812"/>
        </p:xfrm>
        <a:graphic>
          <a:graphicData uri="http://schemas.openxmlformats.org/drawingml/2006/table">
            <a:tbl>
              <a:tblPr/>
              <a:tblGrid>
                <a:gridCol w="378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60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60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60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Group 7">
            <a:extLst>
              <a:ext uri="{FF2B5EF4-FFF2-40B4-BE49-F238E27FC236}">
                <a16:creationId xmlns:a16="http://schemas.microsoft.com/office/drawing/2014/main" id="{6E7902D9-6487-4C0F-858D-65C64F5ECD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520848"/>
              </p:ext>
            </p:extLst>
          </p:nvPr>
        </p:nvGraphicFramePr>
        <p:xfrm>
          <a:off x="4220601" y="4748101"/>
          <a:ext cx="1134722" cy="1102812"/>
        </p:xfrm>
        <a:graphic>
          <a:graphicData uri="http://schemas.openxmlformats.org/drawingml/2006/table">
            <a:tbl>
              <a:tblPr/>
              <a:tblGrid>
                <a:gridCol w="378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60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60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84406" marR="84406"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60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Group 7">
            <a:extLst>
              <a:ext uri="{FF2B5EF4-FFF2-40B4-BE49-F238E27FC236}">
                <a16:creationId xmlns:a16="http://schemas.microsoft.com/office/drawing/2014/main" id="{3BEA7D1A-9765-4FCB-B0C7-DAD5DD276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630468"/>
              </p:ext>
            </p:extLst>
          </p:nvPr>
        </p:nvGraphicFramePr>
        <p:xfrm>
          <a:off x="2259134" y="4743256"/>
          <a:ext cx="1134722" cy="1102812"/>
        </p:xfrm>
        <a:graphic>
          <a:graphicData uri="http://schemas.openxmlformats.org/drawingml/2006/table">
            <a:tbl>
              <a:tblPr/>
              <a:tblGrid>
                <a:gridCol w="378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60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60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84406" marR="84406"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60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Group 7">
            <a:extLst>
              <a:ext uri="{FF2B5EF4-FFF2-40B4-BE49-F238E27FC236}">
                <a16:creationId xmlns:a16="http://schemas.microsoft.com/office/drawing/2014/main" id="{E4D77AD7-1507-4C7C-9105-156365F3E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127080"/>
              </p:ext>
            </p:extLst>
          </p:nvPr>
        </p:nvGraphicFramePr>
        <p:xfrm>
          <a:off x="679882" y="4735120"/>
          <a:ext cx="1134722" cy="1102812"/>
        </p:xfrm>
        <a:graphic>
          <a:graphicData uri="http://schemas.openxmlformats.org/drawingml/2006/table">
            <a:tbl>
              <a:tblPr/>
              <a:tblGrid>
                <a:gridCol w="378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60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60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84406" marR="84406"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60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9BDF91-E67F-4640-B462-4AC0A897B408}"/>
              </a:ext>
            </a:extLst>
          </p:cNvPr>
          <p:cNvCxnSpPr/>
          <p:nvPr/>
        </p:nvCxnSpPr>
        <p:spPr>
          <a:xfrm flipV="1">
            <a:off x="1206777" y="3933056"/>
            <a:ext cx="1493015" cy="7920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043B850-450B-4F5E-B7C8-EED7E7228D66}"/>
              </a:ext>
            </a:extLst>
          </p:cNvPr>
          <p:cNvCxnSpPr>
            <a:cxnSpLocks/>
          </p:cNvCxnSpPr>
          <p:nvPr/>
        </p:nvCxnSpPr>
        <p:spPr>
          <a:xfrm flipV="1">
            <a:off x="2910927" y="3940772"/>
            <a:ext cx="228126" cy="7943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018921D-ECD7-48B2-91B3-7C81FDE01028}"/>
              </a:ext>
            </a:extLst>
          </p:cNvPr>
          <p:cNvCxnSpPr>
            <a:cxnSpLocks/>
          </p:cNvCxnSpPr>
          <p:nvPr/>
        </p:nvCxnSpPr>
        <p:spPr>
          <a:xfrm flipH="1" flipV="1">
            <a:off x="3376564" y="3976140"/>
            <a:ext cx="1475968" cy="7589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E91FDB-8B99-49E9-BBDB-823EAD0C3FD9}"/>
              </a:ext>
            </a:extLst>
          </p:cNvPr>
          <p:cNvCxnSpPr>
            <a:cxnSpLocks/>
          </p:cNvCxnSpPr>
          <p:nvPr/>
        </p:nvCxnSpPr>
        <p:spPr>
          <a:xfrm flipH="1" flipV="1">
            <a:off x="3832769" y="3968004"/>
            <a:ext cx="2683447" cy="7571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C71A745-243E-4EDB-AB13-907231712FCC}"/>
              </a:ext>
            </a:extLst>
          </p:cNvPr>
          <p:cNvCxnSpPr/>
          <p:nvPr/>
        </p:nvCxnSpPr>
        <p:spPr>
          <a:xfrm>
            <a:off x="6256238" y="4797152"/>
            <a:ext cx="566449" cy="547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A79D556-B8DD-4927-84A1-F84BE1B0243F}"/>
              </a:ext>
            </a:extLst>
          </p:cNvPr>
          <p:cNvCxnSpPr>
            <a:cxnSpLocks/>
          </p:cNvCxnSpPr>
          <p:nvPr/>
        </p:nvCxnSpPr>
        <p:spPr>
          <a:xfrm flipH="1">
            <a:off x="6256238" y="4797152"/>
            <a:ext cx="566449" cy="547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6C0EC9F-51A8-4838-AACA-142F4CF7CBD4}"/>
              </a:ext>
            </a:extLst>
          </p:cNvPr>
          <p:cNvSpPr txBox="1"/>
          <p:nvPr/>
        </p:nvSpPr>
        <p:spPr>
          <a:xfrm>
            <a:off x="3505796" y="4168109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Up</a:t>
            </a:r>
            <a:endParaRPr lang="en-NZ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919B95-9789-4BB9-9CBD-ECC7F5F3A19E}"/>
              </a:ext>
            </a:extLst>
          </p:cNvPr>
          <p:cNvSpPr txBox="1"/>
          <p:nvPr/>
        </p:nvSpPr>
        <p:spPr>
          <a:xfrm>
            <a:off x="2360386" y="4149080"/>
            <a:ext cx="681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Right</a:t>
            </a:r>
            <a:endParaRPr lang="en-NZ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078A74-7736-48B9-BC85-043D6A176CFC}"/>
              </a:ext>
            </a:extLst>
          </p:cNvPr>
          <p:cNvSpPr txBox="1"/>
          <p:nvPr/>
        </p:nvSpPr>
        <p:spPr>
          <a:xfrm>
            <a:off x="954268" y="4133063"/>
            <a:ext cx="77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Down</a:t>
            </a:r>
            <a:endParaRPr lang="en-NZ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0651D7-3987-486D-9D2E-6916545591CE}"/>
              </a:ext>
            </a:extLst>
          </p:cNvPr>
          <p:cNvSpPr txBox="1"/>
          <p:nvPr/>
        </p:nvSpPr>
        <p:spPr>
          <a:xfrm>
            <a:off x="5127790" y="4043292"/>
            <a:ext cx="550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Left</a:t>
            </a:r>
            <a:endParaRPr lang="en-NZ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16BA207-2780-44A5-8C8B-AEF422295AEB}"/>
              </a:ext>
            </a:extLst>
          </p:cNvPr>
          <p:cNvSpPr/>
          <p:nvPr/>
        </p:nvSpPr>
        <p:spPr>
          <a:xfrm>
            <a:off x="4616572" y="2293168"/>
            <a:ext cx="4412230" cy="432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A </a:t>
            </a:r>
            <a:r>
              <a:rPr lang="en-GB" sz="1600" dirty="0">
                <a:solidFill>
                  <a:srgbClr val="FFFF00"/>
                </a:solidFill>
              </a:rPr>
              <a:t>move</a:t>
            </a:r>
            <a:r>
              <a:rPr lang="en-GB" sz="1600" dirty="0"/>
              <a:t> corresponds to moving the blank ‘0’-tile</a:t>
            </a:r>
            <a:endParaRPr lang="en-NZ" sz="16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D42667B-8274-4CE7-95A0-FD7DE58AC039}"/>
              </a:ext>
            </a:extLst>
          </p:cNvPr>
          <p:cNvSpPr/>
          <p:nvPr/>
        </p:nvSpPr>
        <p:spPr>
          <a:xfrm>
            <a:off x="4220601" y="304567"/>
            <a:ext cx="4412230" cy="432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sz="1600" dirty="0">
                <a:solidFill>
                  <a:srgbClr val="FF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states</a:t>
            </a:r>
            <a:r>
              <a:rPr lang="en-GB" sz="16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are the board configurations</a:t>
            </a:r>
            <a:endParaRPr lang="en-NZ" sz="1600" dirty="0"/>
          </a:p>
        </p:txBody>
      </p:sp>
    </p:spTree>
    <p:extLst>
      <p:ext uri="{BB962C8B-B14F-4D97-AF65-F5344CB8AC3E}">
        <p14:creationId xmlns:p14="http://schemas.microsoft.com/office/powerpoint/2010/main" val="3162314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4"/>
            <a:ext cx="9144000" cy="105251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196085" y="2911028"/>
            <a:ext cx="7632501" cy="661988"/>
          </a:xfrm>
          <a:effectLst>
            <a:outerShdw dist="35921" dir="2700000" algn="ctr" rotWithShape="0">
              <a:srgbClr val="808080"/>
            </a:outerShdw>
          </a:effectLst>
        </p:spPr>
        <p:txBody>
          <a:bodyPr anchor="t"/>
          <a:lstStyle/>
          <a:p>
            <a:pPr algn="l" eaLnBrk="1" hangingPunct="1"/>
            <a:r>
              <a:rPr lang="en-US" altLang="en-US" sz="3600" b="1" dirty="0"/>
              <a:t>Several Algorithms and their variants</a:t>
            </a:r>
            <a:endParaRPr lang="en-NZ" altLang="en-US" sz="3600" b="1" dirty="0"/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851596" y="1423988"/>
            <a:ext cx="76808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NZ" altLang="en-US" sz="2800" b="1" dirty="0" err="1">
                <a:solidFill>
                  <a:srgbClr val="0066FF"/>
                </a:solidFill>
              </a:rPr>
              <a:t>pds_visited_list</a:t>
            </a:r>
            <a:endParaRPr lang="en-NZ" altLang="en-US" sz="2800" b="1" dirty="0">
              <a:solidFill>
                <a:srgbClr val="0066FF"/>
              </a:solidFill>
            </a:endParaRP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850008" y="1962150"/>
            <a:ext cx="81864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NZ" altLang="en-US" sz="2800" b="1" dirty="0" err="1">
                <a:solidFill>
                  <a:srgbClr val="0066FF"/>
                </a:solidFill>
              </a:rPr>
              <a:t>pds_nonstrict_visited_list</a:t>
            </a:r>
            <a:endParaRPr lang="en-NZ" altLang="en-US" sz="2800" b="1" dirty="0">
              <a:solidFill>
                <a:srgbClr val="0066FF"/>
              </a:solidFill>
            </a:endParaRP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848422" y="3140968"/>
            <a:ext cx="6121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800" b="1" dirty="0" err="1">
                <a:solidFill>
                  <a:srgbClr val="0066FF"/>
                </a:solidFill>
              </a:rPr>
              <a:t>best_first_no_visited_list</a:t>
            </a:r>
            <a:endParaRPr lang="en-NZ" altLang="en-US" sz="2800" b="1" dirty="0">
              <a:solidFill>
                <a:srgbClr val="0066FF"/>
              </a:solidFill>
            </a:endParaRPr>
          </a:p>
        </p:txBody>
      </p:sp>
      <p:sp>
        <p:nvSpPr>
          <p:cNvPr id="50184" name="Oval 8"/>
          <p:cNvSpPr>
            <a:spLocks noChangeArrowheads="1"/>
          </p:cNvSpPr>
          <p:nvPr/>
        </p:nvSpPr>
        <p:spPr bwMode="auto">
          <a:xfrm>
            <a:off x="251522" y="1547817"/>
            <a:ext cx="306387" cy="293687"/>
          </a:xfrm>
          <a:prstGeom prst="ellipse">
            <a:avLst/>
          </a:prstGeom>
          <a:gradFill rotWithShape="1">
            <a:gsLst>
              <a:gs pos="0">
                <a:srgbClr val="0066FF"/>
              </a:gs>
              <a:gs pos="100000">
                <a:srgbClr val="002F7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0185" name="Oval 9"/>
          <p:cNvSpPr>
            <a:spLocks noChangeArrowheads="1"/>
          </p:cNvSpPr>
          <p:nvPr/>
        </p:nvSpPr>
        <p:spPr bwMode="auto">
          <a:xfrm>
            <a:off x="251522" y="2076450"/>
            <a:ext cx="306387" cy="293688"/>
          </a:xfrm>
          <a:prstGeom prst="ellipse">
            <a:avLst/>
          </a:prstGeom>
          <a:gradFill rotWithShape="1">
            <a:gsLst>
              <a:gs pos="0">
                <a:srgbClr val="0066FF"/>
              </a:gs>
              <a:gs pos="100000">
                <a:srgbClr val="002F7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0187" name="Oval 11"/>
          <p:cNvSpPr>
            <a:spLocks noChangeArrowheads="1"/>
          </p:cNvSpPr>
          <p:nvPr/>
        </p:nvSpPr>
        <p:spPr bwMode="auto">
          <a:xfrm>
            <a:off x="256282" y="3252093"/>
            <a:ext cx="306388" cy="293688"/>
          </a:xfrm>
          <a:prstGeom prst="ellipse">
            <a:avLst/>
          </a:prstGeom>
          <a:gradFill rotWithShape="1">
            <a:gsLst>
              <a:gs pos="0">
                <a:srgbClr val="0066FF"/>
              </a:gs>
              <a:gs pos="100000">
                <a:srgbClr val="002F7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0188" name="Text Box 12"/>
          <p:cNvSpPr txBox="1">
            <a:spLocks noChangeArrowheads="1"/>
          </p:cNvSpPr>
          <p:nvPr/>
        </p:nvSpPr>
        <p:spPr bwMode="auto">
          <a:xfrm>
            <a:off x="853182" y="3733106"/>
            <a:ext cx="78952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dirty="0" err="1">
                <a:solidFill>
                  <a:srgbClr val="0066FF"/>
                </a:solidFill>
              </a:rPr>
              <a:t>best_first_visited_list</a:t>
            </a:r>
            <a:endParaRPr lang="en-NZ" altLang="en-US" sz="2800" b="1" dirty="0">
              <a:solidFill>
                <a:srgbClr val="0066FF"/>
              </a:solidFill>
            </a:endParaRPr>
          </a:p>
        </p:txBody>
      </p:sp>
      <p:sp>
        <p:nvSpPr>
          <p:cNvPr id="50189" name="Oval 13"/>
          <p:cNvSpPr>
            <a:spLocks noChangeArrowheads="1"/>
          </p:cNvSpPr>
          <p:nvPr/>
        </p:nvSpPr>
        <p:spPr bwMode="auto">
          <a:xfrm>
            <a:off x="261047" y="3844235"/>
            <a:ext cx="306387" cy="293687"/>
          </a:xfrm>
          <a:prstGeom prst="ellipse">
            <a:avLst/>
          </a:prstGeom>
          <a:gradFill rotWithShape="1">
            <a:gsLst>
              <a:gs pos="0">
                <a:srgbClr val="0066FF"/>
              </a:gs>
              <a:gs pos="100000">
                <a:srgbClr val="002F7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0190" name="Text Box 14"/>
          <p:cNvSpPr txBox="1">
            <a:spLocks noChangeArrowheads="1"/>
          </p:cNvSpPr>
          <p:nvPr/>
        </p:nvSpPr>
        <p:spPr bwMode="auto">
          <a:xfrm>
            <a:off x="848422" y="4437112"/>
            <a:ext cx="77512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dirty="0">
                <a:solidFill>
                  <a:srgbClr val="0066FF"/>
                </a:solidFill>
              </a:rPr>
              <a:t>A* </a:t>
            </a:r>
            <a:r>
              <a:rPr lang="en-US" altLang="en-US" sz="2400" b="1" dirty="0">
                <a:solidFill>
                  <a:srgbClr val="0066FF"/>
                </a:solidFill>
              </a:rPr>
              <a:t>with the Strict Expanded List (h=</a:t>
            </a:r>
            <a:r>
              <a:rPr lang="en-US" altLang="en-US" sz="2400" b="1" dirty="0" err="1">
                <a:solidFill>
                  <a:srgbClr val="0066FF"/>
                </a:solidFill>
              </a:rPr>
              <a:t>MisplacedTiles</a:t>
            </a:r>
            <a:r>
              <a:rPr lang="en-US" altLang="en-US" sz="2400" b="1" dirty="0">
                <a:solidFill>
                  <a:srgbClr val="0066FF"/>
                </a:solidFill>
              </a:rPr>
              <a:t>)</a:t>
            </a:r>
            <a:endParaRPr lang="en-NZ" altLang="en-US" sz="2400" b="1" dirty="0">
              <a:solidFill>
                <a:srgbClr val="0066FF"/>
              </a:solidFill>
            </a:endParaRPr>
          </a:p>
        </p:txBody>
      </p:sp>
      <p:sp>
        <p:nvSpPr>
          <p:cNvPr id="50191" name="Oval 15"/>
          <p:cNvSpPr>
            <a:spLocks noChangeArrowheads="1"/>
          </p:cNvSpPr>
          <p:nvPr/>
        </p:nvSpPr>
        <p:spPr bwMode="auto">
          <a:xfrm>
            <a:off x="246001" y="4548237"/>
            <a:ext cx="306387" cy="293688"/>
          </a:xfrm>
          <a:prstGeom prst="ellipse">
            <a:avLst/>
          </a:prstGeom>
          <a:gradFill rotWithShape="1">
            <a:gsLst>
              <a:gs pos="0">
                <a:srgbClr val="0066FF"/>
              </a:gs>
              <a:gs pos="100000">
                <a:srgbClr val="002F7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865070" y="5085184"/>
            <a:ext cx="7751266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dirty="0">
                <a:solidFill>
                  <a:srgbClr val="0066FF"/>
                </a:solidFill>
              </a:rPr>
              <a:t>A* </a:t>
            </a:r>
            <a:r>
              <a:rPr lang="en-US" altLang="en-US" sz="2400" b="1" dirty="0">
                <a:solidFill>
                  <a:srgbClr val="0066FF"/>
                </a:solidFill>
              </a:rPr>
              <a:t>with the Strict Expanded List (h= Sum of Manhattan distances)</a:t>
            </a:r>
            <a:endParaRPr lang="en-NZ" altLang="en-US" sz="2400" b="1" dirty="0">
              <a:solidFill>
                <a:srgbClr val="0066FF"/>
              </a:solidFill>
            </a:endParaRPr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262651" y="5196309"/>
            <a:ext cx="306387" cy="293688"/>
          </a:xfrm>
          <a:prstGeom prst="ellipse">
            <a:avLst/>
          </a:prstGeom>
          <a:gradFill rotWithShape="1">
            <a:gsLst>
              <a:gs pos="0">
                <a:srgbClr val="0066FF"/>
              </a:gs>
              <a:gs pos="100000">
                <a:srgbClr val="002F7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08197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61 -0.08929 C 0.08559 -0.11357 0.12257 -0.13833 0.14132 -0.16562 C 0.1599 -0.19384 0.16719 -0.23108 0.16094 -0.25746 C 0.15486 -0.28406 0.14011 -0.30557 0.10695 -0.32454 C 0.07396 -0.34374 0.01979 -0.3597 -0.0368 -0.37219 C -0.09357 -0.38491 -0.16302 -0.39301 -0.23212 -0.40064 " pathEditMode="relative" rAng="0" ptsTypes="aaaaaA">
                                      <p:cBhvr>
                                        <p:cTn id="6" dur="10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08" y="-155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50" autoRev="1" fill="hold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" dur="250" autoRev="1" fill="hold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" dur="250" autoRev="1" fill="hold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autoRev="1" fill="hold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9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50" autoRev="1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" dur="250" autoRev="1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" dur="250" autoRev="1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50" autoRev="1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50" autoRev="1" fill="hold"/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3" dur="250" autoRev="1" fill="hold"/>
                                        <p:tgtEl>
                                          <p:spTgt spid="501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" dur="250" autoRev="1" fill="hold"/>
                                        <p:tgtEl>
                                          <p:spTgt spid="501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50" autoRev="1" fill="hold"/>
                                        <p:tgtEl>
                                          <p:spTgt spid="501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2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250" autoRev="1" fill="hold"/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4" dur="250" autoRev="1" fill="hold"/>
                                        <p:tgtEl>
                                          <p:spTgt spid="501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5" dur="250" autoRev="1" fill="hold"/>
                                        <p:tgtEl>
                                          <p:spTgt spid="501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50" autoRev="1" fill="hold"/>
                                        <p:tgtEl>
                                          <p:spTgt spid="501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50" autoRev="1" fill="hold"/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5" dur="250" autoRev="1" fill="hold"/>
                                        <p:tgtEl>
                                          <p:spTgt spid="501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6" dur="250" autoRev="1" fill="hold"/>
                                        <p:tgtEl>
                                          <p:spTgt spid="501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50" autoRev="1" fill="hold"/>
                                        <p:tgtEl>
                                          <p:spTgt spid="501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9" dur="500" fill="hold"/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3" dur="500" fill="hold"/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4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250" autoRev="1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6" dur="250" autoRev="1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7" dur="250" autoRev="1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50" autoRev="1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/>
      <p:bldP spid="50180" grpId="0"/>
      <p:bldP spid="50180" grpId="1"/>
      <p:bldP spid="50183" grpId="0"/>
      <p:bldP spid="50183" grpId="1"/>
      <p:bldP spid="50184" grpId="0" animBg="1"/>
      <p:bldP spid="50185" grpId="0" animBg="1"/>
      <p:bldP spid="50187" grpId="0" animBg="1"/>
      <p:bldP spid="50188" grpId="0"/>
      <p:bldP spid="50188" grpId="1"/>
      <p:bldP spid="50189" grpId="0" animBg="1"/>
      <p:bldP spid="50190" grpId="0"/>
      <p:bldP spid="50191" grpId="0" animBg="1"/>
      <p:bldP spid="16" grpId="0"/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4F4155-CF28-4F1E-A828-111550F75AFE}"/>
              </a:ext>
            </a:extLst>
          </p:cNvPr>
          <p:cNvSpPr txBox="1"/>
          <p:nvPr/>
        </p:nvSpPr>
        <p:spPr>
          <a:xfrm>
            <a:off x="611560" y="836712"/>
            <a:ext cx="74888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the start-up codes, I am providing a class named Puzzle to give the class some clue on how to approach the problem using an object-oriented programming style.</a:t>
            </a:r>
          </a:p>
          <a:p>
            <a:endParaRPr lang="en-GB" dirty="0"/>
          </a:p>
          <a:p>
            <a:r>
              <a:rPr lang="en-GB" dirty="0"/>
              <a:t>The class </a:t>
            </a:r>
            <a:r>
              <a:rPr lang="en-GB" b="1" dirty="0">
                <a:solidFill>
                  <a:srgbClr val="0000FF"/>
                </a:solidFill>
              </a:rPr>
              <a:t>Puzzle</a:t>
            </a:r>
            <a:r>
              <a:rPr lang="en-GB" dirty="0"/>
              <a:t> is not complete, if you intend to use it in your assignment, you will have to fill-in the missing functions.</a:t>
            </a:r>
          </a:p>
          <a:p>
            <a:endParaRPr lang="en-GB" dirty="0"/>
          </a:p>
          <a:p>
            <a:r>
              <a:rPr lang="en-GB" sz="1200" dirty="0">
                <a:solidFill>
                  <a:srgbClr val="008000"/>
                </a:solidFill>
              </a:rPr>
              <a:t>void Puzzle::</a:t>
            </a:r>
            <a:r>
              <a:rPr lang="en-GB" sz="1200" dirty="0" err="1">
                <a:solidFill>
                  <a:srgbClr val="008000"/>
                </a:solidFill>
              </a:rPr>
              <a:t>updateFCost</a:t>
            </a:r>
            <a:r>
              <a:rPr lang="en-GB" sz="1200" dirty="0">
                <a:solidFill>
                  <a:srgbClr val="008000"/>
                </a:solidFill>
              </a:rPr>
              <a:t>(){</a:t>
            </a:r>
          </a:p>
          <a:p>
            <a:r>
              <a:rPr lang="en-GB" sz="1200" dirty="0">
                <a:solidFill>
                  <a:srgbClr val="008000"/>
                </a:solidFill>
              </a:rPr>
              <a:t>      </a:t>
            </a:r>
            <a:r>
              <a:rPr lang="en-GB" sz="1200" dirty="0">
                <a:solidFill>
                  <a:srgbClr val="008000"/>
                </a:solidFill>
                <a:highlight>
                  <a:srgbClr val="FFFF00"/>
                </a:highlight>
              </a:rPr>
              <a:t>//</a:t>
            </a:r>
            <a:r>
              <a:rPr lang="en-GB" sz="1200" dirty="0" err="1">
                <a:solidFill>
                  <a:srgbClr val="008000"/>
                </a:solidFill>
                <a:highlight>
                  <a:srgbClr val="FFFF00"/>
                </a:highlight>
              </a:rPr>
              <a:t>fCost</a:t>
            </a:r>
            <a:r>
              <a:rPr lang="en-GB" sz="1200" dirty="0">
                <a:solidFill>
                  <a:srgbClr val="008000"/>
                </a:solidFill>
                <a:highlight>
                  <a:srgbClr val="FFFF00"/>
                </a:highlight>
              </a:rPr>
              <a:t> = ?</a:t>
            </a:r>
          </a:p>
          <a:p>
            <a:r>
              <a:rPr lang="en-GB" sz="1200" dirty="0">
                <a:solidFill>
                  <a:srgbClr val="008000"/>
                </a:solidFill>
              </a:rPr>
              <a:t>}</a:t>
            </a:r>
          </a:p>
          <a:p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738B78-029A-4D25-904D-430258BCDCBA}"/>
              </a:ext>
            </a:extLst>
          </p:cNvPr>
          <p:cNvSpPr/>
          <p:nvPr/>
        </p:nvSpPr>
        <p:spPr>
          <a:xfrm>
            <a:off x="4427984" y="2708920"/>
            <a:ext cx="4572000" cy="3970318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>
            <a:spAutoFit/>
          </a:bodyPr>
          <a:lstStyle/>
          <a:p>
            <a:pPr lvl="0"/>
            <a:r>
              <a:rPr lang="en-GB" sz="1200" dirty="0">
                <a:solidFill>
                  <a:srgbClr val="008000"/>
                </a:solidFill>
              </a:rPr>
              <a:t>//Heuristic function implementation</a:t>
            </a:r>
          </a:p>
          <a:p>
            <a:pPr lvl="0"/>
            <a:r>
              <a:rPr lang="en-GB" sz="1200" dirty="0">
                <a:solidFill>
                  <a:srgbClr val="008000"/>
                </a:solidFill>
              </a:rPr>
              <a:t>int Puzzle::</a:t>
            </a:r>
            <a:r>
              <a:rPr lang="en-GB" sz="1200" b="1" dirty="0">
                <a:solidFill>
                  <a:srgbClr val="008000"/>
                </a:solidFill>
              </a:rPr>
              <a:t>h(</a:t>
            </a:r>
            <a:r>
              <a:rPr lang="en-GB" sz="1200" dirty="0" err="1">
                <a:solidFill>
                  <a:srgbClr val="008000"/>
                </a:solidFill>
              </a:rPr>
              <a:t>heuristicFunction</a:t>
            </a:r>
            <a:r>
              <a:rPr lang="en-GB" sz="1200" dirty="0">
                <a:solidFill>
                  <a:srgbClr val="008000"/>
                </a:solidFill>
              </a:rPr>
              <a:t> </a:t>
            </a:r>
            <a:r>
              <a:rPr lang="en-GB" sz="1200" dirty="0" err="1">
                <a:solidFill>
                  <a:srgbClr val="008000"/>
                </a:solidFill>
              </a:rPr>
              <a:t>hFunction</a:t>
            </a:r>
            <a:r>
              <a:rPr lang="en-GB" sz="1200" b="1" dirty="0">
                <a:solidFill>
                  <a:srgbClr val="008000"/>
                </a:solidFill>
              </a:rPr>
              <a:t>)</a:t>
            </a:r>
            <a:r>
              <a:rPr lang="en-GB" sz="1200" dirty="0">
                <a:solidFill>
                  <a:srgbClr val="008000"/>
                </a:solidFill>
              </a:rPr>
              <a:t>{</a:t>
            </a:r>
          </a:p>
          <a:p>
            <a:pPr lvl="0"/>
            <a:r>
              <a:rPr lang="en-GB" sz="1200" dirty="0">
                <a:solidFill>
                  <a:srgbClr val="008000"/>
                </a:solidFill>
              </a:rPr>
              <a:t>	</a:t>
            </a:r>
          </a:p>
          <a:p>
            <a:pPr lvl="0"/>
            <a:r>
              <a:rPr lang="en-GB" sz="1200" dirty="0">
                <a:solidFill>
                  <a:srgbClr val="008000"/>
                </a:solidFill>
              </a:rPr>
              <a:t>  int sum=0;</a:t>
            </a:r>
          </a:p>
          <a:p>
            <a:pPr lvl="0"/>
            <a:r>
              <a:rPr lang="en-GB" sz="1200" dirty="0">
                <a:solidFill>
                  <a:srgbClr val="008000"/>
                </a:solidFill>
              </a:rPr>
              <a:t>  int h=0;</a:t>
            </a:r>
          </a:p>
          <a:p>
            <a:pPr lvl="0"/>
            <a:r>
              <a:rPr lang="en-GB" sz="1200" dirty="0">
                <a:solidFill>
                  <a:srgbClr val="008000"/>
                </a:solidFill>
              </a:rPr>
              <a:t>  int </a:t>
            </a:r>
            <a:r>
              <a:rPr lang="en-GB" sz="1200" dirty="0" err="1">
                <a:solidFill>
                  <a:srgbClr val="008000"/>
                </a:solidFill>
              </a:rPr>
              <a:t>numOfMisplacedTiles</a:t>
            </a:r>
            <a:r>
              <a:rPr lang="en-GB" sz="1200" dirty="0">
                <a:solidFill>
                  <a:srgbClr val="008000"/>
                </a:solidFill>
              </a:rPr>
              <a:t>=0;</a:t>
            </a:r>
          </a:p>
          <a:p>
            <a:pPr lvl="0"/>
            <a:r>
              <a:rPr lang="en-GB" sz="1200" dirty="0">
                <a:solidFill>
                  <a:srgbClr val="008000"/>
                </a:solidFill>
              </a:rPr>
              <a:t>	</a:t>
            </a:r>
          </a:p>
          <a:p>
            <a:pPr lvl="0"/>
            <a:r>
              <a:rPr lang="en-GB" sz="1200" dirty="0">
                <a:solidFill>
                  <a:srgbClr val="008000"/>
                </a:solidFill>
              </a:rPr>
              <a:t>   switch(</a:t>
            </a:r>
            <a:r>
              <a:rPr lang="en-GB" sz="1200" dirty="0" err="1">
                <a:solidFill>
                  <a:srgbClr val="008000"/>
                </a:solidFill>
              </a:rPr>
              <a:t>hFunction</a:t>
            </a:r>
            <a:r>
              <a:rPr lang="en-GB" sz="1200" dirty="0">
                <a:solidFill>
                  <a:srgbClr val="008000"/>
                </a:solidFill>
              </a:rPr>
              <a:t>){</a:t>
            </a:r>
          </a:p>
          <a:p>
            <a:pPr lvl="0"/>
            <a:r>
              <a:rPr lang="en-GB" sz="1200" dirty="0">
                <a:solidFill>
                  <a:srgbClr val="008000"/>
                </a:solidFill>
              </a:rPr>
              <a:t>        case </a:t>
            </a:r>
            <a:r>
              <a:rPr lang="en-GB" sz="1200" dirty="0" err="1">
                <a:solidFill>
                  <a:srgbClr val="008000"/>
                </a:solidFill>
              </a:rPr>
              <a:t>misplacedTiles</a:t>
            </a:r>
            <a:r>
              <a:rPr lang="en-GB" sz="1200" dirty="0">
                <a:solidFill>
                  <a:srgbClr val="008000"/>
                </a:solidFill>
              </a:rPr>
              <a:t>:			      </a:t>
            </a:r>
          </a:p>
          <a:p>
            <a:pPr lvl="0"/>
            <a:r>
              <a:rPr lang="en-GB" sz="1200" dirty="0">
                <a:solidFill>
                  <a:srgbClr val="008000"/>
                </a:solidFill>
              </a:rPr>
              <a:t>                   //place your implementation here	</a:t>
            </a:r>
          </a:p>
          <a:p>
            <a:pPr lvl="0"/>
            <a:r>
              <a:rPr lang="en-GB" sz="1200" dirty="0">
                <a:solidFill>
                  <a:srgbClr val="008000"/>
                </a:solidFill>
              </a:rPr>
              <a:t>                   //</a:t>
            </a:r>
            <a:r>
              <a:rPr lang="en-GB" sz="1200" dirty="0">
                <a:solidFill>
                  <a:srgbClr val="008000"/>
                </a:solidFill>
                <a:highlight>
                  <a:srgbClr val="FFFF00"/>
                </a:highlight>
              </a:rPr>
              <a:t>h = ??? </a:t>
            </a:r>
            <a:r>
              <a:rPr lang="en-GB" sz="1200" dirty="0">
                <a:solidFill>
                  <a:srgbClr val="008000"/>
                </a:solidFill>
              </a:rPr>
              <a:t>//</a:t>
            </a:r>
            <a:r>
              <a:rPr lang="en-GB" sz="1200" dirty="0" err="1">
                <a:solidFill>
                  <a:srgbClr val="008000"/>
                </a:solidFill>
              </a:rPr>
              <a:t>numOfMisplacedTiles</a:t>
            </a:r>
            <a:r>
              <a:rPr lang="en-GB" sz="1200" dirty="0">
                <a:solidFill>
                  <a:srgbClr val="008000"/>
                </a:solidFill>
              </a:rPr>
              <a:t>; 				</a:t>
            </a:r>
          </a:p>
          <a:p>
            <a:pPr lvl="0"/>
            <a:r>
              <a:rPr lang="en-GB" sz="1200" dirty="0">
                <a:solidFill>
                  <a:srgbClr val="008000"/>
                </a:solidFill>
              </a:rPr>
              <a:t>                   break;	       </a:t>
            </a:r>
          </a:p>
          <a:p>
            <a:pPr lvl="0"/>
            <a:r>
              <a:rPr lang="en-GB" sz="1200" dirty="0">
                <a:solidFill>
                  <a:srgbClr val="008000"/>
                </a:solidFill>
              </a:rPr>
              <a:t>        case </a:t>
            </a:r>
            <a:r>
              <a:rPr lang="en-GB" sz="1200" dirty="0" err="1">
                <a:solidFill>
                  <a:srgbClr val="008000"/>
                </a:solidFill>
              </a:rPr>
              <a:t>manhattanDistance</a:t>
            </a:r>
            <a:r>
              <a:rPr lang="en-GB" sz="1200" dirty="0">
                <a:solidFill>
                  <a:srgbClr val="008000"/>
                </a:solidFill>
              </a:rPr>
              <a:t>:</a:t>
            </a:r>
          </a:p>
          <a:p>
            <a:pPr lvl="0"/>
            <a:r>
              <a:rPr lang="en-GB" sz="1200" dirty="0">
                <a:solidFill>
                  <a:srgbClr val="008000"/>
                </a:solidFill>
              </a:rPr>
              <a:t>                   //place your implementation here</a:t>
            </a:r>
          </a:p>
          <a:p>
            <a:pPr lvl="0"/>
            <a:r>
              <a:rPr lang="en-GB" sz="1200" dirty="0">
                <a:solidFill>
                  <a:srgbClr val="008000"/>
                </a:solidFill>
              </a:rPr>
              <a:t>                  //</a:t>
            </a:r>
            <a:r>
              <a:rPr lang="en-GB" sz="1200" dirty="0">
                <a:solidFill>
                  <a:srgbClr val="008000"/>
                </a:solidFill>
                <a:highlight>
                  <a:srgbClr val="FFFF00"/>
                </a:highlight>
              </a:rPr>
              <a:t>h = ??? </a:t>
            </a:r>
            <a:r>
              <a:rPr lang="en-GB" sz="1200" dirty="0">
                <a:solidFill>
                  <a:srgbClr val="008000"/>
                </a:solidFill>
              </a:rPr>
              <a:t>//sum of </a:t>
            </a:r>
            <a:r>
              <a:rPr lang="en-GB" sz="1200" dirty="0" err="1">
                <a:solidFill>
                  <a:srgbClr val="008000"/>
                </a:solidFill>
              </a:rPr>
              <a:t>manhattan</a:t>
            </a:r>
            <a:r>
              <a:rPr lang="en-GB" sz="1200" dirty="0">
                <a:solidFill>
                  <a:srgbClr val="008000"/>
                </a:solidFill>
              </a:rPr>
              <a:t> distance; 				</a:t>
            </a:r>
          </a:p>
          <a:p>
            <a:pPr lvl="0"/>
            <a:r>
              <a:rPr lang="en-GB" sz="1200" dirty="0">
                <a:solidFill>
                  <a:srgbClr val="008000"/>
                </a:solidFill>
              </a:rPr>
              <a:t>                  break;         </a:t>
            </a:r>
          </a:p>
          <a:p>
            <a:pPr lvl="0"/>
            <a:r>
              <a:rPr lang="en-GB" sz="1200" dirty="0">
                <a:solidFill>
                  <a:srgbClr val="008000"/>
                </a:solidFill>
              </a:rPr>
              <a:t>        };</a:t>
            </a:r>
          </a:p>
          <a:p>
            <a:pPr lvl="0"/>
            <a:r>
              <a:rPr lang="en-GB" sz="1200" dirty="0">
                <a:solidFill>
                  <a:srgbClr val="008000"/>
                </a:solidFill>
              </a:rPr>
              <a:t>        return h;	</a:t>
            </a:r>
          </a:p>
          <a:p>
            <a:pPr lvl="0"/>
            <a:r>
              <a:rPr lang="en-GB" sz="1200" dirty="0">
                <a:solidFill>
                  <a:srgbClr val="008000"/>
                </a:solidFill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9E4D13-6DBC-4F08-8ABE-CD531EA28A48}"/>
              </a:ext>
            </a:extLst>
          </p:cNvPr>
          <p:cNvSpPr/>
          <p:nvPr/>
        </p:nvSpPr>
        <p:spPr>
          <a:xfrm>
            <a:off x="611561" y="3906782"/>
            <a:ext cx="3600400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B0F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dirty="0"/>
              <a:t>Note that it is </a:t>
            </a:r>
            <a:r>
              <a:rPr lang="en-GB" u="sng" dirty="0">
                <a:solidFill>
                  <a:srgbClr val="FF0000"/>
                </a:solidFill>
              </a:rPr>
              <a:t>not required </a:t>
            </a:r>
            <a:r>
              <a:rPr lang="en-GB" dirty="0"/>
              <a:t>to use the class Puzzle when implementing the different algorithms - you may design your own class from scratch.</a:t>
            </a:r>
            <a:endParaRPr lang="en-NZ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EED1F2-3040-4145-8235-D51C45BF470B}"/>
              </a:ext>
            </a:extLst>
          </p:cNvPr>
          <p:cNvSpPr/>
          <p:nvPr/>
        </p:nvSpPr>
        <p:spPr>
          <a:xfrm>
            <a:off x="639450" y="271173"/>
            <a:ext cx="7892989" cy="461665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/>
            <a:r>
              <a:rPr lang="en-GB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class </a:t>
            </a:r>
            <a:r>
              <a:rPr lang="en-GB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Puzzle</a:t>
            </a:r>
            <a:endParaRPr lang="en-NZ" sz="24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429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E19C32-D377-4175-B9BF-67AEBBAA6737}"/>
              </a:ext>
            </a:extLst>
          </p:cNvPr>
          <p:cNvSpPr/>
          <p:nvPr/>
        </p:nvSpPr>
        <p:spPr>
          <a:xfrm>
            <a:off x="611560" y="1273983"/>
            <a:ext cx="482453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class </a:t>
            </a:r>
            <a:r>
              <a:rPr lang="en-GB" b="1" dirty="0">
                <a:solidFill>
                  <a:srgbClr val="0000FF"/>
                </a:solidFill>
              </a:rPr>
              <a:t>Puzzle</a:t>
            </a:r>
            <a:r>
              <a:rPr lang="en-GB" dirty="0"/>
              <a:t>{</a:t>
            </a:r>
          </a:p>
          <a:p>
            <a:r>
              <a:rPr lang="en-GB" dirty="0"/>
              <a:t>		</a:t>
            </a:r>
          </a:p>
          <a:p>
            <a:r>
              <a:rPr lang="en-GB" dirty="0"/>
              <a:t>private:</a:t>
            </a:r>
          </a:p>
          <a:p>
            <a:endParaRPr lang="en-GB" dirty="0"/>
          </a:p>
          <a:p>
            <a:r>
              <a:rPr lang="en-GB" dirty="0"/>
              <a:t>    string path; </a:t>
            </a:r>
            <a:r>
              <a:rPr lang="en-GB" dirty="0">
                <a:solidFill>
                  <a:srgbClr val="008000"/>
                </a:solidFill>
              </a:rPr>
              <a:t>//moves generated (e.g. URDL..)</a:t>
            </a:r>
            <a:endParaRPr lang="en-GB" dirty="0"/>
          </a:p>
          <a:p>
            <a:r>
              <a:rPr lang="en-GB" dirty="0"/>
              <a:t>    int </a:t>
            </a:r>
            <a:r>
              <a:rPr lang="en-GB" dirty="0" err="1"/>
              <a:t>pathLength</a:t>
            </a:r>
            <a:r>
              <a:rPr lang="en-GB" dirty="0"/>
              <a:t>;</a:t>
            </a:r>
          </a:p>
          <a:p>
            <a:r>
              <a:rPr lang="en-GB" dirty="0"/>
              <a:t>    int </a:t>
            </a:r>
            <a:r>
              <a:rPr lang="en-GB" dirty="0" err="1"/>
              <a:t>hCost</a:t>
            </a:r>
            <a:r>
              <a:rPr lang="en-GB" dirty="0"/>
              <a:t>;</a:t>
            </a:r>
          </a:p>
          <a:p>
            <a:r>
              <a:rPr lang="en-GB" dirty="0"/>
              <a:t>    int </a:t>
            </a:r>
            <a:r>
              <a:rPr lang="en-GB" dirty="0" err="1"/>
              <a:t>fCost</a:t>
            </a:r>
            <a:r>
              <a:rPr lang="en-GB" dirty="0"/>
              <a:t>;</a:t>
            </a:r>
          </a:p>
          <a:p>
            <a:r>
              <a:rPr lang="en-GB" dirty="0"/>
              <a:t>    int depth; </a:t>
            </a:r>
          </a:p>
          <a:p>
            <a:r>
              <a:rPr lang="en-GB" dirty="0"/>
              <a:t>        </a:t>
            </a:r>
          </a:p>
          <a:p>
            <a:r>
              <a:rPr lang="en-GB" dirty="0"/>
              <a:t>    int </a:t>
            </a:r>
            <a:r>
              <a:rPr lang="en-GB" dirty="0" err="1"/>
              <a:t>goalBoard</a:t>
            </a:r>
            <a:r>
              <a:rPr lang="en-GB" dirty="0"/>
              <a:t>[3][3]; </a:t>
            </a:r>
            <a:r>
              <a:rPr lang="en-GB" dirty="0">
                <a:solidFill>
                  <a:srgbClr val="008000"/>
                </a:solidFill>
              </a:rPr>
              <a:t>//goal board configuration</a:t>
            </a:r>
            <a:endParaRPr lang="en-GB" dirty="0"/>
          </a:p>
          <a:p>
            <a:r>
              <a:rPr lang="en-GB" dirty="0"/>
              <a:t>    </a:t>
            </a:r>
          </a:p>
          <a:p>
            <a:r>
              <a:rPr lang="en-GB" dirty="0"/>
              <a:t>    int x0, y0; </a:t>
            </a:r>
            <a:r>
              <a:rPr lang="en-GB" dirty="0">
                <a:solidFill>
                  <a:srgbClr val="008000"/>
                </a:solidFill>
              </a:rPr>
              <a:t>//coordinates of the blank or 0-tile</a:t>
            </a:r>
          </a:p>
          <a:p>
            <a:r>
              <a:rPr lang="en-GB" dirty="0"/>
              <a:t>    </a:t>
            </a:r>
          </a:p>
          <a:p>
            <a:r>
              <a:rPr lang="en-GB" dirty="0"/>
              <a:t>    int board[3][3]; </a:t>
            </a:r>
            <a:r>
              <a:rPr lang="en-GB" dirty="0">
                <a:solidFill>
                  <a:srgbClr val="008000"/>
                </a:solidFill>
              </a:rPr>
              <a:t>//current board configuration</a:t>
            </a:r>
            <a:endParaRPr lang="en-NZ" dirty="0"/>
          </a:p>
        </p:txBody>
      </p:sp>
      <p:graphicFrame>
        <p:nvGraphicFramePr>
          <p:cNvPr id="5" name="Group 25">
            <a:extLst>
              <a:ext uri="{FF2B5EF4-FFF2-40B4-BE49-F238E27FC236}">
                <a16:creationId xmlns:a16="http://schemas.microsoft.com/office/drawing/2014/main" id="{D13AD3EC-DAC4-4E71-BC16-0B374D5D6C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3103"/>
              </p:ext>
            </p:extLst>
          </p:nvPr>
        </p:nvGraphicFramePr>
        <p:xfrm>
          <a:off x="6444209" y="3861048"/>
          <a:ext cx="1134722" cy="1102812"/>
        </p:xfrm>
        <a:graphic>
          <a:graphicData uri="http://schemas.openxmlformats.org/drawingml/2006/table">
            <a:tbl>
              <a:tblPr/>
              <a:tblGrid>
                <a:gridCol w="378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60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60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60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 Box 45">
            <a:extLst>
              <a:ext uri="{FF2B5EF4-FFF2-40B4-BE49-F238E27FC236}">
                <a16:creationId xmlns:a16="http://schemas.microsoft.com/office/drawing/2014/main" id="{83D42FCD-00E4-4972-9810-11A713464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8792" y="4936812"/>
            <a:ext cx="970138" cy="584775"/>
          </a:xfrm>
          <a:prstGeom prst="rect">
            <a:avLst/>
          </a:prstGeom>
          <a:noFill/>
          <a:ln w="19050" algn="ctr">
            <a:noFill/>
            <a:prstDash val="dash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Goal</a:t>
            </a:r>
            <a:endParaRPr lang="en-GB" sz="32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9FB3DEE5-1756-4CFB-82DB-B0E005442160}"/>
              </a:ext>
            </a:extLst>
          </p:cNvPr>
          <p:cNvSpPr/>
          <p:nvPr/>
        </p:nvSpPr>
        <p:spPr>
          <a:xfrm>
            <a:off x="1924004" y="2996952"/>
            <a:ext cx="288032" cy="504056"/>
          </a:xfrm>
          <a:prstGeom prst="rightBrac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3C686F-1EB9-4CCE-939F-6E16E9A3C14B}"/>
              </a:ext>
            </a:extLst>
          </p:cNvPr>
          <p:cNvSpPr txBox="1"/>
          <p:nvPr/>
        </p:nvSpPr>
        <p:spPr>
          <a:xfrm>
            <a:off x="2212036" y="3028309"/>
            <a:ext cx="1392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8000"/>
                </a:solidFill>
              </a:rPr>
              <a:t>//used by A*</a:t>
            </a:r>
            <a:endParaRPr lang="en-NZ" dirty="0">
              <a:solidFill>
                <a:srgbClr val="008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49B46C-FCB3-419E-9F26-1A8A1BBB50B3}"/>
              </a:ext>
            </a:extLst>
          </p:cNvPr>
          <p:cNvSpPr/>
          <p:nvPr/>
        </p:nvSpPr>
        <p:spPr>
          <a:xfrm>
            <a:off x="683568" y="371585"/>
            <a:ext cx="7892989" cy="461665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/>
            <a:r>
              <a:rPr lang="en-GB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class </a:t>
            </a:r>
            <a:r>
              <a:rPr lang="en-GB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Puzzle</a:t>
            </a:r>
            <a:endParaRPr lang="en-NZ" sz="24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elvetica" pitchFamily="34" charset="0"/>
            </a:endParaRPr>
          </a:p>
        </p:txBody>
      </p:sp>
      <p:graphicFrame>
        <p:nvGraphicFramePr>
          <p:cNvPr id="10" name="Group 7">
            <a:extLst>
              <a:ext uri="{FF2B5EF4-FFF2-40B4-BE49-F238E27FC236}">
                <a16:creationId xmlns:a16="http://schemas.microsoft.com/office/drawing/2014/main" id="{8AA3AD39-FC7D-4E67-A5B5-439A11D3E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560057"/>
              </p:ext>
            </p:extLst>
          </p:nvPr>
        </p:nvGraphicFramePr>
        <p:xfrm>
          <a:off x="6444209" y="1359163"/>
          <a:ext cx="1862138" cy="1554180"/>
        </p:xfrm>
        <a:graphic>
          <a:graphicData uri="http://schemas.openxmlformats.org/drawingml/2006/table">
            <a:tbl>
              <a:tblPr/>
              <a:tblGrid>
                <a:gridCol w="620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0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1" name="Straight Arrow Connector 3">
            <a:extLst>
              <a:ext uri="{FF2B5EF4-FFF2-40B4-BE49-F238E27FC236}">
                <a16:creationId xmlns:a16="http://schemas.microsoft.com/office/drawing/2014/main" id="{0B0291B5-651E-4243-89FF-925F9F8E55C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90221" y="1214701"/>
            <a:ext cx="2024063" cy="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Arrow Connector 5">
            <a:extLst>
              <a:ext uri="{FF2B5EF4-FFF2-40B4-BE49-F238E27FC236}">
                <a16:creationId xmlns:a16="http://schemas.microsoft.com/office/drawing/2014/main" id="{6AA8A8B6-16AB-4D87-9FB3-64AF51686BC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90221" y="1214701"/>
            <a:ext cx="0" cy="1728787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7">
            <a:extLst>
              <a:ext uri="{FF2B5EF4-FFF2-40B4-BE49-F238E27FC236}">
                <a16:creationId xmlns:a16="http://schemas.microsoft.com/office/drawing/2014/main" id="{62E68F65-7501-48F3-9930-2EA918FA9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1746" y="1021026"/>
            <a:ext cx="30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NZ" altLang="en-US" sz="1800" b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TextBox 22">
            <a:extLst>
              <a:ext uri="{FF2B5EF4-FFF2-40B4-BE49-F238E27FC236}">
                <a16:creationId xmlns:a16="http://schemas.microsoft.com/office/drawing/2014/main" id="{389AD031-42FD-414D-A766-028A878DF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0996" y="2943488"/>
            <a:ext cx="300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NZ" altLang="en-US" sz="1800" b="1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15" name="TextBox 26">
            <a:extLst>
              <a:ext uri="{FF2B5EF4-FFF2-40B4-BE49-F238E27FC236}">
                <a16:creationId xmlns:a16="http://schemas.microsoft.com/office/drawing/2014/main" id="{3498FA67-3A5A-4237-8F11-457D0FF04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2246" y="1390913"/>
            <a:ext cx="300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NZ" altLang="en-US" sz="18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6" name="TextBox 27">
            <a:extLst>
              <a:ext uri="{FF2B5EF4-FFF2-40B4-BE49-F238E27FC236}">
                <a16:creationId xmlns:a16="http://schemas.microsoft.com/office/drawing/2014/main" id="{B7355567-B8CB-4731-A1D4-C0DD6C6AE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5734" y="1935426"/>
            <a:ext cx="300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NZ" altLang="en-US" sz="18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87041EEE-455A-438D-8EFF-5748C23ED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5734" y="2414851"/>
            <a:ext cx="300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NZ" altLang="en-US" sz="18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F4D81875-B05E-49DA-9DE3-8D308335F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8136" y="831663"/>
            <a:ext cx="30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NZ" altLang="en-US" sz="18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9" name="TextBox 24">
            <a:extLst>
              <a:ext uri="{FF2B5EF4-FFF2-40B4-BE49-F238E27FC236}">
                <a16:creationId xmlns:a16="http://schemas.microsoft.com/office/drawing/2014/main" id="{DC784DE0-F8B3-4013-B470-FCF707446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0436" y="825313"/>
            <a:ext cx="30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NZ" altLang="en-US" sz="18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" name="TextBox 25">
            <a:extLst>
              <a:ext uri="{FF2B5EF4-FFF2-40B4-BE49-F238E27FC236}">
                <a16:creationId xmlns:a16="http://schemas.microsoft.com/office/drawing/2014/main" id="{44C705B5-C4C9-4F65-B40C-5A1A4CFE2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2099" y="833250"/>
            <a:ext cx="300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NZ" altLang="en-US" sz="18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B8468D0-9C75-40C4-B382-C814743FAA65}"/>
              </a:ext>
            </a:extLst>
          </p:cNvPr>
          <p:cNvSpPr/>
          <p:nvPr/>
        </p:nvSpPr>
        <p:spPr>
          <a:xfrm>
            <a:off x="5004047" y="2162408"/>
            <a:ext cx="1744485" cy="2490728"/>
          </a:xfrm>
          <a:custGeom>
            <a:avLst/>
            <a:gdLst>
              <a:gd name="connsiteX0" fmla="*/ 1480144 w 1480144"/>
              <a:gd name="connsiteY0" fmla="*/ 0 h 2019574"/>
              <a:gd name="connsiteX1" fmla="*/ 795989 w 1480144"/>
              <a:gd name="connsiteY1" fmla="*/ 605215 h 2019574"/>
              <a:gd name="connsiteX2" fmla="*/ 861773 w 1480144"/>
              <a:gd name="connsiteY2" fmla="*/ 927557 h 2019574"/>
              <a:gd name="connsiteX3" fmla="*/ 0 w 1480144"/>
              <a:gd name="connsiteY3" fmla="*/ 2019574 h 201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0144" h="2019574">
                <a:moveTo>
                  <a:pt x="1480144" y="0"/>
                </a:moveTo>
                <a:cubicBezTo>
                  <a:pt x="1189597" y="225311"/>
                  <a:pt x="899051" y="450622"/>
                  <a:pt x="795989" y="605215"/>
                </a:cubicBezTo>
                <a:cubicBezTo>
                  <a:pt x="692927" y="759808"/>
                  <a:pt x="994438" y="691831"/>
                  <a:pt x="861773" y="927557"/>
                </a:cubicBezTo>
                <a:cubicBezTo>
                  <a:pt x="729108" y="1163284"/>
                  <a:pt x="364554" y="1591429"/>
                  <a:pt x="0" y="2019574"/>
                </a:cubicBez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458711-044F-4558-9648-824C5FF90689}"/>
              </a:ext>
            </a:extLst>
          </p:cNvPr>
          <p:cNvSpPr txBox="1"/>
          <p:nvPr/>
        </p:nvSpPr>
        <p:spPr>
          <a:xfrm>
            <a:off x="683568" y="6093296"/>
            <a:ext cx="7205691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2000" dirty="0"/>
              <a:t>Feel free to add more variables and functions that you may require.</a:t>
            </a:r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1770430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F1CF19-8BCB-48A0-98F5-9C0133053F74}"/>
              </a:ext>
            </a:extLst>
          </p:cNvPr>
          <p:cNvSpPr/>
          <p:nvPr/>
        </p:nvSpPr>
        <p:spPr>
          <a:xfrm>
            <a:off x="899592" y="404664"/>
            <a:ext cx="763284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Puzzle(</a:t>
            </a:r>
            <a:r>
              <a:rPr lang="en-GB" dirty="0" err="1"/>
              <a:t>const</a:t>
            </a:r>
            <a:r>
              <a:rPr lang="en-GB" dirty="0"/>
              <a:t> Puzzle &amp;p); </a:t>
            </a:r>
            <a:r>
              <a:rPr lang="en-GB" dirty="0">
                <a:solidFill>
                  <a:srgbClr val="008000"/>
                </a:solidFill>
              </a:rPr>
              <a:t>//constructor; creates a copy of a given puzzle</a:t>
            </a:r>
          </a:p>
          <a:p>
            <a:r>
              <a:rPr lang="en-GB" dirty="0"/>
              <a:t>Puzzle(string </a:t>
            </a:r>
            <a:r>
              <a:rPr lang="en-GB" dirty="0" err="1"/>
              <a:t>const</a:t>
            </a:r>
            <a:r>
              <a:rPr lang="en-GB" dirty="0"/>
              <a:t> elements, string </a:t>
            </a:r>
            <a:r>
              <a:rPr lang="en-GB" dirty="0" err="1"/>
              <a:t>const</a:t>
            </a:r>
            <a:r>
              <a:rPr lang="en-GB" dirty="0"/>
              <a:t> goal); </a:t>
            </a:r>
            <a:r>
              <a:rPr lang="en-GB" dirty="0">
                <a:solidFill>
                  <a:srgbClr val="008000"/>
                </a:solidFill>
              </a:rPr>
              <a:t>//constructor; generates 2D-array versions corresponding to an initial board configuration and a goal configuration.</a:t>
            </a:r>
          </a:p>
          <a:p>
            <a:endParaRPr lang="en-GB" dirty="0">
              <a:solidFill>
                <a:srgbClr val="008000"/>
              </a:solidFill>
            </a:endParaRPr>
          </a:p>
          <a:p>
            <a:r>
              <a:rPr lang="en-NZ" dirty="0"/>
              <a:t>void </a:t>
            </a:r>
            <a:r>
              <a:rPr lang="en-NZ" dirty="0" err="1"/>
              <a:t>printBoard</a:t>
            </a:r>
            <a:r>
              <a:rPr lang="en-NZ" dirty="0"/>
              <a:t>(); </a:t>
            </a:r>
            <a:r>
              <a:rPr lang="en-NZ" dirty="0">
                <a:solidFill>
                  <a:srgbClr val="008000"/>
                </a:solidFill>
              </a:rPr>
              <a:t>//prints the content of a puzzle</a:t>
            </a:r>
          </a:p>
          <a:p>
            <a:r>
              <a:rPr lang="en-GB" dirty="0"/>
              <a:t>int h(</a:t>
            </a:r>
            <a:r>
              <a:rPr lang="en-GB" dirty="0" err="1"/>
              <a:t>heuristicFunction</a:t>
            </a:r>
            <a:r>
              <a:rPr lang="en-GB" dirty="0"/>
              <a:t> </a:t>
            </a:r>
            <a:r>
              <a:rPr lang="en-GB" dirty="0" err="1"/>
              <a:t>hFunction</a:t>
            </a:r>
            <a:r>
              <a:rPr lang="en-GB" dirty="0"/>
              <a:t>); </a:t>
            </a:r>
            <a:r>
              <a:rPr lang="en-NZ" dirty="0">
                <a:solidFill>
                  <a:srgbClr val="008000"/>
                </a:solidFill>
              </a:rPr>
              <a:t>//computes for the heuristic value of a state</a:t>
            </a:r>
            <a:endParaRPr lang="en-GB" dirty="0"/>
          </a:p>
          <a:p>
            <a:r>
              <a:rPr lang="en-GB" dirty="0"/>
              <a:t>void </a:t>
            </a:r>
            <a:r>
              <a:rPr lang="en-GB" dirty="0" err="1"/>
              <a:t>updateFCost</a:t>
            </a:r>
            <a:r>
              <a:rPr lang="en-GB" dirty="0"/>
              <a:t>(); </a:t>
            </a:r>
            <a:r>
              <a:rPr lang="en-NZ" dirty="0">
                <a:solidFill>
                  <a:srgbClr val="008000"/>
                </a:solidFill>
              </a:rPr>
              <a:t>//computes for the f-cost of a search node</a:t>
            </a:r>
            <a:endParaRPr lang="en-GB" dirty="0"/>
          </a:p>
          <a:p>
            <a:r>
              <a:rPr lang="en-GB" dirty="0"/>
              <a:t>bool </a:t>
            </a:r>
            <a:r>
              <a:rPr lang="en-GB" dirty="0" err="1"/>
              <a:t>goalMatch</a:t>
            </a:r>
            <a:r>
              <a:rPr lang="en-GB" dirty="0"/>
              <a:t>(); </a:t>
            </a:r>
            <a:r>
              <a:rPr lang="en-GB" dirty="0">
                <a:solidFill>
                  <a:srgbClr val="008000"/>
                </a:solidFill>
              </a:rPr>
              <a:t>//returns true if the current board configuration matches the goal state; otherwise, false</a:t>
            </a:r>
          </a:p>
          <a:p>
            <a:endParaRPr lang="en-GB" dirty="0">
              <a:solidFill>
                <a:srgbClr val="008000"/>
              </a:solidFill>
            </a:endParaRPr>
          </a:p>
          <a:p>
            <a:r>
              <a:rPr lang="en-GB" dirty="0"/>
              <a:t>bool </a:t>
            </a:r>
            <a:r>
              <a:rPr lang="en-GB" dirty="0" err="1"/>
              <a:t>canMoveLeft</a:t>
            </a:r>
            <a:r>
              <a:rPr lang="en-GB" dirty="0"/>
              <a:t>();       </a:t>
            </a:r>
          </a:p>
          <a:p>
            <a:r>
              <a:rPr lang="en-GB" dirty="0"/>
              <a:t>bool </a:t>
            </a:r>
            <a:r>
              <a:rPr lang="en-GB" dirty="0" err="1"/>
              <a:t>canMoveRight</a:t>
            </a:r>
            <a:r>
              <a:rPr lang="en-GB" dirty="0"/>
              <a:t>();</a:t>
            </a:r>
          </a:p>
          <a:p>
            <a:r>
              <a:rPr lang="en-GB" dirty="0"/>
              <a:t>bool </a:t>
            </a:r>
            <a:r>
              <a:rPr lang="en-GB" dirty="0" err="1"/>
              <a:t>canMoveUp</a:t>
            </a:r>
            <a:r>
              <a:rPr lang="en-GB" dirty="0"/>
              <a:t>();</a:t>
            </a:r>
          </a:p>
          <a:p>
            <a:r>
              <a:rPr lang="en-GB" dirty="0"/>
              <a:t>bool </a:t>
            </a:r>
            <a:r>
              <a:rPr lang="en-GB" dirty="0" err="1"/>
              <a:t>canMoveDown</a:t>
            </a:r>
            <a:r>
              <a:rPr lang="en-GB" dirty="0"/>
              <a:t>();</a:t>
            </a:r>
            <a:endParaRPr lang="en-NZ" dirty="0"/>
          </a:p>
          <a:p>
            <a:endParaRPr lang="en-GB" dirty="0"/>
          </a:p>
          <a:p>
            <a:r>
              <a:rPr lang="en-NZ" dirty="0"/>
              <a:t>Puzzle * </a:t>
            </a:r>
            <a:r>
              <a:rPr lang="en-NZ" dirty="0" err="1"/>
              <a:t>moveUp</a:t>
            </a:r>
            <a:r>
              <a:rPr lang="en-NZ" dirty="0"/>
              <a:t>();</a:t>
            </a:r>
          </a:p>
          <a:p>
            <a:r>
              <a:rPr lang="en-GB" dirty="0"/>
              <a:t>Puzzle * </a:t>
            </a:r>
            <a:r>
              <a:rPr lang="en-GB" dirty="0" err="1"/>
              <a:t>moveRight</a:t>
            </a:r>
            <a:r>
              <a:rPr lang="en-GB" dirty="0"/>
              <a:t>();</a:t>
            </a:r>
          </a:p>
          <a:p>
            <a:r>
              <a:rPr lang="en-GB" dirty="0"/>
              <a:t>Puzzle * </a:t>
            </a:r>
            <a:r>
              <a:rPr lang="en-GB" dirty="0" err="1"/>
              <a:t>moveDown</a:t>
            </a:r>
            <a:r>
              <a:rPr lang="en-GB" dirty="0"/>
              <a:t>();</a:t>
            </a:r>
          </a:p>
          <a:p>
            <a:r>
              <a:rPr lang="en-GB" dirty="0"/>
              <a:t>Puzzle * </a:t>
            </a:r>
            <a:r>
              <a:rPr lang="en-GB" dirty="0" err="1"/>
              <a:t>moveLeft</a:t>
            </a:r>
            <a:r>
              <a:rPr lang="en-GB" dirty="0"/>
              <a:t>();</a:t>
            </a:r>
            <a:r>
              <a:rPr lang="en-NZ" dirty="0"/>
              <a:t>  </a:t>
            </a:r>
            <a:endParaRPr lang="en-NZ" dirty="0">
              <a:solidFill>
                <a:srgbClr val="008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D936D4-1712-4858-B19E-C748FAE3A233}"/>
              </a:ext>
            </a:extLst>
          </p:cNvPr>
          <p:cNvSpPr/>
          <p:nvPr/>
        </p:nvSpPr>
        <p:spPr>
          <a:xfrm>
            <a:off x="3503216" y="3428423"/>
            <a:ext cx="40324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8000"/>
                </a:solidFill>
              </a:rPr>
              <a:t>//checks to see if the blank </a:t>
            </a:r>
            <a:r>
              <a:rPr lang="en-GB" b="1" dirty="0">
                <a:solidFill>
                  <a:srgbClr val="008000"/>
                </a:solidFill>
              </a:rPr>
              <a:t>0-tile</a:t>
            </a:r>
            <a:r>
              <a:rPr lang="en-GB" dirty="0">
                <a:solidFill>
                  <a:srgbClr val="008000"/>
                </a:solidFill>
              </a:rPr>
              <a:t> could be moved in a specific direction (codes provided)</a:t>
            </a:r>
            <a:endParaRPr lang="en-NZ" dirty="0">
              <a:solidFill>
                <a:srgbClr val="008000"/>
              </a:solidFill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B48340DB-81CD-4606-821B-6F279A82DA0C}"/>
              </a:ext>
            </a:extLst>
          </p:cNvPr>
          <p:cNvSpPr/>
          <p:nvPr/>
        </p:nvSpPr>
        <p:spPr>
          <a:xfrm>
            <a:off x="3063361" y="3429000"/>
            <a:ext cx="360040" cy="1224136"/>
          </a:xfrm>
          <a:prstGeom prst="rightBrace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7CD7E5-58A1-4331-B009-39A62AB3EB83}"/>
              </a:ext>
            </a:extLst>
          </p:cNvPr>
          <p:cNvSpPr/>
          <p:nvPr/>
        </p:nvSpPr>
        <p:spPr>
          <a:xfrm>
            <a:off x="3492762" y="4811221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Z" dirty="0">
                <a:solidFill>
                  <a:srgbClr val="008000"/>
                </a:solidFill>
              </a:rPr>
              <a:t>//creates an instance of a Puzzle (including memory allocation), representing the result of the move taken.  It also keeps track of the sequence of moves taken (or the partial path).  The function returns a Puzzle object. </a:t>
            </a:r>
            <a:r>
              <a:rPr lang="en-GB" dirty="0">
                <a:solidFill>
                  <a:srgbClr val="008000"/>
                </a:solidFill>
              </a:rPr>
              <a:t>(codes provided)</a:t>
            </a:r>
            <a:endParaRPr lang="en-NZ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F2F67182-EFB9-472C-AE9B-2D064F89E01E}"/>
              </a:ext>
            </a:extLst>
          </p:cNvPr>
          <p:cNvSpPr/>
          <p:nvPr/>
        </p:nvSpPr>
        <p:spPr>
          <a:xfrm>
            <a:off x="3005200" y="4869737"/>
            <a:ext cx="360040" cy="1224136"/>
          </a:xfrm>
          <a:prstGeom prst="rightBrace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CE3BF08-82B1-4373-8471-7CED4DC1BC46}"/>
              </a:ext>
            </a:extLst>
          </p:cNvPr>
          <p:cNvSpPr/>
          <p:nvPr/>
        </p:nvSpPr>
        <p:spPr>
          <a:xfrm>
            <a:off x="379286" y="548640"/>
            <a:ext cx="550354" cy="4752568"/>
          </a:xfrm>
          <a:custGeom>
            <a:avLst/>
            <a:gdLst>
              <a:gd name="connsiteX0" fmla="*/ 550354 w 550354"/>
              <a:gd name="connsiteY0" fmla="*/ 0 h 4716780"/>
              <a:gd name="connsiteX1" fmla="*/ 100774 w 550354"/>
              <a:gd name="connsiteY1" fmla="*/ 647700 h 4716780"/>
              <a:gd name="connsiteX2" fmla="*/ 1714 w 550354"/>
              <a:gd name="connsiteY2" fmla="*/ 2971800 h 4716780"/>
              <a:gd name="connsiteX3" fmla="*/ 55054 w 550354"/>
              <a:gd name="connsiteY3" fmla="*/ 4000500 h 4716780"/>
              <a:gd name="connsiteX4" fmla="*/ 260794 w 550354"/>
              <a:gd name="connsiteY4" fmla="*/ 4716780 h 4716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0354" h="4716780">
                <a:moveTo>
                  <a:pt x="550354" y="0"/>
                </a:moveTo>
                <a:cubicBezTo>
                  <a:pt x="371284" y="76200"/>
                  <a:pt x="192214" y="152400"/>
                  <a:pt x="100774" y="647700"/>
                </a:cubicBezTo>
                <a:cubicBezTo>
                  <a:pt x="9334" y="1143000"/>
                  <a:pt x="9334" y="2413000"/>
                  <a:pt x="1714" y="2971800"/>
                </a:cubicBezTo>
                <a:cubicBezTo>
                  <a:pt x="-5906" y="3530600"/>
                  <a:pt x="11874" y="3709670"/>
                  <a:pt x="55054" y="4000500"/>
                </a:cubicBezTo>
                <a:cubicBezTo>
                  <a:pt x="98234" y="4291330"/>
                  <a:pt x="179514" y="4504055"/>
                  <a:pt x="260794" y="47167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32B2344E-7953-4B63-9559-E634C5783B0A}"/>
              </a:ext>
            </a:extLst>
          </p:cNvPr>
          <p:cNvSpPr/>
          <p:nvPr/>
        </p:nvSpPr>
        <p:spPr>
          <a:xfrm flipH="1">
            <a:off x="443047" y="4681489"/>
            <a:ext cx="550354" cy="1305105"/>
          </a:xfrm>
          <a:prstGeom prst="rightBrace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94660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E19C32-D377-4175-B9BF-67AEBBAA6737}"/>
              </a:ext>
            </a:extLst>
          </p:cNvPr>
          <p:cNvSpPr/>
          <p:nvPr/>
        </p:nvSpPr>
        <p:spPr>
          <a:xfrm>
            <a:off x="1897614" y="2635259"/>
            <a:ext cx="605876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</a:t>
            </a:r>
            <a:r>
              <a:rPr lang="en-GB" b="1" dirty="0">
                <a:solidFill>
                  <a:srgbClr val="0000FF"/>
                </a:solidFill>
              </a:rPr>
              <a:t>Q </a:t>
            </a:r>
            <a:r>
              <a:rPr lang="en-GB" dirty="0"/>
              <a:t>is a container for the partial paths (</a:t>
            </a:r>
            <a:r>
              <a:rPr lang="en-GB" b="1" dirty="0">
                <a:solidFill>
                  <a:srgbClr val="0000FF"/>
                </a:solidFill>
              </a:rPr>
              <a:t>search nodes</a:t>
            </a:r>
            <a:r>
              <a:rPr lang="en-GB" dirty="0"/>
              <a:t>) being considered for expansion.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depending on the algorithm you are implementing, you may be needing a </a:t>
            </a:r>
            <a:r>
              <a:rPr lang="en-GB" dirty="0">
                <a:solidFill>
                  <a:srgbClr val="008000"/>
                </a:solidFill>
              </a:rPr>
              <a:t>Queue</a:t>
            </a:r>
            <a:r>
              <a:rPr lang="en-GB" dirty="0"/>
              <a:t>, </a:t>
            </a:r>
            <a:r>
              <a:rPr lang="en-GB" dirty="0">
                <a:solidFill>
                  <a:srgbClr val="008000"/>
                </a:solidFill>
              </a:rPr>
              <a:t>Stack</a:t>
            </a:r>
            <a:r>
              <a:rPr lang="en-GB" dirty="0"/>
              <a:t> or a </a:t>
            </a:r>
            <a:r>
              <a:rPr lang="en-GB" dirty="0">
                <a:solidFill>
                  <a:srgbClr val="008000"/>
                </a:solidFill>
              </a:rPr>
              <a:t>Priority Queue </a:t>
            </a:r>
            <a:r>
              <a:rPr lang="en-GB" dirty="0"/>
              <a:t>to implement this </a:t>
            </a:r>
            <a:r>
              <a:rPr lang="en-GB" b="1" dirty="0">
                <a:solidFill>
                  <a:srgbClr val="0000FF"/>
                </a:solidFill>
              </a:rPr>
              <a:t>Q</a:t>
            </a:r>
            <a:r>
              <a:rPr lang="en-GB" dirty="0"/>
              <a:t> container.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136EA9-054D-4463-BF0B-C748AC1B3447}"/>
              </a:ext>
            </a:extLst>
          </p:cNvPr>
          <p:cNvSpPr/>
          <p:nvPr/>
        </p:nvSpPr>
        <p:spPr>
          <a:xfrm>
            <a:off x="971600" y="1196752"/>
            <a:ext cx="7632848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0" dirty="0"/>
              <a:t>(       )(       )(       )       </a:t>
            </a:r>
            <a:endParaRPr lang="en-NZ" sz="8000" dirty="0"/>
          </a:p>
        </p:txBody>
      </p:sp>
      <p:graphicFrame>
        <p:nvGraphicFramePr>
          <p:cNvPr id="10" name="Group 7">
            <a:extLst>
              <a:ext uri="{FF2B5EF4-FFF2-40B4-BE49-F238E27FC236}">
                <a16:creationId xmlns:a16="http://schemas.microsoft.com/office/drawing/2014/main" id="{AD188223-522E-4EF5-88D1-8D31422CF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927453"/>
              </p:ext>
            </p:extLst>
          </p:nvPr>
        </p:nvGraphicFramePr>
        <p:xfrm>
          <a:off x="2123728" y="1469076"/>
          <a:ext cx="773102" cy="776940"/>
        </p:xfrm>
        <a:graphic>
          <a:graphicData uri="http://schemas.openxmlformats.org/drawingml/2006/table">
            <a:tbl>
              <a:tblPr/>
              <a:tblGrid>
                <a:gridCol w="257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13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n-GB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GB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en-GB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3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GB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GB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3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GB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GB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GB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Group 7">
            <a:extLst>
              <a:ext uri="{FF2B5EF4-FFF2-40B4-BE49-F238E27FC236}">
                <a16:creationId xmlns:a16="http://schemas.microsoft.com/office/drawing/2014/main" id="{81ED7ED0-7BAB-4C7D-9E85-49AB396F76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359898"/>
              </p:ext>
            </p:extLst>
          </p:nvPr>
        </p:nvGraphicFramePr>
        <p:xfrm>
          <a:off x="1331640" y="1460937"/>
          <a:ext cx="720080" cy="776940"/>
        </p:xfrm>
        <a:graphic>
          <a:graphicData uri="http://schemas.openxmlformats.org/drawingml/2006/table">
            <a:tbl>
              <a:tblPr/>
              <a:tblGrid>
                <a:gridCol w="240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0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213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GB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en-GB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13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84406" marR="84406"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GB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GB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13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GB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GB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GB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Group 7">
            <a:extLst>
              <a:ext uri="{FF2B5EF4-FFF2-40B4-BE49-F238E27FC236}">
                <a16:creationId xmlns:a16="http://schemas.microsoft.com/office/drawing/2014/main" id="{734ABFAC-41C9-4F44-BDE6-597EB83DD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875988"/>
              </p:ext>
            </p:extLst>
          </p:nvPr>
        </p:nvGraphicFramePr>
        <p:xfrm>
          <a:off x="4381890" y="1470010"/>
          <a:ext cx="773102" cy="776940"/>
        </p:xfrm>
        <a:graphic>
          <a:graphicData uri="http://schemas.openxmlformats.org/drawingml/2006/table">
            <a:tbl>
              <a:tblPr/>
              <a:tblGrid>
                <a:gridCol w="257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13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n-GB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GB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en-GB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3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GB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GB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3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GB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GB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GB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7">
            <a:extLst>
              <a:ext uri="{FF2B5EF4-FFF2-40B4-BE49-F238E27FC236}">
                <a16:creationId xmlns:a16="http://schemas.microsoft.com/office/drawing/2014/main" id="{0AB366FC-84D1-4CAA-BA57-1FA1BBB26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506640"/>
              </p:ext>
            </p:extLst>
          </p:nvPr>
        </p:nvGraphicFramePr>
        <p:xfrm>
          <a:off x="3536780" y="1470010"/>
          <a:ext cx="773102" cy="776940"/>
        </p:xfrm>
        <a:graphic>
          <a:graphicData uri="http://schemas.openxmlformats.org/drawingml/2006/table">
            <a:tbl>
              <a:tblPr/>
              <a:tblGrid>
                <a:gridCol w="257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13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n-GB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GB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en-GB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3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84406" marR="84406"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GB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3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GB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GB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GB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Group 7">
            <a:extLst>
              <a:ext uri="{FF2B5EF4-FFF2-40B4-BE49-F238E27FC236}">
                <a16:creationId xmlns:a16="http://schemas.microsoft.com/office/drawing/2014/main" id="{6D6739EA-EFE5-44EA-AAB8-AD8A653725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383186"/>
              </p:ext>
            </p:extLst>
          </p:nvPr>
        </p:nvGraphicFramePr>
        <p:xfrm>
          <a:off x="6679220" y="1469076"/>
          <a:ext cx="773102" cy="776940"/>
        </p:xfrm>
        <a:graphic>
          <a:graphicData uri="http://schemas.openxmlformats.org/drawingml/2006/table">
            <a:tbl>
              <a:tblPr/>
              <a:tblGrid>
                <a:gridCol w="257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13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n-GB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GB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en-GB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3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GB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GB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3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GB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GB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GB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Group 7">
            <a:extLst>
              <a:ext uri="{FF2B5EF4-FFF2-40B4-BE49-F238E27FC236}">
                <a16:creationId xmlns:a16="http://schemas.microsoft.com/office/drawing/2014/main" id="{FCF22436-7339-4E61-B08C-B107C96D29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814528"/>
              </p:ext>
            </p:extLst>
          </p:nvPr>
        </p:nvGraphicFramePr>
        <p:xfrm>
          <a:off x="5834110" y="1469076"/>
          <a:ext cx="773102" cy="776940"/>
        </p:xfrm>
        <a:graphic>
          <a:graphicData uri="http://schemas.openxmlformats.org/drawingml/2006/table">
            <a:tbl>
              <a:tblPr/>
              <a:tblGrid>
                <a:gridCol w="257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13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n-GB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GB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en-GB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3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84406" marR="84406"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GB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GB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3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GB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GB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E279AAC-9BEF-4730-B9A7-F077084E321E}"/>
              </a:ext>
            </a:extLst>
          </p:cNvPr>
          <p:cNvSpPr txBox="1"/>
          <p:nvPr/>
        </p:nvSpPr>
        <p:spPr>
          <a:xfrm>
            <a:off x="467544" y="692696"/>
            <a:ext cx="466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00FF"/>
                </a:solidFill>
              </a:rPr>
              <a:t>Q</a:t>
            </a:r>
            <a:endParaRPr lang="en-NZ" b="1" dirty="0">
              <a:solidFill>
                <a:srgbClr val="0000FF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4E4D7E-EDB8-4AF8-8C9D-DC8EDB95CC8F}"/>
              </a:ext>
            </a:extLst>
          </p:cNvPr>
          <p:cNvSpPr txBox="1"/>
          <p:nvPr/>
        </p:nvSpPr>
        <p:spPr>
          <a:xfrm>
            <a:off x="934338" y="4242901"/>
            <a:ext cx="7272808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/>
              <a:t>When extending a node, </a:t>
            </a:r>
            <a:r>
              <a:rPr lang="en-GB" dirty="0" err="1"/>
              <a:t>moveUp</a:t>
            </a:r>
            <a:r>
              <a:rPr lang="en-GB" dirty="0"/>
              <a:t>(), </a:t>
            </a:r>
            <a:r>
              <a:rPr lang="en-GB" dirty="0" err="1"/>
              <a:t>moveRight</a:t>
            </a:r>
            <a:r>
              <a:rPr lang="en-GB" dirty="0"/>
              <a:t>(), </a:t>
            </a:r>
            <a:r>
              <a:rPr lang="en-GB" dirty="0" err="1"/>
              <a:t>moveDown</a:t>
            </a:r>
            <a:r>
              <a:rPr lang="en-GB" dirty="0"/>
              <a:t>(), </a:t>
            </a:r>
            <a:r>
              <a:rPr lang="en-GB" dirty="0" err="1"/>
              <a:t>moveLeft</a:t>
            </a:r>
            <a:r>
              <a:rPr lang="en-GB" dirty="0"/>
              <a:t>() comes handy.</a:t>
            </a:r>
          </a:p>
          <a:p>
            <a:endParaRPr lang="en-GB" dirty="0"/>
          </a:p>
          <a:p>
            <a:r>
              <a:rPr lang="en-GB" dirty="0"/>
              <a:t>Within a search node, there shouldn’t be any repeating nodes/no local loops allowed (i.e. you may have to add variables and test functions to do this, depending on the algorithm you are implementing).</a:t>
            </a:r>
            <a:endParaRPr lang="en-NZ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62D6A2E-43A9-4D18-B1FF-F5001FDC5D1D}"/>
              </a:ext>
            </a:extLst>
          </p:cNvPr>
          <p:cNvSpPr/>
          <p:nvPr/>
        </p:nvSpPr>
        <p:spPr>
          <a:xfrm>
            <a:off x="2182190" y="562781"/>
            <a:ext cx="792091" cy="360041"/>
          </a:xfrm>
          <a:custGeom>
            <a:avLst/>
            <a:gdLst>
              <a:gd name="connsiteX0" fmla="*/ 0 w 745067"/>
              <a:gd name="connsiteY0" fmla="*/ 548640 h 548640"/>
              <a:gd name="connsiteX1" fmla="*/ 284480 w 745067"/>
              <a:gd name="connsiteY1" fmla="*/ 237066 h 548640"/>
              <a:gd name="connsiteX2" fmla="*/ 562187 w 745067"/>
              <a:gd name="connsiteY2" fmla="*/ 189653 h 548640"/>
              <a:gd name="connsiteX3" fmla="*/ 745067 w 745067"/>
              <a:gd name="connsiteY3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5067" h="548640">
                <a:moveTo>
                  <a:pt x="0" y="548640"/>
                </a:moveTo>
                <a:cubicBezTo>
                  <a:pt x="95391" y="422768"/>
                  <a:pt x="190782" y="296897"/>
                  <a:pt x="284480" y="237066"/>
                </a:cubicBezTo>
                <a:cubicBezTo>
                  <a:pt x="378178" y="177235"/>
                  <a:pt x="485423" y="229164"/>
                  <a:pt x="562187" y="189653"/>
                </a:cubicBezTo>
                <a:cubicBezTo>
                  <a:pt x="638951" y="150142"/>
                  <a:pt x="692009" y="75071"/>
                  <a:pt x="74506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A4C9B1-AB35-4A89-9240-16F5A235F3DC}"/>
              </a:ext>
            </a:extLst>
          </p:cNvPr>
          <p:cNvSpPr txBox="1"/>
          <p:nvPr/>
        </p:nvSpPr>
        <p:spPr>
          <a:xfrm>
            <a:off x="2963231" y="380245"/>
            <a:ext cx="1346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Search node</a:t>
            </a:r>
            <a:endParaRPr lang="en-NZ" dirty="0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9F93EA25-BB8E-496D-A86A-727FC2DC4213}"/>
              </a:ext>
            </a:extLst>
          </p:cNvPr>
          <p:cNvSpPr/>
          <p:nvPr/>
        </p:nvSpPr>
        <p:spPr>
          <a:xfrm rot="16200000">
            <a:off x="1991479" y="256459"/>
            <a:ext cx="360040" cy="163265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7493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A796185-98CD-40D2-8298-DDCAE3BA626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433154" name="Rectangle 2"/>
          <p:cNvSpPr>
            <a:spLocks noChangeArrowheads="1"/>
          </p:cNvSpPr>
          <p:nvPr/>
        </p:nvSpPr>
        <p:spPr bwMode="auto">
          <a:xfrm>
            <a:off x="0" y="0"/>
            <a:ext cx="9144000" cy="908050"/>
          </a:xfrm>
          <a:prstGeom prst="rect">
            <a:avLst/>
          </a:prstGeom>
          <a:gradFill rotWithShape="1">
            <a:gsLst>
              <a:gs pos="0">
                <a:srgbClr val="FF3300"/>
              </a:gs>
              <a:gs pos="100000">
                <a:srgbClr val="FF33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SEARCH</a:t>
            </a:r>
          </a:p>
        </p:txBody>
      </p:sp>
      <p:sp>
        <p:nvSpPr>
          <p:cNvPr id="433155" name="Rectangle 3"/>
          <p:cNvSpPr>
            <a:spLocks noChangeArrowheads="1"/>
          </p:cNvSpPr>
          <p:nvPr/>
        </p:nvSpPr>
        <p:spPr bwMode="auto">
          <a:xfrm>
            <a:off x="0" y="908057"/>
            <a:ext cx="9144000" cy="504825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Admissible Heuristics </a:t>
            </a:r>
          </a:p>
        </p:txBody>
      </p:sp>
      <p:sp>
        <p:nvSpPr>
          <p:cNvPr id="113670" name="Text Box 5"/>
          <p:cNvSpPr txBox="1">
            <a:spLocks noChangeArrowheads="1"/>
          </p:cNvSpPr>
          <p:nvPr/>
        </p:nvSpPr>
        <p:spPr bwMode="auto">
          <a:xfrm>
            <a:off x="199296" y="4077076"/>
            <a:ext cx="8826012" cy="4095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FF66"/>
              </a:gs>
            </a:gsLst>
            <a:lin ang="5400000" scaled="1"/>
          </a:gradFill>
          <a:ln w="12700" algn="ctr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/>
              <a:t>Alternative underestimates of “distance” (number of moves) to goal:</a:t>
            </a:r>
            <a:endParaRPr lang="en-GB" altLang="en-US" sz="2000" b="1" dirty="0"/>
          </a:p>
        </p:txBody>
      </p:sp>
      <p:sp>
        <p:nvSpPr>
          <p:cNvPr id="113671" name="Rectangle 6"/>
          <p:cNvSpPr>
            <a:spLocks noChangeArrowheads="1"/>
          </p:cNvSpPr>
          <p:nvPr/>
        </p:nvSpPr>
        <p:spPr bwMode="auto">
          <a:xfrm>
            <a:off x="0" y="1412776"/>
            <a:ext cx="8891954" cy="400110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chemeClr val="bg1"/>
              </a:gs>
            </a:gsLst>
            <a:lin ang="2700000" scaled="1"/>
          </a:gra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u="sng"/>
              <a:t>8 Puzzle:</a:t>
            </a:r>
            <a:r>
              <a:rPr lang="en-US" altLang="en-US" sz="2000"/>
              <a:t>  Move tiles to reach goal.  Think of a move as moving an “empty” tile.</a:t>
            </a:r>
            <a:endParaRPr lang="en-GB" altLang="en-US" sz="2000"/>
          </a:p>
        </p:txBody>
      </p:sp>
      <p:graphicFrame>
        <p:nvGraphicFramePr>
          <p:cNvPr id="433159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177276"/>
              </p:ext>
            </p:extLst>
          </p:nvPr>
        </p:nvGraphicFramePr>
        <p:xfrm>
          <a:off x="2453056" y="1916832"/>
          <a:ext cx="1718897" cy="1554180"/>
        </p:xfrm>
        <a:graphic>
          <a:graphicData uri="http://schemas.openxmlformats.org/drawingml/2006/table">
            <a:tbl>
              <a:tblPr/>
              <a:tblGrid>
                <a:gridCol w="572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2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33177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088710"/>
              </p:ext>
            </p:extLst>
          </p:nvPr>
        </p:nvGraphicFramePr>
        <p:xfrm>
          <a:off x="4780084" y="1916832"/>
          <a:ext cx="1718897" cy="1554180"/>
        </p:xfrm>
        <a:graphic>
          <a:graphicData uri="http://schemas.openxmlformats.org/drawingml/2006/table">
            <a:tbl>
              <a:tblPr/>
              <a:tblGrid>
                <a:gridCol w="572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2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3708" name="AutoShape 43"/>
          <p:cNvSpPr>
            <a:spLocks noChangeArrowheads="1"/>
          </p:cNvSpPr>
          <p:nvPr/>
        </p:nvSpPr>
        <p:spPr bwMode="auto">
          <a:xfrm>
            <a:off x="4306769" y="2493102"/>
            <a:ext cx="331177" cy="28733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762F00"/>
              </a:gs>
            </a:gsLst>
            <a:path path="rect">
              <a:fillToRect l="50000" t="50000" r="50000" b="50000"/>
            </a:path>
          </a:gradFill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NZ"/>
          </a:p>
        </p:txBody>
      </p:sp>
      <p:sp>
        <p:nvSpPr>
          <p:cNvPr id="433196" name="Text Box 44"/>
          <p:cNvSpPr txBox="1">
            <a:spLocks noChangeArrowheads="1"/>
          </p:cNvSpPr>
          <p:nvPr/>
        </p:nvSpPr>
        <p:spPr bwMode="auto">
          <a:xfrm>
            <a:off x="3109267" y="3501162"/>
            <a:ext cx="378630" cy="584775"/>
          </a:xfrm>
          <a:prstGeom prst="rect">
            <a:avLst/>
          </a:prstGeom>
          <a:noFill/>
          <a:ln w="19050" algn="ctr">
            <a:noFill/>
            <a:prstDash val="dash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endParaRPr lang="en-GB" sz="32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33197" name="Text Box 45"/>
          <p:cNvSpPr txBox="1">
            <a:spLocks noChangeArrowheads="1"/>
          </p:cNvSpPr>
          <p:nvPr/>
        </p:nvSpPr>
        <p:spPr bwMode="auto">
          <a:xfrm>
            <a:off x="5393111" y="3501162"/>
            <a:ext cx="445956" cy="584775"/>
          </a:xfrm>
          <a:prstGeom prst="rect">
            <a:avLst/>
          </a:prstGeom>
          <a:noFill/>
          <a:ln w="19050" algn="ctr">
            <a:noFill/>
            <a:prstDash val="dash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</a:t>
            </a:r>
            <a:endParaRPr lang="en-GB" sz="32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3711" name="Text Box 46"/>
          <p:cNvSpPr txBox="1">
            <a:spLocks noChangeArrowheads="1"/>
          </p:cNvSpPr>
          <p:nvPr/>
        </p:nvSpPr>
        <p:spPr bwMode="auto">
          <a:xfrm>
            <a:off x="517285" y="4531597"/>
            <a:ext cx="8508023" cy="4095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FF66"/>
              </a:gs>
            </a:gsLst>
            <a:lin ang="5400000" scaled="1"/>
          </a:gradFill>
          <a:ln w="12700" algn="ctr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2000"/>
              <a:t>Number of </a:t>
            </a:r>
            <a:r>
              <a:rPr lang="en-US" altLang="en-US" sz="2000" b="1"/>
              <a:t>misplaced tiles</a:t>
            </a:r>
            <a:r>
              <a:rPr lang="en-US" altLang="en-US" sz="2000"/>
              <a:t> (7 in the example above).</a:t>
            </a:r>
            <a:endParaRPr lang="en-GB" altLang="en-US" sz="2000"/>
          </a:p>
        </p:txBody>
      </p:sp>
      <p:sp>
        <p:nvSpPr>
          <p:cNvPr id="113712" name="Text Box 47"/>
          <p:cNvSpPr txBox="1">
            <a:spLocks noChangeArrowheads="1"/>
          </p:cNvSpPr>
          <p:nvPr/>
        </p:nvSpPr>
        <p:spPr bwMode="auto">
          <a:xfrm>
            <a:off x="517285" y="5016660"/>
            <a:ext cx="8508023" cy="129266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FF66"/>
              </a:gs>
            </a:gsLst>
            <a:lin ang="5400000" scaled="1"/>
          </a:gradFill>
          <a:ln w="12700" algn="ctr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AutoNum type="arabicPeriod" startAt="2"/>
            </a:pPr>
            <a:r>
              <a:rPr lang="en-US" altLang="en-US" sz="2000" dirty="0"/>
              <a:t>Sum of </a:t>
            </a:r>
            <a:r>
              <a:rPr lang="en-US" altLang="en-US" sz="2000" b="1" dirty="0"/>
              <a:t>Manhattan Distance</a:t>
            </a:r>
            <a:r>
              <a:rPr lang="en-US" altLang="en-US" sz="2000" dirty="0"/>
              <a:t> of tile to its goal location (17 in example above).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/>
              <a:t>	Manhattan Distance between (x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 y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) and (x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, y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) is </a:t>
            </a:r>
            <a:r>
              <a:rPr lang="en-US" altLang="en-US" sz="2000" dirty="0">
                <a:cs typeface="Times New Roman" pitchFamily="18" charset="0"/>
              </a:rPr>
              <a:t>│</a:t>
            </a:r>
            <a:r>
              <a:rPr lang="en-US" altLang="en-US" sz="1800" dirty="0"/>
              <a:t>x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 – x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│ and │y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 – y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│.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	Each move can only decrease the distance of exactly one tile. </a:t>
            </a:r>
            <a:endParaRPr lang="en-GB" altLang="en-US" sz="1800" dirty="0"/>
          </a:p>
        </p:txBody>
      </p:sp>
      <p:sp>
        <p:nvSpPr>
          <p:cNvPr id="113713" name="Text Box 48"/>
          <p:cNvSpPr txBox="1">
            <a:spLocks noChangeArrowheads="1"/>
          </p:cNvSpPr>
          <p:nvPr/>
        </p:nvSpPr>
        <p:spPr bwMode="auto">
          <a:xfrm>
            <a:off x="517285" y="6381328"/>
            <a:ext cx="8508023" cy="379412"/>
          </a:xfrm>
          <a:prstGeom prst="rect">
            <a:avLst/>
          </a:prstGeom>
          <a:solidFill>
            <a:srgbClr val="CCECFF"/>
          </a:solidFill>
          <a:ln w="12700" algn="ctr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The second of these is much better at predicting actual number of moves.</a:t>
            </a:r>
            <a:endParaRPr lang="en-GB" altLang="en-US" sz="1800"/>
          </a:p>
        </p:txBody>
      </p:sp>
    </p:spTree>
    <p:extLst>
      <p:ext uri="{BB962C8B-B14F-4D97-AF65-F5344CB8AC3E}">
        <p14:creationId xmlns:p14="http://schemas.microsoft.com/office/powerpoint/2010/main" val="1318337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BF6A6C-0762-4AF2-AEEB-6D704A803D6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433154" name="Rectangle 2"/>
          <p:cNvSpPr>
            <a:spLocks noChangeArrowheads="1"/>
          </p:cNvSpPr>
          <p:nvPr/>
        </p:nvSpPr>
        <p:spPr bwMode="auto">
          <a:xfrm>
            <a:off x="0" y="0"/>
            <a:ext cx="9144000" cy="908050"/>
          </a:xfrm>
          <a:prstGeom prst="rect">
            <a:avLst/>
          </a:prstGeom>
          <a:gradFill rotWithShape="1">
            <a:gsLst>
              <a:gs pos="0">
                <a:srgbClr val="FF3300"/>
              </a:gs>
              <a:gs pos="100000">
                <a:srgbClr val="FF33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SEARCH</a:t>
            </a:r>
          </a:p>
        </p:txBody>
      </p:sp>
      <p:sp>
        <p:nvSpPr>
          <p:cNvPr id="433155" name="Rectangle 3"/>
          <p:cNvSpPr>
            <a:spLocks noChangeArrowheads="1"/>
          </p:cNvSpPr>
          <p:nvPr/>
        </p:nvSpPr>
        <p:spPr bwMode="auto">
          <a:xfrm>
            <a:off x="0" y="908057"/>
            <a:ext cx="9144000" cy="504825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Admissible Heuristics </a:t>
            </a:r>
          </a:p>
        </p:txBody>
      </p:sp>
      <p:sp>
        <p:nvSpPr>
          <p:cNvPr id="112646" name="Rectangle 6"/>
          <p:cNvSpPr>
            <a:spLocks noChangeArrowheads="1"/>
          </p:cNvSpPr>
          <p:nvPr/>
        </p:nvSpPr>
        <p:spPr bwMode="auto">
          <a:xfrm>
            <a:off x="0" y="1412776"/>
            <a:ext cx="9144000" cy="400110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chemeClr val="bg1"/>
              </a:gs>
            </a:gsLst>
            <a:lin ang="2700000" scaled="1"/>
          </a:gra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u="sng"/>
              <a:t>8 Puzzle:</a:t>
            </a:r>
            <a:r>
              <a:rPr lang="en-US" altLang="en-US" sz="2000"/>
              <a:t>  Move tiles to reach goal.  Think of a move as moving an “empty” tile.</a:t>
            </a:r>
            <a:endParaRPr lang="en-GB" altLang="en-US" sz="2000"/>
          </a:p>
        </p:txBody>
      </p:sp>
      <p:graphicFrame>
        <p:nvGraphicFramePr>
          <p:cNvPr id="433177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543738"/>
              </p:ext>
            </p:extLst>
          </p:nvPr>
        </p:nvGraphicFramePr>
        <p:xfrm>
          <a:off x="4787415" y="2595570"/>
          <a:ext cx="1720361" cy="1555749"/>
        </p:xfrm>
        <a:graphic>
          <a:graphicData uri="http://schemas.openxmlformats.org/drawingml/2006/table">
            <a:tbl>
              <a:tblPr/>
              <a:tblGrid>
                <a:gridCol w="573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4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5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78" marR="84478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78" marR="84478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78" marR="84478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5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78" marR="84478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78" marR="84478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78" marR="84478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5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78" marR="84478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78" marR="84478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78" marR="84478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2665" name="AutoShape 43"/>
          <p:cNvSpPr>
            <a:spLocks noChangeArrowheads="1"/>
          </p:cNvSpPr>
          <p:nvPr/>
        </p:nvSpPr>
        <p:spPr bwMode="auto">
          <a:xfrm>
            <a:off x="4315562" y="3171825"/>
            <a:ext cx="331177" cy="287338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762F00"/>
              </a:gs>
            </a:gsLst>
            <a:path path="rect">
              <a:fillToRect l="50000" t="50000" r="50000" b="50000"/>
            </a:path>
          </a:gradFill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NZ"/>
          </a:p>
        </p:txBody>
      </p:sp>
      <p:sp>
        <p:nvSpPr>
          <p:cNvPr id="433196" name="Text Box 44"/>
          <p:cNvSpPr txBox="1">
            <a:spLocks noChangeArrowheads="1"/>
          </p:cNvSpPr>
          <p:nvPr/>
        </p:nvSpPr>
        <p:spPr bwMode="auto">
          <a:xfrm>
            <a:off x="3116595" y="4179895"/>
            <a:ext cx="378630" cy="584775"/>
          </a:xfrm>
          <a:prstGeom prst="rect">
            <a:avLst/>
          </a:prstGeom>
          <a:noFill/>
          <a:ln w="19050" algn="ctr">
            <a:noFill/>
            <a:prstDash val="dash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endParaRPr lang="en-GB" sz="32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33197" name="Text Box 45"/>
          <p:cNvSpPr txBox="1">
            <a:spLocks noChangeArrowheads="1"/>
          </p:cNvSpPr>
          <p:nvPr/>
        </p:nvSpPr>
        <p:spPr bwMode="auto">
          <a:xfrm>
            <a:off x="5401173" y="4179895"/>
            <a:ext cx="445956" cy="584775"/>
          </a:xfrm>
          <a:prstGeom prst="rect">
            <a:avLst/>
          </a:prstGeom>
          <a:noFill/>
          <a:ln w="19050" algn="ctr">
            <a:noFill/>
            <a:prstDash val="dash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</a:t>
            </a:r>
            <a:endParaRPr lang="en-GB" sz="32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2668" name="Text Box 46"/>
          <p:cNvSpPr txBox="1">
            <a:spLocks noChangeArrowheads="1"/>
          </p:cNvSpPr>
          <p:nvPr/>
        </p:nvSpPr>
        <p:spPr bwMode="auto">
          <a:xfrm>
            <a:off x="174381" y="2060582"/>
            <a:ext cx="8850923" cy="4095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FF66"/>
              </a:gs>
            </a:gsLst>
            <a:lin ang="5400000" scaled="1"/>
          </a:gradFill>
          <a:ln w="12700" algn="ctr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2000"/>
              <a:t>Number of </a:t>
            </a:r>
            <a:r>
              <a:rPr lang="en-US" altLang="en-US" sz="2000" b="1"/>
              <a:t>misplaced tiles</a:t>
            </a:r>
            <a:endParaRPr lang="en-GB" altLang="en-US" sz="2000"/>
          </a:p>
        </p:txBody>
      </p:sp>
      <p:graphicFrame>
        <p:nvGraphicFramePr>
          <p:cNvPr id="17" name="Group 25"/>
          <p:cNvGraphicFramePr>
            <a:graphicFrameLocks noGrp="1"/>
          </p:cNvGraphicFramePr>
          <p:nvPr/>
        </p:nvGraphicFramePr>
        <p:xfrm>
          <a:off x="2435469" y="2595563"/>
          <a:ext cx="1718897" cy="1554174"/>
        </p:xfrm>
        <a:graphic>
          <a:graphicData uri="http://schemas.openxmlformats.org/drawingml/2006/table">
            <a:tbl>
              <a:tblPr/>
              <a:tblGrid>
                <a:gridCol w="572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2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84406" marR="84406"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6" marR="84406"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99FF66"/>
                        </a:gs>
                        <a:gs pos="100000">
                          <a:srgbClr val="99FF66">
                            <a:gamma/>
                            <a:shade val="4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2687" name="TextBox 1"/>
          <p:cNvSpPr txBox="1">
            <a:spLocks noChangeArrowheads="1"/>
          </p:cNvSpPr>
          <p:nvPr/>
        </p:nvSpPr>
        <p:spPr bwMode="auto">
          <a:xfrm>
            <a:off x="304286" y="4797152"/>
            <a:ext cx="8012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NZ" altLang="en-US" sz="2000" dirty="0"/>
              <a:t>Are we supposed to include the blank tile in the counting of misplaced tiles?</a:t>
            </a:r>
          </a:p>
        </p:txBody>
      </p:sp>
      <p:sp>
        <p:nvSpPr>
          <p:cNvPr id="112688" name="TextBox 18"/>
          <p:cNvSpPr txBox="1">
            <a:spLocks noChangeArrowheads="1"/>
          </p:cNvSpPr>
          <p:nvPr/>
        </p:nvSpPr>
        <p:spPr bwMode="auto">
          <a:xfrm>
            <a:off x="304286" y="5608936"/>
            <a:ext cx="76386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NZ" altLang="en-US" sz="2000" dirty="0"/>
              <a:t>What will be the consequence if we include it?  Examine the case above.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3850" y="5197262"/>
            <a:ext cx="548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>
                <a:solidFill>
                  <a:srgbClr val="FF0000"/>
                </a:solidFill>
              </a:rPr>
              <a:t>No.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7748" y="6017948"/>
            <a:ext cx="756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>
                <a:solidFill>
                  <a:srgbClr val="FF0000"/>
                </a:solidFill>
              </a:rPr>
              <a:t>The heuristic will </a:t>
            </a:r>
            <a:r>
              <a:rPr lang="en-NZ" sz="2000" u="sng" dirty="0">
                <a:solidFill>
                  <a:srgbClr val="FF0000"/>
                </a:solidFill>
              </a:rPr>
              <a:t>no</a:t>
            </a:r>
            <a:r>
              <a:rPr lang="en-NZ" sz="2000" dirty="0">
                <a:solidFill>
                  <a:srgbClr val="FF0000"/>
                </a:solidFill>
              </a:rPr>
              <a:t> longer be admissible.  A* will miss finding the optimal solution if the heuristic is not admissible.</a:t>
            </a:r>
          </a:p>
        </p:txBody>
      </p:sp>
    </p:spTree>
    <p:extLst>
      <p:ext uri="{BB962C8B-B14F-4D97-AF65-F5344CB8AC3E}">
        <p14:creationId xmlns:p14="http://schemas.microsoft.com/office/powerpoint/2010/main" val="353444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93369" y="6324600"/>
            <a:ext cx="562708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B2490D9-2F6B-4419-94CD-61891FFF7DC0}" type="slidenum">
              <a:rPr lang="en-US" altLang="en-US" b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/>
              <a:t>26</a:t>
            </a:fld>
            <a:endParaRPr lang="en-US" altLang="en-US" b="1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908050"/>
          </a:xfrm>
          <a:prstGeom prst="rect">
            <a:avLst/>
          </a:prstGeom>
          <a:gradFill rotWithShape="1">
            <a:gsLst>
              <a:gs pos="0">
                <a:srgbClr val="FF3300"/>
              </a:gs>
              <a:gs pos="100000">
                <a:srgbClr val="FF33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SEARCH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908053"/>
            <a:ext cx="9144000" cy="504825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Hash function</a:t>
            </a:r>
          </a:p>
        </p:txBody>
      </p:sp>
      <p:sp>
        <p:nvSpPr>
          <p:cNvPr id="44037" name="TextBox 4"/>
          <p:cNvSpPr txBox="1">
            <a:spLocks noChangeArrowheads="1"/>
          </p:cNvSpPr>
          <p:nvPr/>
        </p:nvSpPr>
        <p:spPr bwMode="auto">
          <a:xfrm>
            <a:off x="2045678" y="1733550"/>
            <a:ext cx="7986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NZ" altLang="en-US" sz="2000" b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Keys</a:t>
            </a:r>
          </a:p>
        </p:txBody>
      </p:sp>
      <p:sp>
        <p:nvSpPr>
          <p:cNvPr id="44038" name="TextBox 5"/>
          <p:cNvSpPr txBox="1">
            <a:spLocks noChangeArrowheads="1"/>
          </p:cNvSpPr>
          <p:nvPr/>
        </p:nvSpPr>
        <p:spPr bwMode="auto">
          <a:xfrm>
            <a:off x="3785091" y="2887663"/>
            <a:ext cx="18950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NZ" altLang="en-US" sz="2000" b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Hash function</a:t>
            </a:r>
          </a:p>
        </p:txBody>
      </p:sp>
      <p:sp>
        <p:nvSpPr>
          <p:cNvPr id="44039" name="TextBox 6"/>
          <p:cNvSpPr txBox="1">
            <a:spLocks noChangeArrowheads="1"/>
          </p:cNvSpPr>
          <p:nvPr/>
        </p:nvSpPr>
        <p:spPr bwMode="auto">
          <a:xfrm>
            <a:off x="6326067" y="1616075"/>
            <a:ext cx="16965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NZ" altLang="en-US" sz="2000" b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Hash Values</a:t>
            </a:r>
          </a:p>
        </p:txBody>
      </p:sp>
      <p:sp>
        <p:nvSpPr>
          <p:cNvPr id="44040" name="TextBox 12"/>
          <p:cNvSpPr txBox="1">
            <a:spLocks noChangeArrowheads="1"/>
          </p:cNvSpPr>
          <p:nvPr/>
        </p:nvSpPr>
        <p:spPr bwMode="auto">
          <a:xfrm>
            <a:off x="5939206" y="2411414"/>
            <a:ext cx="954107" cy="369332"/>
          </a:xfrm>
          <a:prstGeom prst="rect">
            <a:avLst/>
          </a:prstGeom>
          <a:solidFill>
            <a:srgbClr val="FFFF66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NZ" alt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123456</a:t>
            </a:r>
          </a:p>
        </p:txBody>
      </p:sp>
      <p:sp>
        <p:nvSpPr>
          <p:cNvPr id="44041" name="TextBox 13"/>
          <p:cNvSpPr txBox="1">
            <a:spLocks noChangeArrowheads="1"/>
          </p:cNvSpPr>
          <p:nvPr/>
        </p:nvSpPr>
        <p:spPr bwMode="auto">
          <a:xfrm>
            <a:off x="5939206" y="2987675"/>
            <a:ext cx="954107" cy="369332"/>
          </a:xfrm>
          <a:prstGeom prst="rect">
            <a:avLst/>
          </a:prstGeom>
          <a:solidFill>
            <a:srgbClr val="FFFF66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NZ" alt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123457</a:t>
            </a:r>
          </a:p>
        </p:txBody>
      </p:sp>
      <p:sp>
        <p:nvSpPr>
          <p:cNvPr id="44042" name="TextBox 14"/>
          <p:cNvSpPr txBox="1">
            <a:spLocks noChangeArrowheads="1"/>
          </p:cNvSpPr>
          <p:nvPr/>
        </p:nvSpPr>
        <p:spPr bwMode="auto">
          <a:xfrm>
            <a:off x="5953859" y="3635375"/>
            <a:ext cx="954107" cy="369332"/>
          </a:xfrm>
          <a:prstGeom prst="rect">
            <a:avLst/>
          </a:prstGeom>
          <a:solidFill>
            <a:srgbClr val="FFFF66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NZ" alt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123458</a:t>
            </a:r>
          </a:p>
        </p:txBody>
      </p:sp>
      <p:sp>
        <p:nvSpPr>
          <p:cNvPr id="44043" name="TextBox 15"/>
          <p:cNvSpPr txBox="1">
            <a:spLocks noChangeArrowheads="1"/>
          </p:cNvSpPr>
          <p:nvPr/>
        </p:nvSpPr>
        <p:spPr bwMode="auto">
          <a:xfrm>
            <a:off x="5936275" y="4237039"/>
            <a:ext cx="954107" cy="369332"/>
          </a:xfrm>
          <a:prstGeom prst="rect">
            <a:avLst/>
          </a:prstGeom>
          <a:solidFill>
            <a:srgbClr val="FFFF66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NZ" alt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123459</a:t>
            </a:r>
          </a:p>
        </p:txBody>
      </p:sp>
      <p:sp>
        <p:nvSpPr>
          <p:cNvPr id="44044" name="TextBox 16"/>
          <p:cNvSpPr txBox="1">
            <a:spLocks noChangeArrowheads="1"/>
          </p:cNvSpPr>
          <p:nvPr/>
        </p:nvSpPr>
        <p:spPr bwMode="auto">
          <a:xfrm>
            <a:off x="6525359" y="4713290"/>
            <a:ext cx="2279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NZ" altLang="en-US" sz="12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NZ" altLang="en-US" sz="12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NZ" altLang="en-US" sz="12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44045" name="TextBox 17"/>
          <p:cNvSpPr txBox="1">
            <a:spLocks noChangeArrowheads="1"/>
          </p:cNvSpPr>
          <p:nvPr/>
        </p:nvSpPr>
        <p:spPr bwMode="auto">
          <a:xfrm>
            <a:off x="2230316" y="4592640"/>
            <a:ext cx="2279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NZ" altLang="en-US" sz="12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NZ" altLang="en-US" sz="12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NZ" altLang="en-US" sz="12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44046" name="Left Brace 32"/>
          <p:cNvSpPr>
            <a:spLocks/>
          </p:cNvSpPr>
          <p:nvPr/>
        </p:nvSpPr>
        <p:spPr bwMode="auto">
          <a:xfrm>
            <a:off x="1248509" y="2133602"/>
            <a:ext cx="659195" cy="3105369"/>
          </a:xfrm>
          <a:prstGeom prst="leftBrace">
            <a:avLst>
              <a:gd name="adj1" fmla="val 8334"/>
              <a:gd name="adj2" fmla="val 50000"/>
            </a:avLst>
          </a:prstGeom>
          <a:solidFill>
            <a:srgbClr val="CCCCFF">
              <a:alpha val="78038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altLang="en-US">
              <a:solidFill>
                <a:srgbClr val="000000"/>
              </a:solidFill>
            </a:endParaRPr>
          </a:p>
        </p:txBody>
      </p:sp>
      <p:sp>
        <p:nvSpPr>
          <p:cNvPr id="44047" name="TextBox 33"/>
          <p:cNvSpPr txBox="1">
            <a:spLocks noChangeArrowheads="1"/>
          </p:cNvSpPr>
          <p:nvPr/>
        </p:nvSpPr>
        <p:spPr bwMode="auto">
          <a:xfrm>
            <a:off x="118697" y="3789364"/>
            <a:ext cx="14606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NZ" altLang="en-US">
                <a:solidFill>
                  <a:srgbClr val="000000"/>
                </a:solidFill>
              </a:rPr>
              <a:t>Search Nodes</a:t>
            </a:r>
          </a:p>
        </p:txBody>
      </p:sp>
      <p:sp>
        <p:nvSpPr>
          <p:cNvPr id="44048" name="TextBox 36"/>
          <p:cNvSpPr txBox="1">
            <a:spLocks noChangeArrowheads="1"/>
          </p:cNvSpPr>
          <p:nvPr/>
        </p:nvSpPr>
        <p:spPr bwMode="auto">
          <a:xfrm>
            <a:off x="8228136" y="3287713"/>
            <a:ext cx="7751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NZ" altLang="en-US">
                <a:solidFill>
                  <a:srgbClr val="000000"/>
                </a:solidFill>
              </a:rPr>
              <a:t>Fixed length</a:t>
            </a:r>
          </a:p>
        </p:txBody>
      </p:sp>
      <p:sp>
        <p:nvSpPr>
          <p:cNvPr id="44049" name="Right Brace 37"/>
          <p:cNvSpPr>
            <a:spLocks/>
          </p:cNvSpPr>
          <p:nvPr/>
        </p:nvSpPr>
        <p:spPr bwMode="auto">
          <a:xfrm>
            <a:off x="7590440" y="2252665"/>
            <a:ext cx="515456" cy="2544487"/>
          </a:xfrm>
          <a:prstGeom prst="rightBrace">
            <a:avLst>
              <a:gd name="adj1" fmla="val 8314"/>
              <a:gd name="adj2" fmla="val 50000"/>
            </a:avLst>
          </a:prstGeom>
          <a:solidFill>
            <a:srgbClr val="CCCCFF">
              <a:alpha val="78038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NZ" altLang="en-US">
              <a:solidFill>
                <a:srgbClr val="000000"/>
              </a:solidFill>
            </a:endParaRPr>
          </a:p>
        </p:txBody>
      </p:sp>
      <p:sp>
        <p:nvSpPr>
          <p:cNvPr id="44050" name="TextBox 38"/>
          <p:cNvSpPr txBox="1">
            <a:spLocks noChangeArrowheads="1"/>
          </p:cNvSpPr>
          <p:nvPr/>
        </p:nvSpPr>
        <p:spPr bwMode="auto">
          <a:xfrm>
            <a:off x="252048" y="5156425"/>
            <a:ext cx="8619392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NZ" alt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n-NZ" altLang="en-US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hash function </a:t>
            </a:r>
            <a:r>
              <a:rPr lang="en-NZ" alt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could be used to map large data sets of </a:t>
            </a:r>
            <a:r>
              <a:rPr lang="en-NZ" alt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variable length</a:t>
            </a:r>
            <a:r>
              <a:rPr lang="en-NZ" alt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called </a:t>
            </a:r>
            <a:r>
              <a:rPr lang="en-NZ" alt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keys</a:t>
            </a:r>
            <a:r>
              <a:rPr lang="en-NZ" alt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NZ" alt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to </a:t>
            </a:r>
            <a:r>
              <a:rPr lang="en-NZ" alt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hash values </a:t>
            </a:r>
            <a:r>
              <a:rPr lang="en-NZ" alt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that are of a </a:t>
            </a:r>
            <a:r>
              <a:rPr lang="en-NZ" alt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fixed length</a:t>
            </a:r>
            <a:r>
              <a:rPr lang="en-NZ" alt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  The hash values may serve as indexes to an associative array.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NZ" alt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NZ" alt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However, hash values may have duplicates; therefore, may cause collision between keys.</a:t>
            </a:r>
          </a:p>
        </p:txBody>
      </p:sp>
      <p:pic>
        <p:nvPicPr>
          <p:cNvPr id="37916" name="Picture 2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172" y="2236362"/>
            <a:ext cx="688731" cy="751288"/>
          </a:xfrm>
          <a:prstGeom prst="rect">
            <a:avLst/>
          </a:prstGeom>
          <a:noFill/>
          <a:ln>
            <a:noFill/>
          </a:ln>
          <a:effectLst>
            <a:glow rad="101600">
              <a:srgbClr val="FF000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18" name="Picture 3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230" y="3148780"/>
            <a:ext cx="650632" cy="704851"/>
          </a:xfrm>
          <a:prstGeom prst="rect">
            <a:avLst/>
          </a:prstGeom>
          <a:noFill/>
          <a:ln>
            <a:noFill/>
          </a:ln>
          <a:effectLst>
            <a:glow rad="101600">
              <a:srgbClr val="FF000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19" name="Picture 3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490" y="4037238"/>
            <a:ext cx="639373" cy="697447"/>
          </a:xfrm>
          <a:prstGeom prst="rect">
            <a:avLst/>
          </a:prstGeom>
          <a:noFill/>
          <a:ln>
            <a:noFill/>
          </a:ln>
          <a:effectLst>
            <a:glow rad="101600">
              <a:srgbClr val="FF000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 bwMode="auto">
          <a:xfrm>
            <a:off x="3685140" y="3460745"/>
            <a:ext cx="1873162" cy="562630"/>
          </a:xfrm>
          <a:prstGeom prst="ellipse">
            <a:avLst/>
          </a:prstGeom>
          <a:gradFill rotWithShape="1">
            <a:gsLst>
              <a:gs pos="0">
                <a:srgbClr val="00B0F0"/>
              </a:gs>
              <a:gs pos="100000">
                <a:schemeClr val="bg1"/>
              </a:gs>
            </a:gsLst>
            <a:lin ang="2700000" scaled="1"/>
          </a:gradFill>
          <a:ln w="34925" algn="ctr">
            <a:solidFill>
              <a:srgbClr val="00B0F0"/>
            </a:solidFill>
            <a:round/>
            <a:headEnd/>
            <a:tailEnd type="triangl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NZ" sz="2000" dirty="0">
                <a:solidFill>
                  <a:srgbClr val="000000"/>
                </a:solidFill>
              </a:rPr>
              <a:t>Hash(key)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06106" y="2417763"/>
            <a:ext cx="620683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NZ" dirty="0">
                <a:solidFill>
                  <a:srgbClr val="000000"/>
                </a:solidFill>
              </a:rPr>
              <a:t>false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904162" y="2987675"/>
            <a:ext cx="543739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NZ" dirty="0">
                <a:solidFill>
                  <a:srgbClr val="000000"/>
                </a:solidFill>
              </a:rPr>
              <a:t>true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932989" y="3636963"/>
            <a:ext cx="543739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NZ" dirty="0">
                <a:solidFill>
                  <a:srgbClr val="000000"/>
                </a:solidFill>
              </a:rPr>
              <a:t>true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906106" y="4235450"/>
            <a:ext cx="543739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NZ" dirty="0">
                <a:solidFill>
                  <a:srgbClr val="000000"/>
                </a:solidFill>
              </a:rPr>
              <a:t>true</a:t>
            </a:r>
          </a:p>
        </p:txBody>
      </p:sp>
      <p:sp>
        <p:nvSpPr>
          <p:cNvPr id="44061" name="TextBox 31"/>
          <p:cNvSpPr txBox="1">
            <a:spLocks noChangeArrowheads="1"/>
          </p:cNvSpPr>
          <p:nvPr/>
        </p:nvSpPr>
        <p:spPr bwMode="auto">
          <a:xfrm>
            <a:off x="5863" y="1412875"/>
            <a:ext cx="36792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NZ" altLang="en-US">
                <a:solidFill>
                  <a:srgbClr val="000000"/>
                </a:solidFill>
              </a:rPr>
              <a:t>A quick look-up of the status of states</a:t>
            </a:r>
          </a:p>
        </p:txBody>
      </p:sp>
      <p:sp>
        <p:nvSpPr>
          <p:cNvPr id="44062" name="TextBox 1"/>
          <p:cNvSpPr txBox="1">
            <a:spLocks noChangeArrowheads="1"/>
          </p:cNvSpPr>
          <p:nvPr/>
        </p:nvSpPr>
        <p:spPr bwMode="auto">
          <a:xfrm>
            <a:off x="252048" y="2344739"/>
            <a:ext cx="5180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NZ" altLang="en-US">
                <a:solidFill>
                  <a:srgbClr val="000000"/>
                </a:solidFill>
              </a:rPr>
              <a:t>e.g.</a:t>
            </a:r>
          </a:p>
        </p:txBody>
      </p:sp>
      <p:sp>
        <p:nvSpPr>
          <p:cNvPr id="44063" name="Freeform 1"/>
          <p:cNvSpPr>
            <a:spLocks/>
          </p:cNvSpPr>
          <p:nvPr/>
        </p:nvSpPr>
        <p:spPr bwMode="auto">
          <a:xfrm>
            <a:off x="2734410" y="2519363"/>
            <a:ext cx="1425820" cy="941382"/>
          </a:xfrm>
          <a:custGeom>
            <a:avLst/>
            <a:gdLst>
              <a:gd name="T0" fmla="*/ 0 w 1634591"/>
              <a:gd name="T1" fmla="*/ 29772 h 863001"/>
              <a:gd name="T2" fmla="*/ 505871 w 1634591"/>
              <a:gd name="T3" fmla="*/ 13445 h 863001"/>
              <a:gd name="T4" fmla="*/ 963563 w 1634591"/>
              <a:gd name="T5" fmla="*/ 201121 h 863001"/>
              <a:gd name="T6" fmla="*/ 1381109 w 1634591"/>
              <a:gd name="T7" fmla="*/ 617266 h 863001"/>
              <a:gd name="T8" fmla="*/ 1621999 w 1634591"/>
              <a:gd name="T9" fmla="*/ 870216 h 863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34591" h="863001">
                <a:moveTo>
                  <a:pt x="0" y="29521"/>
                </a:moveTo>
                <a:cubicBezTo>
                  <a:pt x="173978" y="7268"/>
                  <a:pt x="347957" y="-14985"/>
                  <a:pt x="509798" y="13337"/>
                </a:cubicBezTo>
                <a:cubicBezTo>
                  <a:pt x="671639" y="41659"/>
                  <a:pt x="824039" y="99652"/>
                  <a:pt x="971044" y="199454"/>
                </a:cubicBezTo>
                <a:cubicBezTo>
                  <a:pt x="1118049" y="299256"/>
                  <a:pt x="1281239" y="501557"/>
                  <a:pt x="1391830" y="612148"/>
                </a:cubicBezTo>
                <a:cubicBezTo>
                  <a:pt x="1502421" y="722739"/>
                  <a:pt x="1568506" y="792870"/>
                  <a:pt x="1634591" y="863001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44064" name="Freeform 4"/>
          <p:cNvSpPr>
            <a:spLocks/>
          </p:cNvSpPr>
          <p:nvPr/>
        </p:nvSpPr>
        <p:spPr bwMode="auto">
          <a:xfrm>
            <a:off x="2681654" y="3536950"/>
            <a:ext cx="1003486" cy="149336"/>
          </a:xfrm>
          <a:custGeom>
            <a:avLst/>
            <a:gdLst>
              <a:gd name="T0" fmla="*/ 0 w 1173345"/>
              <a:gd name="T1" fmla="*/ 7139 h 128387"/>
              <a:gd name="T2" fmla="*/ 573466 w 1173345"/>
              <a:gd name="T3" fmla="*/ 7139 h 128387"/>
              <a:gd name="T4" fmla="*/ 1033853 w 1173345"/>
              <a:gd name="T5" fmla="*/ 81348 h 128387"/>
              <a:gd name="T6" fmla="*/ 1171161 w 1173345"/>
              <a:gd name="T7" fmla="*/ 130820 h 1283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73345" h="128387">
                <a:moveTo>
                  <a:pt x="0" y="7007"/>
                </a:moveTo>
                <a:cubicBezTo>
                  <a:pt x="200952" y="938"/>
                  <a:pt x="401904" y="-5131"/>
                  <a:pt x="574534" y="7007"/>
                </a:cubicBezTo>
                <a:cubicBezTo>
                  <a:pt x="747164" y="19145"/>
                  <a:pt x="935978" y="59605"/>
                  <a:pt x="1035780" y="79835"/>
                </a:cubicBezTo>
                <a:cubicBezTo>
                  <a:pt x="1135582" y="100065"/>
                  <a:pt x="1154463" y="114226"/>
                  <a:pt x="1173345" y="128387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44065" name="Freeform 5"/>
          <p:cNvSpPr>
            <a:spLocks/>
          </p:cNvSpPr>
          <p:nvPr/>
        </p:nvSpPr>
        <p:spPr bwMode="auto">
          <a:xfrm>
            <a:off x="2674329" y="4110038"/>
            <a:ext cx="1485900" cy="369332"/>
          </a:xfrm>
          <a:custGeom>
            <a:avLst/>
            <a:gdLst>
              <a:gd name="T0" fmla="*/ 0 w 1610315"/>
              <a:gd name="T1" fmla="*/ 334069 h 341116"/>
              <a:gd name="T2" fmla="*/ 515618 w 1610315"/>
              <a:gd name="T3" fmla="*/ 334069 h 341116"/>
              <a:gd name="T4" fmla="*/ 1200423 w 1610315"/>
              <a:gd name="T5" fmla="*/ 236292 h 341116"/>
              <a:gd name="T6" fmla="*/ 1603249 w 1610315"/>
              <a:gd name="T7" fmla="*/ 0 h 3411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10315" h="341116">
                <a:moveTo>
                  <a:pt x="0" y="331773"/>
                </a:moveTo>
                <a:cubicBezTo>
                  <a:pt x="158469" y="339865"/>
                  <a:pt x="316938" y="347957"/>
                  <a:pt x="517890" y="331773"/>
                </a:cubicBezTo>
                <a:cubicBezTo>
                  <a:pt x="718842" y="315589"/>
                  <a:pt x="1023642" y="289964"/>
                  <a:pt x="1205713" y="234669"/>
                </a:cubicBezTo>
                <a:cubicBezTo>
                  <a:pt x="1387784" y="179374"/>
                  <a:pt x="1499049" y="89687"/>
                  <a:pt x="1610315" y="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44066" name="Freeform 6"/>
          <p:cNvSpPr>
            <a:spLocks/>
          </p:cNvSpPr>
          <p:nvPr/>
        </p:nvSpPr>
        <p:spPr bwMode="auto">
          <a:xfrm>
            <a:off x="5076056" y="2565401"/>
            <a:ext cx="861683" cy="895344"/>
          </a:xfrm>
          <a:custGeom>
            <a:avLst/>
            <a:gdLst>
              <a:gd name="T0" fmla="*/ 0 w 801111"/>
              <a:gd name="T1" fmla="*/ 870473 h 882032"/>
              <a:gd name="T2" fmla="*/ 326783 w 801111"/>
              <a:gd name="T3" fmla="*/ 183679 h 882032"/>
              <a:gd name="T4" fmla="*/ 789063 w 801111"/>
              <a:gd name="T5" fmla="*/ 0 h 8820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01111" h="882032">
                <a:moveTo>
                  <a:pt x="0" y="882032"/>
                </a:moveTo>
                <a:cubicBezTo>
                  <a:pt x="99127" y="607577"/>
                  <a:pt x="198255" y="333122"/>
                  <a:pt x="331773" y="186117"/>
                </a:cubicBezTo>
                <a:cubicBezTo>
                  <a:pt x="465291" y="39112"/>
                  <a:pt x="633201" y="19556"/>
                  <a:pt x="801111" y="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44067" name="Freeform 9"/>
          <p:cNvSpPr>
            <a:spLocks/>
          </p:cNvSpPr>
          <p:nvPr/>
        </p:nvSpPr>
        <p:spPr bwMode="auto">
          <a:xfrm>
            <a:off x="5423390" y="3140076"/>
            <a:ext cx="521677" cy="369332"/>
          </a:xfrm>
          <a:custGeom>
            <a:avLst/>
            <a:gdLst>
              <a:gd name="T0" fmla="*/ 0 w 566442"/>
              <a:gd name="T1" fmla="*/ 513528 h 517890"/>
              <a:gd name="T2" fmla="*/ 204706 w 566442"/>
              <a:gd name="T3" fmla="*/ 176526 h 517890"/>
              <a:gd name="T4" fmla="*/ 551131 w 566442"/>
              <a:gd name="T5" fmla="*/ 0 h 51789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66442" h="517890">
                <a:moveTo>
                  <a:pt x="0" y="517890"/>
                </a:moveTo>
                <a:cubicBezTo>
                  <a:pt x="57993" y="391115"/>
                  <a:pt x="115986" y="264340"/>
                  <a:pt x="210393" y="178025"/>
                </a:cubicBezTo>
                <a:cubicBezTo>
                  <a:pt x="304800" y="91710"/>
                  <a:pt x="435621" y="45855"/>
                  <a:pt x="566442" y="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44068" name="Freeform 10"/>
          <p:cNvSpPr>
            <a:spLocks/>
          </p:cNvSpPr>
          <p:nvPr/>
        </p:nvSpPr>
        <p:spPr bwMode="auto">
          <a:xfrm>
            <a:off x="5423391" y="3827463"/>
            <a:ext cx="514348" cy="45719"/>
          </a:xfrm>
          <a:custGeom>
            <a:avLst/>
            <a:gdLst>
              <a:gd name="T0" fmla="*/ 0 w 534074"/>
              <a:gd name="T1" fmla="*/ 25682 h 32368"/>
              <a:gd name="T2" fmla="*/ 526042 w 534074"/>
              <a:gd name="T3" fmla="*/ 0 h 3236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34074" h="32368">
                <a:moveTo>
                  <a:pt x="0" y="32368"/>
                </a:moveTo>
                <a:lnTo>
                  <a:pt x="534074" y="0"/>
                </a:ln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44069" name="Freeform 11"/>
          <p:cNvSpPr>
            <a:spLocks/>
          </p:cNvSpPr>
          <p:nvPr/>
        </p:nvSpPr>
        <p:spPr bwMode="auto">
          <a:xfrm>
            <a:off x="5228492" y="4062414"/>
            <a:ext cx="709246" cy="369332"/>
          </a:xfrm>
          <a:custGeom>
            <a:avLst/>
            <a:gdLst>
              <a:gd name="T0" fmla="*/ 0 w 768743"/>
              <a:gd name="T1" fmla="*/ 0 h 396510"/>
              <a:gd name="T2" fmla="*/ 233233 w 768743"/>
              <a:gd name="T3" fmla="*/ 286365 h 396510"/>
              <a:gd name="T4" fmla="*/ 764040 w 768743"/>
              <a:gd name="T5" fmla="*/ 400912 h 39651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68743" h="396510">
                <a:moveTo>
                  <a:pt x="0" y="0"/>
                </a:moveTo>
                <a:cubicBezTo>
                  <a:pt x="53272" y="108568"/>
                  <a:pt x="106545" y="217136"/>
                  <a:pt x="234669" y="283221"/>
                </a:cubicBezTo>
                <a:cubicBezTo>
                  <a:pt x="362793" y="349306"/>
                  <a:pt x="565768" y="372908"/>
                  <a:pt x="768743" y="39651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44070" name="TextBox 1"/>
          <p:cNvSpPr txBox="1">
            <a:spLocks noChangeArrowheads="1"/>
          </p:cNvSpPr>
          <p:nvPr/>
        </p:nvSpPr>
        <p:spPr bwMode="auto">
          <a:xfrm>
            <a:off x="5921621" y="2097089"/>
            <a:ext cx="6976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AU">
                <a:solidFill>
                  <a:srgbClr val="000000"/>
                </a:solidFill>
              </a:rPr>
              <a:t>index</a:t>
            </a:r>
          </a:p>
        </p:txBody>
      </p:sp>
      <p:pic>
        <p:nvPicPr>
          <p:cNvPr id="37" name="Picture 17" descr="j0234687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024" y="6080328"/>
            <a:ext cx="1141412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AutoShape 18"/>
          <p:cNvSpPr>
            <a:spLocks noChangeArrowheads="1"/>
          </p:cNvSpPr>
          <p:nvPr/>
        </p:nvSpPr>
        <p:spPr bwMode="auto">
          <a:xfrm>
            <a:off x="6326067" y="3987133"/>
            <a:ext cx="2466664" cy="1049322"/>
          </a:xfrm>
          <a:prstGeom prst="wedgeRoundRectCallout">
            <a:avLst>
              <a:gd name="adj1" fmla="val 29676"/>
              <a:gd name="adj2" fmla="val 156812"/>
              <a:gd name="adj3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600" dirty="0">
                <a:latin typeface="Arial" charset="0"/>
              </a:rPr>
              <a:t>We can implement the Visited List/Expanded List using a hash table.</a:t>
            </a:r>
          </a:p>
        </p:txBody>
      </p:sp>
    </p:spTree>
    <p:extLst>
      <p:ext uri="{BB962C8B-B14F-4D97-AF65-F5344CB8AC3E}">
        <p14:creationId xmlns:p14="http://schemas.microsoft.com/office/powerpoint/2010/main" val="2997487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118699" y="5238972"/>
            <a:ext cx="5245391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167028" y="1729209"/>
            <a:ext cx="2714597" cy="369332"/>
          </a:xfrm>
          <a:prstGeom prst="rect">
            <a:avLst/>
          </a:prstGeom>
          <a:gradFill rotWithShape="1">
            <a:gsLst>
              <a:gs pos="0">
                <a:srgbClr val="FF6600"/>
              </a:gs>
              <a:gs pos="100000">
                <a:schemeClr val="bg1"/>
              </a:gs>
            </a:gsLst>
            <a:lin ang="2700000" scaled="1"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96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93369" y="6324600"/>
            <a:ext cx="562708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EAB4D9-AB0A-4637-8F53-17ADFA269754}" type="slidenum">
              <a:rPr lang="en-US" altLang="en-US" sz="1400" b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 b="1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908050"/>
          </a:xfrm>
          <a:prstGeom prst="rect">
            <a:avLst/>
          </a:prstGeom>
          <a:gradFill rotWithShape="1">
            <a:gsLst>
              <a:gs pos="0">
                <a:srgbClr val="FF3300"/>
              </a:gs>
              <a:gs pos="100000">
                <a:srgbClr val="FF33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SEARCH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908057"/>
            <a:ext cx="9144000" cy="504825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Hash function</a:t>
            </a:r>
          </a:p>
        </p:txBody>
      </p:sp>
      <p:sp>
        <p:nvSpPr>
          <p:cNvPr id="40965" name="TextBox 4"/>
          <p:cNvSpPr txBox="1">
            <a:spLocks noChangeArrowheads="1"/>
          </p:cNvSpPr>
          <p:nvPr/>
        </p:nvSpPr>
        <p:spPr bwMode="auto">
          <a:xfrm>
            <a:off x="2045680" y="1733550"/>
            <a:ext cx="7986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NZ" altLang="en-US" sz="2000" b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Keys</a:t>
            </a:r>
          </a:p>
        </p:txBody>
      </p:sp>
      <p:sp>
        <p:nvSpPr>
          <p:cNvPr id="40966" name="TextBox 5"/>
          <p:cNvSpPr txBox="1">
            <a:spLocks noChangeArrowheads="1"/>
          </p:cNvSpPr>
          <p:nvPr/>
        </p:nvSpPr>
        <p:spPr bwMode="auto">
          <a:xfrm>
            <a:off x="3757250" y="1733550"/>
            <a:ext cx="18950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NZ" alt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Hash function</a:t>
            </a:r>
          </a:p>
        </p:txBody>
      </p:sp>
      <p:sp>
        <p:nvSpPr>
          <p:cNvPr id="40967" name="TextBox 6"/>
          <p:cNvSpPr txBox="1">
            <a:spLocks noChangeArrowheads="1"/>
          </p:cNvSpPr>
          <p:nvPr/>
        </p:nvSpPr>
        <p:spPr bwMode="auto">
          <a:xfrm>
            <a:off x="6283571" y="1733550"/>
            <a:ext cx="16965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NZ" altLang="en-US" sz="2000" b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Hash Values</a:t>
            </a:r>
          </a:p>
        </p:txBody>
      </p:sp>
      <p:sp>
        <p:nvSpPr>
          <p:cNvPr id="40968" name="TextBox 12"/>
          <p:cNvSpPr txBox="1">
            <a:spLocks noChangeArrowheads="1"/>
          </p:cNvSpPr>
          <p:nvPr/>
        </p:nvSpPr>
        <p:spPr bwMode="auto">
          <a:xfrm>
            <a:off x="6397980" y="2411414"/>
            <a:ext cx="954107" cy="369332"/>
          </a:xfrm>
          <a:prstGeom prst="rect">
            <a:avLst/>
          </a:prstGeom>
          <a:solidFill>
            <a:srgbClr val="FFFF66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NZ" alt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000001</a:t>
            </a:r>
          </a:p>
        </p:txBody>
      </p:sp>
      <p:sp>
        <p:nvSpPr>
          <p:cNvPr id="40969" name="TextBox 13"/>
          <p:cNvSpPr txBox="1">
            <a:spLocks noChangeArrowheads="1"/>
          </p:cNvSpPr>
          <p:nvPr/>
        </p:nvSpPr>
        <p:spPr bwMode="auto">
          <a:xfrm>
            <a:off x="6395049" y="2987675"/>
            <a:ext cx="954107" cy="369332"/>
          </a:xfrm>
          <a:prstGeom prst="rect">
            <a:avLst/>
          </a:prstGeom>
          <a:solidFill>
            <a:srgbClr val="FFFF66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NZ" alt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362879</a:t>
            </a:r>
          </a:p>
        </p:txBody>
      </p:sp>
      <p:sp>
        <p:nvSpPr>
          <p:cNvPr id="40970" name="TextBox 14"/>
          <p:cNvSpPr txBox="1">
            <a:spLocks noChangeArrowheads="1"/>
          </p:cNvSpPr>
          <p:nvPr/>
        </p:nvSpPr>
        <p:spPr bwMode="auto">
          <a:xfrm>
            <a:off x="6409703" y="3635375"/>
            <a:ext cx="954107" cy="369332"/>
          </a:xfrm>
          <a:prstGeom prst="rect">
            <a:avLst/>
          </a:prstGeom>
          <a:solidFill>
            <a:srgbClr val="FFFF66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NZ" alt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200000</a:t>
            </a:r>
          </a:p>
        </p:txBody>
      </p:sp>
      <p:sp>
        <p:nvSpPr>
          <p:cNvPr id="40971" name="TextBox 15"/>
          <p:cNvSpPr txBox="1">
            <a:spLocks noChangeArrowheads="1"/>
          </p:cNvSpPr>
          <p:nvPr/>
        </p:nvSpPr>
        <p:spPr bwMode="auto">
          <a:xfrm>
            <a:off x="6406772" y="4237038"/>
            <a:ext cx="954107" cy="369332"/>
          </a:xfrm>
          <a:prstGeom prst="rect">
            <a:avLst/>
          </a:prstGeom>
          <a:solidFill>
            <a:srgbClr val="FFFF66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NZ" alt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300879</a:t>
            </a:r>
          </a:p>
        </p:txBody>
      </p:sp>
      <p:sp>
        <p:nvSpPr>
          <p:cNvPr id="40972" name="TextBox 16"/>
          <p:cNvSpPr txBox="1">
            <a:spLocks noChangeArrowheads="1"/>
          </p:cNvSpPr>
          <p:nvPr/>
        </p:nvSpPr>
        <p:spPr bwMode="auto">
          <a:xfrm>
            <a:off x="6525359" y="4713294"/>
            <a:ext cx="2279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NZ" altLang="en-US" sz="12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NZ" altLang="en-US" sz="12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NZ" altLang="en-US" sz="12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40973" name="TextBox 17"/>
          <p:cNvSpPr txBox="1">
            <a:spLocks noChangeArrowheads="1"/>
          </p:cNvSpPr>
          <p:nvPr/>
        </p:nvSpPr>
        <p:spPr bwMode="auto">
          <a:xfrm>
            <a:off x="2230316" y="4592644"/>
            <a:ext cx="2279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NZ" altLang="en-US" sz="12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NZ" altLang="en-US" sz="12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NZ" altLang="en-US" sz="12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cxnSp>
        <p:nvCxnSpPr>
          <p:cNvPr id="40974" name="Elbow Connector 19"/>
          <p:cNvCxnSpPr>
            <a:cxnSpLocks noChangeShapeType="1"/>
            <a:stCxn id="37916" idx="3"/>
            <a:endCxn id="40971" idx="1"/>
          </p:cNvCxnSpPr>
          <p:nvPr/>
        </p:nvCxnSpPr>
        <p:spPr bwMode="auto">
          <a:xfrm>
            <a:off x="2702905" y="2612006"/>
            <a:ext cx="3703867" cy="1809698"/>
          </a:xfrm>
          <a:prstGeom prst="bentConnector3">
            <a:avLst>
              <a:gd name="adj1" fmla="val 50000"/>
            </a:avLst>
          </a:prstGeom>
          <a:noFill/>
          <a:ln w="6350" algn="ctr">
            <a:solidFill>
              <a:srgbClr val="FF000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5" name="Elbow Connector 21"/>
          <p:cNvCxnSpPr>
            <a:cxnSpLocks noChangeShapeType="1"/>
            <a:stCxn id="37918" idx="3"/>
            <a:endCxn id="40969" idx="1"/>
          </p:cNvCxnSpPr>
          <p:nvPr/>
        </p:nvCxnSpPr>
        <p:spPr bwMode="auto">
          <a:xfrm flipV="1">
            <a:off x="2672862" y="3172341"/>
            <a:ext cx="3722187" cy="328865"/>
          </a:xfrm>
          <a:prstGeom prst="bentConnector3">
            <a:avLst>
              <a:gd name="adj1" fmla="val 50000"/>
            </a:avLst>
          </a:prstGeom>
          <a:noFill/>
          <a:ln w="6350" algn="ctr">
            <a:solidFill>
              <a:srgbClr val="FF000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7" name="Elbow Connector 26"/>
          <p:cNvCxnSpPr>
            <a:cxnSpLocks noChangeShapeType="1"/>
            <a:endCxn id="40970" idx="1"/>
          </p:cNvCxnSpPr>
          <p:nvPr/>
        </p:nvCxnSpPr>
        <p:spPr bwMode="auto">
          <a:xfrm flipV="1">
            <a:off x="3071461" y="3820041"/>
            <a:ext cx="3338242" cy="648772"/>
          </a:xfrm>
          <a:prstGeom prst="bentConnector3">
            <a:avLst>
              <a:gd name="adj1" fmla="val 50000"/>
            </a:avLst>
          </a:prstGeom>
          <a:noFill/>
          <a:ln w="6350" algn="ctr">
            <a:solidFill>
              <a:srgbClr val="FF000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9" name="TextBox 33"/>
          <p:cNvSpPr txBox="1">
            <a:spLocks noChangeArrowheads="1"/>
          </p:cNvSpPr>
          <p:nvPr/>
        </p:nvSpPr>
        <p:spPr bwMode="auto">
          <a:xfrm>
            <a:off x="118697" y="3789364"/>
            <a:ext cx="14606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NZ" altLang="en-US" sz="1800">
                <a:solidFill>
                  <a:srgbClr val="000000"/>
                </a:solidFill>
              </a:rPr>
              <a:t>Search Nodes</a:t>
            </a:r>
          </a:p>
        </p:txBody>
      </p:sp>
      <p:sp>
        <p:nvSpPr>
          <p:cNvPr id="40980" name="TextBox 36"/>
          <p:cNvSpPr txBox="1">
            <a:spLocks noChangeArrowheads="1"/>
          </p:cNvSpPr>
          <p:nvPr/>
        </p:nvSpPr>
        <p:spPr bwMode="auto">
          <a:xfrm>
            <a:off x="8222979" y="1780984"/>
            <a:ext cx="7751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NZ" altLang="en-US" sz="1800" dirty="0">
                <a:solidFill>
                  <a:srgbClr val="000000"/>
                </a:solidFill>
              </a:rPr>
              <a:t>Fixed length</a:t>
            </a:r>
          </a:p>
        </p:txBody>
      </p:sp>
      <p:pic>
        <p:nvPicPr>
          <p:cNvPr id="37916" name="Picture 2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174" y="2236362"/>
            <a:ext cx="688731" cy="751288"/>
          </a:xfrm>
          <a:prstGeom prst="rect">
            <a:avLst/>
          </a:prstGeom>
          <a:noFill/>
          <a:ln>
            <a:noFill/>
          </a:ln>
          <a:effectLst>
            <a:glow rad="101600">
              <a:srgbClr val="FF000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18" name="Picture 3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230" y="3148780"/>
            <a:ext cx="650632" cy="704851"/>
          </a:xfrm>
          <a:prstGeom prst="rect">
            <a:avLst/>
          </a:prstGeom>
          <a:noFill/>
          <a:ln>
            <a:noFill/>
          </a:ln>
          <a:effectLst>
            <a:glow rad="101600">
              <a:srgbClr val="FF000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19" name="Picture 3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490" y="4037242"/>
            <a:ext cx="639373" cy="697447"/>
          </a:xfrm>
          <a:prstGeom prst="rect">
            <a:avLst/>
          </a:prstGeom>
          <a:noFill/>
          <a:ln>
            <a:noFill/>
          </a:ln>
          <a:effectLst>
            <a:glow rad="101600">
              <a:srgbClr val="FF000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 bwMode="auto">
          <a:xfrm>
            <a:off x="3920390" y="3068962"/>
            <a:ext cx="1749296" cy="735747"/>
          </a:xfrm>
          <a:prstGeom prst="ellipse">
            <a:avLst/>
          </a:prstGeom>
          <a:gradFill rotWithShape="1">
            <a:gsLst>
              <a:gs pos="0">
                <a:srgbClr val="00B0F0"/>
              </a:gs>
              <a:gs pos="100000">
                <a:schemeClr val="bg1"/>
              </a:gs>
            </a:gsLst>
            <a:lin ang="2700000" scaled="1"/>
          </a:gradFill>
          <a:ln w="34925" algn="ctr">
            <a:solidFill>
              <a:srgbClr val="00B0F0"/>
            </a:solidFill>
            <a:round/>
            <a:headEnd/>
            <a:tailEnd type="triangl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NZ" sz="2800" dirty="0">
                <a:solidFill>
                  <a:srgbClr val="000000"/>
                </a:solidFill>
              </a:rPr>
              <a:t>Hash()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80313" y="2406612"/>
            <a:ext cx="62068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NZ" dirty="0">
                <a:solidFill>
                  <a:srgbClr val="000000"/>
                </a:solidFill>
              </a:rPr>
              <a:t>false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380312" y="2987675"/>
            <a:ext cx="54373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NZ" dirty="0">
                <a:solidFill>
                  <a:srgbClr val="000000"/>
                </a:solidFill>
              </a:rPr>
              <a:t>true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400828" y="3636963"/>
            <a:ext cx="54373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NZ" dirty="0">
                <a:solidFill>
                  <a:srgbClr val="000000"/>
                </a:solidFill>
              </a:rPr>
              <a:t>true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390571" y="4235450"/>
            <a:ext cx="54373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NZ" dirty="0">
                <a:solidFill>
                  <a:srgbClr val="000000"/>
                </a:solidFill>
              </a:rPr>
              <a:t>true</a:t>
            </a:r>
          </a:p>
        </p:txBody>
      </p:sp>
      <p:sp>
        <p:nvSpPr>
          <p:cNvPr id="40993" name="Freeform 9"/>
          <p:cNvSpPr>
            <a:spLocks/>
          </p:cNvSpPr>
          <p:nvPr/>
        </p:nvSpPr>
        <p:spPr bwMode="auto">
          <a:xfrm>
            <a:off x="6619143" y="2097088"/>
            <a:ext cx="57150" cy="369332"/>
          </a:xfrm>
          <a:custGeom>
            <a:avLst/>
            <a:gdLst>
              <a:gd name="T0" fmla="*/ 56011 w 62535"/>
              <a:gd name="T1" fmla="*/ 0 h 246580"/>
              <a:gd name="T2" fmla="*/ 797 w 62535"/>
              <a:gd name="T3" fmla="*/ 118530 h 246580"/>
              <a:gd name="T4" fmla="*/ 28403 w 62535"/>
              <a:gd name="T5" fmla="*/ 258609 h 2465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2535" h="246580">
                <a:moveTo>
                  <a:pt x="62535" y="0"/>
                </a:moveTo>
                <a:cubicBezTo>
                  <a:pt x="34281" y="35959"/>
                  <a:pt x="6027" y="71919"/>
                  <a:pt x="890" y="113016"/>
                </a:cubicBezTo>
                <a:cubicBezTo>
                  <a:pt x="-4247" y="154113"/>
                  <a:pt x="13732" y="200346"/>
                  <a:pt x="31712" y="24658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NZ">
              <a:solidFill>
                <a:srgbClr val="000000"/>
              </a:solidFill>
            </a:endParaRPr>
          </a:p>
        </p:txBody>
      </p:sp>
      <p:sp>
        <p:nvSpPr>
          <p:cNvPr id="40994" name="TextBox 31"/>
          <p:cNvSpPr txBox="1">
            <a:spLocks noChangeArrowheads="1"/>
          </p:cNvSpPr>
          <p:nvPr/>
        </p:nvSpPr>
        <p:spPr bwMode="auto">
          <a:xfrm>
            <a:off x="5865" y="1412875"/>
            <a:ext cx="36792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NZ" altLang="en-US" sz="1800">
                <a:solidFill>
                  <a:srgbClr val="000000"/>
                </a:solidFill>
              </a:rPr>
              <a:t>A quick look-up of the status of states</a:t>
            </a:r>
          </a:p>
        </p:txBody>
      </p:sp>
      <p:sp>
        <p:nvSpPr>
          <p:cNvPr id="40995" name="TextBox 1"/>
          <p:cNvSpPr txBox="1">
            <a:spLocks noChangeArrowheads="1"/>
          </p:cNvSpPr>
          <p:nvPr/>
        </p:nvSpPr>
        <p:spPr bwMode="auto">
          <a:xfrm>
            <a:off x="252050" y="2344739"/>
            <a:ext cx="5180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NZ" altLang="en-US" sz="1800">
                <a:solidFill>
                  <a:srgbClr val="000000"/>
                </a:solidFill>
              </a:rPr>
              <a:t>e.g.</a:t>
            </a:r>
          </a:p>
        </p:txBody>
      </p:sp>
      <p:sp>
        <p:nvSpPr>
          <p:cNvPr id="2" name="Freeform 1"/>
          <p:cNvSpPr/>
          <p:nvPr/>
        </p:nvSpPr>
        <p:spPr bwMode="auto">
          <a:xfrm flipH="1">
            <a:off x="7980122" y="1942418"/>
            <a:ext cx="242856" cy="369332"/>
          </a:xfrm>
          <a:custGeom>
            <a:avLst/>
            <a:gdLst>
              <a:gd name="connsiteX0" fmla="*/ 0 w 259387"/>
              <a:gd name="connsiteY0" fmla="*/ 0 h 36673"/>
              <a:gd name="connsiteX1" fmla="*/ 223025 w 259387"/>
              <a:gd name="connsiteY1" fmla="*/ 33454 h 36673"/>
              <a:gd name="connsiteX2" fmla="*/ 256478 w 259387"/>
              <a:gd name="connsiteY2" fmla="*/ 33454 h 36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387" h="36673">
                <a:moveTo>
                  <a:pt x="0" y="0"/>
                </a:moveTo>
                <a:lnTo>
                  <a:pt x="223025" y="33454"/>
                </a:lnTo>
                <a:cubicBezTo>
                  <a:pt x="265771" y="39030"/>
                  <a:pt x="261124" y="36242"/>
                  <a:pt x="256478" y="33454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34" name="Picture 2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257" y="5805264"/>
            <a:ext cx="688731" cy="751288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5"/>
          <p:cNvSpPr txBox="1">
            <a:spLocks noChangeArrowheads="1"/>
          </p:cNvSpPr>
          <p:nvPr/>
        </p:nvSpPr>
        <p:spPr bwMode="auto">
          <a:xfrm>
            <a:off x="6283572" y="908720"/>
            <a:ext cx="2714597" cy="70788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NZ" alt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Visited List / Expanded List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697" y="4809346"/>
            <a:ext cx="5821455" cy="70788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fontAlgn="base">
              <a:spcBef>
                <a:spcPct val="0"/>
              </a:spcBef>
              <a:spcAft>
                <a:spcPct val="0"/>
              </a:spcAft>
              <a:buFontTx/>
              <a:buNone/>
              <a:defRPr sz="2000" b="1">
                <a:solidFill>
                  <a:srgbClr val="008000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Times New Roman" pitchFamily="18" charset="0"/>
              </a:defRPr>
            </a:lvl9pPr>
          </a:lstStyle>
          <a:p>
            <a:r>
              <a:rPr lang="en-NZ" dirty="0"/>
              <a:t>Given a state, we can quickly check whether or not we have visited/expanded it previously.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6296" y="5978653"/>
            <a:ext cx="907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STATE</a:t>
            </a:r>
          </a:p>
        </p:txBody>
      </p:sp>
      <p:sp>
        <p:nvSpPr>
          <p:cNvPr id="42" name="TextBox 15"/>
          <p:cNvSpPr txBox="1">
            <a:spLocks noChangeArrowheads="1"/>
          </p:cNvSpPr>
          <p:nvPr/>
        </p:nvSpPr>
        <p:spPr bwMode="auto">
          <a:xfrm>
            <a:off x="6411708" y="5651956"/>
            <a:ext cx="954107" cy="369332"/>
          </a:xfrm>
          <a:prstGeom prst="rect">
            <a:avLst/>
          </a:prstGeom>
          <a:solidFill>
            <a:srgbClr val="FFFF66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NZ" alt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362880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395505" y="5650368"/>
            <a:ext cx="54373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NZ" dirty="0">
                <a:solidFill>
                  <a:srgbClr val="000000"/>
                </a:solidFill>
              </a:rPr>
              <a:t>true</a:t>
            </a:r>
          </a:p>
        </p:txBody>
      </p:sp>
      <p:sp>
        <p:nvSpPr>
          <p:cNvPr id="44" name="TextBox 16"/>
          <p:cNvSpPr txBox="1">
            <a:spLocks noChangeArrowheads="1"/>
          </p:cNvSpPr>
          <p:nvPr/>
        </p:nvSpPr>
        <p:spPr bwMode="auto">
          <a:xfrm>
            <a:off x="7524327" y="4725148"/>
            <a:ext cx="2279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NZ" altLang="en-US" sz="12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NZ" altLang="en-US" sz="12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NZ" altLang="en-US" sz="12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45" name="TextBox 16"/>
          <p:cNvSpPr txBox="1">
            <a:spLocks noChangeArrowheads="1"/>
          </p:cNvSpPr>
          <p:nvPr/>
        </p:nvSpPr>
        <p:spPr bwMode="auto">
          <a:xfrm>
            <a:off x="6936339" y="4725148"/>
            <a:ext cx="2279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NZ" altLang="en-US" sz="12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NZ" altLang="en-US" sz="12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NZ" altLang="en-US" sz="12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cxnSp>
        <p:nvCxnSpPr>
          <p:cNvPr id="40976" name="Elbow Connector 24"/>
          <p:cNvCxnSpPr>
            <a:cxnSpLocks noChangeShapeType="1"/>
            <a:endCxn id="8" idx="3"/>
          </p:cNvCxnSpPr>
          <p:nvPr/>
        </p:nvCxnSpPr>
        <p:spPr bwMode="auto">
          <a:xfrm rot="5400000" flipH="1" flipV="1">
            <a:off x="2093506" y="4061717"/>
            <a:ext cx="2447818" cy="1718302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rgbClr val="0000FF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Elbow Connector 24"/>
          <p:cNvCxnSpPr>
            <a:cxnSpLocks noChangeShapeType="1"/>
            <a:endCxn id="40971" idx="1"/>
          </p:cNvCxnSpPr>
          <p:nvPr/>
        </p:nvCxnSpPr>
        <p:spPr bwMode="auto">
          <a:xfrm>
            <a:off x="5220073" y="3696960"/>
            <a:ext cx="1186699" cy="724744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rgbClr val="0000FF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Rectangle 25"/>
          <p:cNvSpPr/>
          <p:nvPr/>
        </p:nvSpPr>
        <p:spPr bwMode="auto">
          <a:xfrm>
            <a:off x="7401648" y="4237038"/>
            <a:ext cx="529464" cy="369332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75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6" grpId="0" animBg="1"/>
      <p:bldP spid="7" grpId="0" animBg="1"/>
      <p:bldP spid="10" grpId="0"/>
      <p:bldP spid="2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E29C40E-204B-4EDD-83A3-A5B2FA51F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317344"/>
            <a:ext cx="8541211" cy="473464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EED405-9229-469D-A243-AFB56ABBF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0CC1DC-B0FF-45D8-BDCD-57851B4CD5C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FE9500-F469-4802-9BBC-0B8DBF0E2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08050"/>
          </a:xfrm>
          <a:prstGeom prst="rect">
            <a:avLst/>
          </a:prstGeom>
          <a:gradFill rotWithShape="1">
            <a:gsLst>
              <a:gs pos="0">
                <a:srgbClr val="FF3300"/>
              </a:gs>
              <a:gs pos="100000">
                <a:srgbClr val="FF33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Tabulation of Experiment Results</a:t>
            </a:r>
          </a:p>
        </p:txBody>
      </p:sp>
      <p:pic>
        <p:nvPicPr>
          <p:cNvPr id="7" name="Picture 17" descr="j0234687">
            <a:extLst>
              <a:ext uri="{FF2B5EF4-FFF2-40B4-BE49-F238E27FC236}">
                <a16:creationId xmlns:a16="http://schemas.microsoft.com/office/drawing/2014/main" id="{F4006E8F-3CB7-4F20-BA4C-717B5779FE7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024" y="6080328"/>
            <a:ext cx="1141412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utoShape 18">
            <a:extLst>
              <a:ext uri="{FF2B5EF4-FFF2-40B4-BE49-F238E27FC236}">
                <a16:creationId xmlns:a16="http://schemas.microsoft.com/office/drawing/2014/main" id="{6AAF75FF-88D8-48F2-8BDD-DF8154EA4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6067" y="3987132"/>
            <a:ext cx="2466664" cy="1170059"/>
          </a:xfrm>
          <a:prstGeom prst="wedgeRoundRectCallout">
            <a:avLst>
              <a:gd name="adj1" fmla="val 30506"/>
              <a:gd name="adj2" fmla="val 133484"/>
              <a:gd name="adj3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600" dirty="0">
                <a:latin typeface="Arial" charset="0"/>
              </a:rPr>
              <a:t>Your assignment will be marked based on the results of your experiments.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08DA6E-8689-4026-99F0-B2541C299353}"/>
              </a:ext>
            </a:extLst>
          </p:cNvPr>
          <p:cNvSpPr txBox="1"/>
          <p:nvPr/>
        </p:nvSpPr>
        <p:spPr>
          <a:xfrm>
            <a:off x="3572981" y="6497967"/>
            <a:ext cx="4139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Results must be replicable using your submitted codes.</a:t>
            </a:r>
            <a:endParaRPr lang="en-NZ" sz="1400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B75D85A9-3A3A-41B9-995E-D4B6F660F39C}"/>
              </a:ext>
            </a:extLst>
          </p:cNvPr>
          <p:cNvSpPr/>
          <p:nvPr/>
        </p:nvSpPr>
        <p:spPr>
          <a:xfrm flipV="1">
            <a:off x="1068020" y="6011044"/>
            <a:ext cx="432048" cy="237356"/>
          </a:xfrm>
          <a:custGeom>
            <a:avLst/>
            <a:gdLst>
              <a:gd name="connsiteX0" fmla="*/ 0 w 390293"/>
              <a:gd name="connsiteY0" fmla="*/ 301915 h 301915"/>
              <a:gd name="connsiteX1" fmla="*/ 223025 w 390293"/>
              <a:gd name="connsiteY1" fmla="*/ 34286 h 301915"/>
              <a:gd name="connsiteX2" fmla="*/ 390293 w 390293"/>
              <a:gd name="connsiteY2" fmla="*/ 11983 h 30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0293" h="301915">
                <a:moveTo>
                  <a:pt x="0" y="301915"/>
                </a:moveTo>
                <a:cubicBezTo>
                  <a:pt x="78988" y="192261"/>
                  <a:pt x="157976" y="82608"/>
                  <a:pt x="223025" y="34286"/>
                </a:cubicBezTo>
                <a:cubicBezTo>
                  <a:pt x="288074" y="-14036"/>
                  <a:pt x="339183" y="-1027"/>
                  <a:pt x="390293" y="1198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C17400-F977-47B6-B14C-BB8EA21BE11D}"/>
              </a:ext>
            </a:extLst>
          </p:cNvPr>
          <p:cNvSpPr txBox="1"/>
          <p:nvPr/>
        </p:nvSpPr>
        <p:spPr>
          <a:xfrm>
            <a:off x="1505909" y="6071964"/>
            <a:ext cx="4136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FF0000"/>
                </a:solidFill>
              </a:rPr>
              <a:t>The worksheet must be named “results”</a:t>
            </a:r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0C3D94B2-1D5F-43E9-8D8A-704EE334DB79}"/>
              </a:ext>
            </a:extLst>
          </p:cNvPr>
          <p:cNvSpPr/>
          <p:nvPr/>
        </p:nvSpPr>
        <p:spPr>
          <a:xfrm>
            <a:off x="4283968" y="1099800"/>
            <a:ext cx="90192" cy="249567"/>
          </a:xfrm>
          <a:custGeom>
            <a:avLst/>
            <a:gdLst>
              <a:gd name="connsiteX0" fmla="*/ 0 w 390293"/>
              <a:gd name="connsiteY0" fmla="*/ 301915 h 301915"/>
              <a:gd name="connsiteX1" fmla="*/ 223025 w 390293"/>
              <a:gd name="connsiteY1" fmla="*/ 34286 h 301915"/>
              <a:gd name="connsiteX2" fmla="*/ 390293 w 390293"/>
              <a:gd name="connsiteY2" fmla="*/ 11983 h 30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0293" h="301915">
                <a:moveTo>
                  <a:pt x="0" y="301915"/>
                </a:moveTo>
                <a:cubicBezTo>
                  <a:pt x="78988" y="192261"/>
                  <a:pt x="157976" y="82608"/>
                  <a:pt x="223025" y="34286"/>
                </a:cubicBezTo>
                <a:cubicBezTo>
                  <a:pt x="288074" y="-14036"/>
                  <a:pt x="339183" y="-1027"/>
                  <a:pt x="390293" y="1198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B96F68-E566-4F45-A3D6-F9BB6AC8933E}"/>
              </a:ext>
            </a:extLst>
          </p:cNvPr>
          <p:cNvSpPr txBox="1"/>
          <p:nvPr/>
        </p:nvSpPr>
        <p:spPr>
          <a:xfrm>
            <a:off x="4332405" y="923365"/>
            <a:ext cx="4342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FF0000"/>
                </a:solidFill>
              </a:rPr>
              <a:t>Use your </a:t>
            </a:r>
            <a:r>
              <a:rPr lang="en-GB" sz="1200" b="1" dirty="0">
                <a:solidFill>
                  <a:srgbClr val="0000FF"/>
                </a:solidFill>
              </a:rPr>
              <a:t>surname_forename.xlsx </a:t>
            </a:r>
            <a:r>
              <a:rPr lang="en-GB" sz="1200" b="1" dirty="0">
                <a:solidFill>
                  <a:srgbClr val="FF0000"/>
                </a:solidFill>
              </a:rPr>
              <a:t>as the name of your Excel file</a:t>
            </a:r>
            <a:endParaRPr lang="en-NZ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57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EED405-9229-469D-A243-AFB56ABBF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0CC1DC-B0FF-45D8-BDCD-57851B4CD5C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FE9500-F469-4802-9BBC-0B8DBF0E2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08050"/>
          </a:xfrm>
          <a:prstGeom prst="rect">
            <a:avLst/>
          </a:prstGeom>
          <a:gradFill rotWithShape="1">
            <a:gsLst>
              <a:gs pos="0">
                <a:srgbClr val="FF3300"/>
              </a:gs>
              <a:gs pos="100000">
                <a:srgbClr val="FF33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Marking Criteria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8F6820-B7A8-454E-B2EC-0F7AAE70B14D}"/>
              </a:ext>
            </a:extLst>
          </p:cNvPr>
          <p:cNvSpPr/>
          <p:nvPr/>
        </p:nvSpPr>
        <p:spPr>
          <a:xfrm>
            <a:off x="1403648" y="1412776"/>
            <a:ext cx="68407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</a:pPr>
            <a:r>
              <a:rPr lang="en-GB" dirty="0">
                <a:latin typeface="Times New Roman" panose="02020603050405020304" pitchFamily="18" charset="0"/>
                <a:ea typeface="Arial" panose="020B0604020202020204" pitchFamily="34" charset="0"/>
              </a:rPr>
              <a:t>For each (start, goal) state combination, the following statistical measures will be used in computing the assignment marks:</a:t>
            </a:r>
          </a:p>
          <a:p>
            <a:pPr lvl="0">
              <a:spcAft>
                <a:spcPts val="0"/>
              </a:spcAft>
            </a:pPr>
            <a:endParaRPr lang="en-NZ" dirty="0"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ea typeface="Arial" panose="020B0604020202020204" pitchFamily="34" charset="0"/>
              </a:rPr>
              <a:t>path length (60% of marks)</a:t>
            </a:r>
            <a:endParaRPr lang="en-NZ" dirty="0"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ea typeface="Arial" panose="020B0604020202020204" pitchFamily="34" charset="0"/>
              </a:rPr>
              <a:t>number of state expansions (20% of marks)</a:t>
            </a:r>
            <a:endParaRPr lang="en-NZ" dirty="0"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ea typeface="Arial" panose="020B0604020202020204" pitchFamily="34" charset="0"/>
              </a:rPr>
              <a:t>max Q length (20% of marks)</a:t>
            </a:r>
            <a:endParaRPr lang="en-NZ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5D75F1-0951-43DF-8423-27485DE0F8EB}"/>
              </a:ext>
            </a:extLst>
          </p:cNvPr>
          <p:cNvSpPr txBox="1"/>
          <p:nvPr/>
        </p:nvSpPr>
        <p:spPr>
          <a:xfrm>
            <a:off x="1594215" y="4075038"/>
            <a:ext cx="58789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each statistical measure:</a:t>
            </a:r>
          </a:p>
          <a:p>
            <a:endParaRPr lang="en-GB" dirty="0"/>
          </a:p>
          <a:p>
            <a:r>
              <a:rPr lang="en-GB" dirty="0"/>
              <a:t>e.g. Number of state expansions: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Correct value: 5 marks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Within 10% of the correct answer: 4 marks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Within 20% of the correct answer: 3 marks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More than 20% of the correct answer: 2 marks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No answer: 0 mark	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67312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4"/>
            <a:ext cx="9144000" cy="105251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196085" y="2911028"/>
            <a:ext cx="7632501" cy="661988"/>
          </a:xfrm>
          <a:effectLst>
            <a:outerShdw dist="35921" dir="2700000" algn="ctr" rotWithShape="0">
              <a:srgbClr val="808080"/>
            </a:outerShdw>
          </a:effectLst>
        </p:spPr>
        <p:txBody>
          <a:bodyPr anchor="t"/>
          <a:lstStyle/>
          <a:p>
            <a:pPr algn="l" eaLnBrk="1" hangingPunct="1"/>
            <a:r>
              <a:rPr lang="en-US" altLang="en-US" sz="3600" b="1" dirty="0"/>
              <a:t>Algorithm Experiments</a:t>
            </a:r>
            <a:endParaRPr lang="en-NZ" altLang="en-US" sz="3600" b="1" dirty="0"/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851595" y="1124744"/>
            <a:ext cx="811289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NZ" altLang="en-US" sz="2800" b="1" dirty="0">
                <a:solidFill>
                  <a:srgbClr val="0066FF"/>
                </a:solidFill>
              </a:rPr>
              <a:t>Test all algorithms on the given 5 Start &amp; Goal states.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850008" y="1662906"/>
            <a:ext cx="81864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dirty="0">
                <a:solidFill>
                  <a:srgbClr val="0066FF"/>
                </a:solidFill>
              </a:rPr>
              <a:t>Tabulate the results in an Excel file (for submission). </a:t>
            </a:r>
            <a:endParaRPr lang="en-NZ" altLang="en-US" sz="2400" b="1" dirty="0">
              <a:solidFill>
                <a:srgbClr val="0066FF"/>
              </a:solidFill>
            </a:endParaRP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850009" y="2265660"/>
            <a:ext cx="612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dirty="0">
                <a:solidFill>
                  <a:srgbClr val="0066FF"/>
                </a:solidFill>
              </a:rPr>
              <a:t>Compare the algorithms’ performance.</a:t>
            </a:r>
            <a:endParaRPr lang="en-NZ" altLang="en-US" sz="2800" b="1" dirty="0">
              <a:solidFill>
                <a:srgbClr val="0066FF"/>
              </a:solidFill>
            </a:endParaRP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848421" y="2813347"/>
            <a:ext cx="81880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dirty="0">
                <a:solidFill>
                  <a:srgbClr val="0066FF"/>
                </a:solidFill>
              </a:rPr>
              <a:t>Use the given batch files to run the experiments.</a:t>
            </a:r>
            <a:endParaRPr lang="en-NZ" altLang="en-US" sz="2800" b="1" dirty="0">
              <a:solidFill>
                <a:srgbClr val="0066FF"/>
              </a:solidFill>
            </a:endParaRPr>
          </a:p>
        </p:txBody>
      </p:sp>
      <p:sp>
        <p:nvSpPr>
          <p:cNvPr id="50184" name="Oval 8"/>
          <p:cNvSpPr>
            <a:spLocks noChangeArrowheads="1"/>
          </p:cNvSpPr>
          <p:nvPr/>
        </p:nvSpPr>
        <p:spPr bwMode="auto">
          <a:xfrm>
            <a:off x="251522" y="1248573"/>
            <a:ext cx="306387" cy="293687"/>
          </a:xfrm>
          <a:prstGeom prst="ellipse">
            <a:avLst/>
          </a:prstGeom>
          <a:gradFill rotWithShape="1">
            <a:gsLst>
              <a:gs pos="0">
                <a:srgbClr val="0066FF"/>
              </a:gs>
              <a:gs pos="100000">
                <a:srgbClr val="002F7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0185" name="Oval 9"/>
          <p:cNvSpPr>
            <a:spLocks noChangeArrowheads="1"/>
          </p:cNvSpPr>
          <p:nvPr/>
        </p:nvSpPr>
        <p:spPr bwMode="auto">
          <a:xfrm>
            <a:off x="251522" y="1777206"/>
            <a:ext cx="306387" cy="293688"/>
          </a:xfrm>
          <a:prstGeom prst="ellipse">
            <a:avLst/>
          </a:prstGeom>
          <a:gradFill rotWithShape="1">
            <a:gsLst>
              <a:gs pos="0">
                <a:srgbClr val="0066FF"/>
              </a:gs>
              <a:gs pos="100000">
                <a:srgbClr val="002F7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0186" name="Oval 10"/>
          <p:cNvSpPr>
            <a:spLocks noChangeArrowheads="1"/>
          </p:cNvSpPr>
          <p:nvPr/>
        </p:nvSpPr>
        <p:spPr bwMode="auto">
          <a:xfrm>
            <a:off x="251522" y="2381547"/>
            <a:ext cx="306387" cy="293688"/>
          </a:xfrm>
          <a:prstGeom prst="ellipse">
            <a:avLst/>
          </a:prstGeom>
          <a:gradFill rotWithShape="1">
            <a:gsLst>
              <a:gs pos="0">
                <a:srgbClr val="0066FF"/>
              </a:gs>
              <a:gs pos="100000">
                <a:srgbClr val="002F7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0187" name="Oval 11"/>
          <p:cNvSpPr>
            <a:spLocks noChangeArrowheads="1"/>
          </p:cNvSpPr>
          <p:nvPr/>
        </p:nvSpPr>
        <p:spPr bwMode="auto">
          <a:xfrm>
            <a:off x="256282" y="2924472"/>
            <a:ext cx="306388" cy="293688"/>
          </a:xfrm>
          <a:prstGeom prst="ellipse">
            <a:avLst/>
          </a:prstGeom>
          <a:gradFill rotWithShape="1">
            <a:gsLst>
              <a:gs pos="0">
                <a:srgbClr val="0066FF"/>
              </a:gs>
              <a:gs pos="100000">
                <a:srgbClr val="002F7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0188" name="Text Box 12"/>
          <p:cNvSpPr txBox="1">
            <a:spLocks noChangeArrowheads="1"/>
          </p:cNvSpPr>
          <p:nvPr/>
        </p:nvSpPr>
        <p:spPr bwMode="auto">
          <a:xfrm>
            <a:off x="853182" y="3405485"/>
            <a:ext cx="7895282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dirty="0">
                <a:solidFill>
                  <a:srgbClr val="0066FF"/>
                </a:solidFill>
              </a:rPr>
              <a:t>Run the algorithms until:</a:t>
            </a:r>
          </a:p>
          <a:p>
            <a:pPr eaLnBrk="1" hangingPunct="1">
              <a:spcBef>
                <a:spcPts val="0"/>
              </a:spcBef>
            </a:pPr>
            <a:r>
              <a:rPr lang="en-US" altLang="en-US" sz="2400" b="1" dirty="0">
                <a:solidFill>
                  <a:srgbClr val="0066FF"/>
                </a:solidFill>
              </a:rPr>
              <a:t> a solution is found/Q turned empty</a:t>
            </a:r>
          </a:p>
          <a:p>
            <a:pPr eaLnBrk="1" hangingPunct="1">
              <a:spcBef>
                <a:spcPts val="0"/>
              </a:spcBef>
            </a:pPr>
            <a:r>
              <a:rPr lang="en-US" altLang="en-US" sz="2400" b="1" dirty="0">
                <a:solidFill>
                  <a:srgbClr val="0066FF"/>
                </a:solidFill>
              </a:rPr>
              <a:t> the program ran out of memory</a:t>
            </a:r>
          </a:p>
        </p:txBody>
      </p:sp>
      <p:sp>
        <p:nvSpPr>
          <p:cNvPr id="50189" name="Oval 13"/>
          <p:cNvSpPr>
            <a:spLocks noChangeArrowheads="1"/>
          </p:cNvSpPr>
          <p:nvPr/>
        </p:nvSpPr>
        <p:spPr bwMode="auto">
          <a:xfrm>
            <a:off x="261047" y="3516613"/>
            <a:ext cx="306387" cy="293687"/>
          </a:xfrm>
          <a:prstGeom prst="ellipse">
            <a:avLst/>
          </a:prstGeom>
          <a:gradFill rotWithShape="1">
            <a:gsLst>
              <a:gs pos="0">
                <a:srgbClr val="0066FF"/>
              </a:gs>
              <a:gs pos="100000">
                <a:srgbClr val="002F7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0190" name="Text Box 14"/>
          <p:cNvSpPr txBox="1">
            <a:spLocks noChangeArrowheads="1"/>
          </p:cNvSpPr>
          <p:nvPr/>
        </p:nvSpPr>
        <p:spPr bwMode="auto">
          <a:xfrm>
            <a:off x="853182" y="4725144"/>
            <a:ext cx="7751266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2800" b="1" dirty="0">
                <a:solidFill>
                  <a:srgbClr val="0066FF"/>
                </a:solidFill>
              </a:rPr>
              <a:t>Optional enhancements (</a:t>
            </a:r>
            <a:r>
              <a:rPr lang="en-US" altLang="en-US" sz="2400" b="1" dirty="0">
                <a:solidFill>
                  <a:srgbClr val="0066FF"/>
                </a:solidFill>
              </a:rPr>
              <a:t>to get some Bonus marks</a:t>
            </a:r>
            <a:r>
              <a:rPr lang="en-US" altLang="en-US" sz="2800" b="1" dirty="0">
                <a:solidFill>
                  <a:srgbClr val="0066FF"/>
                </a:solidFill>
              </a:rPr>
              <a:t>)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2400" b="1" dirty="0">
                <a:solidFill>
                  <a:srgbClr val="0066FF"/>
                </a:solidFill>
              </a:rPr>
              <a:t>Excess bonus marks will be added to total final marks.</a:t>
            </a:r>
          </a:p>
          <a:p>
            <a:pPr marL="342900" indent="-342900" eaLnBrk="1" hangingPunct="1">
              <a:spcBef>
                <a:spcPts val="0"/>
              </a:spcBef>
            </a:pPr>
            <a:r>
              <a:rPr lang="en-US" altLang="en-US" sz="2000" b="1" dirty="0">
                <a:solidFill>
                  <a:srgbClr val="0066FF"/>
                </a:solidFill>
              </a:rPr>
              <a:t>Original Hash function &amp; correct usage to speed-up the Visited List and Expanded List.</a:t>
            </a:r>
            <a:endParaRPr lang="en-NZ" altLang="en-US" sz="2000" b="1" dirty="0">
              <a:solidFill>
                <a:srgbClr val="0066FF"/>
              </a:solidFill>
            </a:endParaRPr>
          </a:p>
        </p:txBody>
      </p:sp>
      <p:sp>
        <p:nvSpPr>
          <p:cNvPr id="50191" name="Oval 15"/>
          <p:cNvSpPr>
            <a:spLocks noChangeArrowheads="1"/>
          </p:cNvSpPr>
          <p:nvPr/>
        </p:nvSpPr>
        <p:spPr bwMode="auto">
          <a:xfrm>
            <a:off x="250763" y="4826064"/>
            <a:ext cx="306387" cy="293688"/>
          </a:xfrm>
          <a:prstGeom prst="ellipse">
            <a:avLst/>
          </a:prstGeom>
          <a:gradFill rotWithShape="1">
            <a:gsLst>
              <a:gs pos="0">
                <a:srgbClr val="0066FF"/>
              </a:gs>
              <a:gs pos="100000">
                <a:srgbClr val="002F7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406815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61 -0.08929 C 0.08559 -0.11357 0.12257 -0.13833 0.14132 -0.16562 C 0.1599 -0.19384 0.16719 -0.23108 0.16094 -0.25746 C 0.15486 -0.28406 0.14011 -0.30557 0.10695 -0.32454 C 0.07396 -0.34374 0.01979 -0.3597 -0.0368 -0.37219 C -0.09357 -0.38491 -0.16302 -0.39301 -0.23212 -0.40064 " pathEditMode="relative" rAng="0" ptsTypes="aaaaaA">
                                      <p:cBhvr>
                                        <p:cTn id="6" dur="10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08" y="-155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50" autoRev="1" fill="hold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" dur="250" autoRev="1" fill="hold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" dur="250" autoRev="1" fill="hold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autoRev="1" fill="hold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9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50" autoRev="1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" dur="250" autoRev="1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" dur="250" autoRev="1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50" autoRev="1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50" autoRev="1" fill="hold"/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3" dur="250" autoRev="1" fill="hold"/>
                                        <p:tgtEl>
                                          <p:spTgt spid="501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" dur="250" autoRev="1" fill="hold"/>
                                        <p:tgtEl>
                                          <p:spTgt spid="501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50" autoRev="1" fill="hold"/>
                                        <p:tgtEl>
                                          <p:spTgt spid="501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2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250" autoRev="1" fill="hold"/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4" dur="250" autoRev="1" fill="hold"/>
                                        <p:tgtEl>
                                          <p:spTgt spid="501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5" dur="250" autoRev="1" fill="hold"/>
                                        <p:tgtEl>
                                          <p:spTgt spid="501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50" autoRev="1" fill="hold"/>
                                        <p:tgtEl>
                                          <p:spTgt spid="501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50" autoRev="1" fill="hold"/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5" dur="250" autoRev="1" fill="hold"/>
                                        <p:tgtEl>
                                          <p:spTgt spid="501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6" dur="250" autoRev="1" fill="hold"/>
                                        <p:tgtEl>
                                          <p:spTgt spid="501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50" autoRev="1" fill="hold"/>
                                        <p:tgtEl>
                                          <p:spTgt spid="501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9" dur="500" fill="hold"/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3" dur="500" fill="hold"/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4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250" autoRev="1" fill="hold"/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6" dur="250" autoRev="1" fill="hold"/>
                                        <p:tgtEl>
                                          <p:spTgt spid="501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7" dur="250" autoRev="1" fill="hold"/>
                                        <p:tgtEl>
                                          <p:spTgt spid="501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50" autoRev="1" fill="hold"/>
                                        <p:tgtEl>
                                          <p:spTgt spid="501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70" dur="500" fill="hold"/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74" dur="500" fill="hold"/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/>
      <p:bldP spid="50180" grpId="0"/>
      <p:bldP spid="50180" grpId="1"/>
      <p:bldP spid="50182" grpId="0"/>
      <p:bldP spid="50182" grpId="1"/>
      <p:bldP spid="50183" grpId="0"/>
      <p:bldP spid="50183" grpId="1"/>
      <p:bldP spid="50184" grpId="0" animBg="1"/>
      <p:bldP spid="50185" grpId="0" animBg="1"/>
      <p:bldP spid="50186" grpId="0" animBg="1"/>
      <p:bldP spid="50187" grpId="0" animBg="1"/>
      <p:bldP spid="50188" grpId="0"/>
      <p:bldP spid="50188" grpId="1"/>
      <p:bldP spid="50189" grpId="0" animBg="1"/>
      <p:bldP spid="50190" grpId="0"/>
      <p:bldP spid="5019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42784D-A2CD-4BBE-82DD-C73F6EE19AA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395267" name="Text Box 3"/>
          <p:cNvSpPr txBox="1">
            <a:spLocks noChangeArrowheads="1"/>
          </p:cNvSpPr>
          <p:nvPr/>
        </p:nvSpPr>
        <p:spPr bwMode="auto">
          <a:xfrm>
            <a:off x="2635299" y="2924944"/>
            <a:ext cx="4120662" cy="60801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5400000" scaled="1"/>
          </a:gradFill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34" charset="0"/>
              </a:rPr>
              <a:t>8-Puzzle</a:t>
            </a:r>
          </a:p>
        </p:txBody>
      </p:sp>
      <p:sp>
        <p:nvSpPr>
          <p:cNvPr id="395269" name="Text Box 5"/>
          <p:cNvSpPr txBox="1">
            <a:spLocks noChangeArrowheads="1"/>
          </p:cNvSpPr>
          <p:nvPr/>
        </p:nvSpPr>
        <p:spPr bwMode="auto">
          <a:xfrm>
            <a:off x="2106938" y="3644083"/>
            <a:ext cx="5178854" cy="461665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 dirty="0"/>
              <a:t>Start-up codes for Assignment #1 (2020)</a:t>
            </a:r>
            <a:endParaRPr lang="en-US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941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5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5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5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952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952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9" grpId="0" animBg="1"/>
      <p:bldP spid="39526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93473" y="1913067"/>
            <a:ext cx="7432186" cy="4185761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chemeClr val="bg1"/>
              </a:gs>
            </a:gsLst>
            <a:lin ang="2700000" scaled="1"/>
          </a:gra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3363" indent="-233363" eaLnBrk="0" hangingPunct="0">
              <a:defRPr/>
            </a:pPr>
            <a:r>
              <a:rPr lang="en-NZ" sz="1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Main.exe</a:t>
            </a:r>
            <a:r>
              <a:rPr lang="en-NZ" sz="1400" b="1" dirty="0">
                <a:latin typeface="Arial" pitchFamily="34" charset="0"/>
                <a:cs typeface="Arial" pitchFamily="34" charset="0"/>
              </a:rPr>
              <a:t>	: </a:t>
            </a:r>
            <a:r>
              <a:rPr lang="en-NZ" sz="1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Main.o</a:t>
            </a:r>
            <a:r>
              <a:rPr lang="en-NZ" sz="1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NZ" sz="1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graphics.o</a:t>
            </a:r>
            <a:r>
              <a:rPr lang="en-NZ" sz="1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NZ" sz="1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puzzle.o</a:t>
            </a:r>
            <a:r>
              <a:rPr lang="en-NZ" sz="1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NZ" sz="1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algorithm.o</a:t>
            </a:r>
            <a:endParaRPr lang="en-NZ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233363" indent="-233363" eaLnBrk="0" hangingPunct="0">
              <a:defRPr/>
            </a:pPr>
            <a:r>
              <a:rPr lang="en-NZ" sz="1400" b="1" dirty="0">
                <a:latin typeface="Arial" pitchFamily="34" charset="0"/>
                <a:cs typeface="Arial" pitchFamily="34" charset="0"/>
              </a:rPr>
              <a:t>	g++ -std=</a:t>
            </a:r>
            <a:r>
              <a:rPr lang="en-NZ" sz="1400" b="1" dirty="0" err="1">
                <a:latin typeface="Arial" pitchFamily="34" charset="0"/>
                <a:cs typeface="Arial" pitchFamily="34" charset="0"/>
              </a:rPr>
              <a:t>c++</a:t>
            </a:r>
            <a:r>
              <a:rPr lang="en-NZ" sz="1400" b="1" dirty="0">
                <a:latin typeface="Arial" pitchFamily="34" charset="0"/>
                <a:cs typeface="Arial" pitchFamily="34" charset="0"/>
              </a:rPr>
              <a:t>11 -o Main.exe </a:t>
            </a:r>
            <a:r>
              <a:rPr lang="en-NZ" sz="1400" b="1" dirty="0" err="1">
                <a:latin typeface="Arial" pitchFamily="34" charset="0"/>
                <a:cs typeface="Arial" pitchFamily="34" charset="0"/>
              </a:rPr>
              <a:t>Main.o</a:t>
            </a:r>
            <a:r>
              <a:rPr lang="en-NZ" sz="1400" b="1" dirty="0">
                <a:latin typeface="Arial" pitchFamily="34" charset="0"/>
                <a:cs typeface="Arial" pitchFamily="34" charset="0"/>
              </a:rPr>
              <a:t> graphics2.o </a:t>
            </a:r>
            <a:r>
              <a:rPr lang="en-NZ" sz="1400" b="1" dirty="0" err="1">
                <a:latin typeface="Arial" pitchFamily="34" charset="0"/>
                <a:cs typeface="Arial" pitchFamily="34" charset="0"/>
              </a:rPr>
              <a:t>puzzle.o</a:t>
            </a:r>
            <a:r>
              <a:rPr lang="en-NZ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NZ" sz="1400" b="1" dirty="0" err="1">
                <a:latin typeface="Arial" pitchFamily="34" charset="0"/>
                <a:cs typeface="Arial" pitchFamily="34" charset="0"/>
              </a:rPr>
              <a:t>algorithm.o</a:t>
            </a:r>
            <a:r>
              <a:rPr lang="en-NZ" sz="1400" b="1" dirty="0">
                <a:latin typeface="Arial" pitchFamily="34" charset="0"/>
                <a:cs typeface="Arial" pitchFamily="34" charset="0"/>
              </a:rPr>
              <a:t> -l gdi32   -static-</a:t>
            </a:r>
            <a:r>
              <a:rPr lang="en-NZ" sz="1400" b="1" dirty="0" err="1">
                <a:latin typeface="Arial" pitchFamily="34" charset="0"/>
                <a:cs typeface="Arial" pitchFamily="34" charset="0"/>
              </a:rPr>
              <a:t>libgcc</a:t>
            </a:r>
            <a:r>
              <a:rPr lang="en-NZ" sz="1400" b="1" dirty="0">
                <a:latin typeface="Arial" pitchFamily="34" charset="0"/>
                <a:cs typeface="Arial" pitchFamily="34" charset="0"/>
              </a:rPr>
              <a:t> -static-</a:t>
            </a:r>
            <a:r>
              <a:rPr lang="en-NZ" sz="1400" b="1" dirty="0" err="1">
                <a:latin typeface="Arial" pitchFamily="34" charset="0"/>
                <a:cs typeface="Arial" pitchFamily="34" charset="0"/>
              </a:rPr>
              <a:t>libstdc</a:t>
            </a:r>
            <a:r>
              <a:rPr lang="en-NZ" sz="1400" b="1" dirty="0">
                <a:latin typeface="Arial" pitchFamily="34" charset="0"/>
                <a:cs typeface="Arial" pitchFamily="34" charset="0"/>
              </a:rPr>
              <a:t>++</a:t>
            </a:r>
          </a:p>
          <a:p>
            <a:pPr marL="233363" indent="-233363" eaLnBrk="0" hangingPunct="0">
              <a:defRPr/>
            </a:pPr>
            <a:r>
              <a:rPr lang="en-NZ" sz="1400" b="1" dirty="0">
                <a:latin typeface="Arial" pitchFamily="34" charset="0"/>
                <a:cs typeface="Arial" pitchFamily="34" charset="0"/>
              </a:rPr>
              <a:t>			</a:t>
            </a:r>
          </a:p>
          <a:p>
            <a:pPr marL="233363" indent="-233363" eaLnBrk="0" hangingPunct="0">
              <a:defRPr/>
            </a:pPr>
            <a:r>
              <a:rPr lang="en-NZ" sz="1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Main.o</a:t>
            </a:r>
            <a:r>
              <a:rPr lang="en-NZ" sz="1400" b="1" dirty="0">
                <a:latin typeface="Arial" pitchFamily="34" charset="0"/>
                <a:cs typeface="Arial" pitchFamily="34" charset="0"/>
              </a:rPr>
              <a:t>	: Main.cpp graphics2.h </a:t>
            </a:r>
            <a:r>
              <a:rPr lang="en-NZ" sz="1400" b="1" dirty="0" err="1">
                <a:latin typeface="Arial" pitchFamily="34" charset="0"/>
                <a:cs typeface="Arial" pitchFamily="34" charset="0"/>
              </a:rPr>
              <a:t>puzzle.h</a:t>
            </a:r>
            <a:r>
              <a:rPr lang="en-NZ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NZ" sz="1400" b="1" dirty="0" err="1">
                <a:latin typeface="Arial" pitchFamily="34" charset="0"/>
                <a:cs typeface="Arial" pitchFamily="34" charset="0"/>
              </a:rPr>
              <a:t>algorithm.h</a:t>
            </a:r>
            <a:r>
              <a:rPr lang="en-NZ" sz="1400" b="1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233363" indent="-233363" eaLnBrk="0" hangingPunct="0">
              <a:defRPr/>
            </a:pPr>
            <a:r>
              <a:rPr lang="en-NZ" sz="1400" b="1" dirty="0">
                <a:latin typeface="Arial" pitchFamily="34" charset="0"/>
                <a:cs typeface="Arial" pitchFamily="34" charset="0"/>
              </a:rPr>
              <a:t>	g++ -</a:t>
            </a:r>
            <a:r>
              <a:rPr lang="en-NZ" sz="1400" b="1" dirty="0" err="1">
                <a:latin typeface="Arial" pitchFamily="34" charset="0"/>
                <a:cs typeface="Arial" pitchFamily="34" charset="0"/>
              </a:rPr>
              <a:t>std</a:t>
            </a:r>
            <a:r>
              <a:rPr lang="en-NZ" sz="1400" b="1" dirty="0">
                <a:latin typeface="Arial" pitchFamily="34" charset="0"/>
                <a:cs typeface="Arial" pitchFamily="34" charset="0"/>
              </a:rPr>
              <a:t>=</a:t>
            </a:r>
            <a:r>
              <a:rPr lang="en-NZ" sz="1400" b="1" dirty="0" err="1">
                <a:latin typeface="Arial" pitchFamily="34" charset="0"/>
                <a:cs typeface="Arial" pitchFamily="34" charset="0"/>
              </a:rPr>
              <a:t>c++</a:t>
            </a:r>
            <a:r>
              <a:rPr lang="en-NZ" sz="1400" b="1" dirty="0">
                <a:latin typeface="Arial" pitchFamily="34" charset="0"/>
                <a:cs typeface="Arial" pitchFamily="34" charset="0"/>
              </a:rPr>
              <a:t>11 -c  -</a:t>
            </a:r>
            <a:r>
              <a:rPr lang="en-NZ" sz="1400" b="1" dirty="0" err="1">
                <a:latin typeface="Arial" pitchFamily="34" charset="0"/>
                <a:cs typeface="Arial" pitchFamily="34" charset="0"/>
              </a:rPr>
              <a:t>Wno</a:t>
            </a:r>
            <a:r>
              <a:rPr lang="en-NZ" sz="1400" b="1" dirty="0">
                <a:latin typeface="Arial" pitchFamily="34" charset="0"/>
                <a:cs typeface="Arial" pitchFamily="34" charset="0"/>
              </a:rPr>
              <a:t>-write-strings Main.cpp</a:t>
            </a:r>
          </a:p>
          <a:p>
            <a:pPr marL="233363" indent="-233363" eaLnBrk="0" hangingPunct="0">
              <a:defRPr/>
            </a:pPr>
            <a:r>
              <a:rPr lang="en-NZ" sz="1400" b="1" dirty="0">
                <a:latin typeface="Arial" pitchFamily="34" charset="0"/>
                <a:cs typeface="Arial" pitchFamily="34" charset="0"/>
              </a:rPr>
              <a:t>	</a:t>
            </a:r>
          </a:p>
          <a:p>
            <a:pPr marL="233363" indent="-233363" eaLnBrk="0" hangingPunct="0">
              <a:defRPr/>
            </a:pPr>
            <a:r>
              <a:rPr lang="en-NZ" sz="1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puzzle.o</a:t>
            </a:r>
            <a:r>
              <a:rPr lang="en-NZ" sz="1400" b="1" dirty="0">
                <a:latin typeface="Arial" pitchFamily="34" charset="0"/>
                <a:cs typeface="Arial" pitchFamily="34" charset="0"/>
              </a:rPr>
              <a:t> : puzzle.cpp </a:t>
            </a:r>
            <a:r>
              <a:rPr lang="en-NZ" sz="1400" b="1" dirty="0" err="1">
                <a:latin typeface="Arial" pitchFamily="34" charset="0"/>
                <a:cs typeface="Arial" pitchFamily="34" charset="0"/>
              </a:rPr>
              <a:t>puzzle.h</a:t>
            </a:r>
            <a:endParaRPr lang="en-NZ" sz="1400" b="1" dirty="0">
              <a:latin typeface="Arial" pitchFamily="34" charset="0"/>
              <a:cs typeface="Arial" pitchFamily="34" charset="0"/>
            </a:endParaRPr>
          </a:p>
          <a:p>
            <a:pPr marL="233363" indent="-233363" eaLnBrk="0" hangingPunct="0">
              <a:defRPr/>
            </a:pPr>
            <a:r>
              <a:rPr lang="en-NZ" sz="1400" b="1" dirty="0">
                <a:latin typeface="Arial" pitchFamily="34" charset="0"/>
                <a:cs typeface="Arial" pitchFamily="34" charset="0"/>
              </a:rPr>
              <a:t>	g++ -</a:t>
            </a:r>
            <a:r>
              <a:rPr lang="en-NZ" sz="1400" b="1" dirty="0" err="1">
                <a:latin typeface="Arial" pitchFamily="34" charset="0"/>
                <a:cs typeface="Arial" pitchFamily="34" charset="0"/>
              </a:rPr>
              <a:t>std</a:t>
            </a:r>
            <a:r>
              <a:rPr lang="en-NZ" sz="1400" b="1" dirty="0">
                <a:latin typeface="Arial" pitchFamily="34" charset="0"/>
                <a:cs typeface="Arial" pitchFamily="34" charset="0"/>
              </a:rPr>
              <a:t>=</a:t>
            </a:r>
            <a:r>
              <a:rPr lang="en-NZ" sz="1400" b="1" dirty="0" err="1">
                <a:latin typeface="Arial" pitchFamily="34" charset="0"/>
                <a:cs typeface="Arial" pitchFamily="34" charset="0"/>
              </a:rPr>
              <a:t>c++</a:t>
            </a:r>
            <a:r>
              <a:rPr lang="en-NZ" sz="1400" b="1" dirty="0">
                <a:latin typeface="Arial" pitchFamily="34" charset="0"/>
                <a:cs typeface="Arial" pitchFamily="34" charset="0"/>
              </a:rPr>
              <a:t>11 -c  -</a:t>
            </a:r>
            <a:r>
              <a:rPr lang="en-NZ" sz="1400" b="1" dirty="0" err="1">
                <a:latin typeface="Arial" pitchFamily="34" charset="0"/>
                <a:cs typeface="Arial" pitchFamily="34" charset="0"/>
              </a:rPr>
              <a:t>Wno</a:t>
            </a:r>
            <a:r>
              <a:rPr lang="en-NZ" sz="1400" b="1" dirty="0">
                <a:latin typeface="Arial" pitchFamily="34" charset="0"/>
                <a:cs typeface="Arial" pitchFamily="34" charset="0"/>
              </a:rPr>
              <a:t>-write-strings  puzzle.cpp</a:t>
            </a:r>
          </a:p>
          <a:p>
            <a:pPr marL="233363" indent="-233363" eaLnBrk="0" hangingPunct="0">
              <a:defRPr/>
            </a:pPr>
            <a:r>
              <a:rPr lang="en-NZ" sz="1400" b="1" dirty="0">
                <a:latin typeface="Arial" pitchFamily="34" charset="0"/>
                <a:cs typeface="Arial" pitchFamily="34" charset="0"/>
              </a:rPr>
              <a:t>	</a:t>
            </a:r>
          </a:p>
          <a:p>
            <a:pPr marL="233363" indent="-233363" eaLnBrk="0" hangingPunct="0">
              <a:defRPr/>
            </a:pPr>
            <a:r>
              <a:rPr lang="en-NZ" sz="1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algorithm.o</a:t>
            </a:r>
            <a:r>
              <a:rPr lang="en-NZ" sz="1400" b="1" dirty="0">
                <a:latin typeface="Arial" pitchFamily="34" charset="0"/>
                <a:cs typeface="Arial" pitchFamily="34" charset="0"/>
              </a:rPr>
              <a:t>	: algorithm.cpp </a:t>
            </a:r>
            <a:r>
              <a:rPr lang="en-NZ" sz="1400" b="1" dirty="0" err="1">
                <a:latin typeface="Arial" pitchFamily="34" charset="0"/>
                <a:cs typeface="Arial" pitchFamily="34" charset="0"/>
              </a:rPr>
              <a:t>algorithm.h</a:t>
            </a:r>
            <a:r>
              <a:rPr lang="en-NZ" sz="1400" b="1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233363" indent="-233363" eaLnBrk="0" hangingPunct="0">
              <a:defRPr/>
            </a:pPr>
            <a:r>
              <a:rPr lang="en-NZ" sz="1400" b="1" dirty="0">
                <a:latin typeface="Arial" pitchFamily="34" charset="0"/>
                <a:cs typeface="Arial" pitchFamily="34" charset="0"/>
              </a:rPr>
              <a:t>	g++ -</a:t>
            </a:r>
            <a:r>
              <a:rPr lang="en-NZ" sz="1400" b="1" dirty="0" err="1">
                <a:latin typeface="Arial" pitchFamily="34" charset="0"/>
                <a:cs typeface="Arial" pitchFamily="34" charset="0"/>
              </a:rPr>
              <a:t>std</a:t>
            </a:r>
            <a:r>
              <a:rPr lang="en-NZ" sz="1400" b="1" dirty="0">
                <a:latin typeface="Arial" pitchFamily="34" charset="0"/>
                <a:cs typeface="Arial" pitchFamily="34" charset="0"/>
              </a:rPr>
              <a:t>=</a:t>
            </a:r>
            <a:r>
              <a:rPr lang="en-NZ" sz="1400" b="1" dirty="0" err="1">
                <a:latin typeface="Arial" pitchFamily="34" charset="0"/>
                <a:cs typeface="Arial" pitchFamily="34" charset="0"/>
              </a:rPr>
              <a:t>c++</a:t>
            </a:r>
            <a:r>
              <a:rPr lang="en-NZ" sz="1400" b="1" dirty="0">
                <a:latin typeface="Arial" pitchFamily="34" charset="0"/>
                <a:cs typeface="Arial" pitchFamily="34" charset="0"/>
              </a:rPr>
              <a:t>11 -c  -</a:t>
            </a:r>
            <a:r>
              <a:rPr lang="en-NZ" sz="1400" b="1" dirty="0" err="1">
                <a:latin typeface="Arial" pitchFamily="34" charset="0"/>
                <a:cs typeface="Arial" pitchFamily="34" charset="0"/>
              </a:rPr>
              <a:t>Wno</a:t>
            </a:r>
            <a:r>
              <a:rPr lang="en-NZ" sz="1400" b="1" dirty="0">
                <a:latin typeface="Arial" pitchFamily="34" charset="0"/>
                <a:cs typeface="Arial" pitchFamily="34" charset="0"/>
              </a:rPr>
              <a:t>-write-strings algorithm.cpp</a:t>
            </a:r>
          </a:p>
          <a:p>
            <a:pPr marL="233363" indent="-233363" eaLnBrk="0" hangingPunct="0">
              <a:defRPr/>
            </a:pPr>
            <a:endParaRPr lang="en-NZ" sz="1400" b="1" dirty="0">
              <a:latin typeface="Arial" pitchFamily="34" charset="0"/>
              <a:cs typeface="Arial" pitchFamily="34" charset="0"/>
            </a:endParaRPr>
          </a:p>
          <a:p>
            <a:pPr marL="233363" indent="-233363" eaLnBrk="0" hangingPunct="0">
              <a:defRPr/>
            </a:pPr>
            <a:r>
              <a:rPr lang="en-NZ" sz="1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graphics2.o</a:t>
            </a:r>
            <a:r>
              <a:rPr lang="en-NZ" sz="1400" b="1" dirty="0">
                <a:latin typeface="Arial" pitchFamily="34" charset="0"/>
                <a:cs typeface="Arial" pitchFamily="34" charset="0"/>
              </a:rPr>
              <a:t>  : graphics2.cpp graphics2.h</a:t>
            </a:r>
          </a:p>
          <a:p>
            <a:pPr marL="233363" indent="-233363" eaLnBrk="0" hangingPunct="0">
              <a:defRPr/>
            </a:pPr>
            <a:r>
              <a:rPr lang="en-NZ" sz="1400" b="1" dirty="0">
                <a:latin typeface="Arial" pitchFamily="34" charset="0"/>
                <a:cs typeface="Arial" pitchFamily="34" charset="0"/>
              </a:rPr>
              <a:t>	g++ -std=</a:t>
            </a:r>
            <a:r>
              <a:rPr lang="en-NZ" sz="1400" b="1" dirty="0" err="1">
                <a:latin typeface="Arial" pitchFamily="34" charset="0"/>
                <a:cs typeface="Arial" pitchFamily="34" charset="0"/>
              </a:rPr>
              <a:t>c++</a:t>
            </a:r>
            <a:r>
              <a:rPr lang="en-NZ" sz="1400" b="1" dirty="0">
                <a:latin typeface="Arial" pitchFamily="34" charset="0"/>
                <a:cs typeface="Arial" pitchFamily="34" charset="0"/>
              </a:rPr>
              <a:t>11 -c  -</a:t>
            </a:r>
            <a:r>
              <a:rPr lang="en-NZ" sz="1400" b="1" dirty="0" err="1">
                <a:latin typeface="Arial" pitchFamily="34" charset="0"/>
                <a:cs typeface="Arial" pitchFamily="34" charset="0"/>
              </a:rPr>
              <a:t>Wno</a:t>
            </a:r>
            <a:r>
              <a:rPr lang="en-NZ" sz="1400" b="1" dirty="0">
                <a:latin typeface="Arial" pitchFamily="34" charset="0"/>
                <a:cs typeface="Arial" pitchFamily="34" charset="0"/>
              </a:rPr>
              <a:t>-write-strings graphics2.cpp</a:t>
            </a:r>
          </a:p>
          <a:p>
            <a:pPr marL="233363" indent="-233363" eaLnBrk="0" hangingPunct="0">
              <a:defRPr/>
            </a:pPr>
            <a:r>
              <a:rPr lang="en-NZ" sz="1400" b="1" dirty="0">
                <a:latin typeface="Arial" pitchFamily="34" charset="0"/>
                <a:cs typeface="Arial" pitchFamily="34" charset="0"/>
              </a:rPr>
              <a:t>	</a:t>
            </a:r>
          </a:p>
          <a:p>
            <a:pPr marL="233363" indent="-233363" eaLnBrk="0" hangingPunct="0">
              <a:defRPr/>
            </a:pPr>
            <a:r>
              <a:rPr lang="en-NZ" sz="1400" b="1" dirty="0">
                <a:latin typeface="Arial" pitchFamily="34" charset="0"/>
                <a:cs typeface="Arial" pitchFamily="34" charset="0"/>
              </a:rPr>
              <a:t>clean:</a:t>
            </a:r>
          </a:p>
          <a:p>
            <a:pPr marL="233363" indent="-233363" eaLnBrk="0" hangingPunct="0">
              <a:defRPr/>
            </a:pPr>
            <a:r>
              <a:rPr lang="en-NZ" sz="1400" b="1" dirty="0">
                <a:latin typeface="Arial" pitchFamily="34" charset="0"/>
                <a:cs typeface="Arial" pitchFamily="34" charset="0"/>
              </a:rPr>
              <a:t>	del *.o</a:t>
            </a:r>
          </a:p>
          <a:p>
            <a:pPr marL="233363" indent="-233363" eaLnBrk="0" hangingPunct="0">
              <a:defRPr/>
            </a:pPr>
            <a:r>
              <a:rPr lang="en-NZ" sz="1400" b="1" dirty="0">
                <a:latin typeface="Arial" pitchFamily="34" charset="0"/>
                <a:cs typeface="Arial" pitchFamily="34" charset="0"/>
              </a:rPr>
              <a:t>	del *.exe</a:t>
            </a:r>
          </a:p>
        </p:txBody>
      </p:sp>
      <p:sp>
        <p:nvSpPr>
          <p:cNvPr id="727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45D2E6-F7F4-45B9-AA6C-EC410F35156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397314" name="Rectangle 2"/>
          <p:cNvSpPr>
            <a:spLocks noChangeArrowheads="1"/>
          </p:cNvSpPr>
          <p:nvPr/>
        </p:nvSpPr>
        <p:spPr bwMode="auto">
          <a:xfrm>
            <a:off x="0" y="0"/>
            <a:ext cx="9144000" cy="908050"/>
          </a:xfrm>
          <a:prstGeom prst="rect">
            <a:avLst/>
          </a:prstGeom>
          <a:gradFill rotWithShape="1">
            <a:gsLst>
              <a:gs pos="0">
                <a:srgbClr val="FF3300"/>
              </a:gs>
              <a:gs pos="100000">
                <a:srgbClr val="FF33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SEARCH</a:t>
            </a:r>
          </a:p>
        </p:txBody>
      </p:sp>
      <p:sp>
        <p:nvSpPr>
          <p:cNvPr id="397315" name="Rectangle 3"/>
          <p:cNvSpPr>
            <a:spLocks noChangeArrowheads="1"/>
          </p:cNvSpPr>
          <p:nvPr/>
        </p:nvSpPr>
        <p:spPr bwMode="auto">
          <a:xfrm>
            <a:off x="0" y="908057"/>
            <a:ext cx="9144000" cy="504825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Start-up Codes (2020)</a:t>
            </a:r>
          </a:p>
        </p:txBody>
      </p:sp>
      <p:sp>
        <p:nvSpPr>
          <p:cNvPr id="397316" name="Text Box 4"/>
          <p:cNvSpPr txBox="1">
            <a:spLocks noChangeArrowheads="1"/>
          </p:cNvSpPr>
          <p:nvPr/>
        </p:nvSpPr>
        <p:spPr bwMode="auto">
          <a:xfrm>
            <a:off x="218346" y="1484320"/>
            <a:ext cx="870731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NZ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The start-up system is comprised of multiple files.</a:t>
            </a:r>
            <a:endParaRPr lang="en-GB" sz="16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397328" name="Picture 16" descr="j0234687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996" y="6065838"/>
            <a:ext cx="1053612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7329" name="AutoShape 17"/>
          <p:cNvSpPr>
            <a:spLocks noChangeArrowheads="1"/>
          </p:cNvSpPr>
          <p:nvPr/>
        </p:nvSpPr>
        <p:spPr bwMode="auto">
          <a:xfrm>
            <a:off x="4644008" y="5712642"/>
            <a:ext cx="3153954" cy="800671"/>
          </a:xfrm>
          <a:prstGeom prst="wedgeRoundRectCallout">
            <a:avLst>
              <a:gd name="adj1" fmla="val 62597"/>
              <a:gd name="adj2" fmla="val 30867"/>
              <a:gd name="adj3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600" dirty="0">
                <a:latin typeface="Arial" charset="0"/>
              </a:rPr>
              <a:t>The program requires that you “</a:t>
            </a:r>
            <a:r>
              <a:rPr lang="en-US" sz="1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build</a:t>
            </a:r>
            <a:r>
              <a:rPr lang="en-US" sz="1600" dirty="0">
                <a:latin typeface="Arial" charset="0"/>
              </a:rPr>
              <a:t>” it using a </a:t>
            </a:r>
            <a:r>
              <a:rPr lang="en-US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makefile</a:t>
            </a:r>
            <a:r>
              <a:rPr lang="en-US" sz="1600" dirty="0">
                <a:latin typeface="Arial" charset="0"/>
              </a:rPr>
              <a:t>. </a:t>
            </a:r>
          </a:p>
          <a:p>
            <a:pPr algn="ctr">
              <a:defRPr/>
            </a:pPr>
            <a:r>
              <a:rPr lang="en-US" sz="1050" dirty="0">
                <a:latin typeface="Arial" charset="0"/>
              </a:rPr>
              <a:t>(Ctrl+F7 for </a:t>
            </a:r>
            <a:r>
              <a:rPr lang="en-US" sz="1050" dirty="0" err="1">
                <a:latin typeface="Arial" charset="0"/>
              </a:rPr>
              <a:t>ScITE</a:t>
            </a:r>
            <a:r>
              <a:rPr lang="en-US" sz="1050" dirty="0">
                <a:latin typeface="Arial" charset="0"/>
              </a:rPr>
              <a:t>)</a:t>
            </a:r>
            <a:endParaRPr lang="en-US" sz="1600" dirty="0">
              <a:latin typeface="Arial" charset="0"/>
            </a:endParaRPr>
          </a:p>
        </p:txBody>
      </p:sp>
      <p:sp>
        <p:nvSpPr>
          <p:cNvPr id="3" name="Line Callout 2 2"/>
          <p:cNvSpPr/>
          <p:nvPr/>
        </p:nvSpPr>
        <p:spPr bwMode="auto">
          <a:xfrm>
            <a:off x="218343" y="4024565"/>
            <a:ext cx="1096108" cy="923925"/>
          </a:xfrm>
          <a:prstGeom prst="borderCallout2">
            <a:avLst>
              <a:gd name="adj1" fmla="val -899"/>
              <a:gd name="adj2" fmla="val 1644"/>
              <a:gd name="adj3" fmla="val -112793"/>
              <a:gd name="adj4" fmla="val 24950"/>
              <a:gd name="adj5" fmla="val -180521"/>
              <a:gd name="adj6" fmla="val 138986"/>
            </a:avLst>
          </a:prstGeom>
          <a:gradFill rotWithShape="1">
            <a:gsLst>
              <a:gs pos="0">
                <a:srgbClr val="FF6600"/>
              </a:gs>
              <a:gs pos="100000">
                <a:schemeClr val="bg1"/>
              </a:gs>
            </a:gsLst>
            <a:lin ang="2700000" scaled="1"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NZ" dirty="0"/>
              <a:t>Must be preceded by a </a:t>
            </a:r>
            <a:r>
              <a:rPr lang="en-N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</a:t>
            </a:r>
            <a:r>
              <a:rPr lang="en-NZ" dirty="0"/>
              <a:t>.</a:t>
            </a:r>
          </a:p>
        </p:txBody>
      </p:sp>
      <p:cxnSp>
        <p:nvCxnSpPr>
          <p:cNvPr id="72715" name="Straight Arrow Connector 4"/>
          <p:cNvCxnSpPr>
            <a:cxnSpLocks noChangeShapeType="1"/>
          </p:cNvCxnSpPr>
          <p:nvPr/>
        </p:nvCxnSpPr>
        <p:spPr bwMode="auto">
          <a:xfrm flipV="1">
            <a:off x="218343" y="3141663"/>
            <a:ext cx="1562100" cy="10795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16" name="Straight Arrow Connector 6"/>
          <p:cNvCxnSpPr>
            <a:cxnSpLocks noChangeShapeType="1"/>
          </p:cNvCxnSpPr>
          <p:nvPr/>
        </p:nvCxnSpPr>
        <p:spPr bwMode="auto">
          <a:xfrm flipV="1">
            <a:off x="218343" y="3789363"/>
            <a:ext cx="1562100" cy="4318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17" name="Straight Arrow Connector 8"/>
          <p:cNvCxnSpPr>
            <a:cxnSpLocks noChangeShapeType="1"/>
          </p:cNvCxnSpPr>
          <p:nvPr/>
        </p:nvCxnSpPr>
        <p:spPr bwMode="auto">
          <a:xfrm>
            <a:off x="317991" y="4221163"/>
            <a:ext cx="1373691" cy="215949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18" name="Straight Arrow Connector 10"/>
          <p:cNvCxnSpPr>
            <a:cxnSpLocks noChangeShapeType="1"/>
          </p:cNvCxnSpPr>
          <p:nvPr/>
        </p:nvCxnSpPr>
        <p:spPr bwMode="auto">
          <a:xfrm>
            <a:off x="317991" y="4221167"/>
            <a:ext cx="1373691" cy="1368077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Oval 3"/>
          <p:cNvSpPr/>
          <p:nvPr/>
        </p:nvSpPr>
        <p:spPr bwMode="auto">
          <a:xfrm>
            <a:off x="7527471" y="1925618"/>
            <a:ext cx="720080" cy="703309"/>
          </a:xfrm>
          <a:prstGeom prst="ellipse">
            <a:avLst/>
          </a:prstGeom>
          <a:noFill/>
          <a:ln w="50800" cap="flat" cmpd="sng" algn="ctr">
            <a:solidFill>
              <a:srgbClr val="FF0000">
                <a:alpha val="44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77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97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97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29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54173" y="5853907"/>
            <a:ext cx="5425941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85750" indent="-285750" eaLnBrk="0" hangingPunct="0">
              <a:buFont typeface="Arial" pitchFamily="34" charset="0"/>
              <a:buChar char="•"/>
              <a:defRPr/>
            </a:pPr>
            <a:r>
              <a:rPr lang="en-NZ" sz="1600" dirty="0">
                <a:latin typeface="Arial" charset="0"/>
              </a:rPr>
              <a:t>Skeleton functions are provided in the start-up codes.</a:t>
            </a:r>
            <a:endParaRPr lang="en-GB" sz="16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737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B2109F-88F4-4A83-85EB-2A725977CA45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397314" name="Rectangle 2"/>
          <p:cNvSpPr>
            <a:spLocks noChangeArrowheads="1"/>
          </p:cNvSpPr>
          <p:nvPr/>
        </p:nvSpPr>
        <p:spPr bwMode="auto">
          <a:xfrm>
            <a:off x="0" y="0"/>
            <a:ext cx="9144000" cy="908050"/>
          </a:xfrm>
          <a:prstGeom prst="rect">
            <a:avLst/>
          </a:prstGeom>
          <a:gradFill rotWithShape="1">
            <a:gsLst>
              <a:gs pos="0">
                <a:srgbClr val="FF3300"/>
              </a:gs>
              <a:gs pos="100000">
                <a:srgbClr val="FF33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SEARCH</a:t>
            </a:r>
          </a:p>
        </p:txBody>
      </p:sp>
      <p:sp>
        <p:nvSpPr>
          <p:cNvPr id="397315" name="Rectangle 3"/>
          <p:cNvSpPr>
            <a:spLocks noChangeArrowheads="1"/>
          </p:cNvSpPr>
          <p:nvPr/>
        </p:nvSpPr>
        <p:spPr bwMode="auto">
          <a:xfrm>
            <a:off x="0" y="908057"/>
            <a:ext cx="9144000" cy="504825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Start-up Codes</a:t>
            </a:r>
          </a:p>
        </p:txBody>
      </p:sp>
      <p:sp>
        <p:nvSpPr>
          <p:cNvPr id="397316" name="Text Box 4"/>
          <p:cNvSpPr txBox="1">
            <a:spLocks noChangeArrowheads="1"/>
          </p:cNvSpPr>
          <p:nvPr/>
        </p:nvSpPr>
        <p:spPr bwMode="auto">
          <a:xfrm>
            <a:off x="218346" y="1484315"/>
            <a:ext cx="8707315" cy="5857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85750" indent="-285750" eaLnBrk="0" hangingPunct="0">
              <a:buFont typeface="Arial" pitchFamily="34" charset="0"/>
              <a:buChar char="•"/>
              <a:defRPr/>
            </a:pPr>
            <a:r>
              <a:rPr lang="en-NZ" sz="1600" dirty="0">
                <a:latin typeface="Arial" charset="0"/>
              </a:rPr>
              <a:t>Place your algorithm implementations inside </a:t>
            </a:r>
            <a:r>
              <a:rPr lang="en-NZ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algorithm.cpp</a:t>
            </a:r>
          </a:p>
          <a:p>
            <a:pPr marL="285750" indent="-285750" eaLnBrk="0" hangingPunct="0">
              <a:buFont typeface="Arial" pitchFamily="34" charset="0"/>
              <a:buChar char="•"/>
              <a:defRPr/>
            </a:pPr>
            <a:r>
              <a:rPr lang="en-NZ" sz="1600" dirty="0">
                <a:latin typeface="Arial" charset="0"/>
              </a:rPr>
              <a:t>Include the function prototypes inside </a:t>
            </a:r>
            <a:r>
              <a:rPr lang="en-NZ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algorithm.h</a:t>
            </a:r>
            <a:r>
              <a:rPr lang="en-NZ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(already pre-defined)</a:t>
            </a:r>
            <a:endParaRPr lang="en-GB" sz="16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2479" name="Rectangle 14"/>
          <p:cNvSpPr>
            <a:spLocks noChangeArrowheads="1"/>
          </p:cNvSpPr>
          <p:nvPr/>
        </p:nvSpPr>
        <p:spPr bwMode="auto">
          <a:xfrm>
            <a:off x="118696" y="2205039"/>
            <a:ext cx="3589208" cy="36933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chemeClr val="bg1"/>
              </a:gs>
            </a:gsLst>
            <a:lin ang="2700000" scaled="1"/>
          </a:gra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3363" indent="-233363" eaLnBrk="0" hangingPunct="0"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algorithm.cpp</a:t>
            </a:r>
            <a:r>
              <a:rPr lang="en-US" dirty="0"/>
              <a:t>	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algorithm.h</a:t>
            </a:r>
            <a:endParaRPr lang="en-GB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97328" name="Picture 16" descr="j0234687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227" y="6043613"/>
            <a:ext cx="1053611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18700" y="2636841"/>
            <a:ext cx="9025303" cy="304698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NZ" sz="1400" dirty="0">
                <a:latin typeface="Arial" pitchFamily="34" charset="0"/>
                <a:cs typeface="Arial" pitchFamily="34" charset="0"/>
              </a:rPr>
              <a:t>#include "</a:t>
            </a:r>
            <a:r>
              <a:rPr lang="en-NZ" sz="1400" dirty="0" err="1">
                <a:latin typeface="Arial" pitchFamily="34" charset="0"/>
                <a:cs typeface="Arial" pitchFamily="34" charset="0"/>
              </a:rPr>
              <a:t>algorithm.h</a:t>
            </a:r>
            <a:r>
              <a:rPr lang="en-NZ" sz="1400" dirty="0">
                <a:latin typeface="Arial" pitchFamily="34" charset="0"/>
                <a:cs typeface="Arial" pitchFamily="34" charset="0"/>
              </a:rPr>
              <a:t>"</a:t>
            </a:r>
          </a:p>
          <a:p>
            <a:pPr>
              <a:defRPr/>
            </a:pPr>
            <a:r>
              <a:rPr lang="en-NZ" sz="1400" dirty="0">
                <a:latin typeface="Arial" pitchFamily="34" charset="0"/>
                <a:cs typeface="Arial" pitchFamily="34" charset="0"/>
              </a:rPr>
              <a:t>using namespace </a:t>
            </a:r>
            <a:r>
              <a:rPr lang="en-NZ" sz="1400" dirty="0" err="1">
                <a:latin typeface="Arial" pitchFamily="34" charset="0"/>
                <a:cs typeface="Arial" pitchFamily="34" charset="0"/>
              </a:rPr>
              <a:t>std</a:t>
            </a:r>
            <a:r>
              <a:rPr lang="en-NZ" sz="1400" dirty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defRPr/>
            </a:pPr>
            <a:r>
              <a:rPr lang="en-NZ" sz="1400" b="1" dirty="0">
                <a:solidFill>
                  <a:schemeClr val="accent1">
                    <a:lumMod val="50000"/>
                  </a:schemeClr>
                </a:solidFill>
                <a:latin typeface="+mj-lt"/>
                <a:cs typeface="Arial" pitchFamily="34" charset="0"/>
              </a:rPr>
              <a:t>////////////////////////////////////////////////////////////////////////////////////////////</a:t>
            </a:r>
          </a:p>
          <a:p>
            <a:pPr>
              <a:defRPr/>
            </a:pPr>
            <a:r>
              <a:rPr lang="en-NZ" sz="1400" b="1" dirty="0">
                <a:solidFill>
                  <a:schemeClr val="accent1">
                    <a:lumMod val="50000"/>
                  </a:schemeClr>
                </a:solidFill>
                <a:latin typeface="+mj-lt"/>
                <a:cs typeface="Arial" pitchFamily="34" charset="0"/>
              </a:rPr>
              <a:t>// Search Algorithm:  A* using the Strict Expanded List</a:t>
            </a:r>
          </a:p>
          <a:p>
            <a:pPr>
              <a:defRPr/>
            </a:pPr>
            <a:r>
              <a:rPr lang="en-NZ" sz="1400" b="1" dirty="0">
                <a:solidFill>
                  <a:schemeClr val="accent1">
                    <a:lumMod val="50000"/>
                  </a:schemeClr>
                </a:solidFill>
                <a:latin typeface="+mj-lt"/>
                <a:cs typeface="Arial" pitchFamily="34" charset="0"/>
              </a:rPr>
              <a:t>////////////////////////////////////////////////////////////////////////////////////////////</a:t>
            </a:r>
          </a:p>
          <a:p>
            <a:pPr>
              <a:defRPr/>
            </a:pPr>
            <a:r>
              <a:rPr lang="en-NZ" sz="1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n-NZ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NZ" sz="1600" b="1" dirty="0" err="1">
                <a:latin typeface="Arial" pitchFamily="34" charset="0"/>
                <a:cs typeface="Arial" pitchFamily="34" charset="0"/>
              </a:rPr>
              <a:t>aStar</a:t>
            </a:r>
            <a:r>
              <a:rPr lang="en-NZ" sz="1400" b="1" dirty="0" err="1">
                <a:latin typeface="Arial" pitchFamily="34" charset="0"/>
                <a:cs typeface="Arial" pitchFamily="34" charset="0"/>
              </a:rPr>
              <a:t>_</a:t>
            </a:r>
            <a:r>
              <a:rPr lang="en-NZ" sz="1600" b="1" dirty="0" err="1">
                <a:latin typeface="Arial" pitchFamily="34" charset="0"/>
                <a:cs typeface="Arial" pitchFamily="34" charset="0"/>
              </a:rPr>
              <a:t>ExpandedList</a:t>
            </a:r>
            <a:r>
              <a:rPr lang="en-NZ" sz="1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(string </a:t>
            </a:r>
            <a:r>
              <a:rPr lang="en-NZ" sz="14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const</a:t>
            </a:r>
            <a:r>
              <a:rPr lang="en-NZ" sz="1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NZ" sz="1400" dirty="0" err="1">
                <a:latin typeface="Arial" pitchFamily="34" charset="0"/>
                <a:cs typeface="Arial" pitchFamily="34" charset="0"/>
              </a:rPr>
              <a:t>initialState</a:t>
            </a:r>
            <a:r>
              <a:rPr lang="en-NZ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NZ" sz="1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string </a:t>
            </a:r>
            <a:r>
              <a:rPr lang="en-NZ" sz="14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const</a:t>
            </a:r>
            <a:r>
              <a:rPr lang="en-NZ" sz="1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NZ" sz="1400" dirty="0" err="1">
                <a:latin typeface="Arial" pitchFamily="34" charset="0"/>
                <a:cs typeface="Arial" pitchFamily="34" charset="0"/>
              </a:rPr>
              <a:t>goalState</a:t>
            </a:r>
            <a:r>
              <a:rPr lang="en-NZ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NZ" sz="1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NZ" sz="1400" dirty="0">
                <a:latin typeface="Arial" pitchFamily="34" charset="0"/>
                <a:cs typeface="Arial" pitchFamily="34" charset="0"/>
              </a:rPr>
              <a:t> &amp;</a:t>
            </a:r>
            <a:r>
              <a:rPr lang="en-NZ" sz="1400" dirty="0" err="1">
                <a:latin typeface="Arial" pitchFamily="34" charset="0"/>
                <a:cs typeface="Arial" pitchFamily="34" charset="0"/>
              </a:rPr>
              <a:t>numOfStateExpansions</a:t>
            </a:r>
            <a:r>
              <a:rPr lang="en-NZ" sz="1400" dirty="0">
                <a:latin typeface="Arial" pitchFamily="34" charset="0"/>
                <a:cs typeface="Arial" pitchFamily="34" charset="0"/>
              </a:rPr>
              <a:t>,   	</a:t>
            </a:r>
            <a:r>
              <a:rPr lang="en-NZ" sz="1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NZ" sz="1400" dirty="0">
                <a:latin typeface="Arial" pitchFamily="34" charset="0"/>
                <a:cs typeface="Arial" pitchFamily="34" charset="0"/>
              </a:rPr>
              <a:t>&amp; </a:t>
            </a:r>
            <a:r>
              <a:rPr lang="en-NZ" sz="1400" dirty="0" err="1">
                <a:latin typeface="Arial" pitchFamily="34" charset="0"/>
                <a:cs typeface="Arial" pitchFamily="34" charset="0"/>
              </a:rPr>
              <a:t>maxQLength</a:t>
            </a:r>
            <a:r>
              <a:rPr lang="en-NZ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NZ" sz="1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float</a:t>
            </a:r>
            <a:r>
              <a:rPr lang="en-NZ" sz="1400" dirty="0">
                <a:latin typeface="Arial" pitchFamily="34" charset="0"/>
                <a:cs typeface="Arial" pitchFamily="34" charset="0"/>
              </a:rPr>
              <a:t> &amp;</a:t>
            </a:r>
            <a:r>
              <a:rPr lang="en-NZ" sz="1400" dirty="0" err="1">
                <a:latin typeface="Arial" pitchFamily="34" charset="0"/>
                <a:cs typeface="Arial" pitchFamily="34" charset="0"/>
              </a:rPr>
              <a:t>actualRunningTime</a:t>
            </a:r>
            <a:r>
              <a:rPr lang="en-NZ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NZ" sz="1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NZ" sz="1400" dirty="0">
                <a:latin typeface="Arial" pitchFamily="34" charset="0"/>
                <a:cs typeface="Arial" pitchFamily="34" charset="0"/>
              </a:rPr>
              <a:t> &amp;</a:t>
            </a:r>
            <a:r>
              <a:rPr lang="en-NZ" sz="1400" dirty="0" err="1">
                <a:latin typeface="Arial" pitchFamily="34" charset="0"/>
                <a:cs typeface="Arial" pitchFamily="34" charset="0"/>
              </a:rPr>
              <a:t>numOfDeletionsFromMiddleOfHeap</a:t>
            </a:r>
            <a:r>
              <a:rPr lang="en-NZ" sz="1400" dirty="0">
                <a:latin typeface="Arial" pitchFamily="34" charset="0"/>
                <a:cs typeface="Arial" pitchFamily="34" charset="0"/>
              </a:rPr>
              <a:t>,                                      	</a:t>
            </a:r>
            <a:r>
              <a:rPr lang="en-NZ" sz="1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NZ" sz="1400" dirty="0">
                <a:latin typeface="Arial" pitchFamily="34" charset="0"/>
                <a:cs typeface="Arial" pitchFamily="34" charset="0"/>
              </a:rPr>
              <a:t> &amp;</a:t>
            </a:r>
            <a:r>
              <a:rPr lang="en-NZ" sz="1400" dirty="0" err="1">
                <a:latin typeface="Arial" pitchFamily="34" charset="0"/>
                <a:cs typeface="Arial" pitchFamily="34" charset="0"/>
              </a:rPr>
              <a:t>numOfLocalLoopsAvoided</a:t>
            </a:r>
            <a:r>
              <a:rPr lang="en-NZ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NZ" sz="1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NZ" sz="1400" dirty="0">
                <a:latin typeface="Arial" pitchFamily="34" charset="0"/>
                <a:cs typeface="Arial" pitchFamily="34" charset="0"/>
              </a:rPr>
              <a:t> &amp;</a:t>
            </a:r>
            <a:r>
              <a:rPr lang="en-NZ" sz="1400" dirty="0" err="1">
                <a:latin typeface="Arial" pitchFamily="34" charset="0"/>
                <a:cs typeface="Arial" pitchFamily="34" charset="0"/>
              </a:rPr>
              <a:t>numOfAttemptedNodeReExpansions</a:t>
            </a:r>
            <a:r>
              <a:rPr lang="en-NZ" sz="1400" dirty="0">
                <a:latin typeface="Arial" pitchFamily="34" charset="0"/>
                <a:cs typeface="Arial" pitchFamily="34" charset="0"/>
              </a:rPr>
              <a:t>, </a:t>
            </a:r>
          </a:p>
          <a:p>
            <a:pPr>
              <a:defRPr/>
            </a:pPr>
            <a:r>
              <a:rPr lang="en-NZ" sz="1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NZ" sz="14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heuristicFunction</a:t>
            </a:r>
            <a:r>
              <a:rPr lang="en-NZ" sz="1400" dirty="0">
                <a:latin typeface="Arial" pitchFamily="34" charset="0"/>
                <a:cs typeface="Arial" pitchFamily="34" charset="0"/>
              </a:rPr>
              <a:t> heuristic</a:t>
            </a:r>
            <a:r>
              <a:rPr lang="en-NZ" sz="1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)</a:t>
            </a:r>
            <a:r>
              <a:rPr lang="en-NZ" b="1" dirty="0">
                <a:latin typeface="Arial" pitchFamily="34" charset="0"/>
                <a:cs typeface="Arial" pitchFamily="34" charset="0"/>
              </a:rPr>
              <a:t>{</a:t>
            </a:r>
            <a:endParaRPr lang="en-NZ" sz="14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NZ" sz="14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NZ" sz="14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   // put your implementation codes here…</a:t>
            </a:r>
          </a:p>
          <a:p>
            <a:pPr>
              <a:defRPr/>
            </a:pPr>
            <a:r>
              <a:rPr lang="en-NZ" sz="1400" dirty="0">
                <a:latin typeface="Arial" pitchFamily="34" charset="0"/>
                <a:cs typeface="Arial" pitchFamily="34" charset="0"/>
              </a:rPr>
              <a:t>	</a:t>
            </a:r>
          </a:p>
          <a:p>
            <a:pPr>
              <a:defRPr/>
            </a:pPr>
            <a:r>
              <a:rPr lang="en-NZ" b="1" dirty="0"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397329" name="AutoShape 17"/>
          <p:cNvSpPr>
            <a:spLocks noChangeArrowheads="1"/>
          </p:cNvSpPr>
          <p:nvPr/>
        </p:nvSpPr>
        <p:spPr bwMode="auto">
          <a:xfrm>
            <a:off x="5556021" y="4567486"/>
            <a:ext cx="2328347" cy="1872208"/>
          </a:xfrm>
          <a:prstGeom prst="wedgeRoundRectCallout">
            <a:avLst>
              <a:gd name="adj1" fmla="val 55147"/>
              <a:gd name="adj2" fmla="val 63971"/>
              <a:gd name="adj3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600" dirty="0">
                <a:latin typeface="Arial" charset="0"/>
              </a:rPr>
              <a:t>This is to avoid writing a cluttered program. The batch files also rely on specific algorithm names as parameters</a:t>
            </a:r>
          </a:p>
        </p:txBody>
      </p:sp>
    </p:spTree>
    <p:extLst>
      <p:ext uri="{BB962C8B-B14F-4D97-AF65-F5344CB8AC3E}">
        <p14:creationId xmlns:p14="http://schemas.microsoft.com/office/powerpoint/2010/main" val="371141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97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97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FED350-4958-475F-AFA9-D5DA01B72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0CC1DC-B0FF-45D8-BDCD-57851B4CD5C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5E73D6-4B27-4164-AD7F-68E6DF65F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60" y="1926018"/>
            <a:ext cx="8892480" cy="2371328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6B41E381-5601-4918-A2A5-1B0008839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08050"/>
          </a:xfrm>
          <a:prstGeom prst="rect">
            <a:avLst/>
          </a:prstGeom>
          <a:gradFill rotWithShape="1">
            <a:gsLst>
              <a:gs pos="0">
                <a:srgbClr val="FF3300"/>
              </a:gs>
              <a:gs pos="100000">
                <a:srgbClr val="FF33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SEARCH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518A761-84A0-47AF-B7E6-509357F15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8057"/>
            <a:ext cx="9144000" cy="504825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Start-up Codes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CDFE5A8E-7377-481B-9D25-8F62FF3BC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393" y="1484784"/>
            <a:ext cx="3589208" cy="36933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chemeClr val="bg1"/>
              </a:gs>
            </a:gsLst>
            <a:lin ang="2700000" scaled="1"/>
          </a:gra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3363" indent="-233363" eaLnBrk="0" hangingPunct="0">
              <a:defRPr/>
            </a:pP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algorithm.h</a:t>
            </a:r>
            <a:endParaRPr lang="en-GB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16" descr="j0234687">
            <a:extLst>
              <a:ext uri="{FF2B5EF4-FFF2-40B4-BE49-F238E27FC236}">
                <a16:creationId xmlns:a16="http://schemas.microsoft.com/office/drawing/2014/main" id="{8E21A65A-418D-48E8-8C38-2115EC80305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227" y="6043613"/>
            <a:ext cx="1053611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utoShape 17">
            <a:extLst>
              <a:ext uri="{FF2B5EF4-FFF2-40B4-BE49-F238E27FC236}">
                <a16:creationId xmlns:a16="http://schemas.microsoft.com/office/drawing/2014/main" id="{50B8621C-3F46-4774-9F37-32341553F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921" y="4401509"/>
            <a:ext cx="3040620" cy="1642104"/>
          </a:xfrm>
          <a:prstGeom prst="wedgeRoundRectCallout">
            <a:avLst>
              <a:gd name="adj1" fmla="val 87232"/>
              <a:gd name="adj2" fmla="val 65146"/>
              <a:gd name="adj3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600" dirty="0">
                <a:latin typeface="Arial" charset="0"/>
              </a:rPr>
              <a:t>You are not allowed to change the names and formal parameters of the algorithms.  The batch files refer to them to automate the execution of experiments.</a:t>
            </a:r>
          </a:p>
        </p:txBody>
      </p:sp>
    </p:spTree>
    <p:extLst>
      <p:ext uri="{BB962C8B-B14F-4D97-AF65-F5344CB8AC3E}">
        <p14:creationId xmlns:p14="http://schemas.microsoft.com/office/powerpoint/2010/main" val="240272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ChangeArrowheads="1"/>
          </p:cNvSpPr>
          <p:nvPr/>
        </p:nvSpPr>
        <p:spPr bwMode="auto">
          <a:xfrm>
            <a:off x="0" y="0"/>
            <a:ext cx="9144000" cy="908050"/>
          </a:xfrm>
          <a:prstGeom prst="rect">
            <a:avLst/>
          </a:prstGeom>
          <a:gradFill rotWithShape="1">
            <a:gsLst>
              <a:gs pos="0">
                <a:srgbClr val="FF3300"/>
              </a:gs>
              <a:gs pos="100000">
                <a:srgbClr val="FF33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SEARCH</a:t>
            </a:r>
          </a:p>
        </p:txBody>
      </p:sp>
      <p:sp>
        <p:nvSpPr>
          <p:cNvPr id="397315" name="Rectangle 3"/>
          <p:cNvSpPr>
            <a:spLocks noChangeArrowheads="1"/>
          </p:cNvSpPr>
          <p:nvPr/>
        </p:nvSpPr>
        <p:spPr bwMode="auto">
          <a:xfrm>
            <a:off x="0" y="908057"/>
            <a:ext cx="9144000" cy="504825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Main function (required arguments)</a:t>
            </a:r>
          </a:p>
        </p:txBody>
      </p:sp>
      <p:sp>
        <p:nvSpPr>
          <p:cNvPr id="2" name="Rectangle 1"/>
          <p:cNvSpPr/>
          <p:nvPr/>
        </p:nvSpPr>
        <p:spPr>
          <a:xfrm>
            <a:off x="179512" y="1941800"/>
            <a:ext cx="8928992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NZ" sz="12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NZ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NZ" sz="1200" b="1" dirty="0">
                <a:latin typeface="Arial" pitchFamily="34" charset="0"/>
                <a:cs typeface="Arial" pitchFamily="34" charset="0"/>
              </a:rPr>
              <a:t>main</a:t>
            </a:r>
            <a:r>
              <a:rPr lang="en-NZ" sz="1200" dirty="0">
                <a:latin typeface="Arial" pitchFamily="34" charset="0"/>
                <a:cs typeface="Arial" pitchFamily="34" charset="0"/>
              </a:rPr>
              <a:t>( </a:t>
            </a:r>
            <a:r>
              <a:rPr lang="en-NZ" sz="12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NZ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NZ" sz="12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argc</a:t>
            </a:r>
            <a:r>
              <a:rPr lang="en-NZ" sz="1200" dirty="0">
                <a:latin typeface="Arial" pitchFamily="34" charset="0"/>
                <a:cs typeface="Arial" pitchFamily="34" charset="0"/>
              </a:rPr>
              <a:t>, char* </a:t>
            </a:r>
            <a:r>
              <a:rPr lang="en-NZ" sz="12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argv</a:t>
            </a:r>
            <a:r>
              <a:rPr lang="en-NZ" sz="12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[ ] </a:t>
            </a:r>
            <a:r>
              <a:rPr lang="en-NZ" sz="1200" dirty="0">
                <a:latin typeface="Arial" pitchFamily="34" charset="0"/>
                <a:cs typeface="Arial" pitchFamily="34" charset="0"/>
              </a:rPr>
              <a:t>)</a:t>
            </a:r>
            <a:r>
              <a:rPr lang="en-NZ" sz="1100" b="1" dirty="0">
                <a:latin typeface="Arial" pitchFamily="34" charset="0"/>
                <a:cs typeface="Arial" pitchFamily="34" charset="0"/>
              </a:rPr>
              <a:t>{</a:t>
            </a:r>
            <a:endParaRPr lang="en-NZ" sz="1000" b="1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NZ" sz="1000" dirty="0">
                <a:latin typeface="Arial" pitchFamily="34" charset="0"/>
                <a:cs typeface="Arial" pitchFamily="34" charset="0"/>
              </a:rPr>
              <a:t>   </a:t>
            </a:r>
          </a:p>
          <a:p>
            <a:pPr>
              <a:defRPr/>
            </a:pPr>
            <a:r>
              <a:rPr lang="en-NZ" sz="1000" dirty="0">
                <a:latin typeface="Arial" pitchFamily="34" charset="0"/>
                <a:cs typeface="Arial" pitchFamily="34" charset="0"/>
              </a:rPr>
              <a:t>   string path;</a:t>
            </a:r>
          </a:p>
          <a:p>
            <a:pPr>
              <a:defRPr/>
            </a:pPr>
            <a:endParaRPr lang="en-NZ" sz="10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NZ" sz="1000" dirty="0">
                <a:latin typeface="Arial" pitchFamily="34" charset="0"/>
                <a:cs typeface="Arial" pitchFamily="34" charset="0"/>
              </a:rPr>
              <a:t>   </a:t>
            </a:r>
            <a:r>
              <a:rPr lang="en-NZ" sz="10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NZ" sz="1000" dirty="0">
                <a:latin typeface="Arial" pitchFamily="34" charset="0"/>
                <a:cs typeface="Arial" pitchFamily="34" charset="0"/>
              </a:rPr>
              <a:t> &lt;&lt; "=========&lt;&lt; SEARCH ALGORITHMS &gt;&gt;=========" &lt;&lt; </a:t>
            </a:r>
            <a:r>
              <a:rPr lang="en-NZ" sz="1000" dirty="0" err="1">
                <a:latin typeface="Arial" pitchFamily="34" charset="0"/>
                <a:cs typeface="Arial" pitchFamily="34" charset="0"/>
              </a:rPr>
              <a:t>endl</a:t>
            </a:r>
            <a:r>
              <a:rPr lang="en-NZ" sz="1000" dirty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defRPr/>
            </a:pPr>
            <a:r>
              <a:rPr lang="en-NZ" sz="1000" dirty="0">
                <a:latin typeface="Arial" pitchFamily="34" charset="0"/>
                <a:cs typeface="Arial" pitchFamily="34" charset="0"/>
              </a:rPr>
              <a:t>   if(</a:t>
            </a:r>
            <a:r>
              <a:rPr lang="en-NZ" sz="1000" dirty="0" err="1">
                <a:latin typeface="Arial" pitchFamily="34" charset="0"/>
                <a:cs typeface="Arial" pitchFamily="34" charset="0"/>
              </a:rPr>
              <a:t>argc</a:t>
            </a:r>
            <a:r>
              <a:rPr lang="en-NZ" sz="1000" dirty="0">
                <a:latin typeface="Arial" pitchFamily="34" charset="0"/>
                <a:cs typeface="Arial" pitchFamily="34" charset="0"/>
              </a:rPr>
              <a:t> &lt; 5){</a:t>
            </a:r>
          </a:p>
          <a:p>
            <a:pPr>
              <a:defRPr/>
            </a:pPr>
            <a:r>
              <a:rPr lang="en-NZ" sz="1000" dirty="0">
                <a:latin typeface="Arial" pitchFamily="34" charset="0"/>
                <a:cs typeface="Arial" pitchFamily="34" charset="0"/>
              </a:rPr>
              <a:t>       </a:t>
            </a:r>
            <a:r>
              <a:rPr lang="en-NZ" sz="10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NZ" sz="1000" dirty="0">
                <a:latin typeface="Arial" pitchFamily="34" charset="0"/>
                <a:cs typeface="Arial" pitchFamily="34" charset="0"/>
              </a:rPr>
              <a:t> &lt;&lt; "SYNTAX: main.exe &lt;TYPE_OF_RUN = \"</a:t>
            </a:r>
            <a:r>
              <a:rPr lang="en-NZ" sz="1000" dirty="0" err="1">
                <a:latin typeface="Arial" pitchFamily="34" charset="0"/>
                <a:cs typeface="Arial" pitchFamily="34" charset="0"/>
              </a:rPr>
              <a:t>batch_run</a:t>
            </a:r>
            <a:r>
              <a:rPr lang="en-NZ" sz="1000" dirty="0">
                <a:latin typeface="Arial" pitchFamily="34" charset="0"/>
                <a:cs typeface="Arial" pitchFamily="34" charset="0"/>
              </a:rPr>
              <a:t>\" or \"</a:t>
            </a:r>
            <a:r>
              <a:rPr lang="en-NZ" sz="1000" dirty="0" err="1">
                <a:latin typeface="Arial" pitchFamily="34" charset="0"/>
                <a:cs typeface="Arial" pitchFamily="34" charset="0"/>
              </a:rPr>
              <a:t>single_run</a:t>
            </a:r>
            <a:r>
              <a:rPr lang="en-NZ" sz="1000" dirty="0">
                <a:latin typeface="Arial" pitchFamily="34" charset="0"/>
                <a:cs typeface="Arial" pitchFamily="34" charset="0"/>
              </a:rPr>
              <a:t>\"&gt; ALGORITHM_NAME \"INITIAL STATE\"  \"GOAL STATE\" " 	&lt;&lt; </a:t>
            </a:r>
            <a:r>
              <a:rPr lang="en-NZ" sz="1000" dirty="0" err="1">
                <a:latin typeface="Arial" pitchFamily="34" charset="0"/>
                <a:cs typeface="Arial" pitchFamily="34" charset="0"/>
              </a:rPr>
              <a:t>endl</a:t>
            </a:r>
            <a:r>
              <a:rPr lang="en-NZ" sz="1000" dirty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defRPr/>
            </a:pPr>
            <a:r>
              <a:rPr lang="en-NZ" sz="1000" dirty="0">
                <a:latin typeface="Arial" pitchFamily="34" charset="0"/>
                <a:cs typeface="Arial" pitchFamily="34" charset="0"/>
              </a:rPr>
              <a:t>		</a:t>
            </a:r>
          </a:p>
          <a:p>
            <a:pPr>
              <a:defRPr/>
            </a:pPr>
            <a:r>
              <a:rPr lang="en-NZ" sz="1000" dirty="0">
                <a:latin typeface="Arial" pitchFamily="34" charset="0"/>
                <a:cs typeface="Arial" pitchFamily="34" charset="0"/>
              </a:rPr>
              <a:t>       …</a:t>
            </a:r>
          </a:p>
          <a:p>
            <a:pPr>
              <a:defRPr/>
            </a:pPr>
            <a:r>
              <a:rPr lang="en-NZ" sz="1000" dirty="0">
                <a:latin typeface="Arial" pitchFamily="34" charset="0"/>
                <a:cs typeface="Arial" pitchFamily="34" charset="0"/>
              </a:rPr>
              <a:t>       …</a:t>
            </a:r>
          </a:p>
          <a:p>
            <a:pPr>
              <a:defRPr/>
            </a:pPr>
            <a:r>
              <a:rPr lang="en-NZ" sz="1100" b="1" dirty="0">
                <a:latin typeface="Arial" pitchFamily="34" charset="0"/>
                <a:cs typeface="Arial" pitchFamily="34" charset="0"/>
              </a:rPr>
              <a:t>   }</a:t>
            </a:r>
          </a:p>
        </p:txBody>
      </p:sp>
      <p:sp>
        <p:nvSpPr>
          <p:cNvPr id="74761" name="Text Box 4"/>
          <p:cNvSpPr txBox="1">
            <a:spLocks noChangeArrowheads="1"/>
          </p:cNvSpPr>
          <p:nvPr/>
        </p:nvSpPr>
        <p:spPr bwMode="auto">
          <a:xfrm>
            <a:off x="179514" y="1466911"/>
            <a:ext cx="8640959" cy="36933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chemeClr val="bg1"/>
              </a:gs>
            </a:gsLst>
            <a:lin ang="2700000" scaled="1"/>
          </a:gra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233363" indent="-233363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1800" b="1" dirty="0"/>
              <a:t>The program requires 4 arguments.</a:t>
            </a:r>
            <a:endParaRPr lang="en-GB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875027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D1FB8-3D7C-4DDE-AC50-85800F0881E0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397314" name="Rectangle 2"/>
          <p:cNvSpPr>
            <a:spLocks noChangeArrowheads="1"/>
          </p:cNvSpPr>
          <p:nvPr/>
        </p:nvSpPr>
        <p:spPr bwMode="auto">
          <a:xfrm>
            <a:off x="0" y="0"/>
            <a:ext cx="9144000" cy="908050"/>
          </a:xfrm>
          <a:prstGeom prst="rect">
            <a:avLst/>
          </a:prstGeom>
          <a:gradFill rotWithShape="1">
            <a:gsLst>
              <a:gs pos="0">
                <a:srgbClr val="FF3300"/>
              </a:gs>
              <a:gs pos="100000">
                <a:srgbClr val="FF33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SEARCH</a:t>
            </a:r>
          </a:p>
        </p:txBody>
      </p:sp>
      <p:sp>
        <p:nvSpPr>
          <p:cNvPr id="397315" name="Rectangle 3"/>
          <p:cNvSpPr>
            <a:spLocks noChangeArrowheads="1"/>
          </p:cNvSpPr>
          <p:nvPr/>
        </p:nvSpPr>
        <p:spPr bwMode="auto">
          <a:xfrm>
            <a:off x="0" y="908057"/>
            <a:ext cx="9144000" cy="504825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Main function (required arguments)</a:t>
            </a:r>
          </a:p>
        </p:txBody>
      </p:sp>
      <p:pic>
        <p:nvPicPr>
          <p:cNvPr id="397328" name="Picture 16" descr="j0234687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392" y="5849938"/>
            <a:ext cx="1053611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79512" y="1941800"/>
            <a:ext cx="8928992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NZ" sz="12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NZ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NZ" sz="1200" b="1" dirty="0">
                <a:latin typeface="Arial" pitchFamily="34" charset="0"/>
                <a:cs typeface="Arial" pitchFamily="34" charset="0"/>
              </a:rPr>
              <a:t>main</a:t>
            </a:r>
            <a:r>
              <a:rPr lang="en-NZ" sz="1200" dirty="0">
                <a:latin typeface="Arial" pitchFamily="34" charset="0"/>
                <a:cs typeface="Arial" pitchFamily="34" charset="0"/>
              </a:rPr>
              <a:t>( </a:t>
            </a:r>
            <a:r>
              <a:rPr lang="en-NZ" sz="12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NZ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NZ" sz="12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argc</a:t>
            </a:r>
            <a:r>
              <a:rPr lang="en-NZ" sz="1200" dirty="0">
                <a:latin typeface="Arial" pitchFamily="34" charset="0"/>
                <a:cs typeface="Arial" pitchFamily="34" charset="0"/>
              </a:rPr>
              <a:t>, char* </a:t>
            </a:r>
            <a:r>
              <a:rPr lang="en-NZ" sz="12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argv</a:t>
            </a:r>
            <a:r>
              <a:rPr lang="en-NZ" sz="12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[ ] </a:t>
            </a:r>
            <a:r>
              <a:rPr lang="en-NZ" sz="1200" dirty="0">
                <a:latin typeface="Arial" pitchFamily="34" charset="0"/>
                <a:cs typeface="Arial" pitchFamily="34" charset="0"/>
              </a:rPr>
              <a:t>)</a:t>
            </a:r>
            <a:r>
              <a:rPr lang="en-NZ" sz="1100" b="1" dirty="0">
                <a:latin typeface="Arial" pitchFamily="34" charset="0"/>
                <a:cs typeface="Arial" pitchFamily="34" charset="0"/>
              </a:rPr>
              <a:t>{</a:t>
            </a:r>
            <a:endParaRPr lang="en-NZ" sz="1000" b="1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NZ" sz="1000" dirty="0">
                <a:latin typeface="Arial" pitchFamily="34" charset="0"/>
                <a:cs typeface="Arial" pitchFamily="34" charset="0"/>
              </a:rPr>
              <a:t>   </a:t>
            </a:r>
          </a:p>
          <a:p>
            <a:pPr>
              <a:defRPr/>
            </a:pPr>
            <a:r>
              <a:rPr lang="en-NZ" sz="1000" dirty="0">
                <a:latin typeface="Arial" pitchFamily="34" charset="0"/>
                <a:cs typeface="Arial" pitchFamily="34" charset="0"/>
              </a:rPr>
              <a:t>   string path;</a:t>
            </a:r>
          </a:p>
          <a:p>
            <a:pPr>
              <a:defRPr/>
            </a:pPr>
            <a:endParaRPr lang="en-NZ" sz="10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NZ" sz="1000" dirty="0">
                <a:latin typeface="Arial" pitchFamily="34" charset="0"/>
                <a:cs typeface="Arial" pitchFamily="34" charset="0"/>
              </a:rPr>
              <a:t>   </a:t>
            </a:r>
            <a:r>
              <a:rPr lang="en-NZ" sz="10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NZ" sz="1000" dirty="0">
                <a:latin typeface="Arial" pitchFamily="34" charset="0"/>
                <a:cs typeface="Arial" pitchFamily="34" charset="0"/>
              </a:rPr>
              <a:t> &lt;&lt; "=========&lt;&lt; SEARCH ALGORITHMS &gt;&gt;=========" &lt;&lt; </a:t>
            </a:r>
            <a:r>
              <a:rPr lang="en-NZ" sz="1000" dirty="0" err="1">
                <a:latin typeface="Arial" pitchFamily="34" charset="0"/>
                <a:cs typeface="Arial" pitchFamily="34" charset="0"/>
              </a:rPr>
              <a:t>endl</a:t>
            </a:r>
            <a:r>
              <a:rPr lang="en-NZ" sz="1000" dirty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defRPr/>
            </a:pPr>
            <a:r>
              <a:rPr lang="en-NZ" sz="1000" dirty="0">
                <a:latin typeface="Arial" pitchFamily="34" charset="0"/>
                <a:cs typeface="Arial" pitchFamily="34" charset="0"/>
              </a:rPr>
              <a:t>   if(</a:t>
            </a:r>
            <a:r>
              <a:rPr lang="en-NZ" sz="1000" dirty="0" err="1">
                <a:latin typeface="Arial" pitchFamily="34" charset="0"/>
                <a:cs typeface="Arial" pitchFamily="34" charset="0"/>
              </a:rPr>
              <a:t>argc</a:t>
            </a:r>
            <a:r>
              <a:rPr lang="en-NZ" sz="1000" dirty="0">
                <a:latin typeface="Arial" pitchFamily="34" charset="0"/>
                <a:cs typeface="Arial" pitchFamily="34" charset="0"/>
              </a:rPr>
              <a:t> &lt; 5){</a:t>
            </a:r>
          </a:p>
          <a:p>
            <a:pPr>
              <a:defRPr/>
            </a:pPr>
            <a:r>
              <a:rPr lang="en-NZ" sz="1000" dirty="0">
                <a:latin typeface="Arial" pitchFamily="34" charset="0"/>
                <a:cs typeface="Arial" pitchFamily="34" charset="0"/>
              </a:rPr>
              <a:t>       </a:t>
            </a:r>
            <a:r>
              <a:rPr lang="en-NZ" sz="10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NZ" sz="1000" dirty="0">
                <a:latin typeface="Arial" pitchFamily="34" charset="0"/>
                <a:cs typeface="Arial" pitchFamily="34" charset="0"/>
              </a:rPr>
              <a:t> &lt;&lt; "SYNTAX: main.exe &lt;TYPE_OF_RUN = \"</a:t>
            </a:r>
            <a:r>
              <a:rPr lang="en-NZ" sz="1000" dirty="0" err="1">
                <a:latin typeface="Arial" pitchFamily="34" charset="0"/>
                <a:cs typeface="Arial" pitchFamily="34" charset="0"/>
              </a:rPr>
              <a:t>batch_run</a:t>
            </a:r>
            <a:r>
              <a:rPr lang="en-NZ" sz="1000" dirty="0">
                <a:latin typeface="Arial" pitchFamily="34" charset="0"/>
                <a:cs typeface="Arial" pitchFamily="34" charset="0"/>
              </a:rPr>
              <a:t>\" or \"</a:t>
            </a:r>
            <a:r>
              <a:rPr lang="en-NZ" sz="1000" dirty="0" err="1">
                <a:latin typeface="Arial" pitchFamily="34" charset="0"/>
                <a:cs typeface="Arial" pitchFamily="34" charset="0"/>
              </a:rPr>
              <a:t>single_run</a:t>
            </a:r>
            <a:r>
              <a:rPr lang="en-NZ" sz="1000" dirty="0">
                <a:latin typeface="Arial" pitchFamily="34" charset="0"/>
                <a:cs typeface="Arial" pitchFamily="34" charset="0"/>
              </a:rPr>
              <a:t>\"&gt; ALGORITHM_NAME \"INITIAL STATE\"  \"GOAL STATE\" " 	&lt;&lt; </a:t>
            </a:r>
            <a:r>
              <a:rPr lang="en-NZ" sz="1000" dirty="0" err="1">
                <a:latin typeface="Arial" pitchFamily="34" charset="0"/>
                <a:cs typeface="Arial" pitchFamily="34" charset="0"/>
              </a:rPr>
              <a:t>endl</a:t>
            </a:r>
            <a:r>
              <a:rPr lang="en-NZ" sz="1000" dirty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defRPr/>
            </a:pPr>
            <a:r>
              <a:rPr lang="en-NZ" sz="1000" dirty="0">
                <a:latin typeface="Arial" pitchFamily="34" charset="0"/>
                <a:cs typeface="Arial" pitchFamily="34" charset="0"/>
              </a:rPr>
              <a:t>		</a:t>
            </a:r>
          </a:p>
          <a:p>
            <a:pPr>
              <a:defRPr/>
            </a:pPr>
            <a:r>
              <a:rPr lang="en-NZ" sz="1000" dirty="0">
                <a:latin typeface="Arial" pitchFamily="34" charset="0"/>
                <a:cs typeface="Arial" pitchFamily="34" charset="0"/>
              </a:rPr>
              <a:t>       …</a:t>
            </a:r>
          </a:p>
          <a:p>
            <a:pPr>
              <a:defRPr/>
            </a:pPr>
            <a:r>
              <a:rPr lang="en-NZ" sz="1000" dirty="0">
                <a:latin typeface="Arial" pitchFamily="34" charset="0"/>
                <a:cs typeface="Arial" pitchFamily="34" charset="0"/>
              </a:rPr>
              <a:t>       …</a:t>
            </a:r>
          </a:p>
          <a:p>
            <a:pPr>
              <a:defRPr/>
            </a:pPr>
            <a:r>
              <a:rPr lang="en-NZ" sz="1100" b="1" dirty="0">
                <a:latin typeface="Arial" pitchFamily="34" charset="0"/>
                <a:cs typeface="Arial" pitchFamily="34" charset="0"/>
              </a:rPr>
              <a:t>   }</a:t>
            </a:r>
          </a:p>
        </p:txBody>
      </p:sp>
      <p:sp>
        <p:nvSpPr>
          <p:cNvPr id="397329" name="AutoShape 17"/>
          <p:cNvSpPr>
            <a:spLocks noChangeArrowheads="1"/>
          </p:cNvSpPr>
          <p:nvPr/>
        </p:nvSpPr>
        <p:spPr bwMode="auto">
          <a:xfrm>
            <a:off x="5724128" y="5474479"/>
            <a:ext cx="2045677" cy="865187"/>
          </a:xfrm>
          <a:prstGeom prst="wedgeRoundRectCallout">
            <a:avLst>
              <a:gd name="adj1" fmla="val 68021"/>
              <a:gd name="adj2" fmla="val 41144"/>
              <a:gd name="adj3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600" b="1" dirty="0">
                <a:solidFill>
                  <a:srgbClr val="0000FF"/>
                </a:solidFill>
                <a:latin typeface="Arial" charset="0"/>
              </a:rPr>
              <a:t>Batch files </a:t>
            </a:r>
            <a:r>
              <a:rPr lang="en-US" sz="1600" dirty="0">
                <a:latin typeface="Arial" charset="0"/>
              </a:rPr>
              <a:t>are provided to run all the experiments.</a:t>
            </a:r>
          </a:p>
        </p:txBody>
      </p:sp>
      <p:sp>
        <p:nvSpPr>
          <p:cNvPr id="74761" name="Text Box 4"/>
          <p:cNvSpPr txBox="1">
            <a:spLocks noChangeArrowheads="1"/>
          </p:cNvSpPr>
          <p:nvPr/>
        </p:nvSpPr>
        <p:spPr bwMode="auto">
          <a:xfrm>
            <a:off x="179514" y="1466911"/>
            <a:ext cx="8640959" cy="36933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chemeClr val="bg1"/>
              </a:gs>
            </a:gsLst>
            <a:lin ang="2700000" scaled="1"/>
          </a:gra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233363" indent="-233363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1800" b="1" dirty="0"/>
              <a:t>The program requires 4 arguments.</a:t>
            </a:r>
            <a:endParaRPr lang="en-GB" altLang="en-US" sz="1800" b="1" dirty="0"/>
          </a:p>
        </p:txBody>
      </p:sp>
      <p:sp>
        <p:nvSpPr>
          <p:cNvPr id="3" name="Rectangle 2"/>
          <p:cNvSpPr/>
          <p:nvPr/>
        </p:nvSpPr>
        <p:spPr>
          <a:xfrm>
            <a:off x="539552" y="4859868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dirty="0"/>
              <a:t>main.exe "</a:t>
            </a:r>
            <a:r>
              <a:rPr lang="en-NZ" b="1" dirty="0" err="1">
                <a:solidFill>
                  <a:srgbClr val="008000"/>
                </a:solidFill>
              </a:rPr>
              <a:t>batch_run</a:t>
            </a:r>
            <a:r>
              <a:rPr lang="en-NZ" dirty="0"/>
              <a:t>" “</a:t>
            </a:r>
            <a:r>
              <a:rPr lang="en-NZ" b="1" dirty="0" err="1">
                <a:solidFill>
                  <a:srgbClr val="C00000"/>
                </a:solidFill>
              </a:rPr>
              <a:t>astar_explist_manhattan</a:t>
            </a:r>
            <a:r>
              <a:rPr lang="en-NZ" dirty="0"/>
              <a:t>"   "042158367"  "012345678"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4437112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Example: </a:t>
            </a:r>
          </a:p>
        </p:txBody>
      </p:sp>
      <p:sp>
        <p:nvSpPr>
          <p:cNvPr id="5" name="Rectangle 4"/>
          <p:cNvSpPr/>
          <p:nvPr/>
        </p:nvSpPr>
        <p:spPr>
          <a:xfrm>
            <a:off x="233264" y="5569499"/>
            <a:ext cx="33537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type of run </a:t>
            </a:r>
            <a:r>
              <a:rPr lang="en-NZ" sz="1400" dirty="0">
                <a:latin typeface="Arial" pitchFamily="34" charset="0"/>
                <a:cs typeface="Arial" pitchFamily="34" charset="0"/>
              </a:rPr>
              <a:t>= </a:t>
            </a:r>
            <a:r>
              <a:rPr lang="en-NZ" sz="14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NZ" sz="1400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batch_run</a:t>
            </a:r>
            <a:r>
              <a:rPr lang="en-NZ" sz="14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" or "</a:t>
            </a:r>
            <a:r>
              <a:rPr lang="en-NZ" sz="1400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single_run</a:t>
            </a:r>
            <a:r>
              <a:rPr lang="en-NZ" sz="14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endParaRPr lang="en-NZ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37427" y="4309224"/>
            <a:ext cx="28789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INITIAL STATE       GOAL STATE</a:t>
            </a:r>
            <a:endParaRPr lang="en-NZ" sz="1400" dirty="0">
              <a:solidFill>
                <a:srgbClr val="0000FF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30340" y="4221092"/>
            <a:ext cx="15121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Algorithm name</a:t>
            </a:r>
            <a:endParaRPr lang="en-NZ" sz="1400" dirty="0">
              <a:solidFill>
                <a:srgbClr val="0000FF"/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3580230" y="4473526"/>
            <a:ext cx="309489" cy="369332"/>
          </a:xfrm>
          <a:custGeom>
            <a:avLst/>
            <a:gdLst>
              <a:gd name="connsiteX0" fmla="*/ 0 w 309489"/>
              <a:gd name="connsiteY0" fmla="*/ 393896 h 393896"/>
              <a:gd name="connsiteX1" fmla="*/ 161778 w 309489"/>
              <a:gd name="connsiteY1" fmla="*/ 182880 h 393896"/>
              <a:gd name="connsiteX2" fmla="*/ 309489 w 309489"/>
              <a:gd name="connsiteY2" fmla="*/ 0 h 39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489" h="393896">
                <a:moveTo>
                  <a:pt x="0" y="393896"/>
                </a:moveTo>
                <a:cubicBezTo>
                  <a:pt x="55098" y="321212"/>
                  <a:pt x="110197" y="248529"/>
                  <a:pt x="161778" y="182880"/>
                </a:cubicBezTo>
                <a:cubicBezTo>
                  <a:pt x="213359" y="117231"/>
                  <a:pt x="309489" y="0"/>
                  <a:pt x="309489" y="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865215" y="5205047"/>
            <a:ext cx="1153501" cy="369332"/>
          </a:xfrm>
          <a:custGeom>
            <a:avLst/>
            <a:gdLst>
              <a:gd name="connsiteX0" fmla="*/ 1153501 w 1153501"/>
              <a:gd name="connsiteY0" fmla="*/ 0 h 411265"/>
              <a:gd name="connsiteX1" fmla="*/ 133593 w 1153501"/>
              <a:gd name="connsiteY1" fmla="*/ 351692 h 411265"/>
              <a:gd name="connsiteX2" fmla="*/ 42153 w 1153501"/>
              <a:gd name="connsiteY2" fmla="*/ 407963 h 41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3501" h="411265">
                <a:moveTo>
                  <a:pt x="1153501" y="0"/>
                </a:moveTo>
                <a:lnTo>
                  <a:pt x="133593" y="351692"/>
                </a:lnTo>
                <a:cubicBezTo>
                  <a:pt x="-51632" y="419686"/>
                  <a:pt x="-4740" y="413824"/>
                  <a:pt x="42153" y="407963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6133514" y="4550899"/>
            <a:ext cx="77372" cy="369332"/>
          </a:xfrm>
          <a:custGeom>
            <a:avLst/>
            <a:gdLst>
              <a:gd name="connsiteX0" fmla="*/ 77372 w 77372"/>
              <a:gd name="connsiteY0" fmla="*/ 351693 h 351693"/>
              <a:gd name="connsiteX1" fmla="*/ 0 w 77372"/>
              <a:gd name="connsiteY1" fmla="*/ 0 h 351693"/>
              <a:gd name="connsiteX2" fmla="*/ 0 w 77372"/>
              <a:gd name="connsiteY2" fmla="*/ 0 h 351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372" h="351693">
                <a:moveTo>
                  <a:pt x="77372" y="351693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7589048" y="4552231"/>
            <a:ext cx="21574" cy="369332"/>
          </a:xfrm>
          <a:custGeom>
            <a:avLst/>
            <a:gdLst>
              <a:gd name="connsiteX0" fmla="*/ 21574 w 21574"/>
              <a:gd name="connsiteY0" fmla="*/ 343327 h 343327"/>
              <a:gd name="connsiteX1" fmla="*/ 472 w 21574"/>
              <a:gd name="connsiteY1" fmla="*/ 19770 h 343327"/>
              <a:gd name="connsiteX2" fmla="*/ 7506 w 21574"/>
              <a:gd name="connsiteY2" fmla="*/ 33838 h 343327"/>
              <a:gd name="connsiteX3" fmla="*/ 14540 w 21574"/>
              <a:gd name="connsiteY3" fmla="*/ 19770 h 3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74" h="343327">
                <a:moveTo>
                  <a:pt x="21574" y="343327"/>
                </a:moveTo>
                <a:cubicBezTo>
                  <a:pt x="12195" y="207339"/>
                  <a:pt x="2817" y="71351"/>
                  <a:pt x="472" y="19770"/>
                </a:cubicBezTo>
                <a:cubicBezTo>
                  <a:pt x="-1873" y="-31811"/>
                  <a:pt x="5161" y="33838"/>
                  <a:pt x="7506" y="33838"/>
                </a:cubicBezTo>
                <a:cubicBezTo>
                  <a:pt x="9851" y="33838"/>
                  <a:pt x="12195" y="26804"/>
                  <a:pt x="14540" y="1977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233266" y="6057329"/>
            <a:ext cx="5274839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85750" indent="-285750" eaLnBrk="0" hangingPunct="0">
              <a:buFont typeface="Arial" pitchFamily="34" charset="0"/>
              <a:buChar char="•"/>
              <a:defRPr/>
            </a:pPr>
            <a:r>
              <a:rPr lang="en-NZ" sz="1600" b="1" dirty="0" err="1">
                <a:latin typeface="Arial" charset="0"/>
              </a:rPr>
              <a:t>Batch_run</a:t>
            </a:r>
            <a:r>
              <a:rPr lang="en-NZ" sz="1600" dirty="0">
                <a:latin typeface="Arial" charset="0"/>
              </a:rPr>
              <a:t> – for tabulation of results </a:t>
            </a:r>
            <a:r>
              <a:rPr lang="en-NZ" sz="1600" b="1" dirty="0">
                <a:solidFill>
                  <a:srgbClr val="0000FF"/>
                </a:solidFill>
                <a:latin typeface="Arial" charset="0"/>
              </a:rPr>
              <a:t>(run_all.bat)</a:t>
            </a:r>
          </a:p>
          <a:p>
            <a:pPr marL="285750" indent="-285750" eaLnBrk="0" hangingPunct="0">
              <a:buFont typeface="Arial" pitchFamily="34" charset="0"/>
              <a:buChar char="•"/>
              <a:defRPr/>
            </a:pPr>
            <a:r>
              <a:rPr lang="en-NZ" sz="1600" b="1" dirty="0" err="1">
                <a:latin typeface="Arial" charset="0"/>
              </a:rPr>
              <a:t>Single_run</a:t>
            </a:r>
            <a:r>
              <a:rPr lang="en-NZ" sz="1600" dirty="0">
                <a:latin typeface="Arial" charset="0"/>
              </a:rPr>
              <a:t> – for animated solution </a:t>
            </a:r>
            <a:r>
              <a:rPr lang="en-NZ" sz="1600" b="1" dirty="0">
                <a:solidFill>
                  <a:srgbClr val="0000FF"/>
                </a:solidFill>
                <a:latin typeface="Arial" charset="0"/>
              </a:rPr>
              <a:t>(run_one.bat)</a:t>
            </a:r>
            <a:endParaRPr lang="en-GB" sz="16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158440" y="3851756"/>
            <a:ext cx="8640959" cy="36933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chemeClr val="bg1"/>
              </a:gs>
            </a:gsLst>
            <a:lin ang="2700000" scaled="1"/>
          </a:gra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233363" indent="-233363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NZ" altLang="en-US" sz="1800" b="1" dirty="0"/>
              <a:t>Running the program:</a:t>
            </a:r>
            <a:endParaRPr lang="en-GB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02312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97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97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2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6600"/>
            </a:gs>
            <a:gs pos="100000">
              <a:schemeClr val="bg1"/>
            </a:gs>
          </a:gsLst>
          <a:lin ang="2700000" scaled="1"/>
        </a:gra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6600"/>
            </a:gs>
            <a:gs pos="100000">
              <a:schemeClr val="bg1"/>
            </a:gs>
          </a:gsLst>
          <a:lin ang="2700000" scaled="1"/>
        </a:gra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6600"/>
            </a:gs>
            <a:gs pos="100000">
              <a:schemeClr val="bg1"/>
            </a:gs>
          </a:gsLst>
          <a:lin ang="2700000" scaled="1"/>
        </a:gra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6600"/>
            </a:gs>
            <a:gs pos="100000">
              <a:schemeClr val="bg1"/>
            </a:gs>
          </a:gsLst>
          <a:lin ang="2700000" scaled="1"/>
        </a:gra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6600"/>
            </a:gs>
            <a:gs pos="100000">
              <a:schemeClr val="bg1"/>
            </a:gs>
          </a:gsLst>
          <a:lin ang="2700000" scaled="1"/>
        </a:gra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6600"/>
            </a:gs>
            <a:gs pos="100000">
              <a:schemeClr val="bg1"/>
            </a:gs>
          </a:gsLst>
          <a:lin ang="2700000" scaled="1"/>
        </a:gra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4852</TotalTime>
  <Words>2421</Words>
  <Application>Microsoft Office PowerPoint</Application>
  <PresentationFormat>On-screen Show (4:3)</PresentationFormat>
  <Paragraphs>563</Paragraphs>
  <Slides>29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Helvetica</vt:lpstr>
      <vt:lpstr>Symbol</vt:lpstr>
      <vt:lpstr>Times New Roman</vt:lpstr>
      <vt:lpstr>Office Theme</vt:lpstr>
      <vt:lpstr>Default Design</vt:lpstr>
      <vt:lpstr>1_Default Design</vt:lpstr>
      <vt:lpstr>2_Default Design</vt:lpstr>
      <vt:lpstr>PowerPoint Presentation</vt:lpstr>
      <vt:lpstr>Several Algorithms and their variants</vt:lpstr>
      <vt:lpstr>Algorithm Experiments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Napoleon Reyes</cp:lastModifiedBy>
  <cp:revision>165</cp:revision>
  <dcterms:created xsi:type="dcterms:W3CDTF">2016-03-20T05:37:56Z</dcterms:created>
  <dcterms:modified xsi:type="dcterms:W3CDTF">2020-03-15T11:34:26Z</dcterms:modified>
</cp:coreProperties>
</file>