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5" r:id="rId3"/>
  </p:sldMasterIdLst>
  <p:notesMasterIdLst>
    <p:notesMasterId r:id="rId57"/>
  </p:notesMasterIdLst>
  <p:sldIdLst>
    <p:sldId id="452" r:id="rId4"/>
    <p:sldId id="453" r:id="rId5"/>
    <p:sldId id="467" r:id="rId6"/>
    <p:sldId id="330" r:id="rId7"/>
    <p:sldId id="430" r:id="rId8"/>
    <p:sldId id="431" r:id="rId9"/>
    <p:sldId id="321" r:id="rId10"/>
    <p:sldId id="322" r:id="rId11"/>
    <p:sldId id="323" r:id="rId12"/>
    <p:sldId id="319" r:id="rId13"/>
    <p:sldId id="335" r:id="rId14"/>
    <p:sldId id="336" r:id="rId15"/>
    <p:sldId id="338" r:id="rId16"/>
    <p:sldId id="337" r:id="rId17"/>
    <p:sldId id="454" r:id="rId18"/>
    <p:sldId id="334" r:id="rId19"/>
    <p:sldId id="466" r:id="rId20"/>
    <p:sldId id="341" r:id="rId21"/>
    <p:sldId id="324" r:id="rId22"/>
    <p:sldId id="325" r:id="rId23"/>
    <p:sldId id="326" r:id="rId24"/>
    <p:sldId id="327" r:id="rId25"/>
    <p:sldId id="432" r:id="rId26"/>
    <p:sldId id="433" r:id="rId27"/>
    <p:sldId id="328" r:id="rId28"/>
    <p:sldId id="340" r:id="rId29"/>
    <p:sldId id="339" r:id="rId30"/>
    <p:sldId id="455" r:id="rId31"/>
    <p:sldId id="463" r:id="rId32"/>
    <p:sldId id="464" r:id="rId33"/>
    <p:sldId id="465" r:id="rId34"/>
    <p:sldId id="456" r:id="rId35"/>
    <p:sldId id="457" r:id="rId36"/>
    <p:sldId id="458" r:id="rId37"/>
    <p:sldId id="434" r:id="rId38"/>
    <p:sldId id="445" r:id="rId39"/>
    <p:sldId id="435" r:id="rId40"/>
    <p:sldId id="436" r:id="rId41"/>
    <p:sldId id="437" r:id="rId42"/>
    <p:sldId id="438" r:id="rId43"/>
    <p:sldId id="462" r:id="rId44"/>
    <p:sldId id="313" r:id="rId45"/>
    <p:sldId id="297" r:id="rId46"/>
    <p:sldId id="298" r:id="rId47"/>
    <p:sldId id="299" r:id="rId48"/>
    <p:sldId id="300" r:id="rId49"/>
    <p:sldId id="312" r:id="rId50"/>
    <p:sldId id="301" r:id="rId51"/>
    <p:sldId id="302" r:id="rId52"/>
    <p:sldId id="303" r:id="rId53"/>
    <p:sldId id="304" r:id="rId54"/>
    <p:sldId id="305" r:id="rId55"/>
    <p:sldId id="282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0066FF"/>
    <a:srgbClr val="33CCFF"/>
    <a:srgbClr val="FFFF99"/>
    <a:srgbClr val="0000FF"/>
    <a:srgbClr val="132BDD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3" autoAdjust="0"/>
    <p:restoredTop sz="83549" autoAdjust="0"/>
  </p:normalViewPr>
  <p:slideViewPr>
    <p:cSldViewPr>
      <p:cViewPr varScale="1">
        <p:scale>
          <a:sx n="104" d="100"/>
          <a:sy n="104" d="100"/>
        </p:scale>
        <p:origin x="101" y="22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C678C-2943-4888-ABAF-B4520352751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53325-E704-4892-AEE4-F880B15D2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Given a set of inputs and a goal, a controller makes a calculated decision or action in order to satisfy</a:t>
            </a:r>
            <a:r>
              <a:rPr lang="en-NZ" baseline="0" dirty="0"/>
              <a:t> the goal.  This action is then applied to the System, which may be experiencing some external disturbing forces at the same time.  Next, within a span of a few milliseconds, sensors monitoring the system will get a set of new input values, to get some feedback on the effects of the action taken.  This flow of control repeats, and this is why its called a Closed Loop Control.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53325-E704-4892-AEE4-F880B15D20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76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B4478-756A-4FB5-A748-068B9F108BF5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38</a:t>
            </a:fld>
            <a:endParaRPr lang="en-US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GB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4A8D2D-EDBD-485B-8D07-94E6C193CCD0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39</a:t>
            </a:fld>
            <a:endParaRPr lang="en-US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GB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C4888-E3EC-4DE9-A5F4-74BD572B6F08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40</a:t>
            </a:fld>
            <a:endParaRPr lang="en-US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GB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6611C-28FB-43D6-875E-C3E0BABA3650}" type="slidenum">
              <a:rPr lang="en-US" smtClean="0">
                <a:latin typeface="Times" charset="0"/>
              </a:rPr>
              <a:pPr/>
              <a:t>43</a:t>
            </a:fld>
            <a:endParaRPr lang="en-US">
              <a:latin typeface="Times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76834-76CF-4EBD-9C23-08F37D54EF0E}" type="slidenum">
              <a:rPr lang="en-US" smtClean="0">
                <a:latin typeface="Times" charset="0"/>
              </a:rPr>
              <a:pPr/>
              <a:t>44</a:t>
            </a:fld>
            <a:endParaRPr lang="en-US">
              <a:latin typeface="Times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EE974A-AF3D-412E-AE84-556AAF7C6C86}" type="slidenum">
              <a:rPr lang="en-US" smtClean="0">
                <a:latin typeface="Times" charset="0"/>
              </a:rPr>
              <a:pPr/>
              <a:t>45</a:t>
            </a:fld>
            <a:endParaRPr lang="en-US">
              <a:latin typeface="Times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37767B-8946-4DA8-8D2E-E8B1AAA0C681}" type="slidenum">
              <a:rPr lang="en-US" smtClean="0">
                <a:latin typeface="Times" charset="0"/>
              </a:rPr>
              <a:pPr/>
              <a:t>46</a:t>
            </a:fld>
            <a:endParaRPr lang="en-US">
              <a:latin typeface="Times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1A695-AF34-477D-955D-0A17EC95F0DE}" type="slidenum">
              <a:rPr lang="en-US" smtClean="0">
                <a:latin typeface="Times" charset="0"/>
              </a:rPr>
              <a:pPr/>
              <a:t>48</a:t>
            </a:fld>
            <a:endParaRPr lang="en-US">
              <a:latin typeface="Times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FADD1-B06A-4CA8-B659-BD4352EF0905}" type="slidenum">
              <a:rPr lang="en-US" smtClean="0">
                <a:latin typeface="Times" charset="0"/>
              </a:rPr>
              <a:pPr/>
              <a:t>49</a:t>
            </a:fld>
            <a:endParaRPr lang="en-US">
              <a:latin typeface="Times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696038-610E-4203-B647-F775E1C73DB3}" type="slidenum">
              <a:rPr lang="en-US" smtClean="0">
                <a:latin typeface="Times" charset="0"/>
              </a:rPr>
              <a:pPr/>
              <a:t>50</a:t>
            </a:fld>
            <a:endParaRPr lang="en-US">
              <a:latin typeface="Times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NZ" dirty="0"/>
                  <a:t>In the</a:t>
                </a:r>
                <a:r>
                  <a:rPr lang="en-NZ" baseline="0" dirty="0"/>
                  <a:t> simulation, we are using Fuzzy Logic as the controller.  We have the cart-pendulum system, and we use a combination of physics equations and Euler’s method to calculate the next state of the world (i.e. the next values for </a:t>
                </a:r>
                <a:r>
                  <a:rPr lang="en-NZ" b="1" baseline="0" dirty="0"/>
                  <a:t>x</a:t>
                </a:r>
                <a:r>
                  <a:rPr lang="en-NZ" b="0" baseline="0" dirty="0"/>
                  <a:t>,</a:t>
                </a:r>
                <a:r>
                  <a:rPr lang="en-NZ" b="1" baseline="0" dirty="0"/>
                  <a:t> x’</a:t>
                </a:r>
                <a:r>
                  <a:rPr lang="en-NZ" b="0" baseline="0" dirty="0"/>
                  <a:t>,</a:t>
                </a:r>
                <a:r>
                  <a:rPr lang="en-NZ" b="1" dirty="0">
                    <a:solidFill>
                      <a:srgbClr val="0000FF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NZ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𝜽</m:t>
                    </m:r>
                    <m:r>
                      <a:rPr lang="en-NZ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NZ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NZ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p>
                        <m:r>
                          <a:rPr lang="en-NZ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NZ" dirty="0"/>
                  <a:t>).  The goal is simply</a:t>
                </a:r>
                <a:r>
                  <a:rPr lang="en-NZ" baseline="0" dirty="0"/>
                  <a:t> to keep the pole balanced and keep the cart positioned within the boundaries of the platform.</a:t>
                </a:r>
                <a:endParaRPr lang="en-NZ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NZ" dirty="0" smtClean="0"/>
                  <a:t>In the</a:t>
                </a:r>
                <a:r>
                  <a:rPr lang="en-NZ" baseline="0" dirty="0" smtClean="0"/>
                  <a:t> simulation, we are using Fuzzy Logic as the controller.  We have the cart-pendulum system, and we use a combination of physics equations and Euler’s method to calculate the next state of the world (i.e. the next values for </a:t>
                </a:r>
                <a:r>
                  <a:rPr lang="en-NZ" b="1" baseline="0" dirty="0" smtClean="0"/>
                  <a:t>x</a:t>
                </a:r>
                <a:r>
                  <a:rPr lang="en-NZ" b="0" baseline="0" dirty="0" smtClean="0"/>
                  <a:t>,</a:t>
                </a:r>
                <a:r>
                  <a:rPr lang="en-NZ" b="1" baseline="0" dirty="0" smtClean="0"/>
                  <a:t> x’</a:t>
                </a:r>
                <a:r>
                  <a:rPr lang="en-NZ" b="0" baseline="0" dirty="0" smtClean="0"/>
                  <a:t>,</a:t>
                </a:r>
                <a:r>
                  <a:rPr lang="en-NZ" b="1" dirty="0" smtClean="0">
                    <a:solidFill>
                      <a:srgbClr val="0000FF"/>
                    </a:solidFill>
                    <a:ea typeface="Cambria Math"/>
                  </a:rPr>
                  <a:t> </a:t>
                </a:r>
                <a:r>
                  <a:rPr lang="en-NZ" b="1" i="0" smtClean="0">
                    <a:solidFill>
                      <a:srgbClr val="0000FF"/>
                    </a:solidFill>
                    <a:latin typeface="Cambria Math"/>
                    <a:ea typeface="Cambria Math"/>
                  </a:rPr>
                  <a:t>𝜽</a:t>
                </a:r>
                <a:r>
                  <a:rPr lang="en-NZ" b="1" i="0" smtClean="0">
                    <a:solidFill>
                      <a:srgbClr val="0000FF"/>
                    </a:solidFill>
                    <a:latin typeface="Cambria Math"/>
                    <a:ea typeface="Cambria Math"/>
                  </a:rPr>
                  <a:t>,</a:t>
                </a:r>
                <a:r>
                  <a:rPr lang="en-NZ" b="1" i="0" smtClean="0">
                    <a:solidFill>
                      <a:srgbClr val="0000FF"/>
                    </a:solidFill>
                    <a:latin typeface="Cambria Math"/>
                    <a:ea typeface="Cambria Math"/>
                  </a:rPr>
                  <a:t>𝜽^′</a:t>
                </a:r>
                <a:r>
                  <a:rPr lang="en-NZ" dirty="0" smtClean="0"/>
                  <a:t>).  The goal is simply</a:t>
                </a:r>
                <a:r>
                  <a:rPr lang="en-NZ" baseline="0" dirty="0" smtClean="0"/>
                  <a:t> to keep the pole balanced and the cart within the boundaries of the platform.</a:t>
                </a:r>
                <a:endParaRPr lang="en-NZ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53325-E704-4892-AEE4-F880B15D20E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6AF6A-24C2-4468-ACEE-4F540EEC646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Indirection operator (</a:t>
            </a:r>
            <a:r>
              <a:rPr lang="en-US" dirty="0" err="1"/>
              <a:t>fuzzy_system_rec</a:t>
            </a:r>
            <a:r>
              <a:rPr lang="en-US" dirty="0"/>
              <a:t>*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fl)</a:t>
            </a:r>
            <a:endParaRPr lang="en-NZ" dirty="0"/>
          </a:p>
          <a:p>
            <a:r>
              <a:rPr lang="en-NZ" dirty="0"/>
              <a:t>Structure pointer (</a:t>
            </a:r>
            <a:r>
              <a:rPr lang="en-US" dirty="0"/>
              <a:t>fl-&gt;</a:t>
            </a:r>
            <a:r>
              <a:rPr lang="en-US" dirty="0" err="1"/>
              <a:t>no_of_inputs</a:t>
            </a:r>
            <a:r>
              <a:rPr lang="en-US"/>
              <a:t> = 2;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53325-E704-4892-AEE4-F880B15D20E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6611C-28FB-43D6-875E-C3E0BABA3650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28</a:t>
            </a:fld>
            <a:endParaRPr lang="en-US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6611C-28FB-43D6-875E-C3E0BABA3650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29</a:t>
            </a:fld>
            <a:endParaRPr lang="en-US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6611C-28FB-43D6-875E-C3E0BABA3650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30</a:t>
            </a:fld>
            <a:endParaRPr lang="en-US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6611C-28FB-43D6-875E-C3E0BABA3650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31</a:t>
            </a:fld>
            <a:endParaRPr lang="en-US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0030DD-2C64-4E07-BAAA-FC8F0DD30A00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36</a:t>
            </a:fld>
            <a:endParaRPr lang="en-US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GB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0030DD-2C64-4E07-BAAA-FC8F0DD30A00}" type="slidenum">
              <a:rPr lang="en-US" smtClean="0">
                <a:solidFill>
                  <a:prstClr val="black"/>
                </a:solidFill>
                <a:latin typeface="Times" charset="0"/>
              </a:rPr>
              <a:pPr/>
              <a:t>37</a:t>
            </a:fld>
            <a:endParaRPr lang="en-US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GB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051E45-77D2-4A43-A4E9-27ACB7766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64"/>
              <a:chOff x="-3" y="1562"/>
              <a:chExt cx="5763" cy="664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185812434 h 720"/>
                  <a:gd name="T4" fmla="*/ 59 w 1000"/>
                  <a:gd name="T5" fmla="*/ 185812434 h 720"/>
                  <a:gd name="T6" fmla="*/ 59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90 h 317"/>
                  <a:gd name="T4" fmla="*/ 624 w 624"/>
                  <a:gd name="T5" fmla="*/ 1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15 h 317"/>
                  <a:gd name="T4" fmla="*/ 624 w 624"/>
                  <a:gd name="T5" fmla="*/ 151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79"/>
                <a:ext cx="624" cy="255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4 h 370"/>
                  <a:gd name="T4" fmla="*/ 624 w 624"/>
                  <a:gd name="T5" fmla="*/ 34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73 h 317"/>
                  <a:gd name="T4" fmla="*/ 624 w 624"/>
                  <a:gd name="T5" fmla="*/ 173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511 h 272"/>
                  <a:gd name="T4" fmla="*/ 240 w 624"/>
                  <a:gd name="T5" fmla="*/ 1334 h 272"/>
                  <a:gd name="T6" fmla="*/ 624 w 624"/>
                  <a:gd name="T7" fmla="*/ 151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54" y="1753"/>
                <a:ext cx="632" cy="315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37 h 362"/>
                  <a:gd name="T4" fmla="*/ 248 w 632"/>
                  <a:gd name="T5" fmla="*/ 137 h 362"/>
                  <a:gd name="T6" fmla="*/ 632 w 632"/>
                  <a:gd name="T7" fmla="*/ 137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185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90 h 317"/>
                  <a:gd name="T4" fmla="*/ 624 w 624"/>
                  <a:gd name="T5" fmla="*/ 1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15 h 317"/>
                  <a:gd name="T4" fmla="*/ 624 w 624"/>
                  <a:gd name="T5" fmla="*/ 151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8" y="1774"/>
                <a:ext cx="624" cy="255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4 h 370"/>
                  <a:gd name="T4" fmla="*/ 624 w 624"/>
                  <a:gd name="T5" fmla="*/ 34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73 h 317"/>
                  <a:gd name="T4" fmla="*/ 624 w 624"/>
                  <a:gd name="T5" fmla="*/ 173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8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486 h 272"/>
                  <a:gd name="T4" fmla="*/ 240 w 624"/>
                  <a:gd name="T5" fmla="*/ 1313 h 272"/>
                  <a:gd name="T6" fmla="*/ 624 w 624"/>
                  <a:gd name="T7" fmla="*/ 1486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41 h 362"/>
                  <a:gd name="T4" fmla="*/ 248 w 632"/>
                  <a:gd name="T5" fmla="*/ 141 h 362"/>
                  <a:gd name="T6" fmla="*/ 632 w 632"/>
                  <a:gd name="T7" fmla="*/ 141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51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90 h 317"/>
                  <a:gd name="T4" fmla="*/ 624 w 624"/>
                  <a:gd name="T5" fmla="*/ 1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15 h 317"/>
                  <a:gd name="T4" fmla="*/ 624 w 624"/>
                  <a:gd name="T5" fmla="*/ 151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57" y="1762"/>
                <a:ext cx="624" cy="255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4 h 370"/>
                  <a:gd name="T4" fmla="*/ 624 w 624"/>
                  <a:gd name="T5" fmla="*/ 34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57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486 h 272"/>
                  <a:gd name="T4" fmla="*/ 240 w 624"/>
                  <a:gd name="T5" fmla="*/ 1313 h 272"/>
                  <a:gd name="T6" fmla="*/ 624 w 624"/>
                  <a:gd name="T7" fmla="*/ 1486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41 h 362"/>
                  <a:gd name="T4" fmla="*/ 248 w 632"/>
                  <a:gd name="T5" fmla="*/ 141 h 362"/>
                  <a:gd name="T6" fmla="*/ 632 w 632"/>
                  <a:gd name="T7" fmla="*/ 141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95 h 385"/>
                <a:gd name="T2" fmla="*/ 5762 w 5762"/>
                <a:gd name="T3" fmla="*/ 281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9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NZ">
                <a:solidFill>
                  <a:srgbClr val="000000"/>
                </a:solidFill>
              </a:endParaRP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NZ">
                <a:solidFill>
                  <a:srgbClr val="000000"/>
                </a:solidFill>
              </a:endParaRPr>
            </a:p>
          </p:txBody>
        </p:sp>
      </p:grpSp>
      <p:sp>
        <p:nvSpPr>
          <p:cNvPr id="2357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2D7B035-FC73-460B-BA09-73246D66C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32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45D9BAC-40EA-4729-A395-F65D94CDE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75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C7A534F-F6B8-4F0C-90A4-811A52F27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13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D7B9879-A7DE-4641-9C49-2B9FFCAED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1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EDCC026-C053-45EA-83DA-08525AAA4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38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B3E0E2C-E682-457E-A4BB-17CF21752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5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714A176-D22E-42F7-A400-1F7DC6A72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9532A04-5EEC-493D-96E5-71D40844D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1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EBDE59A-900D-4466-AC5A-AE83A3885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7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1C7B383-B011-44F1-9935-A4A3A0E9F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00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69C5215-F8DD-4B19-B0C7-7F2AF33F1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60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35D32A0-8D2B-4088-9305-E91B9A56C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12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F37EE9D-31CC-4A8F-9AE2-53E570A8D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32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9116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14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509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1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6838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9657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2875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3911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8907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554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6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051E45-77D2-4A43-A4E9-27ACB776604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1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7C71-D48D-4FB7-99A2-4DC69F0E315B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" Target="../slides/slide5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7C71-D48D-4FB7-99A2-4DC69F0E315B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FA7E-406E-480F-A8FB-A0DCE5C81F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2057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2060" name="Freeform 4"/>
              <p:cNvSpPr>
                <a:spLocks/>
              </p:cNvSpPr>
              <p:nvPr/>
            </p:nvSpPr>
            <p:spPr bwMode="ltGray">
              <a:xfrm rot="-5400000">
                <a:off x="2554" y="-990"/>
                <a:ext cx="624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186006543 h 720"/>
                  <a:gd name="T4" fmla="*/ 59 w 1000"/>
                  <a:gd name="T5" fmla="*/ 186006543 h 720"/>
                  <a:gd name="T6" fmla="*/ 59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61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90 h 317"/>
                  <a:gd name="T4" fmla="*/ 624 w 624"/>
                  <a:gd name="T5" fmla="*/ 1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62" name="Freeform 6"/>
              <p:cNvSpPr>
                <a:spLocks/>
              </p:cNvSpPr>
              <p:nvPr/>
            </p:nvSpPr>
            <p:spPr bwMode="ltGray">
              <a:xfrm rot="-5400000">
                <a:off x="926" y="1696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35 h 317"/>
                  <a:gd name="T4" fmla="*/ 624 w 624"/>
                  <a:gd name="T5" fmla="*/ 153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63" name="Freeform 7"/>
              <p:cNvSpPr>
                <a:spLocks/>
              </p:cNvSpPr>
              <p:nvPr/>
            </p:nvSpPr>
            <p:spPr bwMode="ltGray">
              <a:xfrm rot="-5400000">
                <a:off x="-113" y="1780"/>
                <a:ext cx="624" cy="255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4 h 370"/>
                  <a:gd name="T4" fmla="*/ 624 w 624"/>
                  <a:gd name="T5" fmla="*/ 34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64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69 h 317"/>
                  <a:gd name="T4" fmla="*/ 624 w 624"/>
                  <a:gd name="T5" fmla="*/ 16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65" name="Freeform 9"/>
              <p:cNvSpPr>
                <a:spLocks/>
              </p:cNvSpPr>
              <p:nvPr/>
            </p:nvSpPr>
            <p:spPr bwMode="ltGray">
              <a:xfrm rot="-5400000">
                <a:off x="406" y="1699"/>
                <a:ext cx="624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563 h 272"/>
                  <a:gd name="T4" fmla="*/ 240 w 624"/>
                  <a:gd name="T5" fmla="*/ 1377 h 272"/>
                  <a:gd name="T6" fmla="*/ 624 w 624"/>
                  <a:gd name="T7" fmla="*/ 1563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66" name="Freeform 10"/>
              <p:cNvSpPr>
                <a:spLocks/>
              </p:cNvSpPr>
              <p:nvPr/>
            </p:nvSpPr>
            <p:spPr bwMode="ltGray">
              <a:xfrm rot="-5400000">
                <a:off x="119" y="1728"/>
                <a:ext cx="632" cy="316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41 h 362"/>
                  <a:gd name="T4" fmla="*/ 248 w 632"/>
                  <a:gd name="T5" fmla="*/ 141 h 362"/>
                  <a:gd name="T6" fmla="*/ 632 w 632"/>
                  <a:gd name="T7" fmla="*/ 141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67" name="Freeform 11"/>
              <p:cNvSpPr>
                <a:spLocks/>
              </p:cNvSpPr>
              <p:nvPr/>
            </p:nvSpPr>
            <p:spPr bwMode="ltGray">
              <a:xfrm rot="-5400000">
                <a:off x="3136" y="1637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69 h 317"/>
                  <a:gd name="T4" fmla="*/ 624 w 624"/>
                  <a:gd name="T5" fmla="*/ 146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68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90 h 317"/>
                  <a:gd name="T4" fmla="*/ 624 w 624"/>
                  <a:gd name="T5" fmla="*/ 149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69" name="Freeform 13"/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6 h 370"/>
                  <a:gd name="T4" fmla="*/ 624 w 624"/>
                  <a:gd name="T5" fmla="*/ 36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70" name="Freeform 14"/>
              <p:cNvSpPr>
                <a:spLocks/>
              </p:cNvSpPr>
              <p:nvPr/>
            </p:nvSpPr>
            <p:spPr bwMode="ltGray">
              <a:xfrm rot="-5400000">
                <a:off x="2514" y="1729"/>
                <a:ext cx="624" cy="29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67 h 317"/>
                  <a:gd name="T4" fmla="*/ 624 w 624"/>
                  <a:gd name="T5" fmla="*/ 167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71" name="Freeform 15"/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461 h 272"/>
                  <a:gd name="T4" fmla="*/ 240 w 624"/>
                  <a:gd name="T5" fmla="*/ 1290 h 272"/>
                  <a:gd name="T6" fmla="*/ 624 w 624"/>
                  <a:gd name="T7" fmla="*/ 14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72" name="Freeform 16"/>
              <p:cNvSpPr>
                <a:spLocks/>
              </p:cNvSpPr>
              <p:nvPr/>
            </p:nvSpPr>
            <p:spPr bwMode="ltGray">
              <a:xfrm rot="-5400000">
                <a:off x="2006" y="1721"/>
                <a:ext cx="632" cy="316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41 h 362"/>
                  <a:gd name="T4" fmla="*/ 248 w 632"/>
                  <a:gd name="T5" fmla="*/ 141 h 362"/>
                  <a:gd name="T6" fmla="*/ 632 w 632"/>
                  <a:gd name="T7" fmla="*/ 141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73" name="Freeform 17"/>
              <p:cNvSpPr>
                <a:spLocks/>
              </p:cNvSpPr>
              <p:nvPr/>
            </p:nvSpPr>
            <p:spPr bwMode="ltGray">
              <a:xfrm rot="-5400000">
                <a:off x="4004" y="1614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469 h 317"/>
                  <a:gd name="T4" fmla="*/ 624 w 624"/>
                  <a:gd name="T5" fmla="*/ 146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74" name="Freeform 18"/>
              <p:cNvSpPr>
                <a:spLocks/>
              </p:cNvSpPr>
              <p:nvPr/>
            </p:nvSpPr>
            <p:spPr bwMode="ltGray">
              <a:xfrm rot="-5400000">
                <a:off x="3625" y="1646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1535 h 317"/>
                  <a:gd name="T4" fmla="*/ 624 w 624"/>
                  <a:gd name="T5" fmla="*/ 1535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75" name="Freeform 19"/>
              <p:cNvSpPr>
                <a:spLocks/>
              </p:cNvSpPr>
              <p:nvPr/>
            </p:nvSpPr>
            <p:spPr bwMode="ltGray">
              <a:xfrm rot="-5400000">
                <a:off x="4472" y="1719"/>
                <a:ext cx="624" cy="255"/>
              </a:xfrm>
              <a:custGeom>
                <a:avLst/>
                <a:gdLst>
                  <a:gd name="T0" fmla="*/ 0 w 624"/>
                  <a:gd name="T1" fmla="*/ 6 h 370"/>
                  <a:gd name="T2" fmla="*/ 0 w 624"/>
                  <a:gd name="T3" fmla="*/ 34 h 370"/>
                  <a:gd name="T4" fmla="*/ 624 w 624"/>
                  <a:gd name="T5" fmla="*/ 34 h 370"/>
                  <a:gd name="T6" fmla="*/ 624 w 624"/>
                  <a:gd name="T7" fmla="*/ 6 h 370"/>
                  <a:gd name="T8" fmla="*/ 384 w 624"/>
                  <a:gd name="T9" fmla="*/ 1 h 370"/>
                  <a:gd name="T10" fmla="*/ 0 w 624"/>
                  <a:gd name="T11" fmla="*/ 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76" name="Freeform 20"/>
              <p:cNvSpPr>
                <a:spLocks/>
              </p:cNvSpPr>
              <p:nvPr/>
            </p:nvSpPr>
            <p:spPr bwMode="ltGray">
              <a:xfrm>
                <a:off x="5469" y="1534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77" name="Freeform 21"/>
              <p:cNvSpPr>
                <a:spLocks/>
              </p:cNvSpPr>
              <p:nvPr/>
            </p:nvSpPr>
            <p:spPr bwMode="ltGray">
              <a:xfrm rot="-5400000">
                <a:off x="5041" y="1639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1461 h 272"/>
                  <a:gd name="T4" fmla="*/ 240 w 624"/>
                  <a:gd name="T5" fmla="*/ 1290 h 272"/>
                  <a:gd name="T6" fmla="*/ 624 w 624"/>
                  <a:gd name="T7" fmla="*/ 14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  <p:sp>
            <p:nvSpPr>
              <p:cNvPr id="2078" name="Freeform 22"/>
              <p:cNvSpPr>
                <a:spLocks/>
              </p:cNvSpPr>
              <p:nvPr/>
            </p:nvSpPr>
            <p:spPr bwMode="ltGray">
              <a:xfrm rot="-5400000">
                <a:off x="4722" y="1665"/>
                <a:ext cx="632" cy="316"/>
              </a:xfrm>
              <a:custGeom>
                <a:avLst/>
                <a:gdLst>
                  <a:gd name="T0" fmla="*/ 8 w 632"/>
                  <a:gd name="T1" fmla="*/ 20 h 362"/>
                  <a:gd name="T2" fmla="*/ 8 w 632"/>
                  <a:gd name="T3" fmla="*/ 141 h 362"/>
                  <a:gd name="T4" fmla="*/ 248 w 632"/>
                  <a:gd name="T5" fmla="*/ 141 h 362"/>
                  <a:gd name="T6" fmla="*/ 632 w 632"/>
                  <a:gd name="T7" fmla="*/ 141 h 362"/>
                  <a:gd name="T8" fmla="*/ 632 w 632"/>
                  <a:gd name="T9" fmla="*/ 20 h 362"/>
                  <a:gd name="T10" fmla="*/ 104 w 632"/>
                  <a:gd name="T11" fmla="*/ 20 h 362"/>
                  <a:gd name="T12" fmla="*/ 8 w 632"/>
                  <a:gd name="T13" fmla="*/ 20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NZ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58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95 h 385"/>
                <a:gd name="T2" fmla="*/ 1023 w 5762"/>
                <a:gd name="T3" fmla="*/ 281 h 385"/>
                <a:gd name="T4" fmla="*/ 1023 w 5762"/>
                <a:gd name="T5" fmla="*/ 4 h 385"/>
                <a:gd name="T6" fmla="*/ 0 w 5762"/>
                <a:gd name="T7" fmla="*/ 0 h 385"/>
                <a:gd name="T8" fmla="*/ 0 w 5762"/>
                <a:gd name="T9" fmla="*/ 29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NZ">
                <a:solidFill>
                  <a:srgbClr val="000000"/>
                </a:solidFill>
              </a:endParaRPr>
            </a:p>
          </p:txBody>
        </p:sp>
        <p:sp>
          <p:nvSpPr>
            <p:cNvPr id="2059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1023 w 5761"/>
                <a:gd name="T3" fmla="*/ 0 h 189"/>
                <a:gd name="T4" fmla="*/ 1023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NZ">
                <a:solidFill>
                  <a:srgbClr val="000000"/>
                </a:solidFill>
              </a:endParaRPr>
            </a:p>
          </p:txBody>
        </p:sp>
      </p:grpSp>
      <p:sp>
        <p:nvSpPr>
          <p:cNvPr id="2051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55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2255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2255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 b="0">
                <a:solidFill>
                  <a:srgbClr val="000000"/>
                </a:solidFill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7EAE04E0-9954-473B-B55D-CB5543A39B37}" type="slidenum">
              <a:rPr lang="en-US"/>
              <a:pPr fontAlgn="base"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2056" name="AutoShape 30">
            <a:hlinkClick r:id="rId15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8721725" y="6435725"/>
            <a:ext cx="304800" cy="304800"/>
          </a:xfrm>
          <a:prstGeom prst="actionButtonHome">
            <a:avLst/>
          </a:prstGeom>
          <a:gradFill rotWithShape="0">
            <a:gsLst>
              <a:gs pos="0">
                <a:srgbClr val="FF3399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2400" b="1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4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7C71-D48D-4FB7-99A2-4DC69F0E31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FA7E-406E-480F-A8FB-A0DCE5C81F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0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ChangeArrowheads="1"/>
          </p:cNvSpPr>
          <p:nvPr/>
        </p:nvSpPr>
        <p:spPr bwMode="auto">
          <a:xfrm>
            <a:off x="825500" y="2120900"/>
            <a:ext cx="7493000" cy="34798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NZ" altLang="en-US" sz="2400" b="1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Feedback Control/Closed Loop Control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154113"/>
            <a:ext cx="8718550" cy="750887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NZ" altLang="en-US" sz="2200"/>
              <a:t>Closed-loop control allows for </a:t>
            </a:r>
            <a:r>
              <a:rPr lang="en-NZ" altLang="en-US" sz="2200" b="1">
                <a:solidFill>
                  <a:srgbClr val="0000FF"/>
                </a:solidFill>
              </a:rPr>
              <a:t>uncertainty</a:t>
            </a:r>
            <a:r>
              <a:rPr lang="en-NZ" altLang="en-US" sz="2200">
                <a:solidFill>
                  <a:srgbClr val="0000FF"/>
                </a:solidFill>
              </a:rPr>
              <a:t> </a:t>
            </a:r>
            <a:r>
              <a:rPr lang="en-NZ" altLang="en-US" sz="2200"/>
              <a:t>in the model as well as </a:t>
            </a:r>
            <a:r>
              <a:rPr lang="en-NZ" altLang="en-US" sz="2200" b="1">
                <a:solidFill>
                  <a:srgbClr val="0000FF"/>
                </a:solidFill>
              </a:rPr>
              <a:t>noise</a:t>
            </a:r>
            <a:r>
              <a:rPr lang="en-NZ" altLang="en-US" sz="2200"/>
              <a:t> and </a:t>
            </a:r>
            <a:r>
              <a:rPr lang="en-NZ" altLang="en-US" sz="2200" b="1">
                <a:solidFill>
                  <a:srgbClr val="0000FF"/>
                </a:solidFill>
              </a:rPr>
              <a:t>disturbances</a:t>
            </a:r>
            <a:r>
              <a:rPr lang="en-NZ" altLang="en-US" sz="2200">
                <a:solidFill>
                  <a:srgbClr val="0000FF"/>
                </a:solidFill>
              </a:rPr>
              <a:t> </a:t>
            </a:r>
            <a:r>
              <a:rPr lang="en-NZ" altLang="en-US" sz="2200"/>
              <a:t>in the system under control</a:t>
            </a:r>
            <a:endParaRPr lang="en-US" altLang="en-US" sz="2200"/>
          </a:p>
        </p:txBody>
      </p:sp>
      <p:sp>
        <p:nvSpPr>
          <p:cNvPr id="3" name="Oval 2"/>
          <p:cNvSpPr/>
          <p:nvPr/>
        </p:nvSpPr>
        <p:spPr bwMode="auto">
          <a:xfrm>
            <a:off x="1133475" y="2328863"/>
            <a:ext cx="1054100" cy="649287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goal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6350" y="2378075"/>
            <a:ext cx="2222500" cy="831850"/>
          </a:xfrm>
          <a:prstGeom prst="rect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Control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Z=f(</a:t>
            </a:r>
            <a:r>
              <a:rPr lang="en-NZ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x,y</a:t>
            </a:r>
            <a:r>
              <a:rPr lang="en-NZ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16350" y="3927475"/>
            <a:ext cx="2222500" cy="461963"/>
          </a:xfrm>
          <a:prstGeom prst="rect">
            <a:avLst/>
          </a:prstGeom>
          <a:solidFill>
            <a:srgbClr val="3D22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System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578600" y="3117850"/>
            <a:ext cx="1054100" cy="649288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Act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006600" y="3216275"/>
            <a:ext cx="1409700" cy="649288"/>
          </a:xfrm>
          <a:prstGeom prst="ellipse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Sense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010025" y="4921250"/>
            <a:ext cx="1835150" cy="474663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Disturbance</a:t>
            </a:r>
          </a:p>
        </p:txBody>
      </p:sp>
      <p:cxnSp>
        <p:nvCxnSpPr>
          <p:cNvPr id="98315" name="Straight Arrow Connector 5"/>
          <p:cNvCxnSpPr>
            <a:cxnSpLocks noChangeShapeType="1"/>
            <a:stCxn id="3" idx="6"/>
          </p:cNvCxnSpPr>
          <p:nvPr/>
        </p:nvCxnSpPr>
        <p:spPr bwMode="auto">
          <a:xfrm>
            <a:off x="2187575" y="2654300"/>
            <a:ext cx="1628775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8316" name="Elbow Connector 12"/>
          <p:cNvCxnSpPr>
            <a:cxnSpLocks noChangeShapeType="1"/>
            <a:stCxn id="4" idx="3"/>
            <a:endCxn id="9" idx="0"/>
          </p:cNvCxnSpPr>
          <p:nvPr/>
        </p:nvCxnSpPr>
        <p:spPr bwMode="auto">
          <a:xfrm>
            <a:off x="6038850" y="2794000"/>
            <a:ext cx="1066800" cy="323850"/>
          </a:xfrm>
          <a:prstGeom prst="bent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8317" name="Elbow Connector 15"/>
          <p:cNvCxnSpPr>
            <a:cxnSpLocks noChangeShapeType="1"/>
            <a:stCxn id="9" idx="4"/>
            <a:endCxn id="8" idx="3"/>
          </p:cNvCxnSpPr>
          <p:nvPr/>
        </p:nvCxnSpPr>
        <p:spPr bwMode="auto">
          <a:xfrm rot="5400000">
            <a:off x="6376194" y="3429794"/>
            <a:ext cx="392112" cy="1066800"/>
          </a:xfrm>
          <a:prstGeom prst="bent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8318" name="Straight Arrow Connector 17"/>
          <p:cNvCxnSpPr>
            <a:cxnSpLocks noChangeShapeType="1"/>
            <a:stCxn id="11" idx="0"/>
            <a:endCxn id="8" idx="2"/>
          </p:cNvCxnSpPr>
          <p:nvPr/>
        </p:nvCxnSpPr>
        <p:spPr bwMode="auto">
          <a:xfrm flipV="1">
            <a:off x="4927600" y="4389438"/>
            <a:ext cx="0" cy="5318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8319" name="Elbow Connector 19"/>
          <p:cNvCxnSpPr>
            <a:cxnSpLocks noChangeShapeType="1"/>
            <a:stCxn id="10" idx="0"/>
          </p:cNvCxnSpPr>
          <p:nvPr/>
        </p:nvCxnSpPr>
        <p:spPr bwMode="auto">
          <a:xfrm rot="5400000" flipH="1" flipV="1">
            <a:off x="3133725" y="2533650"/>
            <a:ext cx="260350" cy="1104900"/>
          </a:xfrm>
          <a:prstGeom prst="bent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8320" name="Elbow Connector 21"/>
          <p:cNvCxnSpPr>
            <a:cxnSpLocks noChangeShapeType="1"/>
            <a:stCxn id="8" idx="1"/>
            <a:endCxn id="10" idx="4"/>
          </p:cNvCxnSpPr>
          <p:nvPr/>
        </p:nvCxnSpPr>
        <p:spPr bwMode="auto">
          <a:xfrm rot="10800000">
            <a:off x="2711450" y="3865563"/>
            <a:ext cx="1104900" cy="293687"/>
          </a:xfrm>
          <a:prstGeom prst="bent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TextBox 25"/>
          <p:cNvSpPr txBox="1"/>
          <p:nvPr/>
        </p:nvSpPr>
        <p:spPr>
          <a:xfrm>
            <a:off x="6154738" y="2378075"/>
            <a:ext cx="3905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813" y="5810250"/>
            <a:ext cx="8734425" cy="922338"/>
          </a:xfrm>
          <a:prstGeom prst="rect">
            <a:avLst/>
          </a:prstGeom>
          <a:solidFill>
            <a:srgbClr val="FFFF99"/>
          </a:solidFill>
          <a:ln>
            <a:solidFill>
              <a:srgbClr val="3399FF"/>
            </a:solidFill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dirty="0">
                <a:solidFill>
                  <a:srgbClr val="000000"/>
                </a:solidFill>
              </a:rPr>
              <a:t>*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Controllers</a:t>
            </a:r>
            <a:r>
              <a:rPr lang="en-NZ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NZ" dirty="0">
                <a:solidFill>
                  <a:srgbClr val="000000"/>
                </a:solidFill>
              </a:rPr>
              <a:t>are used in the industry to </a:t>
            </a:r>
            <a:r>
              <a:rPr lang="en-NZ" b="1" dirty="0">
                <a:solidFill>
                  <a:srgbClr val="0000FF"/>
                </a:solidFill>
              </a:rPr>
              <a:t>regulate</a:t>
            </a:r>
            <a:r>
              <a:rPr lang="en-NZ" dirty="0">
                <a:solidFill>
                  <a:srgbClr val="0000FF"/>
                </a:solidFill>
              </a:rPr>
              <a:t> </a:t>
            </a:r>
            <a:r>
              <a:rPr lang="en-NZ" dirty="0">
                <a:solidFill>
                  <a:srgbClr val="000000"/>
                </a:solidFill>
              </a:rPr>
              <a:t>temperature, pressure, flow rate, chemical composition, speed and practically every other variable for which a measurement exists.</a:t>
            </a:r>
          </a:p>
        </p:txBody>
      </p:sp>
      <p:sp>
        <p:nvSpPr>
          <p:cNvPr id="98323" name="TextBox 6"/>
          <p:cNvSpPr txBox="1">
            <a:spLocks noChangeArrowheads="1"/>
          </p:cNvSpPr>
          <p:nvPr/>
        </p:nvSpPr>
        <p:spPr bwMode="auto">
          <a:xfrm>
            <a:off x="1450975" y="37338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>
                <a:solidFill>
                  <a:srgbClr val="000000"/>
                </a:solidFill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92196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43050"/>
            <a:ext cx="8715404" cy="369332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/>
          <p:cNvSpPr/>
          <p:nvPr/>
        </p:nvSpPr>
        <p:spPr>
          <a:xfrm>
            <a:off x="214282" y="1643050"/>
            <a:ext cx="8501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If </a:t>
            </a:r>
            <a:r>
              <a:rPr lang="en-NZ" dirty="0">
                <a:latin typeface="Arial" pitchFamily="34" charset="0"/>
                <a:cs typeface="Arial" pitchFamily="34" charset="0"/>
              </a:rPr>
              <a:t>( </a:t>
            </a:r>
            <a:r>
              <a:rPr lang="en-NZ" b="1" dirty="0">
                <a:latin typeface="Arial" pitchFamily="34" charset="0"/>
                <a:cs typeface="Arial" pitchFamily="34" charset="0"/>
              </a:rPr>
              <a:t>angle</a:t>
            </a:r>
            <a:r>
              <a:rPr lang="en-NZ" dirty="0">
                <a:latin typeface="Arial" pitchFamily="34" charset="0"/>
                <a:cs typeface="Arial" pitchFamily="34" charset="0"/>
              </a:rPr>
              <a:t> is small) </a:t>
            </a:r>
            <a:r>
              <a:rPr lang="en-NZ" b="1" dirty="0">
                <a:solidFill>
                  <a:srgbClr val="132B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AND</a:t>
            </a:r>
            <a:r>
              <a:rPr lang="en-NZ" dirty="0">
                <a:latin typeface="Arial" pitchFamily="34" charset="0"/>
                <a:cs typeface="Arial" pitchFamily="34" charset="0"/>
              </a:rPr>
              <a:t> (</a:t>
            </a:r>
            <a:r>
              <a:rPr lang="en-NZ" b="1" dirty="0">
                <a:latin typeface="Arial" pitchFamily="34" charset="0"/>
                <a:cs typeface="Arial" pitchFamily="34" charset="0"/>
              </a:rPr>
              <a:t>distance</a:t>
            </a:r>
            <a:r>
              <a:rPr lang="en-NZ" dirty="0">
                <a:latin typeface="Arial" pitchFamily="34" charset="0"/>
                <a:cs typeface="Arial" pitchFamily="34" charset="0"/>
              </a:rPr>
              <a:t> is VERY_FAR) </a:t>
            </a:r>
            <a:r>
              <a:rPr lang="en-N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Then</a:t>
            </a:r>
            <a:r>
              <a:rPr lang="en-NZ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latin typeface="Arial" pitchFamily="34" charset="0"/>
                <a:cs typeface="Arial" pitchFamily="34" charset="0"/>
              </a:rPr>
              <a:t>output is </a:t>
            </a:r>
            <a:r>
              <a:rPr lang="en-NZ" b="1" dirty="0">
                <a:latin typeface="Arial" pitchFamily="34" charset="0"/>
                <a:cs typeface="Arial" pitchFamily="34" charset="0"/>
              </a:rPr>
              <a:t>VERY_FAST</a:t>
            </a:r>
            <a:r>
              <a:rPr lang="en-NZ" dirty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Defining the Fuzzy Rule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741719" y="1187051"/>
            <a:ext cx="347666" cy="68816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5400000">
            <a:off x="3138027" y="1063079"/>
            <a:ext cx="347666" cy="936104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34" y="1000108"/>
            <a:ext cx="234365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 err="1"/>
              <a:t>inp_index</a:t>
            </a:r>
            <a:r>
              <a:rPr lang="en-NZ" dirty="0"/>
              <a:t>[0]:  </a:t>
            </a:r>
            <a:r>
              <a:rPr lang="en-NZ" b="1" dirty="0" err="1"/>
              <a:t>in_angle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35228" y="1000108"/>
            <a:ext cx="26738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 err="1"/>
              <a:t>inp_index</a:t>
            </a:r>
            <a:r>
              <a:rPr lang="en-NZ" dirty="0"/>
              <a:t>[1]:  </a:t>
            </a:r>
            <a:r>
              <a:rPr lang="en-NZ" b="1" dirty="0" err="1"/>
              <a:t>in_distance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15140" y="1071546"/>
            <a:ext cx="151509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b="1" dirty="0" err="1"/>
              <a:t>out_fuzzy_set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7465239" y="1607331"/>
            <a:ext cx="214314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5720" y="392906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fl-&gt;rules[0].</a:t>
            </a:r>
            <a:r>
              <a:rPr lang="en-US" dirty="0" err="1"/>
              <a:t>inp_fuzzy_set</a:t>
            </a:r>
            <a:r>
              <a:rPr lang="en-US" dirty="0"/>
              <a:t>[0] = </a:t>
            </a:r>
            <a:r>
              <a:rPr lang="en-US" dirty="0" err="1"/>
              <a:t>in_small</a:t>
            </a:r>
            <a:r>
              <a:rPr lang="en-US" dirty="0"/>
              <a:t>;</a:t>
            </a:r>
          </a:p>
          <a:p>
            <a:r>
              <a:rPr lang="en-US" dirty="0"/>
              <a:t>   fl-&gt;rules[0].</a:t>
            </a:r>
            <a:r>
              <a:rPr lang="en-US" dirty="0" err="1"/>
              <a:t>inp_fuzzy_set</a:t>
            </a:r>
            <a:r>
              <a:rPr lang="en-US" dirty="0"/>
              <a:t>[1] = </a:t>
            </a:r>
            <a:r>
              <a:rPr lang="en-US" dirty="0" err="1"/>
              <a:t>in_very_far</a:t>
            </a:r>
            <a:r>
              <a:rPr lang="en-US" dirty="0"/>
              <a:t>;</a:t>
            </a:r>
          </a:p>
          <a:p>
            <a:r>
              <a:rPr lang="en-US" dirty="0"/>
              <a:t>   fl-&gt;rules[0].</a:t>
            </a:r>
            <a:r>
              <a:rPr lang="en-US" dirty="0" err="1"/>
              <a:t>out_fuzzy_set</a:t>
            </a:r>
            <a:r>
              <a:rPr lang="en-US" dirty="0"/>
              <a:t> = </a:t>
            </a:r>
            <a:r>
              <a:rPr lang="en-US" b="1" dirty="0" err="1"/>
              <a:t>out_very_fast</a:t>
            </a:r>
            <a:r>
              <a:rPr lang="en-US" dirty="0"/>
              <a:t>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8596" y="31409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fl-&gt;rules[0].</a:t>
            </a:r>
            <a:r>
              <a:rPr lang="en-US" dirty="0" err="1"/>
              <a:t>inp_index</a:t>
            </a:r>
            <a:r>
              <a:rPr lang="en-US" dirty="0"/>
              <a:t>[0] = </a:t>
            </a:r>
            <a:r>
              <a:rPr lang="en-US" dirty="0" err="1"/>
              <a:t>in_angle</a:t>
            </a:r>
            <a:r>
              <a:rPr lang="en-US" dirty="0"/>
              <a:t>;</a:t>
            </a:r>
          </a:p>
          <a:p>
            <a:r>
              <a:rPr lang="en-US" dirty="0"/>
              <a:t>fl-&gt;rules[0].</a:t>
            </a:r>
            <a:r>
              <a:rPr lang="en-US" dirty="0" err="1"/>
              <a:t>inp_index</a:t>
            </a:r>
            <a:r>
              <a:rPr lang="en-US" dirty="0"/>
              <a:t>[1] = </a:t>
            </a:r>
            <a:r>
              <a:rPr lang="en-US" dirty="0" err="1"/>
              <a:t>in_distance</a:t>
            </a:r>
            <a:r>
              <a:rPr lang="en-US" dirty="0"/>
              <a:t>;</a:t>
            </a:r>
          </a:p>
        </p:txBody>
      </p:sp>
      <p:graphicFrame>
        <p:nvGraphicFramePr>
          <p:cNvPr id="19" name="Group 212"/>
          <p:cNvGraphicFramePr>
            <a:graphicFrameLocks noGrp="1"/>
          </p:cNvGraphicFramePr>
          <p:nvPr>
            <p:ph sz="half" idx="4294967295"/>
          </p:nvPr>
        </p:nvGraphicFramePr>
        <p:xfrm>
          <a:off x="5214942" y="5286388"/>
          <a:ext cx="3495675" cy="1376998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NEAR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FAR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VERY FAR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SMALL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Med Speed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Fast Speed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Very Fast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MEDIUM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Slow Speed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Med Speed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Fast Speed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LARGE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Very Slow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Slow Speed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Slow Speed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4929190" y="4429132"/>
            <a:ext cx="2977137" cy="1454432"/>
          </a:xfrm>
          <a:custGeom>
            <a:avLst/>
            <a:gdLst>
              <a:gd name="connsiteX0" fmla="*/ 2909454 w 2909454"/>
              <a:gd name="connsiteY0" fmla="*/ 1459346 h 1459346"/>
              <a:gd name="connsiteX1" fmla="*/ 2152072 w 2909454"/>
              <a:gd name="connsiteY1" fmla="*/ 628073 h 1459346"/>
              <a:gd name="connsiteX2" fmla="*/ 1754909 w 2909454"/>
              <a:gd name="connsiteY2" fmla="*/ 692727 h 1459346"/>
              <a:gd name="connsiteX3" fmla="*/ 0 w 2909454"/>
              <a:gd name="connsiteY3" fmla="*/ 0 h 145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54" h="1459346">
                <a:moveTo>
                  <a:pt x="2909454" y="1459346"/>
                </a:moveTo>
                <a:cubicBezTo>
                  <a:pt x="2626975" y="1107594"/>
                  <a:pt x="2344496" y="755843"/>
                  <a:pt x="2152072" y="628073"/>
                </a:cubicBezTo>
                <a:cubicBezTo>
                  <a:pt x="1959648" y="500303"/>
                  <a:pt x="2113588" y="797406"/>
                  <a:pt x="1754909" y="692727"/>
                </a:cubicBezTo>
                <a:cubicBezTo>
                  <a:pt x="1396230" y="588048"/>
                  <a:pt x="698115" y="294024"/>
                  <a:pt x="0" y="0"/>
                </a:cubicBezTo>
              </a:path>
            </a:pathLst>
          </a:custGeom>
          <a:ln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4500562" y="3929066"/>
            <a:ext cx="428628" cy="1000132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47262" y="5797340"/>
            <a:ext cx="857256" cy="2857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15140" y="4714884"/>
            <a:ext cx="82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FAMM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7679553" y="5393545"/>
            <a:ext cx="107157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5214942" y="6000768"/>
            <a:ext cx="307183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48449" y="2428868"/>
            <a:ext cx="409555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NZ" sz="2400" dirty="0"/>
              <a:t>We are only storing the indices in the rule.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14282" y="21101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fuzzy_system_rec</a:t>
            </a:r>
            <a:r>
              <a:rPr lang="en-US" dirty="0"/>
              <a:t> *</a:t>
            </a:r>
            <a:r>
              <a:rPr lang="en-US" dirty="0" err="1"/>
              <a:t>fl</a:t>
            </a:r>
            <a:r>
              <a:rPr lang="en-US" dirty="0"/>
              <a:t>;</a:t>
            </a:r>
          </a:p>
          <a:p>
            <a:r>
              <a:rPr lang="en-US" dirty="0"/>
              <a:t>//…allocate memory</a:t>
            </a:r>
          </a:p>
          <a:p>
            <a:r>
              <a:rPr lang="en-US" dirty="0"/>
              <a:t>//…</a:t>
            </a:r>
            <a:r>
              <a:rPr lang="en-US" dirty="0" err="1"/>
              <a:t>initialise</a:t>
            </a:r>
            <a:r>
              <a:rPr lang="en-US" dirty="0"/>
              <a:t> fuzzy parameters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5084216"/>
            <a:ext cx="4968552" cy="1785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32BDD"/>
                </a:solidFill>
              </a:rPr>
              <a:t>// </a:t>
            </a:r>
            <a:r>
              <a:rPr lang="en-US" b="1" dirty="0">
                <a:solidFill>
                  <a:srgbClr val="132BDD"/>
                </a:solidFill>
              </a:rPr>
              <a:t>Fuzzy Rule </a:t>
            </a:r>
            <a:r>
              <a:rPr lang="en-US" sz="1100" b="1" dirty="0">
                <a:solidFill>
                  <a:srgbClr val="132BDD"/>
                </a:solidFill>
              </a:rPr>
              <a:t>////////////////////////////////////////////////</a:t>
            </a:r>
          </a:p>
          <a:p>
            <a:r>
              <a:rPr lang="en-US" dirty="0" err="1"/>
              <a:t>typedef</a:t>
            </a:r>
            <a:r>
              <a:rPr lang="en-US" dirty="0"/>
              <a:t>   </a:t>
            </a: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r>
              <a:rPr lang="en-US" dirty="0"/>
              <a:t>   short   	</a:t>
            </a:r>
            <a:r>
              <a:rPr lang="en-US" b="1" dirty="0" err="1"/>
              <a:t>inp_index</a:t>
            </a:r>
            <a:r>
              <a:rPr lang="en-US" dirty="0"/>
              <a:t>[MAX_NO_OF_INPUTS],  </a:t>
            </a:r>
            <a:endParaRPr lang="en-US" dirty="0">
              <a:solidFill>
                <a:srgbClr val="132BDD"/>
              </a:solidFill>
            </a:endParaRPr>
          </a:p>
          <a:p>
            <a:r>
              <a:rPr lang="en-US" dirty="0"/>
              <a:t>               	</a:t>
            </a:r>
            <a:r>
              <a:rPr lang="en-US" b="1" dirty="0" err="1"/>
              <a:t>inp_fuzzy_set</a:t>
            </a:r>
            <a:r>
              <a:rPr lang="en-US" dirty="0"/>
              <a:t>[MAX_NO_OF_INPUTS], </a:t>
            </a:r>
            <a:endParaRPr lang="en-US" dirty="0">
              <a:solidFill>
                <a:srgbClr val="132BDD"/>
              </a:solidFill>
            </a:endParaRPr>
          </a:p>
          <a:p>
            <a:r>
              <a:rPr lang="en-US" dirty="0"/>
              <a:t>          	</a:t>
            </a:r>
            <a:r>
              <a:rPr lang="en-US" b="1" dirty="0" err="1"/>
              <a:t>out_fuzzy_set</a:t>
            </a:r>
            <a:r>
              <a:rPr lang="en-US" dirty="0"/>
              <a:t>; </a:t>
            </a:r>
            <a:r>
              <a:rPr lang="en-US" dirty="0">
                <a:solidFill>
                  <a:srgbClr val="132BDD"/>
                </a:solidFill>
              </a:rPr>
              <a:t> //output index</a:t>
            </a:r>
          </a:p>
          <a:p>
            <a:r>
              <a:rPr lang="en-US" dirty="0"/>
              <a:t>}  </a:t>
            </a:r>
            <a:r>
              <a:rPr lang="en-US" sz="2000" b="1" dirty="0"/>
              <a:t>rule</a:t>
            </a:r>
            <a:r>
              <a:rPr lang="en-US" dirty="0"/>
              <a:t>;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3995936" y="3140968"/>
            <a:ext cx="5040560" cy="2520280"/>
          </a:xfrm>
          <a:prstGeom prst="wedgeRoundRectCallout">
            <a:avLst>
              <a:gd name="adj1" fmla="val 32275"/>
              <a:gd name="adj2" fmla="val 68356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2000" dirty="0">
                <a:solidFill>
                  <a:srgbClr val="FFFF00"/>
                </a:solidFill>
              </a:rPr>
              <a:t>How to customise a fuzzy rule?</a:t>
            </a:r>
          </a:p>
          <a:p>
            <a:endParaRPr lang="en-NZ" dirty="0"/>
          </a:p>
          <a:p>
            <a:r>
              <a:rPr lang="en-NZ" dirty="0"/>
              <a:t>Here is an example of how we can define a rule with two inputs.</a:t>
            </a:r>
          </a:p>
        </p:txBody>
      </p:sp>
      <p:pic>
        <p:nvPicPr>
          <p:cNvPr id="29" name="Picture 8" descr="j023468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6205538"/>
            <a:ext cx="11080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7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70" decel="100000"/>
                                        <p:tgtEl>
                                          <p:spTgt spid="1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1643050"/>
            <a:ext cx="8715404" cy="369332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/>
          <p:cNvSpPr/>
          <p:nvPr/>
        </p:nvSpPr>
        <p:spPr>
          <a:xfrm>
            <a:off x="214282" y="1643050"/>
            <a:ext cx="8501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latin typeface="Arial" pitchFamily="34" charset="0"/>
                <a:cs typeface="Arial" pitchFamily="34" charset="0"/>
              </a:rPr>
              <a:t>If ( </a:t>
            </a:r>
            <a:r>
              <a:rPr lang="en-NZ" b="1" dirty="0">
                <a:latin typeface="Arial" pitchFamily="34" charset="0"/>
                <a:cs typeface="Arial" pitchFamily="34" charset="0"/>
              </a:rPr>
              <a:t>angle</a:t>
            </a:r>
            <a:r>
              <a:rPr lang="en-NZ" dirty="0">
                <a:latin typeface="Arial" pitchFamily="34" charset="0"/>
                <a:cs typeface="Arial" pitchFamily="34" charset="0"/>
              </a:rPr>
              <a:t> is small) AND (</a:t>
            </a:r>
            <a:r>
              <a:rPr lang="en-NZ" b="1" dirty="0">
                <a:latin typeface="Arial" pitchFamily="34" charset="0"/>
                <a:cs typeface="Arial" pitchFamily="34" charset="0"/>
              </a:rPr>
              <a:t>distance</a:t>
            </a:r>
            <a:r>
              <a:rPr lang="en-NZ" dirty="0">
                <a:latin typeface="Arial" pitchFamily="34" charset="0"/>
                <a:cs typeface="Arial" pitchFamily="34" charset="0"/>
              </a:rPr>
              <a:t> is VERY_FAR) Then output is </a:t>
            </a:r>
            <a:r>
              <a:rPr lang="en-NZ" b="1" dirty="0">
                <a:latin typeface="Arial" pitchFamily="34" charset="0"/>
                <a:cs typeface="Arial" pitchFamily="34" charset="0"/>
              </a:rPr>
              <a:t>VERY_FAST</a:t>
            </a:r>
            <a:r>
              <a:rPr lang="en-NZ" dirty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Membership Function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15140" y="1071546"/>
            <a:ext cx="151509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b="1" dirty="0" err="1"/>
              <a:t>out_fuzzy_set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7465239" y="1607331"/>
            <a:ext cx="214314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5720" y="392906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fl-&gt;rules[0].</a:t>
            </a:r>
            <a:r>
              <a:rPr lang="en-US" dirty="0" err="1"/>
              <a:t>inp_fuzzy_set</a:t>
            </a:r>
            <a:r>
              <a:rPr lang="en-US" dirty="0"/>
              <a:t>[0] = </a:t>
            </a:r>
            <a:r>
              <a:rPr lang="en-US" b="1" dirty="0" err="1"/>
              <a:t>in_small</a:t>
            </a:r>
            <a:r>
              <a:rPr lang="en-US" dirty="0"/>
              <a:t>;</a:t>
            </a:r>
          </a:p>
          <a:p>
            <a:r>
              <a:rPr lang="en-US" dirty="0"/>
              <a:t>   fl-&gt;rules[0].</a:t>
            </a:r>
            <a:r>
              <a:rPr lang="en-US" dirty="0" err="1"/>
              <a:t>inp_fuzzy_set</a:t>
            </a:r>
            <a:r>
              <a:rPr lang="en-US" dirty="0"/>
              <a:t>[1] = </a:t>
            </a:r>
            <a:r>
              <a:rPr lang="en-US" dirty="0" err="1"/>
              <a:t>in_very_far</a:t>
            </a:r>
            <a:r>
              <a:rPr lang="en-US" dirty="0"/>
              <a:t>;</a:t>
            </a:r>
          </a:p>
          <a:p>
            <a:r>
              <a:rPr lang="en-US" dirty="0"/>
              <a:t>   fl-&gt;rules[0].</a:t>
            </a:r>
            <a:r>
              <a:rPr lang="en-US" dirty="0" err="1"/>
              <a:t>out_fuzzy_set</a:t>
            </a:r>
            <a:r>
              <a:rPr lang="en-US" dirty="0"/>
              <a:t> = </a:t>
            </a:r>
            <a:r>
              <a:rPr lang="en-US" b="1" dirty="0" err="1"/>
              <a:t>out_very_fast</a:t>
            </a:r>
            <a:r>
              <a:rPr lang="en-US" dirty="0"/>
              <a:t>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8596" y="30003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fl-&gt;rules[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inp_index</a:t>
            </a:r>
            <a:r>
              <a:rPr lang="en-US" dirty="0"/>
              <a:t>[0] = </a:t>
            </a:r>
            <a:r>
              <a:rPr lang="en-US" dirty="0" err="1"/>
              <a:t>in_angle</a:t>
            </a:r>
            <a:r>
              <a:rPr lang="en-US" dirty="0"/>
              <a:t>;</a:t>
            </a:r>
          </a:p>
          <a:p>
            <a:r>
              <a:rPr lang="en-US" dirty="0"/>
              <a:t>fl-&gt;rules[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inp_index</a:t>
            </a:r>
            <a:r>
              <a:rPr lang="en-US" dirty="0"/>
              <a:t>[1] = </a:t>
            </a:r>
            <a:r>
              <a:rPr lang="en-US" dirty="0" err="1"/>
              <a:t>in_distance</a:t>
            </a:r>
            <a:r>
              <a:rPr lang="en-US" dirty="0"/>
              <a:t>;</a:t>
            </a:r>
          </a:p>
        </p:txBody>
      </p:sp>
      <p:graphicFrame>
        <p:nvGraphicFramePr>
          <p:cNvPr id="19" name="Group 212"/>
          <p:cNvGraphicFramePr>
            <a:graphicFrameLocks noGrp="1"/>
          </p:cNvGraphicFramePr>
          <p:nvPr>
            <p:ph sz="half" idx="4294967295"/>
          </p:nvPr>
        </p:nvGraphicFramePr>
        <p:xfrm>
          <a:off x="5214942" y="5286388"/>
          <a:ext cx="3495675" cy="1376998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NEAR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FAR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VERY FAR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SMALL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Med Speed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Fast Speed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Very Fast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MEDIUM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Slow Speed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Med Speed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Fast Speed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LARGE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Very Slow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Slow Speed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Slow Speed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4929190" y="4429132"/>
            <a:ext cx="2977137" cy="1454432"/>
          </a:xfrm>
          <a:custGeom>
            <a:avLst/>
            <a:gdLst>
              <a:gd name="connsiteX0" fmla="*/ 2909454 w 2909454"/>
              <a:gd name="connsiteY0" fmla="*/ 1459346 h 1459346"/>
              <a:gd name="connsiteX1" fmla="*/ 2152072 w 2909454"/>
              <a:gd name="connsiteY1" fmla="*/ 628073 h 1459346"/>
              <a:gd name="connsiteX2" fmla="*/ 1754909 w 2909454"/>
              <a:gd name="connsiteY2" fmla="*/ 692727 h 1459346"/>
              <a:gd name="connsiteX3" fmla="*/ 0 w 2909454"/>
              <a:gd name="connsiteY3" fmla="*/ 0 h 145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9454" h="1459346">
                <a:moveTo>
                  <a:pt x="2909454" y="1459346"/>
                </a:moveTo>
                <a:cubicBezTo>
                  <a:pt x="2626975" y="1107594"/>
                  <a:pt x="2344496" y="755843"/>
                  <a:pt x="2152072" y="628073"/>
                </a:cubicBezTo>
                <a:cubicBezTo>
                  <a:pt x="1959648" y="500303"/>
                  <a:pt x="2113588" y="797406"/>
                  <a:pt x="1754909" y="692727"/>
                </a:cubicBezTo>
                <a:cubicBezTo>
                  <a:pt x="1396230" y="588048"/>
                  <a:pt x="698115" y="294024"/>
                  <a:pt x="0" y="0"/>
                </a:cubicBezTo>
              </a:path>
            </a:pathLst>
          </a:custGeom>
          <a:ln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4500562" y="3929066"/>
            <a:ext cx="428628" cy="1000132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2191746"/>
            <a:ext cx="9144000" cy="46166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fl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inp_mem_fns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][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fuzzy_set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</a:t>
            </a:r>
            <a:endParaRPr lang="en-US" sz="2400" dirty="0"/>
          </a:p>
        </p:txBody>
      </p:sp>
      <p:sp>
        <p:nvSpPr>
          <p:cNvPr id="22" name="Freeform 21"/>
          <p:cNvSpPr/>
          <p:nvPr/>
        </p:nvSpPr>
        <p:spPr>
          <a:xfrm>
            <a:off x="3833091" y="2632364"/>
            <a:ext cx="822036" cy="554181"/>
          </a:xfrm>
          <a:custGeom>
            <a:avLst/>
            <a:gdLst>
              <a:gd name="connsiteX0" fmla="*/ 822036 w 822036"/>
              <a:gd name="connsiteY0" fmla="*/ 0 h 554181"/>
              <a:gd name="connsiteX1" fmla="*/ 609600 w 822036"/>
              <a:gd name="connsiteY1" fmla="*/ 221672 h 554181"/>
              <a:gd name="connsiteX2" fmla="*/ 581891 w 822036"/>
              <a:gd name="connsiteY2" fmla="*/ 397163 h 554181"/>
              <a:gd name="connsiteX3" fmla="*/ 0 w 822036"/>
              <a:gd name="connsiteY3" fmla="*/ 554181 h 55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036" h="554181">
                <a:moveTo>
                  <a:pt x="822036" y="0"/>
                </a:moveTo>
                <a:cubicBezTo>
                  <a:pt x="735830" y="77739"/>
                  <a:pt x="649624" y="155478"/>
                  <a:pt x="609600" y="221672"/>
                </a:cubicBezTo>
                <a:cubicBezTo>
                  <a:pt x="569576" y="287866"/>
                  <a:pt x="683491" y="341745"/>
                  <a:pt x="581891" y="397163"/>
                </a:cubicBezTo>
                <a:cubicBezTo>
                  <a:pt x="480291" y="452581"/>
                  <a:pt x="240145" y="503381"/>
                  <a:pt x="0" y="554181"/>
                </a:cubicBezTo>
              </a:path>
            </a:pathLst>
          </a:cu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>
            <a:off x="185142" y="2332926"/>
            <a:ext cx="5072953" cy="3617753"/>
          </a:xfrm>
          <a:custGeom>
            <a:avLst/>
            <a:gdLst>
              <a:gd name="connsiteX0" fmla="*/ 0 w 2167466"/>
              <a:gd name="connsiteY0" fmla="*/ 1450109 h 1450109"/>
              <a:gd name="connsiteX1" fmla="*/ 1865745 w 2167466"/>
              <a:gd name="connsiteY1" fmla="*/ 794328 h 1450109"/>
              <a:gd name="connsiteX2" fmla="*/ 1810327 w 2167466"/>
              <a:gd name="connsiteY2" fmla="*/ 332509 h 1450109"/>
              <a:gd name="connsiteX3" fmla="*/ 1921163 w 2167466"/>
              <a:gd name="connsiteY3" fmla="*/ 0 h 1450109"/>
              <a:gd name="connsiteX0" fmla="*/ 0 w 2845910"/>
              <a:gd name="connsiteY0" fmla="*/ 3521835 h 3521835"/>
              <a:gd name="connsiteX1" fmla="*/ 1865745 w 2845910"/>
              <a:gd name="connsiteY1" fmla="*/ 2866054 h 3521835"/>
              <a:gd name="connsiteX2" fmla="*/ 1810327 w 2845910"/>
              <a:gd name="connsiteY2" fmla="*/ 2404235 h 3521835"/>
              <a:gd name="connsiteX3" fmla="*/ 2845910 w 2845910"/>
              <a:gd name="connsiteY3" fmla="*/ 0 h 3521835"/>
              <a:gd name="connsiteX0" fmla="*/ 0 w 3563139"/>
              <a:gd name="connsiteY0" fmla="*/ 3521835 h 3521835"/>
              <a:gd name="connsiteX1" fmla="*/ 1865745 w 3563139"/>
              <a:gd name="connsiteY1" fmla="*/ 2866054 h 3521835"/>
              <a:gd name="connsiteX2" fmla="*/ 1810327 w 3563139"/>
              <a:gd name="connsiteY2" fmla="*/ 2404235 h 3521835"/>
              <a:gd name="connsiteX3" fmla="*/ 3390542 w 3563139"/>
              <a:gd name="connsiteY3" fmla="*/ 717552 h 3521835"/>
              <a:gd name="connsiteX4" fmla="*/ 2845910 w 3563139"/>
              <a:gd name="connsiteY4" fmla="*/ 0 h 3521835"/>
              <a:gd name="connsiteX0" fmla="*/ 0 w 3482434"/>
              <a:gd name="connsiteY0" fmla="*/ 3521835 h 3521835"/>
              <a:gd name="connsiteX1" fmla="*/ 1865745 w 3482434"/>
              <a:gd name="connsiteY1" fmla="*/ 2866054 h 3521835"/>
              <a:gd name="connsiteX2" fmla="*/ 3228301 w 3482434"/>
              <a:gd name="connsiteY2" fmla="*/ 2904277 h 3521835"/>
              <a:gd name="connsiteX3" fmla="*/ 3390542 w 3482434"/>
              <a:gd name="connsiteY3" fmla="*/ 717552 h 3521835"/>
              <a:gd name="connsiteX4" fmla="*/ 2845910 w 3482434"/>
              <a:gd name="connsiteY4" fmla="*/ 0 h 3521835"/>
              <a:gd name="connsiteX0" fmla="*/ 0 w 3529855"/>
              <a:gd name="connsiteY0" fmla="*/ 3521835 h 3521835"/>
              <a:gd name="connsiteX1" fmla="*/ 1865745 w 3529855"/>
              <a:gd name="connsiteY1" fmla="*/ 2866054 h 3521835"/>
              <a:gd name="connsiteX2" fmla="*/ 1581216 w 3529855"/>
              <a:gd name="connsiteY2" fmla="*/ 3096355 h 3521835"/>
              <a:gd name="connsiteX3" fmla="*/ 3228301 w 3529855"/>
              <a:gd name="connsiteY3" fmla="*/ 2904277 h 3521835"/>
              <a:gd name="connsiteX4" fmla="*/ 3390542 w 3529855"/>
              <a:gd name="connsiteY4" fmla="*/ 717552 h 3521835"/>
              <a:gd name="connsiteX5" fmla="*/ 2845910 w 3529855"/>
              <a:gd name="connsiteY5" fmla="*/ 0 h 3521835"/>
              <a:gd name="connsiteX0" fmla="*/ 0 w 3529855"/>
              <a:gd name="connsiteY0" fmla="*/ 3521835 h 3521835"/>
              <a:gd name="connsiteX1" fmla="*/ 1581216 w 3529855"/>
              <a:gd name="connsiteY1" fmla="*/ 3096355 h 3521835"/>
              <a:gd name="connsiteX2" fmla="*/ 3228301 w 3529855"/>
              <a:gd name="connsiteY2" fmla="*/ 2904277 h 3521835"/>
              <a:gd name="connsiteX3" fmla="*/ 3390542 w 3529855"/>
              <a:gd name="connsiteY3" fmla="*/ 717552 h 3521835"/>
              <a:gd name="connsiteX4" fmla="*/ 2845910 w 3529855"/>
              <a:gd name="connsiteY4" fmla="*/ 0 h 3521835"/>
              <a:gd name="connsiteX0" fmla="*/ 0 w 3529855"/>
              <a:gd name="connsiteY0" fmla="*/ 3521835 h 3521835"/>
              <a:gd name="connsiteX1" fmla="*/ 1581216 w 3529855"/>
              <a:gd name="connsiteY1" fmla="*/ 3096355 h 3521835"/>
              <a:gd name="connsiteX2" fmla="*/ 3228301 w 3529855"/>
              <a:gd name="connsiteY2" fmla="*/ 2904277 h 3521835"/>
              <a:gd name="connsiteX3" fmla="*/ 3390542 w 3529855"/>
              <a:gd name="connsiteY3" fmla="*/ 717552 h 3521835"/>
              <a:gd name="connsiteX4" fmla="*/ 2805930 w 3529855"/>
              <a:gd name="connsiteY4" fmla="*/ 0 h 3521835"/>
              <a:gd name="connsiteX0" fmla="*/ 0 w 3529855"/>
              <a:gd name="connsiteY0" fmla="*/ 3617753 h 3617753"/>
              <a:gd name="connsiteX1" fmla="*/ 1581216 w 3529855"/>
              <a:gd name="connsiteY1" fmla="*/ 3192273 h 3617753"/>
              <a:gd name="connsiteX2" fmla="*/ 3228301 w 3529855"/>
              <a:gd name="connsiteY2" fmla="*/ 3000195 h 3617753"/>
              <a:gd name="connsiteX3" fmla="*/ 3390542 w 3529855"/>
              <a:gd name="connsiteY3" fmla="*/ 813470 h 3617753"/>
              <a:gd name="connsiteX4" fmla="*/ 3014178 w 3529855"/>
              <a:gd name="connsiteY4" fmla="*/ 119592 h 3617753"/>
              <a:gd name="connsiteX5" fmla="*/ 2805930 w 3529855"/>
              <a:gd name="connsiteY5" fmla="*/ 95918 h 3617753"/>
              <a:gd name="connsiteX0" fmla="*/ 0 w 3529855"/>
              <a:gd name="connsiteY0" fmla="*/ 3617753 h 3617753"/>
              <a:gd name="connsiteX1" fmla="*/ 1581216 w 3529855"/>
              <a:gd name="connsiteY1" fmla="*/ 3192273 h 3617753"/>
              <a:gd name="connsiteX2" fmla="*/ 3228301 w 3529855"/>
              <a:gd name="connsiteY2" fmla="*/ 3000195 h 3617753"/>
              <a:gd name="connsiteX3" fmla="*/ 3390542 w 3529855"/>
              <a:gd name="connsiteY3" fmla="*/ 813470 h 3617753"/>
              <a:gd name="connsiteX4" fmla="*/ 3014178 w 3529855"/>
              <a:gd name="connsiteY4" fmla="*/ 119592 h 3617753"/>
              <a:gd name="connsiteX5" fmla="*/ 2805930 w 3529855"/>
              <a:gd name="connsiteY5" fmla="*/ 95918 h 3617753"/>
              <a:gd name="connsiteX0" fmla="*/ 0 w 3529855"/>
              <a:gd name="connsiteY0" fmla="*/ 3616160 h 3616160"/>
              <a:gd name="connsiteX1" fmla="*/ 1581216 w 3529855"/>
              <a:gd name="connsiteY1" fmla="*/ 3190680 h 3616160"/>
              <a:gd name="connsiteX2" fmla="*/ 3228301 w 3529855"/>
              <a:gd name="connsiteY2" fmla="*/ 2998602 h 3616160"/>
              <a:gd name="connsiteX3" fmla="*/ 3390542 w 3529855"/>
              <a:gd name="connsiteY3" fmla="*/ 811877 h 3616160"/>
              <a:gd name="connsiteX4" fmla="*/ 3014178 w 3529855"/>
              <a:gd name="connsiteY4" fmla="*/ 117999 h 3616160"/>
              <a:gd name="connsiteX5" fmla="*/ 3012872 w 3529855"/>
              <a:gd name="connsiteY5" fmla="*/ 103881 h 3616160"/>
              <a:gd name="connsiteX6" fmla="*/ 2805930 w 3529855"/>
              <a:gd name="connsiteY6" fmla="*/ 94325 h 3616160"/>
              <a:gd name="connsiteX0" fmla="*/ 0 w 3529855"/>
              <a:gd name="connsiteY0" fmla="*/ 3617753 h 3617753"/>
              <a:gd name="connsiteX1" fmla="*/ 1581216 w 3529855"/>
              <a:gd name="connsiteY1" fmla="*/ 3192273 h 3617753"/>
              <a:gd name="connsiteX2" fmla="*/ 3228301 w 3529855"/>
              <a:gd name="connsiteY2" fmla="*/ 3000195 h 3617753"/>
              <a:gd name="connsiteX3" fmla="*/ 3390542 w 3529855"/>
              <a:gd name="connsiteY3" fmla="*/ 813470 h 3617753"/>
              <a:gd name="connsiteX4" fmla="*/ 3014178 w 3529855"/>
              <a:gd name="connsiteY4" fmla="*/ 119592 h 3617753"/>
              <a:gd name="connsiteX5" fmla="*/ 2805930 w 3529855"/>
              <a:gd name="connsiteY5" fmla="*/ 95918 h 3617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9855" h="3617753">
                <a:moveTo>
                  <a:pt x="0" y="3617753"/>
                </a:moveTo>
                <a:cubicBezTo>
                  <a:pt x="329420" y="3529111"/>
                  <a:pt x="1043166" y="3295199"/>
                  <a:pt x="1581216" y="3192273"/>
                </a:cubicBezTo>
                <a:cubicBezTo>
                  <a:pt x="2119266" y="3089347"/>
                  <a:pt x="2926747" y="3396662"/>
                  <a:pt x="3228301" y="3000195"/>
                </a:cubicBezTo>
                <a:cubicBezTo>
                  <a:pt x="3529855" y="2603728"/>
                  <a:pt x="3426229" y="1293571"/>
                  <a:pt x="3390542" y="813470"/>
                </a:cubicBezTo>
                <a:cubicBezTo>
                  <a:pt x="3354855" y="333370"/>
                  <a:pt x="3111613" y="239184"/>
                  <a:pt x="3014178" y="119592"/>
                </a:cubicBezTo>
                <a:cubicBezTo>
                  <a:pt x="2916743" y="0"/>
                  <a:pt x="2849315" y="100850"/>
                  <a:pt x="2805930" y="95918"/>
                </a:cubicBezTo>
              </a:path>
            </a:pathLst>
          </a:cu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214810" y="2571744"/>
            <a:ext cx="2107920" cy="1500198"/>
          </a:xfrm>
          <a:custGeom>
            <a:avLst/>
            <a:gdLst>
              <a:gd name="connsiteX0" fmla="*/ 822036 w 822036"/>
              <a:gd name="connsiteY0" fmla="*/ 0 h 554181"/>
              <a:gd name="connsiteX1" fmla="*/ 609600 w 822036"/>
              <a:gd name="connsiteY1" fmla="*/ 221672 h 554181"/>
              <a:gd name="connsiteX2" fmla="*/ 581891 w 822036"/>
              <a:gd name="connsiteY2" fmla="*/ 397163 h 554181"/>
              <a:gd name="connsiteX3" fmla="*/ 0 w 822036"/>
              <a:gd name="connsiteY3" fmla="*/ 554181 h 55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036" h="554181">
                <a:moveTo>
                  <a:pt x="822036" y="0"/>
                </a:moveTo>
                <a:cubicBezTo>
                  <a:pt x="735830" y="77739"/>
                  <a:pt x="649624" y="155478"/>
                  <a:pt x="609600" y="221672"/>
                </a:cubicBezTo>
                <a:cubicBezTo>
                  <a:pt x="569576" y="287866"/>
                  <a:pt x="683491" y="341745"/>
                  <a:pt x="581891" y="397163"/>
                </a:cubicBezTo>
                <a:cubicBezTo>
                  <a:pt x="480291" y="452581"/>
                  <a:pt x="240145" y="503381"/>
                  <a:pt x="0" y="554181"/>
                </a:cubicBezTo>
              </a:path>
            </a:pathLst>
          </a:cu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3995936" y="3140968"/>
            <a:ext cx="5040560" cy="2520280"/>
          </a:xfrm>
          <a:prstGeom prst="wedgeRoundRectCallout">
            <a:avLst>
              <a:gd name="adj1" fmla="val 32275"/>
              <a:gd name="adj2" fmla="val 68356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2000" dirty="0">
                <a:solidFill>
                  <a:srgbClr val="FFFF00"/>
                </a:solidFill>
              </a:rPr>
              <a:t>How to specify which </a:t>
            </a:r>
            <a:r>
              <a:rPr lang="en-NZ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membership function </a:t>
            </a:r>
            <a:r>
              <a:rPr lang="en-NZ" sz="2000" dirty="0">
                <a:solidFill>
                  <a:srgbClr val="FFFF00"/>
                </a:solidFill>
              </a:rPr>
              <a:t>we want to use?</a:t>
            </a:r>
          </a:p>
          <a:p>
            <a:endParaRPr lang="en-NZ" dirty="0"/>
          </a:p>
          <a:p>
            <a:r>
              <a:rPr lang="en-NZ" dirty="0"/>
              <a:t>Using the index of the rule input, and index of the fuzzy set, we can easily identify the membership function.</a:t>
            </a:r>
          </a:p>
        </p:txBody>
      </p:sp>
      <p:pic>
        <p:nvPicPr>
          <p:cNvPr id="26" name="Picture 8" descr="j023468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6205538"/>
            <a:ext cx="11080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Left Brace 26"/>
          <p:cNvSpPr/>
          <p:nvPr/>
        </p:nvSpPr>
        <p:spPr>
          <a:xfrm rot="5400000">
            <a:off x="741719" y="1187051"/>
            <a:ext cx="347666" cy="68816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 rot="5400000">
            <a:off x="3138027" y="1063079"/>
            <a:ext cx="347666" cy="936104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00034" y="1000108"/>
            <a:ext cx="234365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 err="1"/>
              <a:t>inp_index</a:t>
            </a:r>
            <a:r>
              <a:rPr lang="en-NZ" dirty="0"/>
              <a:t>[0]:  </a:t>
            </a:r>
            <a:r>
              <a:rPr lang="en-NZ" b="1" dirty="0" err="1"/>
              <a:t>in_angle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35228" y="1000108"/>
            <a:ext cx="26738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 err="1"/>
              <a:t>inp_index</a:t>
            </a:r>
            <a:r>
              <a:rPr lang="en-NZ" dirty="0"/>
              <a:t>[1]:  </a:t>
            </a:r>
            <a:r>
              <a:rPr lang="en-NZ" b="1" dirty="0" err="1"/>
              <a:t>in_distance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Membership Function data structure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3625870"/>
            <a:ext cx="9144000" cy="46166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fl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inp_mem_fns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][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fuzzy_set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</a:t>
            </a:r>
            <a:endParaRPr lang="en-US" sz="2400" dirty="0"/>
          </a:p>
        </p:txBody>
      </p:sp>
      <p:sp>
        <p:nvSpPr>
          <p:cNvPr id="22" name="Freeform 21"/>
          <p:cNvSpPr/>
          <p:nvPr/>
        </p:nvSpPr>
        <p:spPr>
          <a:xfrm>
            <a:off x="3833091" y="4066488"/>
            <a:ext cx="822036" cy="554181"/>
          </a:xfrm>
          <a:custGeom>
            <a:avLst/>
            <a:gdLst>
              <a:gd name="connsiteX0" fmla="*/ 822036 w 822036"/>
              <a:gd name="connsiteY0" fmla="*/ 0 h 554181"/>
              <a:gd name="connsiteX1" fmla="*/ 609600 w 822036"/>
              <a:gd name="connsiteY1" fmla="*/ 221672 h 554181"/>
              <a:gd name="connsiteX2" fmla="*/ 581891 w 822036"/>
              <a:gd name="connsiteY2" fmla="*/ 397163 h 554181"/>
              <a:gd name="connsiteX3" fmla="*/ 0 w 822036"/>
              <a:gd name="connsiteY3" fmla="*/ 554181 h 55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036" h="554181">
                <a:moveTo>
                  <a:pt x="822036" y="0"/>
                </a:moveTo>
                <a:cubicBezTo>
                  <a:pt x="735830" y="77739"/>
                  <a:pt x="649624" y="155478"/>
                  <a:pt x="609600" y="221672"/>
                </a:cubicBezTo>
                <a:cubicBezTo>
                  <a:pt x="569576" y="287866"/>
                  <a:pt x="683491" y="341745"/>
                  <a:pt x="581891" y="397163"/>
                </a:cubicBezTo>
                <a:cubicBezTo>
                  <a:pt x="480291" y="452581"/>
                  <a:pt x="240145" y="503381"/>
                  <a:pt x="0" y="554181"/>
                </a:cubicBezTo>
              </a:path>
            </a:pathLst>
          </a:cu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257964" y="4084960"/>
            <a:ext cx="2167466" cy="1450109"/>
          </a:xfrm>
          <a:custGeom>
            <a:avLst/>
            <a:gdLst>
              <a:gd name="connsiteX0" fmla="*/ 0 w 2167466"/>
              <a:gd name="connsiteY0" fmla="*/ 1450109 h 1450109"/>
              <a:gd name="connsiteX1" fmla="*/ 1865745 w 2167466"/>
              <a:gd name="connsiteY1" fmla="*/ 794328 h 1450109"/>
              <a:gd name="connsiteX2" fmla="*/ 1810327 w 2167466"/>
              <a:gd name="connsiteY2" fmla="*/ 332509 h 1450109"/>
              <a:gd name="connsiteX3" fmla="*/ 1921163 w 2167466"/>
              <a:gd name="connsiteY3" fmla="*/ 0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7466" h="1450109">
                <a:moveTo>
                  <a:pt x="0" y="1450109"/>
                </a:moveTo>
                <a:cubicBezTo>
                  <a:pt x="782012" y="1215352"/>
                  <a:pt x="1564024" y="980595"/>
                  <a:pt x="1865745" y="794328"/>
                </a:cubicBezTo>
                <a:cubicBezTo>
                  <a:pt x="2167466" y="608061"/>
                  <a:pt x="1801091" y="464897"/>
                  <a:pt x="1810327" y="332509"/>
                </a:cubicBezTo>
                <a:cubicBezTo>
                  <a:pt x="1819563" y="200121"/>
                  <a:pt x="1870363" y="100060"/>
                  <a:pt x="1921163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5720" y="53631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fl-&gt;rules[0].</a:t>
            </a:r>
            <a:r>
              <a:rPr lang="en-US" dirty="0" err="1"/>
              <a:t>inp_fuzzy_set</a:t>
            </a:r>
            <a:r>
              <a:rPr lang="en-US" dirty="0"/>
              <a:t>[0] = </a:t>
            </a:r>
            <a:r>
              <a:rPr lang="en-US" dirty="0" err="1"/>
              <a:t>in_small</a:t>
            </a:r>
            <a:r>
              <a:rPr lang="en-US" dirty="0"/>
              <a:t>;</a:t>
            </a:r>
          </a:p>
          <a:p>
            <a:r>
              <a:rPr lang="en-US" dirty="0"/>
              <a:t>   fl-&gt;rules[0].</a:t>
            </a:r>
            <a:r>
              <a:rPr lang="en-US" dirty="0" err="1"/>
              <a:t>inp_fuzzy_set</a:t>
            </a:r>
            <a:r>
              <a:rPr lang="en-US" dirty="0"/>
              <a:t>[1] = </a:t>
            </a:r>
            <a:r>
              <a:rPr lang="en-US" dirty="0" err="1"/>
              <a:t>in_very_far</a:t>
            </a:r>
            <a:r>
              <a:rPr lang="en-US" dirty="0"/>
              <a:t>;</a:t>
            </a:r>
          </a:p>
          <a:p>
            <a:r>
              <a:rPr lang="en-US" dirty="0"/>
              <a:t>   fl-&gt;rules[0].</a:t>
            </a:r>
            <a:r>
              <a:rPr lang="en-US" dirty="0" err="1"/>
              <a:t>out_fuzzy_set</a:t>
            </a:r>
            <a:r>
              <a:rPr lang="en-US" dirty="0"/>
              <a:t> = </a:t>
            </a:r>
            <a:r>
              <a:rPr lang="en-US" b="1" dirty="0" err="1"/>
              <a:t>out_very_fast</a:t>
            </a:r>
            <a:r>
              <a:rPr lang="en-US" dirty="0"/>
              <a:t>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596" y="44344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fl-&gt;rules[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inp_index</a:t>
            </a:r>
            <a:r>
              <a:rPr lang="en-US" dirty="0"/>
              <a:t>[0] = </a:t>
            </a:r>
            <a:r>
              <a:rPr lang="en-US" dirty="0" err="1"/>
              <a:t>in_angle</a:t>
            </a:r>
            <a:r>
              <a:rPr lang="en-US" dirty="0"/>
              <a:t>;</a:t>
            </a:r>
          </a:p>
          <a:p>
            <a:r>
              <a:rPr lang="en-US" dirty="0"/>
              <a:t>fl-&gt;rules[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inp_index</a:t>
            </a:r>
            <a:r>
              <a:rPr lang="en-US" dirty="0"/>
              <a:t>[1] = </a:t>
            </a:r>
            <a:r>
              <a:rPr lang="en-US" dirty="0" err="1"/>
              <a:t>in_distance</a:t>
            </a:r>
            <a:r>
              <a:rPr lang="en-US" dirty="0"/>
              <a:t>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449" y="2571744"/>
            <a:ext cx="795320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inp_mem_fns</a:t>
            </a:r>
            <a:r>
              <a:rPr lang="en-US" sz="2400" dirty="0"/>
              <a:t> is a structure containing all the parameters of a </a:t>
            </a:r>
          </a:p>
          <a:p>
            <a:r>
              <a:rPr lang="en-US" sz="2400" dirty="0"/>
              <a:t>membership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827584" y="1714488"/>
            <a:ext cx="8001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trapezoid   </a:t>
            </a:r>
            <a:r>
              <a:rPr lang="en-US" b="1" dirty="0" err="1"/>
              <a:t>inp_mem_fns</a:t>
            </a:r>
            <a:r>
              <a:rPr lang="en-US" dirty="0"/>
              <a:t> [MAX_NO_OF_INPUTS] [MAX_NO_OF_INP_REGIONS];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1340768"/>
            <a:ext cx="13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rgbClr val="0000FF"/>
                </a:solidFill>
              </a:rPr>
              <a:t>Declaration: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Membership Function </a:t>
            </a:r>
            <a:r>
              <a:rPr 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Initialisation</a:t>
            </a:r>
            <a:endParaRPr 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2786058"/>
            <a:ext cx="9144000" cy="1200329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fl-&gt;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inp_mem_fns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in_angle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][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in_small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=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init_trapz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(14.0f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20.0f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0.0f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0.0f,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left_trapezoid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22" name="Freeform 21"/>
          <p:cNvSpPr/>
          <p:nvPr/>
        </p:nvSpPr>
        <p:spPr>
          <a:xfrm flipH="1">
            <a:off x="3500430" y="3214687"/>
            <a:ext cx="71438" cy="1357322"/>
          </a:xfrm>
          <a:custGeom>
            <a:avLst/>
            <a:gdLst>
              <a:gd name="connsiteX0" fmla="*/ 822036 w 822036"/>
              <a:gd name="connsiteY0" fmla="*/ 0 h 554181"/>
              <a:gd name="connsiteX1" fmla="*/ 609600 w 822036"/>
              <a:gd name="connsiteY1" fmla="*/ 221672 h 554181"/>
              <a:gd name="connsiteX2" fmla="*/ 581891 w 822036"/>
              <a:gd name="connsiteY2" fmla="*/ 397163 h 554181"/>
              <a:gd name="connsiteX3" fmla="*/ 0 w 822036"/>
              <a:gd name="connsiteY3" fmla="*/ 554181 h 55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036" h="554181">
                <a:moveTo>
                  <a:pt x="822036" y="0"/>
                </a:moveTo>
                <a:cubicBezTo>
                  <a:pt x="735830" y="77739"/>
                  <a:pt x="649624" y="155478"/>
                  <a:pt x="609600" y="221672"/>
                </a:cubicBezTo>
                <a:cubicBezTo>
                  <a:pt x="569576" y="287866"/>
                  <a:pt x="683491" y="341745"/>
                  <a:pt x="581891" y="397163"/>
                </a:cubicBezTo>
                <a:cubicBezTo>
                  <a:pt x="480291" y="452581"/>
                  <a:pt x="240145" y="503381"/>
                  <a:pt x="0" y="554181"/>
                </a:cubicBezTo>
              </a:path>
            </a:pathLst>
          </a:cu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257964" y="3214686"/>
            <a:ext cx="385474" cy="2320383"/>
          </a:xfrm>
          <a:custGeom>
            <a:avLst/>
            <a:gdLst>
              <a:gd name="connsiteX0" fmla="*/ 0 w 2167466"/>
              <a:gd name="connsiteY0" fmla="*/ 1450109 h 1450109"/>
              <a:gd name="connsiteX1" fmla="*/ 1865745 w 2167466"/>
              <a:gd name="connsiteY1" fmla="*/ 794328 h 1450109"/>
              <a:gd name="connsiteX2" fmla="*/ 1810327 w 2167466"/>
              <a:gd name="connsiteY2" fmla="*/ 332509 h 1450109"/>
              <a:gd name="connsiteX3" fmla="*/ 1921163 w 2167466"/>
              <a:gd name="connsiteY3" fmla="*/ 0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7466" h="1450109">
                <a:moveTo>
                  <a:pt x="0" y="1450109"/>
                </a:moveTo>
                <a:cubicBezTo>
                  <a:pt x="782012" y="1215352"/>
                  <a:pt x="1564024" y="980595"/>
                  <a:pt x="1865745" y="794328"/>
                </a:cubicBezTo>
                <a:cubicBezTo>
                  <a:pt x="2167466" y="608061"/>
                  <a:pt x="1801091" y="464897"/>
                  <a:pt x="1810327" y="332509"/>
                </a:cubicBezTo>
                <a:cubicBezTo>
                  <a:pt x="1819563" y="200121"/>
                  <a:pt x="1870363" y="100060"/>
                  <a:pt x="1921163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5720" y="53631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fl-&gt;rules[0].</a:t>
            </a:r>
            <a:r>
              <a:rPr lang="en-US" dirty="0" err="1"/>
              <a:t>inp_fuzzy_set</a:t>
            </a:r>
            <a:r>
              <a:rPr lang="en-US" dirty="0"/>
              <a:t>[0] = </a:t>
            </a:r>
            <a:r>
              <a:rPr lang="en-US" dirty="0" err="1"/>
              <a:t>in_small</a:t>
            </a:r>
            <a:r>
              <a:rPr lang="en-US" dirty="0"/>
              <a:t>;</a:t>
            </a:r>
          </a:p>
          <a:p>
            <a:r>
              <a:rPr lang="en-US" dirty="0"/>
              <a:t>   fl-&gt;rules[0].</a:t>
            </a:r>
            <a:r>
              <a:rPr lang="en-US" dirty="0" err="1"/>
              <a:t>inp_fuzzy_set</a:t>
            </a:r>
            <a:r>
              <a:rPr lang="en-US" dirty="0"/>
              <a:t>[1] = </a:t>
            </a:r>
            <a:r>
              <a:rPr lang="en-US" dirty="0" err="1"/>
              <a:t>in_very_far</a:t>
            </a:r>
            <a:r>
              <a:rPr lang="en-US" dirty="0"/>
              <a:t>;</a:t>
            </a:r>
          </a:p>
          <a:p>
            <a:r>
              <a:rPr lang="en-US" dirty="0"/>
              <a:t>   fl-&gt;rules[0].</a:t>
            </a:r>
            <a:r>
              <a:rPr lang="en-US" dirty="0" err="1"/>
              <a:t>out_fuzzy_set</a:t>
            </a:r>
            <a:r>
              <a:rPr lang="en-US" dirty="0"/>
              <a:t> = </a:t>
            </a:r>
            <a:r>
              <a:rPr lang="en-US" b="1" dirty="0" err="1"/>
              <a:t>out_very_fast</a:t>
            </a:r>
            <a:r>
              <a:rPr lang="en-US" dirty="0"/>
              <a:t>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596" y="44344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fl-&gt;rules[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inp_index</a:t>
            </a:r>
            <a:r>
              <a:rPr lang="en-US" dirty="0"/>
              <a:t>[0] = </a:t>
            </a:r>
            <a:r>
              <a:rPr lang="en-US" dirty="0" err="1"/>
              <a:t>in_angle</a:t>
            </a:r>
            <a:r>
              <a:rPr lang="en-US" dirty="0"/>
              <a:t>;</a:t>
            </a:r>
          </a:p>
          <a:p>
            <a:r>
              <a:rPr lang="en-US" dirty="0"/>
              <a:t>fl-&gt;rules[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inp_index</a:t>
            </a:r>
            <a:r>
              <a:rPr lang="en-US" dirty="0"/>
              <a:t>[1] = </a:t>
            </a:r>
            <a:r>
              <a:rPr lang="en-US" dirty="0" err="1"/>
              <a:t>in_distance</a:t>
            </a:r>
            <a:r>
              <a:rPr lang="en-US" dirty="0"/>
              <a:t>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0034" y="2071678"/>
            <a:ext cx="750917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init_trapz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sz="2400" dirty="0"/>
              <a:t>function is used to initialize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inp_mem_fns</a:t>
            </a:r>
            <a:r>
              <a:rPr lang="en-US" sz="24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034" y="928670"/>
            <a:ext cx="7953203" cy="830997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inp_mem_fns</a:t>
            </a:r>
            <a:r>
              <a:rPr lang="en-US" sz="2400" dirty="0"/>
              <a:t> is a structure containing all the parameters of a </a:t>
            </a:r>
          </a:p>
          <a:p>
            <a:r>
              <a:rPr lang="en-US" sz="2400" dirty="0"/>
              <a:t>membership function.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Calculation of degree of Membership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3357562"/>
            <a:ext cx="9144000" cy="46166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trapz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inputs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],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fl.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inp_mem_fns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fuzzy_set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])</a:t>
            </a:r>
            <a:endParaRPr lang="en-US" sz="2400" dirty="0"/>
          </a:p>
        </p:txBody>
      </p:sp>
      <p:sp>
        <p:nvSpPr>
          <p:cNvPr id="22" name="Freeform 21"/>
          <p:cNvSpPr/>
          <p:nvPr/>
        </p:nvSpPr>
        <p:spPr>
          <a:xfrm>
            <a:off x="3811318" y="3786190"/>
            <a:ext cx="2546632" cy="867137"/>
          </a:xfrm>
          <a:custGeom>
            <a:avLst/>
            <a:gdLst>
              <a:gd name="connsiteX0" fmla="*/ 822036 w 822036"/>
              <a:gd name="connsiteY0" fmla="*/ 0 h 554181"/>
              <a:gd name="connsiteX1" fmla="*/ 609600 w 822036"/>
              <a:gd name="connsiteY1" fmla="*/ 221672 h 554181"/>
              <a:gd name="connsiteX2" fmla="*/ 581891 w 822036"/>
              <a:gd name="connsiteY2" fmla="*/ 397163 h 554181"/>
              <a:gd name="connsiteX3" fmla="*/ 0 w 822036"/>
              <a:gd name="connsiteY3" fmla="*/ 554181 h 55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036" h="554181">
                <a:moveTo>
                  <a:pt x="822036" y="0"/>
                </a:moveTo>
                <a:cubicBezTo>
                  <a:pt x="735830" y="77739"/>
                  <a:pt x="649624" y="155478"/>
                  <a:pt x="609600" y="221672"/>
                </a:cubicBezTo>
                <a:cubicBezTo>
                  <a:pt x="569576" y="287866"/>
                  <a:pt x="683491" y="341745"/>
                  <a:pt x="581891" y="397163"/>
                </a:cubicBezTo>
                <a:cubicBezTo>
                  <a:pt x="480291" y="452581"/>
                  <a:pt x="240145" y="503381"/>
                  <a:pt x="0" y="554181"/>
                </a:cubicBezTo>
              </a:path>
            </a:pathLst>
          </a:cu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257964" y="3714752"/>
            <a:ext cx="3814498" cy="1820317"/>
          </a:xfrm>
          <a:custGeom>
            <a:avLst/>
            <a:gdLst>
              <a:gd name="connsiteX0" fmla="*/ 0 w 2167466"/>
              <a:gd name="connsiteY0" fmla="*/ 1450109 h 1450109"/>
              <a:gd name="connsiteX1" fmla="*/ 1865745 w 2167466"/>
              <a:gd name="connsiteY1" fmla="*/ 794328 h 1450109"/>
              <a:gd name="connsiteX2" fmla="*/ 1810327 w 2167466"/>
              <a:gd name="connsiteY2" fmla="*/ 332509 h 1450109"/>
              <a:gd name="connsiteX3" fmla="*/ 1921163 w 2167466"/>
              <a:gd name="connsiteY3" fmla="*/ 0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7466" h="1450109">
                <a:moveTo>
                  <a:pt x="0" y="1450109"/>
                </a:moveTo>
                <a:cubicBezTo>
                  <a:pt x="782012" y="1215352"/>
                  <a:pt x="1564024" y="980595"/>
                  <a:pt x="1865745" y="794328"/>
                </a:cubicBezTo>
                <a:cubicBezTo>
                  <a:pt x="2167466" y="608061"/>
                  <a:pt x="1801091" y="464897"/>
                  <a:pt x="1810327" y="332509"/>
                </a:cubicBezTo>
                <a:cubicBezTo>
                  <a:pt x="1819563" y="200121"/>
                  <a:pt x="1870363" y="100060"/>
                  <a:pt x="1921163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5720" y="53631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fl-&gt;rules[0].</a:t>
            </a:r>
            <a:r>
              <a:rPr lang="en-US" dirty="0" err="1"/>
              <a:t>inp_fuzzy_set</a:t>
            </a:r>
            <a:r>
              <a:rPr lang="en-US" dirty="0"/>
              <a:t>[0] = </a:t>
            </a:r>
            <a:r>
              <a:rPr lang="en-US" dirty="0" err="1"/>
              <a:t>in_small</a:t>
            </a:r>
            <a:r>
              <a:rPr lang="en-US" dirty="0"/>
              <a:t>;</a:t>
            </a:r>
          </a:p>
          <a:p>
            <a:r>
              <a:rPr lang="en-US" dirty="0"/>
              <a:t>   fl-&gt;rules[0].</a:t>
            </a:r>
            <a:r>
              <a:rPr lang="en-US" dirty="0" err="1"/>
              <a:t>inp_fuzzy_set</a:t>
            </a:r>
            <a:r>
              <a:rPr lang="en-US" dirty="0"/>
              <a:t>[1] = </a:t>
            </a:r>
            <a:r>
              <a:rPr lang="en-US" dirty="0" err="1"/>
              <a:t>in_very_far</a:t>
            </a:r>
            <a:r>
              <a:rPr lang="en-US" dirty="0"/>
              <a:t>;</a:t>
            </a:r>
          </a:p>
          <a:p>
            <a:r>
              <a:rPr lang="en-US" dirty="0"/>
              <a:t>   fl-&gt;rules[0].</a:t>
            </a:r>
            <a:r>
              <a:rPr lang="en-US" dirty="0" err="1"/>
              <a:t>out_fuzzy_set</a:t>
            </a:r>
            <a:r>
              <a:rPr lang="en-US" dirty="0"/>
              <a:t> = </a:t>
            </a:r>
            <a:r>
              <a:rPr lang="en-US" b="1" dirty="0" err="1"/>
              <a:t>out_very_fast</a:t>
            </a:r>
            <a:r>
              <a:rPr lang="en-US" dirty="0"/>
              <a:t>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596" y="44344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fl-&gt;rules[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inp_index</a:t>
            </a:r>
            <a:r>
              <a:rPr lang="en-US" dirty="0"/>
              <a:t>[0] = </a:t>
            </a:r>
            <a:r>
              <a:rPr lang="en-US" dirty="0" err="1"/>
              <a:t>in_angle</a:t>
            </a:r>
            <a:r>
              <a:rPr lang="en-US" dirty="0"/>
              <a:t>;</a:t>
            </a:r>
          </a:p>
          <a:p>
            <a:r>
              <a:rPr lang="en-US" dirty="0"/>
              <a:t>fl-&gt;rules[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inp_index</a:t>
            </a:r>
            <a:r>
              <a:rPr lang="en-US" dirty="0"/>
              <a:t>[1] = </a:t>
            </a:r>
            <a:r>
              <a:rPr lang="en-US" dirty="0" err="1"/>
              <a:t>in_distance</a:t>
            </a:r>
            <a:r>
              <a:rPr lang="en-US" dirty="0"/>
              <a:t>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596" y="928670"/>
            <a:ext cx="7953203" cy="830997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inp_mem_fns</a:t>
            </a:r>
            <a:r>
              <a:rPr lang="en-US" sz="2400" dirty="0"/>
              <a:t> is a structure containing all the parameters of a </a:t>
            </a:r>
          </a:p>
          <a:p>
            <a:r>
              <a:rPr lang="en-US" sz="2400" dirty="0"/>
              <a:t>membership function.</a:t>
            </a:r>
          </a:p>
        </p:txBody>
      </p:sp>
      <p:sp>
        <p:nvSpPr>
          <p:cNvPr id="17" name="Freeform 16"/>
          <p:cNvSpPr/>
          <p:nvPr/>
        </p:nvSpPr>
        <p:spPr>
          <a:xfrm flipH="1">
            <a:off x="2428860" y="3714753"/>
            <a:ext cx="785817" cy="785818"/>
          </a:xfrm>
          <a:custGeom>
            <a:avLst/>
            <a:gdLst>
              <a:gd name="connsiteX0" fmla="*/ 822036 w 822036"/>
              <a:gd name="connsiteY0" fmla="*/ 0 h 554181"/>
              <a:gd name="connsiteX1" fmla="*/ 609600 w 822036"/>
              <a:gd name="connsiteY1" fmla="*/ 221672 h 554181"/>
              <a:gd name="connsiteX2" fmla="*/ 581891 w 822036"/>
              <a:gd name="connsiteY2" fmla="*/ 397163 h 554181"/>
              <a:gd name="connsiteX3" fmla="*/ 0 w 822036"/>
              <a:gd name="connsiteY3" fmla="*/ 554181 h 55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036" h="554181">
                <a:moveTo>
                  <a:pt x="822036" y="0"/>
                </a:moveTo>
                <a:cubicBezTo>
                  <a:pt x="735830" y="77739"/>
                  <a:pt x="649624" y="155478"/>
                  <a:pt x="609600" y="221672"/>
                </a:cubicBezTo>
                <a:cubicBezTo>
                  <a:pt x="569576" y="287866"/>
                  <a:pt x="683491" y="341745"/>
                  <a:pt x="581891" y="397163"/>
                </a:cubicBezTo>
                <a:cubicBezTo>
                  <a:pt x="480291" y="452581"/>
                  <a:pt x="240145" y="503381"/>
                  <a:pt x="0" y="554181"/>
                </a:cubicBezTo>
              </a:path>
            </a:pathLst>
          </a:cu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8596" y="2071678"/>
            <a:ext cx="861190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trapz</a:t>
            </a:r>
            <a:r>
              <a:rPr lang="en-US" sz="2400" dirty="0"/>
              <a:t> function calculates the </a:t>
            </a:r>
            <a:r>
              <a:rPr lang="en-US" sz="2400" b="1" u="sng" dirty="0">
                <a:solidFill>
                  <a:srgbClr val="132B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degree of membership </a:t>
            </a:r>
            <a:r>
              <a:rPr lang="en-US" sz="2400" dirty="0"/>
              <a:t>of a </a:t>
            </a:r>
          </a:p>
          <a:p>
            <a:r>
              <a:rPr lang="en-US" sz="2400" dirty="0"/>
              <a:t>given input value in a fuzzy set.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2857488" y="2928934"/>
            <a:ext cx="1357322" cy="285752"/>
          </a:xfrm>
          <a:prstGeom prst="borderCallout2">
            <a:avLst>
              <a:gd name="adj1" fmla="val 38144"/>
              <a:gd name="adj2" fmla="val -848"/>
              <a:gd name="adj3" fmla="val 41376"/>
              <a:gd name="adj4" fmla="val -25513"/>
              <a:gd name="adj5" fmla="val 197833"/>
              <a:gd name="adj6" fmla="val -38502"/>
            </a:avLst>
          </a:prstGeom>
          <a:solidFill>
            <a:srgbClr val="92D050"/>
          </a:solidFill>
          <a:ln w="127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FF00"/>
                </a:solidFill>
              </a:rPr>
              <a:t>which input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5572132" y="2928934"/>
            <a:ext cx="3071834" cy="285752"/>
          </a:xfrm>
          <a:prstGeom prst="borderCallout2">
            <a:avLst>
              <a:gd name="adj1" fmla="val 38144"/>
              <a:gd name="adj2" fmla="val -848"/>
              <a:gd name="adj3" fmla="val 41376"/>
              <a:gd name="adj4" fmla="val -25513"/>
              <a:gd name="adj5" fmla="val 197833"/>
              <a:gd name="adj6" fmla="val -38502"/>
            </a:avLst>
          </a:prstGeom>
          <a:solidFill>
            <a:srgbClr val="92D050"/>
          </a:solidFill>
          <a:ln w="127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FF00"/>
                </a:solidFill>
              </a:rPr>
              <a:t>which membership function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Calculation of degree of Membership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496" y="1268760"/>
            <a:ext cx="9144000" cy="461665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trapz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inputs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],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fl.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inp_mem_fns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[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fuzzy_set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])</a:t>
            </a:r>
            <a:endParaRPr lang="en-US" sz="2400" dirty="0"/>
          </a:p>
        </p:txBody>
      </p:sp>
      <p:sp>
        <p:nvSpPr>
          <p:cNvPr id="11" name="Line Callout 2 10"/>
          <p:cNvSpPr/>
          <p:nvPr/>
        </p:nvSpPr>
        <p:spPr>
          <a:xfrm>
            <a:off x="2892984" y="840132"/>
            <a:ext cx="1357322" cy="285752"/>
          </a:xfrm>
          <a:prstGeom prst="borderCallout2">
            <a:avLst>
              <a:gd name="adj1" fmla="val 38144"/>
              <a:gd name="adj2" fmla="val -848"/>
              <a:gd name="adj3" fmla="val 41376"/>
              <a:gd name="adj4" fmla="val -25513"/>
              <a:gd name="adj5" fmla="val 197833"/>
              <a:gd name="adj6" fmla="val -38502"/>
            </a:avLst>
          </a:prstGeom>
          <a:solidFill>
            <a:srgbClr val="92D050"/>
          </a:solidFill>
          <a:ln w="127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FF00"/>
                </a:solidFill>
              </a:rPr>
              <a:t>which input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5607628" y="840132"/>
            <a:ext cx="3071834" cy="285752"/>
          </a:xfrm>
          <a:prstGeom prst="borderCallout2">
            <a:avLst>
              <a:gd name="adj1" fmla="val 38144"/>
              <a:gd name="adj2" fmla="val -848"/>
              <a:gd name="adj3" fmla="val 41376"/>
              <a:gd name="adj4" fmla="val -25513"/>
              <a:gd name="adj5" fmla="val 197833"/>
              <a:gd name="adj6" fmla="val -38502"/>
            </a:avLst>
          </a:prstGeom>
          <a:solidFill>
            <a:srgbClr val="92D050"/>
          </a:solidFill>
          <a:ln w="127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FF00"/>
                </a:solidFill>
              </a:rPr>
              <a:t>which membership function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1206" y="1916832"/>
            <a:ext cx="3854770" cy="4401205"/>
          </a:xfrm>
          <a:prstGeom prst="rect">
            <a:avLst/>
          </a:prstGeom>
          <a:ln>
            <a:solidFill>
              <a:srgbClr val="33CCFF"/>
            </a:solidFill>
          </a:ln>
        </p:spPr>
        <p:txBody>
          <a:bodyPr wrap="square">
            <a:spAutoFit/>
          </a:bodyPr>
          <a:lstStyle/>
          <a:p>
            <a:r>
              <a:rPr lang="en-NZ" sz="1400" dirty="0"/>
              <a:t>float </a:t>
            </a:r>
            <a:r>
              <a:rPr lang="en-NZ" sz="1400" b="1" dirty="0" err="1"/>
              <a:t>trapz</a:t>
            </a:r>
            <a:r>
              <a:rPr lang="en-NZ" sz="1400" dirty="0"/>
              <a:t> (float x, trapezoid </a:t>
            </a:r>
            <a:r>
              <a:rPr lang="en-NZ" sz="1400" dirty="0" err="1"/>
              <a:t>trz</a:t>
            </a:r>
            <a:r>
              <a:rPr lang="en-NZ" sz="1400" dirty="0"/>
              <a:t>) </a:t>
            </a:r>
            <a:r>
              <a:rPr lang="en-NZ" sz="1400" b="1" dirty="0"/>
              <a:t>{</a:t>
            </a:r>
          </a:p>
          <a:p>
            <a:r>
              <a:rPr lang="en-NZ" sz="1400" dirty="0"/>
              <a:t>   switch (trz.tp) {</a:t>
            </a:r>
          </a:p>
          <a:p>
            <a:r>
              <a:rPr lang="en-NZ" sz="1400" dirty="0"/>
              <a:t>	   </a:t>
            </a:r>
          </a:p>
          <a:p>
            <a:r>
              <a:rPr lang="en-NZ" sz="1400" dirty="0"/>
              <a:t>      case </a:t>
            </a:r>
            <a:r>
              <a:rPr lang="en-NZ" sz="1400" dirty="0" err="1"/>
              <a:t>left_trapezoid</a:t>
            </a:r>
            <a:r>
              <a:rPr lang="en-NZ" sz="1400" dirty="0"/>
              <a:t>: </a:t>
            </a:r>
            <a:r>
              <a:rPr lang="en-NZ" sz="1400" dirty="0">
                <a:solidFill>
                  <a:srgbClr val="00863D"/>
                </a:solidFill>
              </a:rPr>
              <a:t>//opening to the left</a:t>
            </a:r>
          </a:p>
          <a:p>
            <a:r>
              <a:rPr lang="en-NZ" sz="1400" dirty="0"/>
              <a:t>         	 if (x &lt;= </a:t>
            </a:r>
            <a:r>
              <a:rPr lang="en-NZ" sz="1400" dirty="0" err="1"/>
              <a:t>trz.a</a:t>
            </a:r>
            <a:r>
              <a:rPr lang="en-NZ" sz="1400" dirty="0"/>
              <a:t>)</a:t>
            </a:r>
          </a:p>
          <a:p>
            <a:r>
              <a:rPr lang="en-NZ" sz="1400" dirty="0"/>
              <a:t>         	    return 1.0;</a:t>
            </a:r>
          </a:p>
          <a:p>
            <a:r>
              <a:rPr lang="en-NZ" sz="1400" dirty="0"/>
              <a:t>         	 if (x &gt;= </a:t>
            </a:r>
            <a:r>
              <a:rPr lang="en-NZ" sz="1400" dirty="0" err="1"/>
              <a:t>trz.b</a:t>
            </a:r>
            <a:r>
              <a:rPr lang="en-NZ" sz="1400" dirty="0"/>
              <a:t>)</a:t>
            </a:r>
          </a:p>
          <a:p>
            <a:r>
              <a:rPr lang="en-NZ" sz="1400" dirty="0"/>
              <a:t>         	    return 0.0;</a:t>
            </a:r>
          </a:p>
          <a:p>
            <a:r>
              <a:rPr lang="en-NZ" sz="1400" dirty="0"/>
              <a:t>         	 /* a &lt; x &lt; b */</a:t>
            </a:r>
          </a:p>
          <a:p>
            <a:r>
              <a:rPr lang="en-NZ" sz="1400" dirty="0"/>
              <a:t>         	 return </a:t>
            </a:r>
            <a:r>
              <a:rPr lang="en-NZ" sz="1400" dirty="0" err="1"/>
              <a:t>trz.r_slope</a:t>
            </a:r>
            <a:r>
              <a:rPr lang="en-NZ" sz="1400" dirty="0"/>
              <a:t> * (x - </a:t>
            </a:r>
            <a:r>
              <a:rPr lang="en-NZ" sz="1400" dirty="0" err="1"/>
              <a:t>trz.b</a:t>
            </a:r>
            <a:r>
              <a:rPr lang="en-NZ" sz="1400" dirty="0"/>
              <a:t>);</a:t>
            </a:r>
          </a:p>
          <a:p>
            <a:r>
              <a:rPr lang="en-NZ" sz="1400" dirty="0"/>
              <a:t>	 </a:t>
            </a:r>
          </a:p>
          <a:p>
            <a:r>
              <a:rPr lang="en-NZ" sz="1400" dirty="0"/>
              <a:t>	 </a:t>
            </a:r>
          </a:p>
          <a:p>
            <a:r>
              <a:rPr lang="en-NZ" sz="1400" dirty="0"/>
              <a:t>      case </a:t>
            </a:r>
            <a:r>
              <a:rPr lang="en-NZ" sz="1400" dirty="0" err="1"/>
              <a:t>right_trapezoid</a:t>
            </a:r>
            <a:r>
              <a:rPr lang="en-NZ" sz="1400" dirty="0"/>
              <a:t>: </a:t>
            </a:r>
            <a:r>
              <a:rPr lang="en-NZ" sz="1400" dirty="0">
                <a:solidFill>
                  <a:srgbClr val="00863D"/>
                </a:solidFill>
              </a:rPr>
              <a:t>//opening to </a:t>
            </a:r>
            <a:r>
              <a:rPr lang="en-NZ" sz="1400">
                <a:solidFill>
                  <a:srgbClr val="00863D"/>
                </a:solidFill>
              </a:rPr>
              <a:t>the right</a:t>
            </a:r>
            <a:endParaRPr lang="en-NZ" sz="1400" dirty="0"/>
          </a:p>
          <a:p>
            <a:r>
              <a:rPr lang="en-NZ" sz="1400" dirty="0"/>
              <a:t>         	 if (x &lt;= </a:t>
            </a:r>
            <a:r>
              <a:rPr lang="en-NZ" sz="1400" dirty="0" err="1"/>
              <a:t>trz.a</a:t>
            </a:r>
            <a:r>
              <a:rPr lang="en-NZ" sz="1400" dirty="0"/>
              <a:t>)</a:t>
            </a:r>
          </a:p>
          <a:p>
            <a:r>
              <a:rPr lang="en-NZ" sz="1400" dirty="0"/>
              <a:t>         	    return 0.0;</a:t>
            </a:r>
          </a:p>
          <a:p>
            <a:r>
              <a:rPr lang="en-NZ" sz="1400" dirty="0"/>
              <a:t>         	 if (x &gt;= </a:t>
            </a:r>
            <a:r>
              <a:rPr lang="en-NZ" sz="1400" dirty="0" err="1"/>
              <a:t>trz.b</a:t>
            </a:r>
            <a:r>
              <a:rPr lang="en-NZ" sz="1400" dirty="0"/>
              <a:t>)</a:t>
            </a:r>
          </a:p>
          <a:p>
            <a:r>
              <a:rPr lang="en-NZ" sz="1400" dirty="0"/>
              <a:t>         	    return 1.0;</a:t>
            </a:r>
          </a:p>
          <a:p>
            <a:r>
              <a:rPr lang="en-NZ" sz="1400" dirty="0"/>
              <a:t>         	 /* a &lt; x &lt; b */</a:t>
            </a:r>
          </a:p>
          <a:p>
            <a:r>
              <a:rPr lang="en-NZ" sz="1400" dirty="0"/>
              <a:t>         	 return </a:t>
            </a:r>
            <a:r>
              <a:rPr lang="en-NZ" sz="1400" dirty="0" err="1"/>
              <a:t>trz.l_slope</a:t>
            </a:r>
            <a:r>
              <a:rPr lang="en-NZ" sz="1400" dirty="0"/>
              <a:t> * (x - </a:t>
            </a:r>
            <a:r>
              <a:rPr lang="en-NZ" sz="1400" dirty="0" err="1"/>
              <a:t>trz.a</a:t>
            </a:r>
            <a:r>
              <a:rPr lang="en-NZ" sz="1400" dirty="0"/>
              <a:t>);</a:t>
            </a:r>
          </a:p>
          <a:p>
            <a:r>
              <a:rPr lang="en-NZ" sz="1400" dirty="0"/>
              <a:t>	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88024" y="1916832"/>
            <a:ext cx="3854770" cy="3323987"/>
          </a:xfrm>
          <a:prstGeom prst="rect">
            <a:avLst/>
          </a:prstGeom>
          <a:ln>
            <a:solidFill>
              <a:srgbClr val="33CCFF"/>
            </a:solidFill>
          </a:ln>
        </p:spPr>
        <p:txBody>
          <a:bodyPr wrap="square">
            <a:spAutoFit/>
          </a:bodyPr>
          <a:lstStyle/>
          <a:p>
            <a:r>
              <a:rPr lang="en-NZ" sz="1400" dirty="0"/>
              <a:t>	 </a:t>
            </a:r>
          </a:p>
          <a:p>
            <a:r>
              <a:rPr lang="en-NZ" sz="1400" dirty="0"/>
              <a:t>      case </a:t>
            </a:r>
            <a:r>
              <a:rPr lang="en-NZ" sz="1400" dirty="0" err="1"/>
              <a:t>regular_trapezoid</a:t>
            </a:r>
            <a:r>
              <a:rPr lang="en-NZ" sz="1400" dirty="0"/>
              <a:t>:</a:t>
            </a:r>
          </a:p>
          <a:p>
            <a:r>
              <a:rPr lang="en-NZ" sz="1400" dirty="0"/>
              <a:t>         	 if ((x &lt;= </a:t>
            </a:r>
            <a:r>
              <a:rPr lang="en-NZ" sz="1400" dirty="0" err="1"/>
              <a:t>trz.a</a:t>
            </a:r>
            <a:r>
              <a:rPr lang="en-NZ" sz="1400" dirty="0"/>
              <a:t>) || (x &gt;= </a:t>
            </a:r>
            <a:r>
              <a:rPr lang="en-NZ" sz="1400" dirty="0" err="1"/>
              <a:t>trz.d</a:t>
            </a:r>
            <a:r>
              <a:rPr lang="en-NZ" sz="1400" dirty="0"/>
              <a:t>))</a:t>
            </a:r>
          </a:p>
          <a:p>
            <a:r>
              <a:rPr lang="en-NZ" sz="1400" dirty="0"/>
              <a:t>         	    return 0.0;</a:t>
            </a:r>
          </a:p>
          <a:p>
            <a:r>
              <a:rPr lang="en-NZ" sz="1400" dirty="0"/>
              <a:t>         	 if ((x &gt;= </a:t>
            </a:r>
            <a:r>
              <a:rPr lang="en-NZ" sz="1400" dirty="0" err="1"/>
              <a:t>trz.b</a:t>
            </a:r>
            <a:r>
              <a:rPr lang="en-NZ" sz="1400" dirty="0"/>
              <a:t>) &amp;&amp; (x &lt;= </a:t>
            </a:r>
            <a:r>
              <a:rPr lang="en-NZ" sz="1400" dirty="0" err="1"/>
              <a:t>trz.c</a:t>
            </a:r>
            <a:r>
              <a:rPr lang="en-NZ" sz="1400" dirty="0"/>
              <a:t>))</a:t>
            </a:r>
          </a:p>
          <a:p>
            <a:r>
              <a:rPr lang="en-NZ" sz="1400" dirty="0"/>
              <a:t>         	    return 1.0;</a:t>
            </a:r>
          </a:p>
          <a:p>
            <a:r>
              <a:rPr lang="en-NZ" sz="1400" dirty="0"/>
              <a:t>         	 if ((x &gt;= </a:t>
            </a:r>
            <a:r>
              <a:rPr lang="en-NZ" sz="1400" dirty="0" err="1"/>
              <a:t>trz.a</a:t>
            </a:r>
            <a:r>
              <a:rPr lang="en-NZ" sz="1400" dirty="0"/>
              <a:t>) &amp;&amp; (x &lt;= </a:t>
            </a:r>
            <a:r>
              <a:rPr lang="en-NZ" sz="1400" dirty="0" err="1"/>
              <a:t>trz.b</a:t>
            </a:r>
            <a:r>
              <a:rPr lang="en-NZ" sz="1400" dirty="0"/>
              <a:t>))</a:t>
            </a:r>
          </a:p>
          <a:p>
            <a:r>
              <a:rPr lang="en-NZ" sz="1400" dirty="0"/>
              <a:t>         	    return </a:t>
            </a:r>
            <a:r>
              <a:rPr lang="en-NZ" sz="1400" dirty="0" err="1"/>
              <a:t>trz.l_slope</a:t>
            </a:r>
            <a:r>
              <a:rPr lang="en-NZ" sz="1400" dirty="0"/>
              <a:t> * (x - </a:t>
            </a:r>
            <a:r>
              <a:rPr lang="en-NZ" sz="1400" dirty="0" err="1"/>
              <a:t>trz.a</a:t>
            </a:r>
            <a:r>
              <a:rPr lang="en-NZ" sz="1400" dirty="0"/>
              <a:t>);</a:t>
            </a:r>
          </a:p>
          <a:p>
            <a:r>
              <a:rPr lang="en-NZ" sz="1400" dirty="0"/>
              <a:t>         	 if ((x &gt;= </a:t>
            </a:r>
            <a:r>
              <a:rPr lang="en-NZ" sz="1400" dirty="0" err="1"/>
              <a:t>trz.c</a:t>
            </a:r>
            <a:r>
              <a:rPr lang="en-NZ" sz="1400" dirty="0"/>
              <a:t>) &amp;&amp; (x &lt;= </a:t>
            </a:r>
            <a:r>
              <a:rPr lang="en-NZ" sz="1400" dirty="0" err="1"/>
              <a:t>trz.d</a:t>
            </a:r>
            <a:r>
              <a:rPr lang="en-NZ" sz="1400" dirty="0"/>
              <a:t>))</a:t>
            </a:r>
          </a:p>
          <a:p>
            <a:r>
              <a:rPr lang="en-NZ" sz="1400" dirty="0"/>
              <a:t>         	    return  </a:t>
            </a:r>
            <a:r>
              <a:rPr lang="en-NZ" sz="1400" dirty="0" err="1"/>
              <a:t>trz.r_slope</a:t>
            </a:r>
            <a:r>
              <a:rPr lang="en-NZ" sz="1400" dirty="0"/>
              <a:t> * (x - </a:t>
            </a:r>
            <a:r>
              <a:rPr lang="en-NZ" sz="1400" dirty="0" err="1"/>
              <a:t>trz.d</a:t>
            </a:r>
            <a:r>
              <a:rPr lang="en-NZ" sz="1400" dirty="0"/>
              <a:t>);</a:t>
            </a:r>
          </a:p>
          <a:p>
            <a:r>
              <a:rPr lang="en-NZ" sz="1400" dirty="0"/>
              <a:t>         	    </a:t>
            </a:r>
          </a:p>
          <a:p>
            <a:r>
              <a:rPr lang="en-NZ" sz="1400" dirty="0"/>
              <a:t>	 }  /* End switch  */</a:t>
            </a:r>
          </a:p>
          <a:p>
            <a:r>
              <a:rPr lang="en-NZ" sz="1400" dirty="0"/>
              <a:t>	 </a:t>
            </a:r>
          </a:p>
          <a:p>
            <a:r>
              <a:rPr lang="en-NZ" sz="1400" dirty="0"/>
              <a:t>   return 0.0;  /* should not get to this point */</a:t>
            </a:r>
          </a:p>
          <a:p>
            <a:r>
              <a:rPr lang="en-NZ" sz="1400" b="1" dirty="0"/>
              <a:t>}</a:t>
            </a:r>
            <a:r>
              <a:rPr lang="en-NZ" sz="1400" dirty="0"/>
              <a:t>  /* End function */</a:t>
            </a:r>
          </a:p>
        </p:txBody>
      </p:sp>
    </p:spTree>
    <p:extLst>
      <p:ext uri="{BB962C8B-B14F-4D97-AF65-F5344CB8AC3E}">
        <p14:creationId xmlns:p14="http://schemas.microsoft.com/office/powerpoint/2010/main" val="348308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596" y="733270"/>
            <a:ext cx="8501122" cy="5981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float  </a:t>
            </a:r>
            <a:r>
              <a:rPr lang="en-US" sz="1600" b="1" dirty="0" err="1">
                <a:solidFill>
                  <a:srgbClr val="132BDD"/>
                </a:solidFill>
                <a:latin typeface="Arial" pitchFamily="34" charset="0"/>
                <a:cs typeface="Arial" pitchFamily="34" charset="0"/>
              </a:rPr>
              <a:t>fuzzy_system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( float 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inputs[ ]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fuzzy_system_rec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fz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j;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short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fuzzy_set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float  sum1 = 0.0f,  sum2 = 0.0f,  weight;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float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m_values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[MAX_NO_OF_INPUTS];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for 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0;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fz.no_of_rules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++) {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for (j = 0; j &lt;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fz.no_of_inputs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; j++) {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fz.rules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].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inp_index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[j];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fuzzy_set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fz.rules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].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inp_fuzzy_set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[j];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	     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m_values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[j] =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trapz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(inputs[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],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fz.inp_mem_fns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variable_index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][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fuzzy_set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]);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 } </a:t>
            </a:r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/* end j  */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weight =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min_of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m_values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fz.no_of_inputs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sum1 += weight *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fz.output_values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fz.rules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].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out_fuzzy_set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];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sum2 += weight;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} </a:t>
            </a:r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/* end </a:t>
            </a:r>
            <a:r>
              <a:rPr lang="en-US" sz="1400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*/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if 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fabs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(sum2) &lt; TOO_SMALL) {  </a:t>
            </a:r>
            <a:r>
              <a:rPr lang="en-US" sz="1400" b="1" dirty="0">
                <a:solidFill>
                  <a:srgbClr val="00863D"/>
                </a:solidFill>
                <a:latin typeface="Arial" pitchFamily="34" charset="0"/>
                <a:cs typeface="Arial" pitchFamily="34" charset="0"/>
              </a:rPr>
              <a:t>// TOO_SMALL = 1e-6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&lt;&lt; "\r\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nFLPRCS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Error: sum2 in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fuzzy_system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is 0." &lt;&lt;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//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exit(1);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return 0.0;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}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return (sum1/sum2);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}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Fuzzy System –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from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fuzzification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to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defuzzification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304192" y="2099386"/>
            <a:ext cx="214314" cy="250033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509558" y="2357430"/>
            <a:ext cx="276228" cy="928694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2 6"/>
          <p:cNvSpPr/>
          <p:nvPr/>
        </p:nvSpPr>
        <p:spPr>
          <a:xfrm>
            <a:off x="5643570" y="1571612"/>
            <a:ext cx="1357322" cy="2857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8740"/>
              <a:gd name="adj6" fmla="val -60277"/>
            </a:avLst>
          </a:prstGeom>
          <a:solidFill>
            <a:srgbClr val="92D050"/>
          </a:solidFill>
          <a:ln w="127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FF00"/>
                </a:solidFill>
              </a:rPr>
              <a:t>which input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6215074" y="3786190"/>
            <a:ext cx="2000264" cy="285752"/>
          </a:xfrm>
          <a:prstGeom prst="borderCallout2">
            <a:avLst>
              <a:gd name="adj1" fmla="val 34911"/>
              <a:gd name="adj2" fmla="val 102586"/>
              <a:gd name="adj3" fmla="val 9053"/>
              <a:gd name="adj4" fmla="val 106695"/>
              <a:gd name="adj5" fmla="val -241760"/>
              <a:gd name="adj6" fmla="val 92953"/>
            </a:avLst>
          </a:prstGeom>
          <a:solidFill>
            <a:srgbClr val="92D050"/>
          </a:solidFill>
          <a:ln w="127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FF00"/>
                </a:solidFill>
              </a:rPr>
              <a:t>which fuzzy set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6179355" y="2250273"/>
            <a:ext cx="1071570" cy="2857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73835" y="714356"/>
            <a:ext cx="2470165" cy="3693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/>
              <a:t>File:  </a:t>
            </a:r>
            <a:r>
              <a:rPr lang="en-US" b="1" dirty="0"/>
              <a:t>fuzzylogic.cpp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1452" y="763044"/>
            <a:ext cx="4929555" cy="6070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Inside the function:  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fuzzy_system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()  </a:t>
            </a:r>
          </a:p>
          <a:p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for (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= 0;i &lt; 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fz.no_of_rules;i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++) {      </a:t>
            </a: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   for (j = 0;j &lt; 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fz.no_of_inputs;j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variable_index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fz.rules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inp_index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[j];</a:t>
            </a: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fuzzy_set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fz.rules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inp_fuzzy_set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[j];</a:t>
            </a: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m_values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[j] = 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trapz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(inputs[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variable_index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fz.inp_mem_fns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variable_index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fuzzy_set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      } /* end j  */</a:t>
            </a: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      weight = 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min_of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m_values,fz.no_of_inputs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      W1 = ?? //user-defined weight - could be any number, positive or negative</a:t>
            </a: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      W2 = ?? //user-defined weight - could be any number, positive or negative</a:t>
            </a:r>
          </a:p>
          <a:p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      //numerator		</a:t>
            </a: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      if(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&lt;= 24){ //theta vs. 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theta_dot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         sum1 += weight * (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fz.output_values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fz.rules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out_fuzzy_set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] * W1);</a:t>
            </a:r>
          </a:p>
          <a:p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      } else {     //x vs. 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x_dot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         sum1 += weight * (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fz.output_values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fz.rules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out_fuzzy_set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] * W2);</a:t>
            </a: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      }</a:t>
            </a:r>
          </a:p>
          <a:p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      sum2 += weight;</a:t>
            </a:r>
          </a:p>
          <a:p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 } /* end 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 */</a:t>
            </a:r>
          </a:p>
          <a:p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fabs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(sum2) &lt; TOO_SMALL) {</a:t>
            </a:r>
          </a:p>
          <a:p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&lt;&lt; "\r\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nFLPRCS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Error: Sum2 in 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fuzzy_system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 is 0.  Press key: " &lt;&lt; </a:t>
            </a:r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crispOutput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=0.0;</a:t>
            </a:r>
          </a:p>
          <a:p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1050" dirty="0" err="1">
                <a:latin typeface="Arial" panose="020B0604020202020204" pitchFamily="34" charset="0"/>
                <a:cs typeface="Arial" panose="020B0604020202020204" pitchFamily="34" charset="0"/>
              </a:rPr>
              <a:t>crispOutput</a:t>
            </a:r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=(sum1/sum2);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Fuzzy System –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modified version</a:t>
            </a:r>
          </a:p>
        </p:txBody>
      </p:sp>
      <p:sp>
        <p:nvSpPr>
          <p:cNvPr id="5" name="Oval 4"/>
          <p:cNvSpPr/>
          <p:nvPr/>
        </p:nvSpPr>
        <p:spPr>
          <a:xfrm>
            <a:off x="7092280" y="69146"/>
            <a:ext cx="1008112" cy="576064"/>
          </a:xfrm>
          <a:prstGeom prst="ellipse">
            <a:avLst/>
          </a:prstGeom>
          <a:gradFill flip="none" rotWithShape="1">
            <a:gsLst>
              <a:gs pos="0">
                <a:srgbClr val="FFFF99">
                  <a:shade val="30000"/>
                  <a:satMod val="115000"/>
                </a:srgbClr>
              </a:gs>
              <a:gs pos="50000">
                <a:srgbClr val="FFFF99">
                  <a:shade val="67500"/>
                  <a:satMod val="115000"/>
                </a:srgbClr>
              </a:gs>
              <a:gs pos="100000">
                <a:srgbClr val="FFFF99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>
                <a:solidFill>
                  <a:srgbClr val="0000FF"/>
                </a:solidFill>
              </a:rPr>
              <a:t>New!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635989" y="2780928"/>
            <a:ext cx="216024" cy="504056"/>
          </a:xfrm>
          <a:prstGeom prst="righ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ight Brace 6"/>
          <p:cNvSpPr/>
          <p:nvPr/>
        </p:nvSpPr>
        <p:spPr>
          <a:xfrm>
            <a:off x="6501845" y="3798489"/>
            <a:ext cx="216024" cy="830583"/>
          </a:xfrm>
          <a:prstGeom prst="rightBrac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6852013" y="2848290"/>
            <a:ext cx="2185406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/>
              <a:t>User-defined weights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17869" y="4029114"/>
            <a:ext cx="1456617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/>
              <a:t>modifications</a:t>
            </a:r>
          </a:p>
        </p:txBody>
      </p:sp>
    </p:spTree>
    <p:extLst>
      <p:ext uri="{BB962C8B-B14F-4D97-AF65-F5344CB8AC3E}">
        <p14:creationId xmlns:p14="http://schemas.microsoft.com/office/powerpoint/2010/main" val="386227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686051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How to use the Fuzzy Logic Engine?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3643314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1000100" y="2786058"/>
            <a:ext cx="6929486" cy="46166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NZ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fuzzy_system_rec</a:t>
            </a:r>
            <a:r>
              <a:rPr lang="en-NZ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NZ" sz="2400" dirty="0" err="1"/>
              <a:t>g_fuzzy_system</a:t>
            </a:r>
            <a:r>
              <a:rPr lang="en-NZ" sz="2400" dirty="0"/>
              <a:t>;</a:t>
            </a:r>
            <a:endParaRPr lang="en-US" sz="2400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Fuzzy System Development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957263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572264" y="1785926"/>
            <a:ext cx="1827223" cy="3667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/>
              <a:t>File:  </a:t>
            </a:r>
            <a:r>
              <a:rPr lang="en-US" b="1" dirty="0"/>
              <a:t>MyProg.cpp</a:t>
            </a: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0" y="1125538"/>
            <a:ext cx="9144000" cy="457200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1. Declare a global variable for the fuzzy system.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5616" y="5621178"/>
            <a:ext cx="4276684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NZ" sz="2000" dirty="0"/>
              <a:t>#define  MAX_NO_OF_INP_REGIONS  </a:t>
            </a:r>
            <a:r>
              <a:rPr lang="en-NZ" sz="2000" b="1" dirty="0"/>
              <a:t>7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572264" y="4718472"/>
            <a:ext cx="1827223" cy="3667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/>
              <a:t>File:  </a:t>
            </a:r>
            <a:r>
              <a:rPr lang="en-US" b="1" dirty="0" err="1"/>
              <a:t>fuzzylogic.h</a:t>
            </a:r>
            <a:endParaRPr lang="en-US" b="1" dirty="0"/>
          </a:p>
        </p:txBody>
      </p:sp>
      <p:sp>
        <p:nvSpPr>
          <p:cNvPr id="3" name="Line Callout 1 2"/>
          <p:cNvSpPr/>
          <p:nvPr/>
        </p:nvSpPr>
        <p:spPr>
          <a:xfrm>
            <a:off x="6987538" y="5854626"/>
            <a:ext cx="2048958" cy="886742"/>
          </a:xfrm>
          <a:prstGeom prst="borderCallout1">
            <a:avLst>
              <a:gd name="adj1" fmla="val 18750"/>
              <a:gd name="adj2" fmla="val -8333"/>
              <a:gd name="adj3" fmla="val 2489"/>
              <a:gd name="adj4" fmla="val -82594"/>
            </a:avLst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e.g. </a:t>
            </a:r>
            <a:r>
              <a:rPr lang="en-NZ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NZ" dirty="0"/>
              <a:t> Maximum Number of Fuzzy Sets allowed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0" y="3933056"/>
            <a:ext cx="9144000" cy="461665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   Define the maximum number of Fuzzy Sets to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402851" y="2004612"/>
            <a:ext cx="8280920" cy="453650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2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Feedback Control/Closed Loop Control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099" y="1130917"/>
            <a:ext cx="8321302" cy="750887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NZ" altLang="en-US" sz="2200"/>
              <a:t>Closed-loop control allows for </a:t>
            </a:r>
            <a:r>
              <a:rPr lang="en-NZ" altLang="en-US" sz="2200" b="1">
                <a:solidFill>
                  <a:srgbClr val="0000FF"/>
                </a:solidFill>
              </a:rPr>
              <a:t>uncertainty</a:t>
            </a:r>
            <a:r>
              <a:rPr lang="en-NZ" altLang="en-US" sz="2200">
                <a:solidFill>
                  <a:srgbClr val="0000FF"/>
                </a:solidFill>
              </a:rPr>
              <a:t> </a:t>
            </a:r>
            <a:r>
              <a:rPr lang="en-NZ" altLang="en-US" sz="2200"/>
              <a:t>in the model as well as </a:t>
            </a:r>
            <a:r>
              <a:rPr lang="en-NZ" altLang="en-US" sz="2200" b="1">
                <a:solidFill>
                  <a:srgbClr val="0000FF"/>
                </a:solidFill>
              </a:rPr>
              <a:t>noise</a:t>
            </a:r>
            <a:r>
              <a:rPr lang="en-NZ" altLang="en-US" sz="2200"/>
              <a:t> and </a:t>
            </a:r>
            <a:r>
              <a:rPr lang="en-NZ" altLang="en-US" sz="2200" b="1">
                <a:solidFill>
                  <a:srgbClr val="0000FF"/>
                </a:solidFill>
              </a:rPr>
              <a:t>disturbances</a:t>
            </a:r>
            <a:r>
              <a:rPr lang="en-NZ" altLang="en-US" sz="2200">
                <a:solidFill>
                  <a:srgbClr val="0000FF"/>
                </a:solidFill>
              </a:rPr>
              <a:t> </a:t>
            </a:r>
            <a:r>
              <a:rPr lang="en-NZ" altLang="en-US" sz="2200"/>
              <a:t>in the system under control</a:t>
            </a:r>
            <a:endParaRPr lang="en-US" altLang="en-US" sz="2200"/>
          </a:p>
        </p:txBody>
      </p:sp>
      <p:sp>
        <p:nvSpPr>
          <p:cNvPr id="3" name="Oval 2"/>
          <p:cNvSpPr/>
          <p:nvPr/>
        </p:nvSpPr>
        <p:spPr bwMode="auto">
          <a:xfrm>
            <a:off x="1284806" y="2378108"/>
            <a:ext cx="1054100" cy="649287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goal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967681" y="3043915"/>
            <a:ext cx="2222500" cy="831850"/>
          </a:xfrm>
          <a:prstGeom prst="rect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Fuzzy Control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Force=f(</a:t>
            </a:r>
            <a:r>
              <a:rPr lang="en-NZ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inputs</a:t>
            </a:r>
            <a:r>
              <a:rPr lang="en-NZ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967681" y="4399640"/>
            <a:ext cx="2222500" cy="707886"/>
          </a:xfrm>
          <a:prstGeom prst="rect">
            <a:avLst/>
          </a:prstGeom>
          <a:solidFill>
            <a:srgbClr val="3D22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Cart-Pendulum System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729931" y="3783690"/>
            <a:ext cx="1054100" cy="649288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Act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157931" y="3882115"/>
            <a:ext cx="1409700" cy="649288"/>
          </a:xfrm>
          <a:prstGeom prst="ellipse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Sense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147267" y="5762649"/>
            <a:ext cx="1835150" cy="474663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Disturbance</a:t>
            </a:r>
          </a:p>
        </p:txBody>
      </p:sp>
      <p:cxnSp>
        <p:nvCxnSpPr>
          <p:cNvPr id="98315" name="Straight Arrow Connector 5"/>
          <p:cNvCxnSpPr>
            <a:cxnSpLocks noChangeShapeType="1"/>
            <a:stCxn id="3" idx="6"/>
          </p:cNvCxnSpPr>
          <p:nvPr/>
        </p:nvCxnSpPr>
        <p:spPr bwMode="auto">
          <a:xfrm>
            <a:off x="2338906" y="2702752"/>
            <a:ext cx="1628775" cy="395436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8316" name="Elbow Connector 12"/>
          <p:cNvCxnSpPr>
            <a:cxnSpLocks noChangeShapeType="1"/>
            <a:stCxn id="4" idx="3"/>
            <a:endCxn id="9" idx="0"/>
          </p:cNvCxnSpPr>
          <p:nvPr/>
        </p:nvCxnSpPr>
        <p:spPr bwMode="auto">
          <a:xfrm>
            <a:off x="6190181" y="3459840"/>
            <a:ext cx="1066800" cy="323850"/>
          </a:xfrm>
          <a:prstGeom prst="bent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8317" name="Elbow Connector 15"/>
          <p:cNvCxnSpPr>
            <a:cxnSpLocks noChangeShapeType="1"/>
            <a:stCxn id="9" idx="4"/>
            <a:endCxn id="8" idx="3"/>
          </p:cNvCxnSpPr>
          <p:nvPr/>
        </p:nvCxnSpPr>
        <p:spPr bwMode="auto">
          <a:xfrm rot="5400000">
            <a:off x="6563279" y="4059880"/>
            <a:ext cx="320605" cy="1066800"/>
          </a:xfrm>
          <a:prstGeom prst="bent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8318" name="Straight Arrow Connector 17"/>
          <p:cNvCxnSpPr>
            <a:cxnSpLocks noChangeShapeType="1"/>
            <a:stCxn id="11" idx="0"/>
            <a:endCxn id="8" idx="2"/>
          </p:cNvCxnSpPr>
          <p:nvPr/>
        </p:nvCxnSpPr>
        <p:spPr bwMode="auto">
          <a:xfrm flipV="1">
            <a:off x="5064842" y="5107526"/>
            <a:ext cx="14089" cy="65512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8319" name="Elbow Connector 19"/>
          <p:cNvCxnSpPr>
            <a:cxnSpLocks noChangeShapeType="1"/>
            <a:stCxn id="10" idx="0"/>
          </p:cNvCxnSpPr>
          <p:nvPr/>
        </p:nvCxnSpPr>
        <p:spPr bwMode="auto">
          <a:xfrm rot="5400000" flipH="1" flipV="1">
            <a:off x="3285056" y="3199490"/>
            <a:ext cx="260350" cy="1104900"/>
          </a:xfrm>
          <a:prstGeom prst="bent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8320" name="Elbow Connector 21"/>
          <p:cNvCxnSpPr>
            <a:cxnSpLocks noChangeShapeType="1"/>
            <a:stCxn id="8" idx="1"/>
            <a:endCxn id="10" idx="4"/>
          </p:cNvCxnSpPr>
          <p:nvPr/>
        </p:nvCxnSpPr>
        <p:spPr bwMode="auto">
          <a:xfrm rot="10800000">
            <a:off x="2862781" y="4531403"/>
            <a:ext cx="1104900" cy="222180"/>
          </a:xfrm>
          <a:prstGeom prst="bent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TextBox 25"/>
          <p:cNvSpPr txBox="1"/>
          <p:nvPr/>
        </p:nvSpPr>
        <p:spPr>
          <a:xfrm>
            <a:off x="6258934" y="3043915"/>
            <a:ext cx="92929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NZ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Force</a:t>
            </a:r>
          </a:p>
        </p:txBody>
      </p:sp>
      <p:sp>
        <p:nvSpPr>
          <p:cNvPr id="98323" name="TextBox 6"/>
          <p:cNvSpPr txBox="1">
            <a:spLocks noChangeArrowheads="1"/>
          </p:cNvSpPr>
          <p:nvPr/>
        </p:nvSpPr>
        <p:spPr bwMode="auto">
          <a:xfrm>
            <a:off x="1602306" y="439964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NZ" altLang="en-US">
                <a:solidFill>
                  <a:srgbClr val="000000"/>
                </a:solidFill>
              </a:rPr>
              <a:t>noise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3411" y="507439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Physics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07107" y="3242204"/>
                <a:ext cx="1128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b="1" dirty="0">
                    <a:solidFill>
                      <a:srgbClr val="0000FF"/>
                    </a:solidFill>
                  </a:rPr>
                  <a:t>x, x’ </a:t>
                </a:r>
                <a14:m>
                  <m:oMath xmlns:m="http://schemas.openxmlformats.org/officeDocument/2006/math">
                    <m:r>
                      <a:rPr lang="en-NZ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𝜽</m:t>
                    </m:r>
                    <m:r>
                      <a:rPr lang="en-NZ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NZ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NZ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p>
                        <m:r>
                          <a:rPr lang="en-NZ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NZ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107" y="3242204"/>
                <a:ext cx="112883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324" t="-8333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443411" y="5347307"/>
            <a:ext cx="172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Euler’s Method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15616" y="2032255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Balance the pole, keep cart within the boundaries of the platform</a:t>
            </a:r>
          </a:p>
        </p:txBody>
      </p:sp>
    </p:spTree>
    <p:extLst>
      <p:ext uri="{BB962C8B-B14F-4D97-AF65-F5344CB8AC3E}">
        <p14:creationId xmlns:p14="http://schemas.microsoft.com/office/powerpoint/2010/main" val="3251216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571472" y="1842396"/>
            <a:ext cx="8072494" cy="4801314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void   </a:t>
            </a:r>
            <a:r>
              <a:rPr lang="en-US" b="1" dirty="0" err="1"/>
              <a:t>initFuzzySystem</a:t>
            </a:r>
            <a:r>
              <a:rPr lang="en-US" dirty="0"/>
              <a:t> (</a:t>
            </a:r>
            <a:r>
              <a:rPr lang="en-US" dirty="0" err="1"/>
              <a:t>fuzzy_system_rec</a:t>
            </a:r>
            <a:r>
              <a:rPr lang="en-US" dirty="0"/>
              <a:t>*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fl-&gt;</a:t>
            </a:r>
            <a:r>
              <a:rPr lang="en-US" dirty="0" err="1"/>
              <a:t>no_of_inputs</a:t>
            </a:r>
            <a:r>
              <a:rPr lang="en-US" dirty="0"/>
              <a:t> = 2;  </a:t>
            </a:r>
            <a:r>
              <a:rPr lang="en-US" dirty="0">
                <a:solidFill>
                  <a:srgbClr val="132BDD"/>
                </a:solidFill>
              </a:rPr>
              <a:t>//inputs are handled 2 at a time only</a:t>
            </a:r>
          </a:p>
          <a:p>
            <a:r>
              <a:rPr lang="en-US" dirty="0"/>
              <a:t>   fl-&gt;</a:t>
            </a:r>
            <a:r>
              <a:rPr lang="en-US" dirty="0" err="1"/>
              <a:t>no_of_inp_regions</a:t>
            </a:r>
            <a:r>
              <a:rPr lang="en-US" dirty="0"/>
              <a:t> = 7; </a:t>
            </a:r>
            <a:r>
              <a:rPr lang="en-US" dirty="0">
                <a:solidFill>
                  <a:srgbClr val="132BDD"/>
                </a:solidFill>
              </a:rPr>
              <a:t>//number of fuzzy sets per input</a:t>
            </a:r>
            <a:endParaRPr lang="en-US" dirty="0"/>
          </a:p>
          <a:p>
            <a:r>
              <a:rPr lang="en-US" dirty="0"/>
              <a:t>   fl-&gt;</a:t>
            </a:r>
            <a:r>
              <a:rPr lang="en-US" dirty="0" err="1"/>
              <a:t>no_of_rules</a:t>
            </a:r>
            <a:r>
              <a:rPr lang="en-US" dirty="0"/>
              <a:t> = 49*2;           </a:t>
            </a:r>
            <a:r>
              <a:rPr lang="en-US" dirty="0">
                <a:solidFill>
                  <a:srgbClr val="132BDD"/>
                </a:solidFill>
              </a:rPr>
              <a:t>//number of rules</a:t>
            </a:r>
            <a:endParaRPr lang="en-US" dirty="0"/>
          </a:p>
          <a:p>
            <a:r>
              <a:rPr lang="en-NZ" dirty="0">
                <a:solidFill>
                  <a:srgbClr val="132BDD"/>
                </a:solidFill>
              </a:rPr>
              <a:t>//----</a:t>
            </a:r>
          </a:p>
          <a:p>
            <a:r>
              <a:rPr lang="en-US" dirty="0"/>
              <a:t>   fl-&gt;</a:t>
            </a:r>
            <a:r>
              <a:rPr lang="en-US" dirty="0" err="1"/>
              <a:t>output_values</a:t>
            </a:r>
            <a:r>
              <a:rPr lang="en-US" dirty="0"/>
              <a:t> [</a:t>
            </a:r>
            <a:r>
              <a:rPr lang="en-US" dirty="0" err="1"/>
              <a:t>out_small_push_left</a:t>
            </a:r>
            <a:r>
              <a:rPr lang="en-US" dirty="0"/>
              <a:t>] = -15f;   </a:t>
            </a:r>
            <a:r>
              <a:rPr lang="en-US" dirty="0">
                <a:solidFill>
                  <a:srgbClr val="132BDD"/>
                </a:solidFill>
              </a:rPr>
              <a:t>//-15</a:t>
            </a:r>
            <a:r>
              <a:rPr lang="en-US" dirty="0"/>
              <a:t> </a:t>
            </a:r>
            <a:r>
              <a:rPr lang="en-US" dirty="0" err="1">
                <a:solidFill>
                  <a:srgbClr val="132BDD"/>
                </a:solidFill>
              </a:rPr>
              <a:t>Newtons</a:t>
            </a:r>
            <a:endParaRPr lang="en-US" dirty="0">
              <a:solidFill>
                <a:srgbClr val="132BDD"/>
              </a:solidFill>
            </a:endParaRPr>
          </a:p>
          <a:p>
            <a:r>
              <a:rPr lang="en-US" dirty="0"/>
              <a:t>   fl-&gt;</a:t>
            </a:r>
            <a:r>
              <a:rPr lang="en-US" dirty="0" err="1"/>
              <a:t>output_values</a:t>
            </a:r>
            <a:r>
              <a:rPr lang="en-US" dirty="0"/>
              <a:t> [</a:t>
            </a:r>
            <a:r>
              <a:rPr lang="en-US" dirty="0" err="1"/>
              <a:t>out_large_push_left</a:t>
            </a:r>
            <a:r>
              <a:rPr lang="en-US" dirty="0"/>
              <a:t>] = -100f; </a:t>
            </a:r>
            <a:r>
              <a:rPr lang="en-US" dirty="0">
                <a:solidFill>
                  <a:srgbClr val="132BDD"/>
                </a:solidFill>
              </a:rPr>
              <a:t>//-100</a:t>
            </a:r>
            <a:r>
              <a:rPr lang="en-US" dirty="0"/>
              <a:t> </a:t>
            </a:r>
            <a:r>
              <a:rPr lang="en-US" dirty="0" err="1">
                <a:solidFill>
                  <a:srgbClr val="132BDD"/>
                </a:solidFill>
              </a:rPr>
              <a:t>Newtons</a:t>
            </a:r>
            <a:endParaRPr lang="en-US" dirty="0">
              <a:solidFill>
                <a:srgbClr val="132BDD"/>
              </a:solidFill>
            </a:endParaRP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rgbClr val="132BDD"/>
                </a:solidFill>
              </a:rPr>
              <a:t>//… and so on…</a:t>
            </a:r>
          </a:p>
          <a:p>
            <a:r>
              <a:rPr lang="en-NZ" dirty="0"/>
              <a:t>   </a:t>
            </a:r>
            <a:r>
              <a:rPr lang="en-NZ" dirty="0">
                <a:solidFill>
                  <a:srgbClr val="132BDD"/>
                </a:solidFill>
              </a:rPr>
              <a:t>...</a:t>
            </a:r>
            <a:endParaRPr lang="en-US" dirty="0">
              <a:solidFill>
                <a:srgbClr val="132BDD"/>
              </a:solidFill>
            </a:endParaRPr>
          </a:p>
          <a:p>
            <a:r>
              <a:rPr lang="en-US" dirty="0"/>
              <a:t>   fl-&gt;rules = new rule [fl-&gt;</a:t>
            </a:r>
            <a:r>
              <a:rPr lang="en-US" dirty="0" err="1"/>
              <a:t>no_of_rules</a:t>
            </a:r>
            <a:r>
              <a:rPr lang="en-US" dirty="0"/>
              <a:t>];  </a:t>
            </a:r>
            <a:r>
              <a:rPr lang="en-US" dirty="0">
                <a:solidFill>
                  <a:srgbClr val="132BDD"/>
                </a:solidFill>
              </a:rPr>
              <a:t>//allocate memory for the rules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b="1" dirty="0" err="1"/>
              <a:t>initFuzzyRules</a:t>
            </a:r>
            <a:r>
              <a:rPr lang="en-US" b="1" dirty="0"/>
              <a:t> (fl);</a:t>
            </a:r>
            <a:r>
              <a:rPr lang="en-US" dirty="0"/>
              <a:t> </a:t>
            </a:r>
            <a:r>
              <a:rPr lang="en-US" dirty="0">
                <a:solidFill>
                  <a:srgbClr val="132BDD"/>
                </a:solidFill>
              </a:rPr>
              <a:t>//</a:t>
            </a:r>
            <a:r>
              <a:rPr lang="en-US" dirty="0" err="1">
                <a:solidFill>
                  <a:srgbClr val="132BDD"/>
                </a:solidFill>
              </a:rPr>
              <a:t>initialise</a:t>
            </a:r>
            <a:r>
              <a:rPr lang="en-US" dirty="0">
                <a:solidFill>
                  <a:srgbClr val="132BDD"/>
                </a:solidFill>
              </a:rPr>
              <a:t> the rules</a:t>
            </a:r>
            <a:endParaRPr lang="en-US" dirty="0"/>
          </a:p>
          <a:p>
            <a:r>
              <a:rPr lang="en-US" dirty="0"/>
              <a:t>   </a:t>
            </a:r>
            <a:r>
              <a:rPr lang="en-US" b="1" dirty="0" err="1"/>
              <a:t>initMembershipFunctions</a:t>
            </a:r>
            <a:r>
              <a:rPr lang="en-US" b="1" dirty="0"/>
              <a:t>(</a:t>
            </a:r>
            <a:r>
              <a:rPr lang="en-US" b="1" dirty="0" err="1"/>
              <a:t>fl</a:t>
            </a:r>
            <a:r>
              <a:rPr lang="en-US" b="1" dirty="0"/>
              <a:t>); </a:t>
            </a:r>
            <a:r>
              <a:rPr lang="en-US" dirty="0">
                <a:solidFill>
                  <a:srgbClr val="132BDD"/>
                </a:solidFill>
              </a:rPr>
              <a:t>//</a:t>
            </a:r>
            <a:r>
              <a:rPr lang="en-US" dirty="0" err="1">
                <a:solidFill>
                  <a:srgbClr val="132BDD"/>
                </a:solidFill>
              </a:rPr>
              <a:t>initialise</a:t>
            </a:r>
            <a:r>
              <a:rPr lang="en-US" dirty="0">
                <a:solidFill>
                  <a:srgbClr val="132BDD"/>
                </a:solidFill>
              </a:rPr>
              <a:t> the membership 						   //functions</a:t>
            </a:r>
            <a:endParaRPr lang="en-US" dirty="0"/>
          </a:p>
          <a:p>
            <a:r>
              <a:rPr lang="en-NZ" dirty="0"/>
              <a:t>}</a:t>
            </a:r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Fuzzy System Development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957263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0" y="1125538"/>
            <a:ext cx="9144000" cy="461665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2. </a:t>
            </a:r>
            <a:r>
              <a:rPr lang="en-US" sz="2400" b="1" dirty="0" err="1">
                <a:solidFill>
                  <a:schemeClr val="bg1"/>
                </a:solidFill>
              </a:rPr>
              <a:t>Initialise</a:t>
            </a:r>
            <a:r>
              <a:rPr lang="en-US" sz="2400" b="1" dirty="0">
                <a:solidFill>
                  <a:schemeClr val="bg1"/>
                </a:solidFill>
              </a:rPr>
              <a:t> the fuzzy system.</a:t>
            </a: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215074" y="1142984"/>
            <a:ext cx="2470165" cy="3693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/>
              <a:t>File:  </a:t>
            </a:r>
            <a:r>
              <a:rPr lang="en-US" b="1" dirty="0"/>
              <a:t>fuzzylogic.cpp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571472" y="1857364"/>
            <a:ext cx="7715304" cy="452431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b="1" dirty="0" err="1"/>
              <a:t>initFuzzyRules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fuzzy_system_rec</a:t>
            </a:r>
            <a:r>
              <a:rPr lang="en-US" dirty="0"/>
              <a:t>*  </a:t>
            </a:r>
            <a:r>
              <a:rPr lang="en-US" b="1" dirty="0"/>
              <a:t>fl</a:t>
            </a:r>
            <a:r>
              <a:rPr lang="en-US" dirty="0"/>
              <a:t>) 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for (</a:t>
            </a:r>
            <a:r>
              <a:rPr lang="en-US" dirty="0" err="1"/>
              <a:t>i</a:t>
            </a:r>
            <a:r>
              <a:rPr lang="en-US" dirty="0"/>
              <a:t> = 0;i &lt; fl-&gt;</a:t>
            </a:r>
            <a:r>
              <a:rPr lang="en-US" dirty="0" err="1"/>
              <a:t>no_of_rules;i</a:t>
            </a:r>
            <a:r>
              <a:rPr lang="en-US" dirty="0"/>
              <a:t>++) {  </a:t>
            </a:r>
          </a:p>
          <a:p>
            <a:r>
              <a:rPr lang="en-US" dirty="0"/>
              <a:t>       //(*fl).rules[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inp_index</a:t>
            </a:r>
            <a:r>
              <a:rPr lang="en-US" dirty="0"/>
              <a:t>[0] = </a:t>
            </a:r>
            <a:r>
              <a:rPr lang="en-US" dirty="0" err="1"/>
              <a:t>in_angle</a:t>
            </a:r>
            <a:r>
              <a:rPr lang="en-US" dirty="0"/>
              <a:t>; </a:t>
            </a:r>
            <a:r>
              <a:rPr lang="en-US" dirty="0">
                <a:solidFill>
                  <a:srgbClr val="132BDD"/>
                </a:solidFill>
              </a:rPr>
              <a:t>//alternatively</a:t>
            </a:r>
          </a:p>
          <a:p>
            <a:r>
              <a:rPr lang="en-US" dirty="0"/>
              <a:t>       fl-&gt;rules[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inp_index</a:t>
            </a:r>
            <a:r>
              <a:rPr lang="en-US" dirty="0"/>
              <a:t>[0] = </a:t>
            </a:r>
            <a:r>
              <a:rPr lang="en-US" dirty="0" err="1"/>
              <a:t>in_angle</a:t>
            </a:r>
            <a:r>
              <a:rPr lang="en-US" dirty="0"/>
              <a:t>;</a:t>
            </a:r>
          </a:p>
          <a:p>
            <a:r>
              <a:rPr lang="en-US" dirty="0"/>
              <a:t>       fl-&gt;rules[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inp_index</a:t>
            </a:r>
            <a:r>
              <a:rPr lang="en-US" dirty="0"/>
              <a:t>[1] = </a:t>
            </a:r>
            <a:r>
              <a:rPr lang="en-US" dirty="0" err="1"/>
              <a:t>in_angle_dot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fl-&gt;rules[0].</a:t>
            </a:r>
            <a:r>
              <a:rPr lang="en-US" dirty="0" err="1"/>
              <a:t>inp_fuzzy_set</a:t>
            </a:r>
            <a:r>
              <a:rPr lang="en-US" dirty="0"/>
              <a:t>[0] = </a:t>
            </a:r>
            <a:r>
              <a:rPr lang="en-US" dirty="0" err="1"/>
              <a:t>in_negatively_small</a:t>
            </a:r>
            <a:r>
              <a:rPr lang="en-US" dirty="0"/>
              <a:t>;</a:t>
            </a:r>
          </a:p>
          <a:p>
            <a:r>
              <a:rPr lang="en-US" dirty="0"/>
              <a:t>   fl-&gt;rules[0].</a:t>
            </a:r>
            <a:r>
              <a:rPr lang="en-US" dirty="0" err="1"/>
              <a:t>inp_fuzzy_set</a:t>
            </a:r>
            <a:r>
              <a:rPr lang="en-US" dirty="0"/>
              <a:t>[1] = </a:t>
            </a:r>
            <a:r>
              <a:rPr lang="en-US" dirty="0" err="1"/>
              <a:t>in_falling_to_left_fast</a:t>
            </a:r>
            <a:r>
              <a:rPr lang="en-US" dirty="0"/>
              <a:t>;</a:t>
            </a:r>
          </a:p>
          <a:p>
            <a:r>
              <a:rPr lang="en-US" dirty="0"/>
              <a:t>   fl-&gt;rules[0].</a:t>
            </a:r>
            <a:r>
              <a:rPr lang="en-US" dirty="0" err="1"/>
              <a:t>out_fuzzy_set</a:t>
            </a:r>
            <a:r>
              <a:rPr lang="en-US" dirty="0"/>
              <a:t> = </a:t>
            </a:r>
            <a:r>
              <a:rPr lang="en-US" dirty="0" err="1"/>
              <a:t>out_large_push_left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NZ" dirty="0">
                <a:solidFill>
                  <a:srgbClr val="132BDD"/>
                </a:solidFill>
              </a:rPr>
              <a:t>// define the other remaining rules next</a:t>
            </a:r>
            <a:endParaRPr lang="en-US" dirty="0">
              <a:solidFill>
                <a:srgbClr val="132BDD"/>
              </a:solidFill>
            </a:endParaRPr>
          </a:p>
          <a:p>
            <a:r>
              <a:rPr lang="en-NZ" dirty="0">
                <a:solidFill>
                  <a:srgbClr val="132BDD"/>
                </a:solidFill>
              </a:rPr>
              <a:t>// and so on...</a:t>
            </a:r>
          </a:p>
          <a:p>
            <a:endParaRPr lang="en-US" dirty="0">
              <a:solidFill>
                <a:srgbClr val="132BDD"/>
              </a:solidFill>
            </a:endParaRPr>
          </a:p>
          <a:p>
            <a:r>
              <a:rPr lang="en-NZ" dirty="0"/>
              <a:t>}</a:t>
            </a:r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Fuzzy System Development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957263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0" y="1125538"/>
            <a:ext cx="9144000" cy="461665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3. </a:t>
            </a:r>
            <a:r>
              <a:rPr lang="en-US" sz="2400" b="1" dirty="0" err="1">
                <a:solidFill>
                  <a:schemeClr val="bg1"/>
                </a:solidFill>
              </a:rPr>
              <a:t>Initialise</a:t>
            </a:r>
            <a:r>
              <a:rPr lang="en-US" sz="2400" b="1" dirty="0">
                <a:solidFill>
                  <a:schemeClr val="bg1"/>
                </a:solidFill>
              </a:rPr>
              <a:t> fuzzy rules.</a:t>
            </a: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215074" y="1142984"/>
            <a:ext cx="2470165" cy="3693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/>
              <a:t>File:  </a:t>
            </a:r>
            <a:r>
              <a:rPr lang="en-US" b="1" dirty="0"/>
              <a:t>fuzzylogic.cpp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796136" y="4071942"/>
            <a:ext cx="214314" cy="928694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53326" y="428625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rgbClr val="132BDD"/>
                </a:solidFill>
              </a:rPr>
              <a:t>Rule #0</a:t>
            </a:r>
            <a:endParaRPr lang="en-US" i="1" dirty="0">
              <a:solidFill>
                <a:srgbClr val="132BD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0" y="2071678"/>
            <a:ext cx="9001156" cy="5078313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void   </a:t>
            </a:r>
            <a:r>
              <a:rPr lang="en-US" b="1" dirty="0" err="1"/>
              <a:t>initMembershipFunctions</a:t>
            </a:r>
            <a:r>
              <a:rPr lang="en-US" b="1" dirty="0"/>
              <a:t> </a:t>
            </a:r>
            <a:r>
              <a:rPr lang="en-US" dirty="0"/>
              <a:t>( </a:t>
            </a:r>
            <a:r>
              <a:rPr lang="en-US" dirty="0" err="1"/>
              <a:t>fuzzy_system_rec</a:t>
            </a:r>
            <a:r>
              <a:rPr lang="en-US" dirty="0"/>
              <a:t>*   </a:t>
            </a:r>
            <a:r>
              <a:rPr lang="en-US" b="1" dirty="0"/>
              <a:t>fl</a:t>
            </a:r>
            <a:r>
              <a:rPr lang="en-US" dirty="0"/>
              <a:t> )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132BDD"/>
                </a:solidFill>
              </a:rPr>
              <a:t>//angle   </a:t>
            </a:r>
          </a:p>
          <a:p>
            <a:r>
              <a:rPr lang="en-US" dirty="0"/>
              <a:t>   fl-&gt;</a:t>
            </a:r>
            <a:r>
              <a:rPr lang="en-US" dirty="0" err="1"/>
              <a:t>inp_mem_fns</a:t>
            </a:r>
            <a:r>
              <a:rPr lang="en-US" dirty="0"/>
              <a:t>[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in_angle</a:t>
            </a:r>
            <a:r>
              <a:rPr lang="en-US" dirty="0"/>
              <a:t>][</a:t>
            </a:r>
            <a:r>
              <a:rPr lang="en-US" b="1" dirty="0" err="1">
                <a:solidFill>
                  <a:srgbClr val="00B050"/>
                </a:solidFill>
              </a:rPr>
              <a:t>in_negatively_large</a:t>
            </a:r>
            <a:r>
              <a:rPr lang="en-US" dirty="0"/>
              <a:t>] = </a:t>
            </a:r>
            <a:r>
              <a:rPr lang="en-US" dirty="0" err="1"/>
              <a:t>init_trapz</a:t>
            </a:r>
            <a:r>
              <a:rPr lang="en-US" dirty="0"/>
              <a:t>(</a:t>
            </a:r>
            <a:r>
              <a:rPr lang="en-US" sz="1600" dirty="0"/>
              <a:t>14.0f,20.0f,0.0f,0.0f</a:t>
            </a:r>
            <a:r>
              <a:rPr lang="en-US" dirty="0"/>
              <a:t>,  									</a:t>
            </a:r>
            <a:r>
              <a:rPr lang="en-US" b="1" dirty="0" err="1"/>
              <a:t>left_trapezoid</a:t>
            </a:r>
            <a:r>
              <a:rPr lang="en-US" dirty="0"/>
              <a:t>);</a:t>
            </a:r>
          </a:p>
          <a:p>
            <a:r>
              <a:rPr lang="en-US" dirty="0"/>
              <a:t>   fl-&gt;</a:t>
            </a:r>
            <a:r>
              <a:rPr lang="en-US" dirty="0" err="1"/>
              <a:t>inp_mem_fns</a:t>
            </a:r>
            <a:r>
              <a:rPr lang="en-US" dirty="0"/>
              <a:t>[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in_angle</a:t>
            </a:r>
            <a:r>
              <a:rPr lang="en-US" dirty="0"/>
              <a:t>][</a:t>
            </a:r>
            <a:r>
              <a:rPr lang="en-US" b="1" dirty="0" err="1">
                <a:solidFill>
                  <a:srgbClr val="00B050"/>
                </a:solidFill>
              </a:rPr>
              <a:t>in_negatively_medium</a:t>
            </a:r>
            <a:r>
              <a:rPr lang="en-US" dirty="0"/>
              <a:t>] = </a:t>
            </a:r>
            <a:r>
              <a:rPr lang="en-US" dirty="0" err="1"/>
              <a:t>init_trapz</a:t>
            </a:r>
            <a:r>
              <a:rPr lang="en-US" dirty="0"/>
              <a:t>(</a:t>
            </a:r>
            <a:r>
              <a:rPr lang="en-US" sz="1600" dirty="0"/>
              <a:t>14.0f,20.0f,34.0f,40.0f, 								            </a:t>
            </a:r>
            <a:r>
              <a:rPr lang="en-US" b="1" dirty="0" err="1"/>
              <a:t>regular_trapezoid</a:t>
            </a:r>
            <a:r>
              <a:rPr lang="en-US" dirty="0"/>
              <a:t>);</a:t>
            </a:r>
          </a:p>
          <a:p>
            <a:r>
              <a:rPr lang="en-NZ" dirty="0">
                <a:solidFill>
                  <a:srgbClr val="132BDD"/>
                </a:solidFill>
              </a:rPr>
              <a:t>  //...</a:t>
            </a:r>
          </a:p>
          <a:p>
            <a:r>
              <a:rPr lang="en-US" dirty="0"/>
              <a:t>   fl-&gt;</a:t>
            </a:r>
            <a:r>
              <a:rPr lang="en-US" dirty="0" err="1"/>
              <a:t>inp_mem_fns</a:t>
            </a:r>
            <a:r>
              <a:rPr lang="en-US" dirty="0"/>
              <a:t>[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in_angle</a:t>
            </a:r>
            <a:r>
              <a:rPr lang="en-US" dirty="0"/>
              <a:t>][</a:t>
            </a:r>
            <a:r>
              <a:rPr lang="en-US" b="1" dirty="0" err="1">
                <a:solidFill>
                  <a:srgbClr val="00B050"/>
                </a:solidFill>
              </a:rPr>
              <a:t>in_positively_large</a:t>
            </a:r>
            <a:r>
              <a:rPr lang="en-US" dirty="0"/>
              <a:t>] = </a:t>
            </a:r>
            <a:r>
              <a:rPr lang="en-US" dirty="0" err="1"/>
              <a:t>init_trapz</a:t>
            </a:r>
            <a:r>
              <a:rPr lang="en-US" dirty="0"/>
              <a:t> (</a:t>
            </a:r>
            <a:r>
              <a:rPr lang="en-US" sz="1600" dirty="0"/>
              <a:t>34.0f, 40.0f, 0.0f, 0.0f</a:t>
            </a:r>
            <a:r>
              <a:rPr lang="en-US" dirty="0"/>
              <a:t>, 								               </a:t>
            </a:r>
            <a:r>
              <a:rPr lang="en-US" b="1" dirty="0" err="1"/>
              <a:t>right_trapezoid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</a:p>
          <a:p>
            <a:r>
              <a:rPr lang="en-US" dirty="0">
                <a:solidFill>
                  <a:srgbClr val="132BDD"/>
                </a:solidFill>
              </a:rPr>
              <a:t>   //angular velocity</a:t>
            </a:r>
          </a:p>
          <a:p>
            <a:r>
              <a:rPr lang="en-US" dirty="0"/>
              <a:t> </a:t>
            </a:r>
            <a:r>
              <a:rPr lang="en-NZ" dirty="0"/>
              <a:t>  </a:t>
            </a:r>
            <a:r>
              <a:rPr lang="en-NZ" dirty="0">
                <a:solidFill>
                  <a:srgbClr val="132BDD"/>
                </a:solidFill>
              </a:rPr>
              <a:t>//...</a:t>
            </a:r>
          </a:p>
          <a:p>
            <a:r>
              <a:rPr lang="en-NZ" dirty="0">
                <a:solidFill>
                  <a:srgbClr val="132BDD"/>
                </a:solidFill>
              </a:rPr>
              <a:t>   //...</a:t>
            </a:r>
            <a:endParaRPr lang="en-US" dirty="0">
              <a:solidFill>
                <a:srgbClr val="132BDD"/>
              </a:solidFill>
            </a:endParaRPr>
          </a:p>
          <a:p>
            <a:r>
              <a:rPr lang="en-NZ" dirty="0">
                <a:solidFill>
                  <a:srgbClr val="132BDD"/>
                </a:solidFill>
              </a:rPr>
              <a:t>   //...</a:t>
            </a:r>
          </a:p>
          <a:p>
            <a:r>
              <a:rPr lang="en-NZ" dirty="0">
                <a:solidFill>
                  <a:srgbClr val="132BDD"/>
                </a:solidFill>
              </a:rPr>
              <a:t>   //and so on...</a:t>
            </a:r>
          </a:p>
          <a:p>
            <a:endParaRPr lang="en-US" dirty="0">
              <a:solidFill>
                <a:srgbClr val="132BDD"/>
              </a:solidFill>
            </a:endParaRPr>
          </a:p>
          <a:p>
            <a:r>
              <a:rPr lang="en-NZ" dirty="0"/>
              <a:t>}</a:t>
            </a:r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Fuzzy System Development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957263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0" y="1125538"/>
            <a:ext cx="9144000" cy="461665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4. </a:t>
            </a:r>
            <a:r>
              <a:rPr lang="en-US" sz="2400" b="1" dirty="0" err="1">
                <a:solidFill>
                  <a:schemeClr val="bg1"/>
                </a:solidFill>
              </a:rPr>
              <a:t>Initialise</a:t>
            </a:r>
            <a:r>
              <a:rPr lang="en-US" sz="2400" b="1" dirty="0">
                <a:solidFill>
                  <a:schemeClr val="bg1"/>
                </a:solidFill>
              </a:rPr>
              <a:t> membership functions.</a:t>
            </a: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215074" y="1142984"/>
            <a:ext cx="2470165" cy="3693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/>
              <a:t>File:  </a:t>
            </a:r>
            <a:r>
              <a:rPr lang="en-US" b="1" dirty="0"/>
              <a:t>fuzzylogic.cpp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3275856" y="5315699"/>
            <a:ext cx="2000264" cy="285752"/>
          </a:xfrm>
          <a:prstGeom prst="borderCallout2">
            <a:avLst>
              <a:gd name="adj1" fmla="val -3184"/>
              <a:gd name="adj2" fmla="val 13879"/>
              <a:gd name="adj3" fmla="val -55708"/>
              <a:gd name="adj4" fmla="val 8193"/>
              <a:gd name="adj5" fmla="val -256998"/>
              <a:gd name="adj6" fmla="val 3702"/>
            </a:avLst>
          </a:prstGeom>
          <a:solidFill>
            <a:srgbClr val="92D050"/>
          </a:solidFill>
          <a:ln w="1270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FF00"/>
                </a:solidFill>
              </a:rPr>
              <a:t>which fuzzy set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0" y="1503784"/>
            <a:ext cx="9144000" cy="5355312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void   </a:t>
            </a:r>
            <a:r>
              <a:rPr lang="en-US" b="1" dirty="0" err="1"/>
              <a:t>runInvertedPendulum</a:t>
            </a:r>
            <a:r>
              <a:rPr lang="en-US" b="1" dirty="0"/>
              <a:t> ()</a:t>
            </a:r>
            <a:r>
              <a:rPr lang="en-US" dirty="0"/>
              <a:t> {</a:t>
            </a:r>
            <a:r>
              <a:rPr lang="en-US" dirty="0">
                <a:solidFill>
                  <a:srgbClr val="132BDD"/>
                </a:solidFill>
              </a:rPr>
              <a:t>  </a:t>
            </a:r>
          </a:p>
          <a:p>
            <a:r>
              <a:rPr lang="en-NZ" sz="1600" dirty="0"/>
              <a:t>   </a:t>
            </a:r>
            <a:r>
              <a:rPr lang="en-NZ" sz="1600" dirty="0">
                <a:solidFill>
                  <a:srgbClr val="132BDD"/>
                </a:solidFill>
              </a:rPr>
              <a:t>//...</a:t>
            </a:r>
            <a:r>
              <a:rPr lang="en-US" sz="1600" dirty="0">
                <a:solidFill>
                  <a:srgbClr val="132BDD"/>
                </a:solidFill>
              </a:rPr>
              <a:t> </a:t>
            </a:r>
          </a:p>
          <a:p>
            <a:r>
              <a:rPr lang="en-NZ" dirty="0">
                <a:solidFill>
                  <a:srgbClr val="132BDD"/>
                </a:solidFill>
              </a:rPr>
              <a:t>   </a:t>
            </a:r>
            <a:r>
              <a:rPr lang="en-NZ" dirty="0" err="1"/>
              <a:t>initFuzzySystem</a:t>
            </a:r>
            <a:r>
              <a:rPr lang="en-NZ" dirty="0"/>
              <a:t>(</a:t>
            </a:r>
            <a:r>
              <a:rPr lang="en-NZ" b="1" dirty="0"/>
              <a:t>&amp;</a:t>
            </a:r>
            <a:r>
              <a:rPr lang="en-NZ" b="1" dirty="0" err="1">
                <a:solidFill>
                  <a:srgbClr val="00B050"/>
                </a:solidFill>
              </a:rPr>
              <a:t>g_fuzzy_system</a:t>
            </a:r>
            <a:r>
              <a:rPr lang="en-NZ" dirty="0"/>
              <a:t>);</a:t>
            </a:r>
            <a:r>
              <a:rPr lang="en-US" dirty="0"/>
              <a:t>	   </a:t>
            </a:r>
            <a:endParaRPr lang="en-US" dirty="0">
              <a:solidFill>
                <a:srgbClr val="132BDD"/>
              </a:solidFill>
            </a:endParaRPr>
          </a:p>
          <a:p>
            <a:r>
              <a:rPr lang="en-US" dirty="0"/>
              <a:t>   while((</a:t>
            </a:r>
            <a:r>
              <a:rPr lang="en-US" dirty="0" err="1"/>
              <a:t>GetAsyncKeyState</a:t>
            </a:r>
            <a:r>
              <a:rPr lang="en-US" dirty="0"/>
              <a:t>(VK_ESCAPE)) == 0 ) { </a:t>
            </a:r>
            <a:r>
              <a:rPr lang="en-US" dirty="0">
                <a:solidFill>
                  <a:srgbClr val="132BDD"/>
                </a:solidFill>
              </a:rPr>
              <a:t>//while ESC key is not pressed </a:t>
            </a:r>
            <a:endParaRPr lang="en-US" dirty="0"/>
          </a:p>
          <a:p>
            <a:r>
              <a:rPr lang="en-NZ" sz="1600" dirty="0"/>
              <a:t>       </a:t>
            </a:r>
            <a:r>
              <a:rPr lang="en-NZ" sz="1600" dirty="0">
                <a:solidFill>
                  <a:srgbClr val="132BDD"/>
                </a:solidFill>
              </a:rPr>
              <a:t>//...</a:t>
            </a:r>
          </a:p>
          <a:p>
            <a:r>
              <a:rPr lang="en-NZ" dirty="0"/>
              <a:t>       </a:t>
            </a:r>
            <a:r>
              <a:rPr lang="en-NZ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inputValues</a:t>
            </a:r>
            <a:r>
              <a:rPr lang="en-NZ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NZ" dirty="0"/>
              <a:t>[ </a:t>
            </a:r>
            <a:r>
              <a:rPr lang="en-NZ" dirty="0" err="1"/>
              <a:t>in_angle</a:t>
            </a:r>
            <a:r>
              <a:rPr lang="en-NZ" dirty="0"/>
              <a:t> ] = </a:t>
            </a:r>
            <a:r>
              <a:rPr lang="en-NZ" dirty="0" err="1"/>
              <a:t>prevState.angle</a:t>
            </a:r>
            <a:r>
              <a:rPr lang="en-NZ" dirty="0"/>
              <a:t>;</a:t>
            </a:r>
          </a:p>
          <a:p>
            <a:r>
              <a:rPr lang="en-NZ" dirty="0"/>
              <a:t>       </a:t>
            </a:r>
            <a:r>
              <a:rPr lang="en-NZ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inputValues</a:t>
            </a:r>
            <a:r>
              <a:rPr lang="en-NZ" dirty="0"/>
              <a:t>[ </a:t>
            </a:r>
            <a:r>
              <a:rPr lang="en-NZ" dirty="0" err="1"/>
              <a:t>in_angle_dot</a:t>
            </a:r>
            <a:r>
              <a:rPr lang="en-NZ" dirty="0"/>
              <a:t> ] = </a:t>
            </a:r>
            <a:r>
              <a:rPr lang="en-NZ" dirty="0" err="1"/>
              <a:t>prevState.angle_dot</a:t>
            </a:r>
            <a:r>
              <a:rPr lang="en-NZ" dirty="0"/>
              <a:t>;</a:t>
            </a:r>
          </a:p>
          <a:p>
            <a:r>
              <a:rPr lang="en-NZ" dirty="0"/>
              <a:t>       </a:t>
            </a:r>
            <a:r>
              <a:rPr lang="en-NZ" dirty="0" err="1"/>
              <a:t>prevState.</a:t>
            </a:r>
            <a:r>
              <a:rPr lang="en-NZ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Force</a:t>
            </a:r>
            <a:r>
              <a:rPr lang="en-NZ" dirty="0"/>
              <a:t>= </a:t>
            </a:r>
            <a:r>
              <a:rPr lang="en-NZ" b="1" dirty="0" err="1"/>
              <a:t>fuzzy_system</a:t>
            </a:r>
            <a:r>
              <a:rPr lang="en-NZ" dirty="0"/>
              <a:t>(</a:t>
            </a:r>
            <a:r>
              <a:rPr lang="en-NZ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inputValues</a:t>
            </a:r>
            <a:r>
              <a:rPr lang="en-NZ" dirty="0"/>
              <a:t>,	</a:t>
            </a:r>
            <a:r>
              <a:rPr lang="en-NZ" b="1" dirty="0" err="1">
                <a:solidFill>
                  <a:srgbClr val="00B050"/>
                </a:solidFill>
              </a:rPr>
              <a:t>g_fuzzy_system</a:t>
            </a:r>
            <a:r>
              <a:rPr lang="en-NZ" dirty="0"/>
              <a:t>);</a:t>
            </a:r>
          </a:p>
          <a:p>
            <a:r>
              <a:rPr lang="en-NZ" dirty="0">
                <a:solidFill>
                  <a:srgbClr val="132BDD"/>
                </a:solidFill>
              </a:rPr>
              <a:t>       //...  Calculate new state of the world   </a:t>
            </a:r>
          </a:p>
          <a:p>
            <a:r>
              <a:rPr lang="en-NZ" dirty="0">
                <a:solidFill>
                  <a:srgbClr val="132BDD"/>
                </a:solidFill>
              </a:rPr>
              <a:t>       </a:t>
            </a:r>
            <a:r>
              <a:rPr lang="en-NZ" dirty="0" err="1"/>
              <a:t>newState.angle_double_dot</a:t>
            </a:r>
            <a:r>
              <a:rPr lang="en-NZ" dirty="0"/>
              <a:t> = </a:t>
            </a:r>
            <a:r>
              <a:rPr lang="en-NZ" dirty="0" err="1"/>
              <a:t>calc_angular_acceleration</a:t>
            </a:r>
            <a:r>
              <a:rPr lang="en-NZ" dirty="0"/>
              <a:t>(</a:t>
            </a:r>
            <a:r>
              <a:rPr lang="en-NZ" dirty="0" err="1"/>
              <a:t>prevState</a:t>
            </a:r>
            <a:r>
              <a:rPr lang="en-NZ" dirty="0"/>
              <a:t>);</a:t>
            </a:r>
          </a:p>
          <a:p>
            <a:r>
              <a:rPr lang="en-NZ" dirty="0">
                <a:solidFill>
                  <a:srgbClr val="132BDD"/>
                </a:solidFill>
              </a:rPr>
              <a:t>       //and so on...</a:t>
            </a:r>
            <a:endParaRPr lang="en-US" dirty="0">
              <a:solidFill>
                <a:srgbClr val="132BDD"/>
              </a:solidFill>
            </a:endParaRPr>
          </a:p>
          <a:p>
            <a:r>
              <a:rPr lang="en-NZ" dirty="0"/>
              <a:t>       </a:t>
            </a:r>
            <a:r>
              <a:rPr lang="en-NZ" dirty="0" err="1"/>
              <a:t>cart.setX</a:t>
            </a:r>
            <a:r>
              <a:rPr lang="en-NZ" dirty="0"/>
              <a:t>(</a:t>
            </a:r>
            <a:r>
              <a:rPr lang="en-NZ" dirty="0" err="1"/>
              <a:t>newState.x</a:t>
            </a:r>
            <a:r>
              <a:rPr lang="en-NZ" dirty="0"/>
              <a:t>);</a:t>
            </a:r>
          </a:p>
          <a:p>
            <a:r>
              <a:rPr lang="en-NZ" dirty="0"/>
              <a:t>       </a:t>
            </a:r>
            <a:r>
              <a:rPr lang="en-NZ" dirty="0" err="1"/>
              <a:t>rod.setX</a:t>
            </a:r>
            <a:r>
              <a:rPr lang="en-NZ" dirty="0"/>
              <a:t>(</a:t>
            </a:r>
            <a:r>
              <a:rPr lang="en-NZ" dirty="0" err="1"/>
              <a:t>newState.x</a:t>
            </a:r>
            <a:r>
              <a:rPr lang="en-NZ" dirty="0"/>
              <a:t>);</a:t>
            </a:r>
          </a:p>
          <a:p>
            <a:r>
              <a:rPr lang="en-NZ" dirty="0"/>
              <a:t>       </a:t>
            </a:r>
            <a:r>
              <a:rPr lang="en-NZ" dirty="0" err="1"/>
              <a:t>rod.setAngle</a:t>
            </a:r>
            <a:r>
              <a:rPr lang="en-NZ" dirty="0"/>
              <a:t>(</a:t>
            </a:r>
            <a:r>
              <a:rPr lang="en-NZ" dirty="0" err="1"/>
              <a:t>newState.angle</a:t>
            </a:r>
            <a:r>
              <a:rPr lang="en-NZ" dirty="0"/>
              <a:t>);</a:t>
            </a:r>
          </a:p>
          <a:p>
            <a:r>
              <a:rPr lang="en-NZ" dirty="0"/>
              <a:t>       </a:t>
            </a:r>
            <a:r>
              <a:rPr lang="en-NZ" dirty="0" err="1"/>
              <a:t>cart.draw</a:t>
            </a:r>
            <a:r>
              <a:rPr lang="en-NZ" dirty="0"/>
              <a:t>();   </a:t>
            </a:r>
            <a:r>
              <a:rPr lang="en-NZ" dirty="0" err="1"/>
              <a:t>rod.draw</a:t>
            </a:r>
            <a:r>
              <a:rPr lang="en-NZ" dirty="0"/>
              <a:t>();</a:t>
            </a:r>
          </a:p>
          <a:p>
            <a:r>
              <a:rPr lang="en-NZ" dirty="0"/>
              <a:t>}</a:t>
            </a:r>
          </a:p>
          <a:p>
            <a:r>
              <a:rPr lang="en-NZ" dirty="0"/>
              <a:t>    </a:t>
            </a:r>
            <a:r>
              <a:rPr lang="en-NZ" dirty="0" err="1"/>
              <a:t>free_fuzzy_rules</a:t>
            </a:r>
            <a:r>
              <a:rPr lang="en-NZ" dirty="0"/>
              <a:t>(</a:t>
            </a:r>
            <a:r>
              <a:rPr lang="en-NZ" b="1" dirty="0"/>
              <a:t>&amp;</a:t>
            </a:r>
            <a:r>
              <a:rPr lang="en-NZ" b="1" dirty="0" err="1">
                <a:solidFill>
                  <a:srgbClr val="00B050"/>
                </a:solidFill>
              </a:rPr>
              <a:t>g_fuzzy_system</a:t>
            </a:r>
            <a:r>
              <a:rPr lang="en-NZ" dirty="0"/>
              <a:t>);</a:t>
            </a:r>
            <a:endParaRPr lang="en-US" dirty="0"/>
          </a:p>
          <a:p>
            <a:r>
              <a:rPr lang="en-NZ" dirty="0">
                <a:solidFill>
                  <a:srgbClr val="132BDD"/>
                </a:solidFill>
              </a:rPr>
              <a:t>   //and so on...</a:t>
            </a:r>
            <a:endParaRPr lang="en-US" dirty="0">
              <a:solidFill>
                <a:srgbClr val="132BDD"/>
              </a:solidFill>
            </a:endParaRPr>
          </a:p>
          <a:p>
            <a:r>
              <a:rPr lang="en-NZ" dirty="0"/>
              <a:t>}</a:t>
            </a:r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Inverted Pendulum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957263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0" y="1112286"/>
            <a:ext cx="9144000" cy="461665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4. Modify </a:t>
            </a:r>
            <a:r>
              <a:rPr lang="en-US" sz="2400" b="1" dirty="0" err="1">
                <a:solidFill>
                  <a:schemeClr val="bg1"/>
                </a:solidFill>
              </a:rPr>
              <a:t>runInvertedPendulum</a:t>
            </a:r>
            <a:r>
              <a:rPr lang="en-US" sz="2400" b="1" dirty="0">
                <a:solidFill>
                  <a:schemeClr val="bg1"/>
                </a:solidFill>
              </a:rPr>
              <a:t> ().</a:t>
            </a: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215074" y="1142984"/>
            <a:ext cx="2470165" cy="3693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/>
              <a:t>File:  MyProg</a:t>
            </a:r>
            <a:r>
              <a:rPr lang="en-US" b="1" dirty="0"/>
              <a:t>.cpp</a:t>
            </a:r>
          </a:p>
        </p:txBody>
      </p:sp>
    </p:spTree>
    <p:extLst>
      <p:ext uri="{BB962C8B-B14F-4D97-AF65-F5344CB8AC3E}">
        <p14:creationId xmlns:p14="http://schemas.microsoft.com/office/powerpoint/2010/main" val="305236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143000"/>
          </a:xfrm>
        </p:spPr>
        <p:txBody>
          <a:bodyPr/>
          <a:lstStyle/>
          <a:p>
            <a:r>
              <a:rPr lang="en-NZ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1"/>
            <a:ext cx="8229600" cy="1944216"/>
          </a:xfrm>
        </p:spPr>
        <p:txBody>
          <a:bodyPr/>
          <a:lstStyle/>
          <a:p>
            <a:r>
              <a:rPr lang="en-NZ" dirty="0"/>
              <a:t>Robot Navigation</a:t>
            </a:r>
          </a:p>
          <a:p>
            <a:pPr lvl="1"/>
            <a:r>
              <a:rPr lang="en-NZ" dirty="0"/>
              <a:t>Target Pursuit</a:t>
            </a:r>
          </a:p>
          <a:p>
            <a:pPr lvl="1"/>
            <a:r>
              <a:rPr lang="en-NZ" dirty="0"/>
              <a:t>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2993488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0" y="1708366"/>
            <a:ext cx="9144000" cy="5078313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void   </a:t>
            </a:r>
            <a:r>
              <a:rPr lang="en-US" b="1" dirty="0" err="1"/>
              <a:t>runGame</a:t>
            </a:r>
            <a:r>
              <a:rPr lang="en-US" dirty="0"/>
              <a:t>() {</a:t>
            </a:r>
            <a:r>
              <a:rPr lang="en-US" dirty="0">
                <a:solidFill>
                  <a:srgbClr val="132BDD"/>
                </a:solidFill>
              </a:rPr>
              <a:t>  </a:t>
            </a:r>
          </a:p>
          <a:p>
            <a:r>
              <a:rPr lang="en-NZ" dirty="0"/>
              <a:t>   </a:t>
            </a:r>
            <a:r>
              <a:rPr lang="en-NZ" dirty="0">
                <a:solidFill>
                  <a:srgbClr val="132BDD"/>
                </a:solidFill>
              </a:rPr>
              <a:t>//...</a:t>
            </a:r>
            <a:r>
              <a:rPr lang="en-US" dirty="0">
                <a:solidFill>
                  <a:srgbClr val="132BDD"/>
                </a:solidFill>
              </a:rPr>
              <a:t> </a:t>
            </a:r>
          </a:p>
          <a:p>
            <a:r>
              <a:rPr lang="en-NZ" dirty="0">
                <a:solidFill>
                  <a:srgbClr val="132BDD"/>
                </a:solidFill>
              </a:rPr>
              <a:t>   </a:t>
            </a:r>
            <a:r>
              <a:rPr lang="en-NZ" dirty="0" err="1"/>
              <a:t>initFuzzySystemTargetPursuitSpeed</a:t>
            </a:r>
            <a:r>
              <a:rPr lang="en-NZ" dirty="0"/>
              <a:t>(</a:t>
            </a:r>
            <a:r>
              <a:rPr lang="en-NZ" b="1" dirty="0"/>
              <a:t>&amp;</a:t>
            </a:r>
            <a:r>
              <a:rPr lang="en-NZ" b="1" dirty="0" err="1">
                <a:solidFill>
                  <a:srgbClr val="00B050"/>
                </a:solidFill>
              </a:rPr>
              <a:t>g_fuzzy_system_pursuit_speed</a:t>
            </a:r>
            <a:r>
              <a:rPr lang="en-NZ" dirty="0"/>
              <a:t>);</a:t>
            </a:r>
          </a:p>
          <a:p>
            <a:r>
              <a:rPr lang="en-NZ" dirty="0"/>
              <a:t>   </a:t>
            </a:r>
            <a:r>
              <a:rPr lang="en-US" dirty="0"/>
              <a:t> 	  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132BDD"/>
                </a:solidFill>
              </a:rPr>
              <a:t>// keep running the program until the ESC key is pressed   </a:t>
            </a:r>
          </a:p>
          <a:p>
            <a:r>
              <a:rPr lang="en-US" dirty="0"/>
              <a:t>   while((</a:t>
            </a:r>
            <a:r>
              <a:rPr lang="en-US" dirty="0" err="1"/>
              <a:t>GetAsyncKeyState</a:t>
            </a:r>
            <a:r>
              <a:rPr lang="en-US" dirty="0"/>
              <a:t>(VK_ESCAPE)) == 0 ) {</a:t>
            </a:r>
          </a:p>
          <a:p>
            <a:r>
              <a:rPr lang="en-NZ" dirty="0"/>
              <a:t>       </a:t>
            </a:r>
            <a:r>
              <a:rPr lang="en-NZ" dirty="0">
                <a:solidFill>
                  <a:srgbClr val="132BDD"/>
                </a:solidFill>
              </a:rPr>
              <a:t>//...</a:t>
            </a:r>
          </a:p>
          <a:p>
            <a:r>
              <a:rPr lang="en-NZ" dirty="0">
                <a:solidFill>
                  <a:srgbClr val="132BDD"/>
                </a:solidFill>
              </a:rPr>
              <a:t>         </a:t>
            </a:r>
          </a:p>
          <a:p>
            <a:r>
              <a:rPr lang="en-NZ" dirty="0"/>
              <a:t>       </a:t>
            </a:r>
            <a:r>
              <a:rPr lang="en-NZ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inputValuesPursuitSpeed</a:t>
            </a:r>
            <a:r>
              <a:rPr lang="en-NZ" dirty="0"/>
              <a:t>[ </a:t>
            </a:r>
            <a:r>
              <a:rPr lang="en-NZ" dirty="0" err="1"/>
              <a:t>in_angle</a:t>
            </a:r>
            <a:r>
              <a:rPr lang="en-NZ" dirty="0"/>
              <a:t> ] = </a:t>
            </a:r>
            <a:r>
              <a:rPr lang="en-NZ" dirty="0" err="1"/>
              <a:t>angleFromTarget</a:t>
            </a:r>
            <a:r>
              <a:rPr lang="en-NZ" dirty="0"/>
              <a:t>;</a:t>
            </a:r>
          </a:p>
          <a:p>
            <a:r>
              <a:rPr lang="en-NZ" dirty="0"/>
              <a:t>       </a:t>
            </a:r>
            <a:r>
              <a:rPr lang="en-NZ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inputValuesPursuitSpeed</a:t>
            </a:r>
            <a:r>
              <a:rPr lang="en-NZ" dirty="0"/>
              <a:t>[ </a:t>
            </a:r>
            <a:r>
              <a:rPr lang="en-NZ" dirty="0" err="1"/>
              <a:t>in_distance</a:t>
            </a:r>
            <a:r>
              <a:rPr lang="en-NZ" dirty="0"/>
              <a:t> ] = </a:t>
            </a:r>
            <a:r>
              <a:rPr lang="en-NZ" dirty="0" err="1"/>
              <a:t>distanceFromTarget</a:t>
            </a:r>
            <a:r>
              <a:rPr lang="en-NZ" dirty="0"/>
              <a:t>;</a:t>
            </a:r>
          </a:p>
          <a:p>
            <a:r>
              <a:rPr lang="en-NZ" dirty="0"/>
              <a:t>       </a:t>
            </a:r>
            <a:r>
              <a:rPr lang="en-NZ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fuzzyPursuitSpeed</a:t>
            </a:r>
            <a:r>
              <a:rPr lang="en-NZ" dirty="0"/>
              <a:t> = </a:t>
            </a:r>
            <a:r>
              <a:rPr lang="en-NZ" dirty="0" err="1"/>
              <a:t>fuzzy_system</a:t>
            </a:r>
            <a:r>
              <a:rPr lang="en-NZ" dirty="0"/>
              <a:t>(</a:t>
            </a:r>
            <a:r>
              <a:rPr lang="en-NZ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inputValuesPursuitSpeed</a:t>
            </a:r>
            <a:r>
              <a:rPr lang="en-NZ" dirty="0"/>
              <a:t>,							</a:t>
            </a:r>
            <a:r>
              <a:rPr lang="en-NZ" b="1" dirty="0">
                <a:solidFill>
                  <a:srgbClr val="00B050"/>
                </a:solidFill>
              </a:rPr>
              <a:t> </a:t>
            </a:r>
            <a:r>
              <a:rPr lang="en-NZ" b="1" dirty="0" err="1">
                <a:solidFill>
                  <a:srgbClr val="00B050"/>
                </a:solidFill>
              </a:rPr>
              <a:t>g_fuzzy_system_pursuit_speed</a:t>
            </a:r>
            <a:r>
              <a:rPr lang="en-NZ" dirty="0"/>
              <a:t>);</a:t>
            </a:r>
          </a:p>
          <a:p>
            <a:r>
              <a:rPr lang="en-NZ" dirty="0"/>
              <a:t>       </a:t>
            </a:r>
            <a:r>
              <a:rPr lang="en-NZ" dirty="0" err="1"/>
              <a:t>robot.setSpeed</a:t>
            </a:r>
            <a:r>
              <a:rPr lang="en-NZ" dirty="0"/>
              <a:t>(</a:t>
            </a:r>
            <a:r>
              <a:rPr lang="en-NZ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fuzzyPursuitSpeed</a:t>
            </a:r>
            <a:r>
              <a:rPr lang="en-NZ" dirty="0"/>
              <a:t>);</a:t>
            </a:r>
          </a:p>
          <a:p>
            <a:r>
              <a:rPr lang="en-NZ" dirty="0"/>
              <a:t>   }</a:t>
            </a:r>
          </a:p>
          <a:p>
            <a:r>
              <a:rPr lang="en-US" dirty="0"/>
              <a:t> </a:t>
            </a:r>
            <a:r>
              <a:rPr lang="en-NZ" dirty="0"/>
              <a:t>  </a:t>
            </a:r>
            <a:r>
              <a:rPr lang="en-NZ" dirty="0">
                <a:solidFill>
                  <a:srgbClr val="132BDD"/>
                </a:solidFill>
              </a:rPr>
              <a:t>//...</a:t>
            </a:r>
          </a:p>
          <a:p>
            <a:r>
              <a:rPr lang="en-NZ" dirty="0">
                <a:solidFill>
                  <a:srgbClr val="132BDD"/>
                </a:solidFill>
              </a:rPr>
              <a:t>    </a:t>
            </a:r>
            <a:r>
              <a:rPr lang="en-NZ" dirty="0" err="1"/>
              <a:t>free_fuzzy_rules</a:t>
            </a:r>
            <a:r>
              <a:rPr lang="en-NZ" dirty="0"/>
              <a:t>(</a:t>
            </a:r>
            <a:r>
              <a:rPr lang="en-NZ" b="1" dirty="0"/>
              <a:t>&amp;</a:t>
            </a:r>
            <a:r>
              <a:rPr lang="en-NZ" b="1" dirty="0" err="1">
                <a:solidFill>
                  <a:srgbClr val="00B050"/>
                </a:solidFill>
              </a:rPr>
              <a:t>g_fuzzy_system_pursuit_speed</a:t>
            </a:r>
            <a:r>
              <a:rPr lang="en-NZ" dirty="0"/>
              <a:t>);</a:t>
            </a:r>
            <a:endParaRPr lang="en-US" dirty="0"/>
          </a:p>
          <a:p>
            <a:r>
              <a:rPr lang="en-NZ" dirty="0">
                <a:solidFill>
                  <a:srgbClr val="132BDD"/>
                </a:solidFill>
              </a:rPr>
              <a:t>   //and so on...</a:t>
            </a:r>
            <a:endParaRPr lang="en-US" dirty="0">
              <a:solidFill>
                <a:srgbClr val="132BDD"/>
              </a:solidFill>
            </a:endParaRPr>
          </a:p>
          <a:p>
            <a:r>
              <a:rPr lang="en-NZ" dirty="0"/>
              <a:t>}</a:t>
            </a:r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Robot navigation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957263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0" y="1125538"/>
            <a:ext cx="9144000" cy="461665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4. Modify </a:t>
            </a:r>
            <a:r>
              <a:rPr lang="en-US" sz="2400" b="1" dirty="0" err="1">
                <a:solidFill>
                  <a:schemeClr val="bg1"/>
                </a:solidFill>
              </a:rPr>
              <a:t>runGame</a:t>
            </a:r>
            <a:r>
              <a:rPr lang="en-US" sz="2400" b="1" dirty="0">
                <a:solidFill>
                  <a:schemeClr val="bg1"/>
                </a:solidFill>
              </a:rPr>
              <a:t>().</a:t>
            </a: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215074" y="1142984"/>
            <a:ext cx="2470165" cy="3693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/>
              <a:t>File:  MyProg</a:t>
            </a:r>
            <a:r>
              <a:rPr lang="en-US" b="1" dirty="0"/>
              <a:t>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ChangeArrowheads="1"/>
          </p:cNvSpPr>
          <p:nvPr/>
        </p:nvSpPr>
        <p:spPr bwMode="auto">
          <a:xfrm>
            <a:off x="0" y="1708366"/>
            <a:ext cx="9144000" cy="3139321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void   </a:t>
            </a:r>
            <a:r>
              <a:rPr lang="en-US" b="1" dirty="0" err="1"/>
              <a:t>runGame</a:t>
            </a:r>
            <a:r>
              <a:rPr lang="en-US" dirty="0"/>
              <a:t>() {</a:t>
            </a:r>
            <a:r>
              <a:rPr lang="en-US" dirty="0">
                <a:solidFill>
                  <a:srgbClr val="132BDD"/>
                </a:solidFill>
              </a:rPr>
              <a:t>  </a:t>
            </a:r>
          </a:p>
          <a:p>
            <a:r>
              <a:rPr lang="en-NZ" dirty="0"/>
              <a:t>   </a:t>
            </a:r>
            <a:r>
              <a:rPr lang="en-NZ" dirty="0">
                <a:solidFill>
                  <a:srgbClr val="132BDD"/>
                </a:solidFill>
              </a:rPr>
              <a:t>//...</a:t>
            </a:r>
            <a:r>
              <a:rPr lang="en-US" dirty="0">
                <a:solidFill>
                  <a:srgbClr val="132BDD"/>
                </a:solidFill>
              </a:rPr>
              <a:t> </a:t>
            </a:r>
          </a:p>
          <a:p>
            <a:r>
              <a:rPr lang="en-NZ" dirty="0"/>
              <a:t>  </a:t>
            </a:r>
            <a:r>
              <a:rPr lang="en-NZ" dirty="0">
                <a:solidFill>
                  <a:srgbClr val="132BDD"/>
                </a:solidFill>
              </a:rPr>
              <a:t>// Target pursuit</a:t>
            </a:r>
          </a:p>
          <a:p>
            <a:r>
              <a:rPr lang="en-NZ" dirty="0"/>
              <a:t>       </a:t>
            </a:r>
            <a:r>
              <a:rPr lang="en-NZ" dirty="0" err="1"/>
              <a:t>fuzzyAngle</a:t>
            </a:r>
            <a:r>
              <a:rPr lang="en-NZ" dirty="0"/>
              <a:t> = </a:t>
            </a:r>
            <a:r>
              <a:rPr lang="en-NZ" dirty="0" err="1"/>
              <a:t>fuzzy_system</a:t>
            </a:r>
            <a:r>
              <a:rPr lang="en-NZ" dirty="0"/>
              <a:t>(</a:t>
            </a:r>
            <a:r>
              <a:rPr lang="en-NZ" dirty="0" err="1"/>
              <a:t>inputValues</a:t>
            </a:r>
            <a:r>
              <a:rPr lang="en-NZ" dirty="0"/>
              <a:t>, </a:t>
            </a:r>
            <a:r>
              <a:rPr lang="en-NZ" dirty="0" err="1"/>
              <a:t>g_fuzzy_system</a:t>
            </a:r>
            <a:r>
              <a:rPr lang="en-NZ" dirty="0"/>
              <a:t>);</a:t>
            </a:r>
          </a:p>
          <a:p>
            <a:r>
              <a:rPr lang="en-NZ" dirty="0">
                <a:solidFill>
                  <a:srgbClr val="132BDD"/>
                </a:solidFill>
              </a:rPr>
              <a:t> </a:t>
            </a:r>
          </a:p>
          <a:p>
            <a:r>
              <a:rPr lang="en-NZ" dirty="0"/>
              <a:t>       </a:t>
            </a:r>
            <a:r>
              <a:rPr lang="en-NZ" dirty="0" err="1"/>
              <a:t>newAngle</a:t>
            </a:r>
            <a:r>
              <a:rPr lang="en-NZ" dirty="0"/>
              <a:t> = </a:t>
            </a:r>
            <a:r>
              <a:rPr lang="en-NZ" dirty="0" err="1"/>
              <a:t>robot.getAngle</a:t>
            </a:r>
            <a:r>
              <a:rPr lang="en-NZ" dirty="0"/>
              <a:t>() + </a:t>
            </a:r>
            <a:r>
              <a:rPr lang="en-NZ" dirty="0" err="1"/>
              <a:t>fuzzyAngle</a:t>
            </a:r>
            <a:r>
              <a:rPr lang="en-NZ" dirty="0"/>
              <a:t>; </a:t>
            </a:r>
            <a:r>
              <a:rPr lang="en-NZ" dirty="0">
                <a:solidFill>
                  <a:srgbClr val="132BDD"/>
                </a:solidFill>
              </a:rPr>
              <a:t>//adjust robot’s angle</a:t>
            </a:r>
            <a:endParaRPr lang="en-NZ" dirty="0"/>
          </a:p>
          <a:p>
            <a:r>
              <a:rPr lang="en-NZ" dirty="0">
                <a:solidFill>
                  <a:srgbClr val="132BDD"/>
                </a:solidFill>
              </a:rPr>
              <a:t>    </a:t>
            </a:r>
          </a:p>
          <a:p>
            <a:r>
              <a:rPr lang="en-NZ" dirty="0">
                <a:solidFill>
                  <a:srgbClr val="132BDD"/>
                </a:solidFill>
              </a:rPr>
              <a:t>       </a:t>
            </a:r>
            <a:r>
              <a:rPr lang="en-NZ" dirty="0" err="1"/>
              <a:t>robot.setAngle</a:t>
            </a:r>
            <a:r>
              <a:rPr lang="en-NZ" dirty="0"/>
              <a:t>(</a:t>
            </a:r>
            <a:r>
              <a:rPr lang="en-NZ" dirty="0" err="1"/>
              <a:t>newAngle</a:t>
            </a:r>
            <a:r>
              <a:rPr lang="en-NZ" dirty="0"/>
              <a:t>); </a:t>
            </a:r>
            <a:r>
              <a:rPr lang="en-NZ" dirty="0">
                <a:solidFill>
                  <a:srgbClr val="132BDD"/>
                </a:solidFill>
              </a:rPr>
              <a:t>//update robot’s angle</a:t>
            </a:r>
            <a:endParaRPr lang="en-NZ" dirty="0"/>
          </a:p>
          <a:p>
            <a:endParaRPr lang="en-NZ" dirty="0">
              <a:solidFill>
                <a:srgbClr val="132BDD"/>
              </a:solidFill>
            </a:endParaRPr>
          </a:p>
          <a:p>
            <a:r>
              <a:rPr lang="en-NZ" dirty="0">
                <a:solidFill>
                  <a:srgbClr val="132BDD"/>
                </a:solidFill>
              </a:rPr>
              <a:t>   //and so on...</a:t>
            </a:r>
          </a:p>
          <a:p>
            <a:r>
              <a:rPr lang="en-NZ" dirty="0">
                <a:solidFill>
                  <a:srgbClr val="132BDD"/>
                </a:solidFill>
              </a:rPr>
              <a:t> </a:t>
            </a:r>
            <a:r>
              <a:rPr lang="en-NZ" dirty="0"/>
              <a:t>}</a:t>
            </a:r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Robot navigation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957263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0" y="1125538"/>
            <a:ext cx="9144000" cy="461665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4. Modify </a:t>
            </a:r>
            <a:r>
              <a:rPr lang="en-US" sz="2400" b="1" dirty="0" err="1">
                <a:solidFill>
                  <a:schemeClr val="bg1"/>
                </a:solidFill>
              </a:rPr>
              <a:t>runGame</a:t>
            </a:r>
            <a:r>
              <a:rPr lang="en-US" sz="2400" b="1" dirty="0">
                <a:solidFill>
                  <a:schemeClr val="bg1"/>
                </a:solidFill>
              </a:rPr>
              <a:t>().</a:t>
            </a:r>
          </a:p>
        </p:txBody>
      </p:sp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6215074" y="1142984"/>
            <a:ext cx="2470165" cy="3693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/>
              <a:t>File:  MyProg</a:t>
            </a:r>
            <a:r>
              <a:rPr lang="en-US" b="1" dirty="0"/>
              <a:t>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2500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Robot navigation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67300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0" y="957263"/>
            <a:ext cx="9144000" cy="152400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chemeClr val="bg1"/>
              </a:gs>
              <a:gs pos="100000">
                <a:srgbClr val="96969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GB" sz="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0" y="1125538"/>
            <a:ext cx="9144000" cy="830997"/>
          </a:xfrm>
          <a:prstGeom prst="rect">
            <a:avLst/>
          </a:prstGeom>
          <a:solidFill>
            <a:srgbClr val="3333CC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5. Calibrate the fuzzy membership functions, fuzzy rules and output fuzzy sets.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2071678"/>
            <a:ext cx="9001156" cy="1200329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/>
              <a:t> If the robot </a:t>
            </a:r>
            <a:r>
              <a:rPr lang="en-NZ" b="1" u="sng" dirty="0"/>
              <a:t>runs in circles</a:t>
            </a:r>
            <a:r>
              <a:rPr lang="en-NZ" dirty="0"/>
              <a:t>, then make the fuzzy outputs </a:t>
            </a:r>
            <a:r>
              <a:rPr lang="en-N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smaller</a:t>
            </a:r>
            <a:r>
              <a:rPr lang="en-NZ" dirty="0"/>
              <a:t>.</a:t>
            </a:r>
          </a:p>
          <a:p>
            <a:pPr>
              <a:buFont typeface="Arial" pitchFamily="34" charset="0"/>
              <a:buChar char="•"/>
            </a:pPr>
            <a:endParaRPr lang="en-NZ" dirty="0"/>
          </a:p>
          <a:p>
            <a:pPr>
              <a:buFont typeface="Arial" pitchFamily="34" charset="0"/>
              <a:buChar char="•"/>
            </a:pPr>
            <a:r>
              <a:rPr lang="en-NZ" dirty="0"/>
              <a:t> Check also if the robot is hitting the obstacles.  Adjust the parameters until the robot avoids them at different speeds and angles.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429388" y="1643050"/>
            <a:ext cx="2470165" cy="3693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US" i="1" dirty="0"/>
              <a:t>File:  </a:t>
            </a:r>
            <a:r>
              <a:rPr lang="en-US" b="1" dirty="0"/>
              <a:t>fuzzylogic.cpp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FF9078D-2922-4ADE-9492-6A1E11B4CCC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charset="0"/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  <a:latin typeface="Times" charset="0"/>
            </a:endParaRPr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 dirty="0"/>
              <a:t>Skeleton of Simulation</a:t>
            </a:r>
            <a:endParaRPr lang="en-NZ" b="1" dirty="0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251520" y="1663055"/>
            <a:ext cx="8712968" cy="50783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           </a:t>
            </a:r>
            <a:r>
              <a:rPr lang="en-GB" b="1" dirty="0" err="1">
                <a:solidFill>
                  <a:prstClr val="black"/>
                </a:solidFill>
              </a:rPr>
              <a:t>initPendulumWorld</a:t>
            </a:r>
            <a:r>
              <a:rPr lang="en-GB" b="1" dirty="0">
                <a:solidFill>
                  <a:srgbClr val="0000FF"/>
                </a:solidFill>
              </a:rPr>
              <a:t>();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  <a:r>
              <a:rPr lang="en-GB" b="1" dirty="0" err="1">
                <a:solidFill>
                  <a:prstClr val="black"/>
                </a:solidFill>
              </a:rPr>
              <a:t>initFuzzySystem</a:t>
            </a:r>
            <a:r>
              <a:rPr lang="en-GB" b="1" dirty="0">
                <a:solidFill>
                  <a:srgbClr val="0000FF"/>
                </a:solidFill>
              </a:rPr>
              <a:t>(</a:t>
            </a:r>
            <a:r>
              <a:rPr lang="en-GB" b="1" dirty="0">
                <a:solidFill>
                  <a:srgbClr val="00863D"/>
                </a:solidFill>
              </a:rPr>
              <a:t>&amp;</a:t>
            </a:r>
            <a:r>
              <a:rPr lang="en-GB" b="1" dirty="0" err="1">
                <a:solidFill>
                  <a:srgbClr val="F79646">
                    <a:lumMod val="75000"/>
                  </a:srgbClr>
                </a:solidFill>
              </a:rPr>
              <a:t>g_fuzzy_system</a:t>
            </a:r>
            <a:r>
              <a:rPr lang="en-GB" b="1" dirty="0">
                <a:solidFill>
                  <a:srgbClr val="0000FF"/>
                </a:solidFill>
              </a:rPr>
              <a:t>);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while((</a:t>
            </a:r>
            <a:r>
              <a:rPr lang="en-GB" b="1" dirty="0" err="1">
                <a:solidFill>
                  <a:srgbClr val="0000FF"/>
                </a:solidFill>
              </a:rPr>
              <a:t>GetAsyncKeyState</a:t>
            </a:r>
            <a:r>
              <a:rPr lang="en-GB" b="1" dirty="0">
                <a:solidFill>
                  <a:srgbClr val="0000FF"/>
                </a:solidFill>
              </a:rPr>
              <a:t>(VK_ESCAPE)) == 0 ) </a:t>
            </a:r>
            <a:r>
              <a:rPr lang="en-GB" b="1" dirty="0">
                <a:solidFill>
                  <a:prstClr val="black"/>
                </a:solidFill>
              </a:rPr>
              <a:t>{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 		</a:t>
            </a:r>
            <a:r>
              <a:rPr lang="en-GB" b="1" dirty="0" err="1">
                <a:solidFill>
                  <a:srgbClr val="0000FF"/>
                </a:solidFill>
              </a:rPr>
              <a:t>setactivepage</a:t>
            </a:r>
            <a:r>
              <a:rPr lang="en-GB" b="1" dirty="0">
                <a:solidFill>
                  <a:srgbClr val="0000FF"/>
                </a:solidFill>
              </a:rPr>
              <a:t>(page);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 		</a:t>
            </a:r>
            <a:r>
              <a:rPr lang="en-GB" b="1" dirty="0" err="1">
                <a:solidFill>
                  <a:srgbClr val="0000FF"/>
                </a:solidFill>
              </a:rPr>
              <a:t>cleardevice</a:t>
            </a:r>
            <a:r>
              <a:rPr lang="en-GB" b="1" dirty="0">
                <a:solidFill>
                  <a:srgbClr val="0000FF"/>
                </a:solidFill>
              </a:rPr>
              <a:t>();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                     	</a:t>
            </a:r>
            <a:r>
              <a:rPr lang="en-GB" b="1" dirty="0" err="1">
                <a:solidFill>
                  <a:prstClr val="black"/>
                </a:solidFill>
              </a:rPr>
              <a:t>senseEnvironment</a:t>
            </a:r>
            <a:r>
              <a:rPr lang="en-GB" b="1" dirty="0">
                <a:solidFill>
                  <a:prstClr val="black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(inputs);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 		F = </a:t>
            </a:r>
            <a:r>
              <a:rPr lang="en-GB" b="1" dirty="0" err="1">
                <a:solidFill>
                  <a:prstClr val="black"/>
                </a:solidFill>
              </a:rPr>
              <a:t>fuzzy_system</a:t>
            </a:r>
            <a:r>
              <a:rPr lang="en-GB" b="1" dirty="0">
                <a:solidFill>
                  <a:srgbClr val="0000FF"/>
                </a:solidFill>
              </a:rPr>
              <a:t>(inputs, </a:t>
            </a:r>
            <a:r>
              <a:rPr lang="en-GB" b="1" dirty="0" err="1">
                <a:solidFill>
                  <a:srgbClr val="F79646">
                    <a:lumMod val="75000"/>
                  </a:srgbClr>
                </a:solidFill>
              </a:rPr>
              <a:t>g_fuzzy_system</a:t>
            </a:r>
            <a:r>
              <a:rPr lang="en-GB" b="1" dirty="0">
                <a:solidFill>
                  <a:srgbClr val="0000FF"/>
                </a:solidFill>
              </a:rPr>
              <a:t>);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	</a:t>
            </a:r>
            <a:r>
              <a:rPr lang="en-GB" b="1" dirty="0" err="1">
                <a:solidFill>
                  <a:prstClr val="black"/>
                </a:solidFill>
              </a:rPr>
              <a:t>updateWorld</a:t>
            </a:r>
            <a:r>
              <a:rPr lang="en-GB" b="1" dirty="0">
                <a:solidFill>
                  <a:srgbClr val="0000FF"/>
                </a:solidFill>
              </a:rPr>
              <a:t>(</a:t>
            </a:r>
            <a:r>
              <a:rPr lang="en-GB" b="1" dirty="0" err="1">
                <a:solidFill>
                  <a:srgbClr val="0000FF"/>
                </a:solidFill>
              </a:rPr>
              <a:t>newWorldState</a:t>
            </a:r>
            <a:r>
              <a:rPr lang="en-GB" b="1" dirty="0">
                <a:solidFill>
                  <a:srgbClr val="0000FF"/>
                </a:solidFill>
              </a:rPr>
              <a:t>) 	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	</a:t>
            </a:r>
            <a:r>
              <a:rPr lang="en-GB" b="1" dirty="0" err="1">
                <a:solidFill>
                  <a:prstClr val="black"/>
                </a:solidFill>
              </a:rPr>
              <a:t>drawCartAndRod</a:t>
            </a:r>
            <a:r>
              <a:rPr lang="en-GB" b="1" dirty="0">
                <a:solidFill>
                  <a:srgbClr val="0000FF"/>
                </a:solidFill>
              </a:rPr>
              <a:t>(</a:t>
            </a:r>
            <a:r>
              <a:rPr lang="en-GB" b="1" dirty="0" err="1">
                <a:solidFill>
                  <a:srgbClr val="0000FF"/>
                </a:solidFill>
              </a:rPr>
              <a:t>newWorldState</a:t>
            </a:r>
            <a:r>
              <a:rPr lang="en-GB" b="1" dirty="0">
                <a:solidFill>
                  <a:srgbClr val="0000FF"/>
                </a:solidFill>
              </a:rPr>
              <a:t>)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	 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	</a:t>
            </a:r>
            <a:r>
              <a:rPr lang="en-GB" b="1" dirty="0" err="1">
                <a:solidFill>
                  <a:srgbClr val="0000FF"/>
                </a:solidFill>
              </a:rPr>
              <a:t>setvisualpage</a:t>
            </a:r>
            <a:r>
              <a:rPr lang="en-GB" b="1" dirty="0">
                <a:solidFill>
                  <a:srgbClr val="0000FF"/>
                </a:solidFill>
              </a:rPr>
              <a:t>(page);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		toggle page  //switch to another page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	</a:t>
            </a:r>
            <a:r>
              <a:rPr lang="en-GB" b="1" dirty="0">
                <a:solidFill>
                  <a:prstClr val="black"/>
                </a:solidFill>
              </a:rPr>
              <a:t>}</a:t>
            </a:r>
            <a:r>
              <a:rPr lang="en-GB" b="1" dirty="0">
                <a:solidFill>
                  <a:srgbClr val="0000FF"/>
                </a:solidFill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778" y="1098674"/>
            <a:ext cx="3180499" cy="40011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NZ" sz="2000" b="1" i="1" dirty="0">
                <a:solidFill>
                  <a:srgbClr val="0000FF"/>
                </a:solidFill>
              </a:rPr>
              <a:t>void</a:t>
            </a:r>
            <a:r>
              <a:rPr lang="en-NZ" sz="2000" b="1" i="1" dirty="0">
                <a:solidFill>
                  <a:prstClr val="black"/>
                </a:solidFill>
              </a:rPr>
              <a:t> </a:t>
            </a:r>
            <a:r>
              <a:rPr lang="en-NZ" sz="2000" b="1" i="1" dirty="0" err="1">
                <a:solidFill>
                  <a:prstClr val="black"/>
                </a:solidFill>
              </a:rPr>
              <a:t>runInvertedPendulum</a:t>
            </a:r>
            <a:r>
              <a:rPr lang="en-NZ" sz="2000" b="1" i="1" dirty="0">
                <a:solidFill>
                  <a:prstClr val="black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9454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FF9078D-2922-4ADE-9492-6A1E11B4CCC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charset="0"/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Times" charset="0"/>
            </a:endParaRPr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 dirty="0"/>
              <a:t>Input and Output</a:t>
            </a:r>
            <a:endParaRPr lang="en-NZ" b="1" dirty="0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179512" y="1844824"/>
            <a:ext cx="7128792" cy="14773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</a:rPr>
              <a:t>Angle of the rod with respect to the vertical axis (</a:t>
            </a:r>
            <a:r>
              <a:rPr lang="en-GB" b="1" dirty="0">
                <a:solidFill>
                  <a:prstClr val="black"/>
                </a:solidFill>
              </a:rPr>
              <a:t>in radians</a:t>
            </a:r>
            <a:r>
              <a:rPr lang="en-GB" b="1" dirty="0">
                <a:solidFill>
                  <a:srgbClr val="0000FF"/>
                </a:solidFill>
              </a:rPr>
              <a:t>)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</a:rPr>
              <a:t>Angular velocity of the rod (</a:t>
            </a:r>
            <a:r>
              <a:rPr lang="en-GB" b="1" dirty="0">
                <a:solidFill>
                  <a:prstClr val="black"/>
                </a:solidFill>
              </a:rPr>
              <a:t>in radians per second</a:t>
            </a:r>
            <a:r>
              <a:rPr lang="en-GB" b="1" dirty="0">
                <a:solidFill>
                  <a:srgbClr val="0000FF"/>
                </a:solidFill>
              </a:rPr>
              <a:t>)	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</a:rPr>
              <a:t>Cart position (</a:t>
            </a:r>
            <a:r>
              <a:rPr lang="en-GB" b="1" dirty="0">
                <a:solidFill>
                  <a:prstClr val="black"/>
                </a:solidFill>
              </a:rPr>
              <a:t>in meters</a:t>
            </a:r>
            <a:r>
              <a:rPr lang="en-GB" b="1" dirty="0">
                <a:solidFill>
                  <a:srgbClr val="0000FF"/>
                </a:solidFill>
              </a:rPr>
              <a:t>)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</a:rPr>
              <a:t>Cart velocity (</a:t>
            </a:r>
            <a:r>
              <a:rPr lang="en-GB" b="1" dirty="0">
                <a:solidFill>
                  <a:prstClr val="black"/>
                </a:solidFill>
              </a:rPr>
              <a:t>in meters per second</a:t>
            </a:r>
            <a:r>
              <a:rPr lang="en-GB" b="1" dirty="0">
                <a:solidFill>
                  <a:srgbClr val="0000FF"/>
                </a:solidFill>
              </a:rPr>
              <a:t>)</a:t>
            </a:r>
          </a:p>
          <a:p>
            <a:pPr marL="342900" indent="-342900" eaLnBrk="0" hangingPunct="0">
              <a:buFont typeface="+mj-lt"/>
              <a:buAutoNum type="arabicPeriod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79512" y="4820959"/>
            <a:ext cx="7128792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>
                <a:solidFill>
                  <a:prstClr val="black"/>
                </a:solidFill>
              </a:rPr>
              <a:t>OUTPUT</a:t>
            </a:r>
          </a:p>
          <a:p>
            <a:pPr marL="342900" indent="-342900" eaLnBrk="0" hangingPunct="0">
              <a:buFont typeface="+mj-lt"/>
              <a:buAutoNum type="arabicPeriod"/>
            </a:pPr>
            <a:r>
              <a:rPr lang="en-GB" b="1" dirty="0">
                <a:solidFill>
                  <a:srgbClr val="0000FF"/>
                </a:solidFill>
              </a:rPr>
              <a:t>Force to apply (</a:t>
            </a:r>
            <a:r>
              <a:rPr lang="en-GB" b="1" dirty="0">
                <a:solidFill>
                  <a:prstClr val="black"/>
                </a:solidFill>
              </a:rPr>
              <a:t>in </a:t>
            </a:r>
            <a:r>
              <a:rPr lang="en-GB" b="1" dirty="0" err="1">
                <a:solidFill>
                  <a:prstClr val="black"/>
                </a:solidFill>
              </a:rPr>
              <a:t>Newtons</a:t>
            </a:r>
            <a:r>
              <a:rPr lang="en-GB" b="1" dirty="0">
                <a:solidFill>
                  <a:srgbClr val="0000FF"/>
                </a:solidFill>
              </a:rPr>
              <a:t>)</a:t>
            </a:r>
          </a:p>
          <a:p>
            <a:pPr marL="342900" indent="-342900" eaLnBrk="0" hangingPunct="0">
              <a:buFont typeface="+mj-lt"/>
              <a:buAutoNum type="arabicPeriod"/>
            </a:pPr>
            <a:endParaRPr lang="en-GB" b="1" dirty="0">
              <a:solidFill>
                <a:srgbClr val="0000FF"/>
              </a:solidFill>
            </a:endParaRPr>
          </a:p>
          <a:p>
            <a:pPr marL="342900" indent="-342900" eaLnBrk="0" hangingPunct="0">
              <a:buFont typeface="+mj-lt"/>
              <a:buAutoNum type="arabicPeriod"/>
            </a:pP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4221088"/>
            <a:ext cx="7128792" cy="599871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7200000" scaled="0"/>
          </a:gra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1196" y="1244953"/>
            <a:ext cx="7128792" cy="599871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7200000" scaled="0"/>
          </a:gra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</a:t>
            </a: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101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2411760" y="3789040"/>
            <a:ext cx="4104456" cy="576064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Inputs, 9 rules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nip Diagonal Corner Rectangle 2"/>
          <p:cNvSpPr/>
          <p:nvPr/>
        </p:nvSpPr>
        <p:spPr>
          <a:xfrm>
            <a:off x="1619672" y="2420887"/>
            <a:ext cx="5998866" cy="1008113"/>
          </a:xfrm>
          <a:prstGeom prst="snip2Diag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Fuzzy Logic Tutorial</a:t>
            </a:r>
            <a:endParaRPr lang="en-U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66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0661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FF9078D-2922-4ADE-9492-6A1E11B4CCC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charset="0"/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  <a:latin typeface="Times" charset="0"/>
            </a:endParaRPr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 dirty="0"/>
              <a:t>World State</a:t>
            </a:r>
            <a:endParaRPr lang="en-NZ" b="1" dirty="0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179512" y="1196752"/>
            <a:ext cx="4176464" cy="53553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 err="1">
                <a:solidFill>
                  <a:srgbClr val="0000FF"/>
                </a:solidFill>
              </a:rPr>
              <a:t>struct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 err="1">
                <a:solidFill>
                  <a:prstClr val="black"/>
                </a:solidFill>
              </a:rPr>
              <a:t>WorldStateType</a:t>
            </a:r>
            <a:r>
              <a:rPr lang="en-GB" b="1" dirty="0"/>
              <a:t>{</a:t>
            </a:r>
          </a:p>
          <a:p>
            <a:pPr lvl="1" eaLnBrk="0" hangingPunct="0"/>
            <a:r>
              <a:rPr lang="en-GB" b="1" dirty="0">
                <a:solidFill>
                  <a:srgbClr val="0000FF"/>
                </a:solidFill>
              </a:rPr>
              <a:t>void </a:t>
            </a:r>
            <a:r>
              <a:rPr lang="en-GB" b="1" i="1" dirty="0" err="1">
                <a:solidFill>
                  <a:srgbClr val="0000FF"/>
                </a:solidFill>
              </a:rPr>
              <a:t>init</a:t>
            </a:r>
            <a:r>
              <a:rPr lang="en-GB" b="1" dirty="0">
                <a:solidFill>
                  <a:srgbClr val="0000FF"/>
                </a:solidFill>
              </a:rPr>
              <a:t>(){</a:t>
            </a:r>
          </a:p>
          <a:p>
            <a:pPr lvl="1" eaLnBrk="0" hangingPunct="0"/>
            <a:r>
              <a:rPr lang="en-GB" b="1" dirty="0">
                <a:solidFill>
                  <a:srgbClr val="0000FF"/>
                </a:solidFill>
              </a:rPr>
              <a:t>	x=0.0;</a:t>
            </a:r>
          </a:p>
          <a:p>
            <a:pPr lvl="1"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  <a:r>
              <a:rPr lang="en-GB" b="1" dirty="0" err="1">
                <a:solidFill>
                  <a:srgbClr val="0000FF"/>
                </a:solidFill>
              </a:rPr>
              <a:t>x_dot</a:t>
            </a:r>
            <a:r>
              <a:rPr lang="en-GB" b="1" dirty="0">
                <a:solidFill>
                  <a:srgbClr val="0000FF"/>
                </a:solidFill>
              </a:rPr>
              <a:t>=0.0;</a:t>
            </a:r>
          </a:p>
          <a:p>
            <a:pPr lvl="1"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  <a:r>
              <a:rPr lang="en-GB" b="1" dirty="0" err="1">
                <a:solidFill>
                  <a:srgbClr val="0000FF"/>
                </a:solidFill>
              </a:rPr>
              <a:t>x_double_dot</a:t>
            </a:r>
            <a:r>
              <a:rPr lang="en-GB" b="1" dirty="0">
                <a:solidFill>
                  <a:srgbClr val="0000FF"/>
                </a:solidFill>
              </a:rPr>
              <a:t> = 0.0;</a:t>
            </a:r>
          </a:p>
          <a:p>
            <a:pPr lvl="1" eaLnBrk="0" hangingPunct="0"/>
            <a:r>
              <a:rPr lang="en-GB" b="1" dirty="0">
                <a:solidFill>
                  <a:srgbClr val="0000FF"/>
                </a:solidFill>
              </a:rPr>
              <a:t>	angle = 0.0;</a:t>
            </a:r>
          </a:p>
          <a:p>
            <a:pPr lvl="1"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  <a:r>
              <a:rPr lang="en-GB" b="1" dirty="0" err="1">
                <a:solidFill>
                  <a:srgbClr val="0000FF"/>
                </a:solidFill>
              </a:rPr>
              <a:t>angle_dot</a:t>
            </a:r>
            <a:r>
              <a:rPr lang="en-GB" b="1" dirty="0">
                <a:solidFill>
                  <a:srgbClr val="0000FF"/>
                </a:solidFill>
              </a:rPr>
              <a:t> = 0.0;</a:t>
            </a:r>
          </a:p>
          <a:p>
            <a:pPr lvl="1"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  <a:r>
              <a:rPr lang="en-GB" b="1" dirty="0" err="1">
                <a:solidFill>
                  <a:srgbClr val="0000FF"/>
                </a:solidFill>
              </a:rPr>
              <a:t>angle_double_dot</a:t>
            </a:r>
            <a:r>
              <a:rPr lang="en-GB" b="1" dirty="0">
                <a:solidFill>
                  <a:srgbClr val="0000FF"/>
                </a:solidFill>
              </a:rPr>
              <a:t> = 0.0;</a:t>
            </a:r>
          </a:p>
          <a:p>
            <a:pPr lvl="1" eaLnBrk="0" hangingPunct="0"/>
            <a:r>
              <a:rPr lang="en-GB" b="1" dirty="0">
                <a:solidFill>
                  <a:srgbClr val="0000FF"/>
                </a:solidFill>
              </a:rPr>
              <a:t>	F = 0.0;</a:t>
            </a:r>
          </a:p>
          <a:p>
            <a:pPr lvl="1" eaLnBrk="0" hangingPunct="0"/>
            <a:r>
              <a:rPr lang="en-GB" b="1" dirty="0">
                <a:solidFill>
                  <a:srgbClr val="0000FF"/>
                </a:solidFill>
              </a:rPr>
              <a:t>}</a:t>
            </a:r>
          </a:p>
          <a:p>
            <a:pPr lvl="1"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</a:p>
          <a:p>
            <a:pPr lvl="1" eaLnBrk="0" hangingPunct="0"/>
            <a:r>
              <a:rPr lang="en-GB" b="1" dirty="0">
                <a:solidFill>
                  <a:srgbClr val="0000FF"/>
                </a:solidFill>
              </a:rPr>
              <a:t>float x;</a:t>
            </a:r>
          </a:p>
          <a:p>
            <a:pPr lvl="1" eaLnBrk="0" hangingPunct="0"/>
            <a:r>
              <a:rPr lang="en-GB" b="1" dirty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srgbClr val="0000FF"/>
                </a:solidFill>
              </a:rPr>
              <a:t>x_dot</a:t>
            </a:r>
            <a:r>
              <a:rPr lang="en-GB" b="1" dirty="0">
                <a:solidFill>
                  <a:srgbClr val="0000FF"/>
                </a:solidFill>
              </a:rPr>
              <a:t>;</a:t>
            </a:r>
          </a:p>
          <a:p>
            <a:pPr lvl="1" eaLnBrk="0" hangingPunct="0"/>
            <a:r>
              <a:rPr lang="en-GB" b="1" dirty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srgbClr val="0000FF"/>
                </a:solidFill>
              </a:rPr>
              <a:t>x_double_dot</a:t>
            </a:r>
            <a:r>
              <a:rPr lang="en-GB" b="1" dirty="0">
                <a:solidFill>
                  <a:srgbClr val="0000FF"/>
                </a:solidFill>
              </a:rPr>
              <a:t>;</a:t>
            </a:r>
          </a:p>
          <a:p>
            <a:pPr lvl="1" eaLnBrk="0" hangingPunct="0"/>
            <a:r>
              <a:rPr lang="en-GB" b="1" dirty="0">
                <a:solidFill>
                  <a:srgbClr val="0000FF"/>
                </a:solidFill>
              </a:rPr>
              <a:t>float angle;</a:t>
            </a:r>
          </a:p>
          <a:p>
            <a:pPr lvl="1" eaLnBrk="0" hangingPunct="0"/>
            <a:r>
              <a:rPr lang="en-GB" b="1" dirty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srgbClr val="0000FF"/>
                </a:solidFill>
              </a:rPr>
              <a:t>angle_dot</a:t>
            </a:r>
            <a:r>
              <a:rPr lang="en-GB" b="1" dirty="0">
                <a:solidFill>
                  <a:srgbClr val="0000FF"/>
                </a:solidFill>
              </a:rPr>
              <a:t>;</a:t>
            </a:r>
          </a:p>
          <a:p>
            <a:pPr lvl="1" eaLnBrk="0" hangingPunct="0"/>
            <a:r>
              <a:rPr lang="en-GB" b="1" dirty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srgbClr val="0000FF"/>
                </a:solidFill>
              </a:rPr>
              <a:t>angle_double_dot</a:t>
            </a:r>
            <a:r>
              <a:rPr lang="en-GB" b="1" dirty="0">
                <a:solidFill>
                  <a:srgbClr val="0000FF"/>
                </a:solidFill>
              </a:rPr>
              <a:t>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</a:p>
          <a:p>
            <a:pPr eaLnBrk="0" hangingPunct="0"/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526496" y="1196752"/>
            <a:ext cx="4464496" cy="313932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srgbClr val="0000FF"/>
                </a:solidFill>
              </a:rPr>
              <a:t>const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 err="1">
                <a:solidFill>
                  <a:srgbClr val="0000FF"/>
                </a:solidFill>
              </a:rPr>
              <a:t>mb</a:t>
            </a:r>
            <a:r>
              <a:rPr lang="en-GB" b="1" dirty="0">
                <a:solidFill>
                  <a:srgbClr val="0000FF"/>
                </a:solidFill>
              </a:rPr>
              <a:t>=0.1; </a:t>
            </a:r>
            <a:r>
              <a:rPr lang="en-GB" b="1" dirty="0">
                <a:solidFill>
                  <a:srgbClr val="00863D"/>
                </a:solidFill>
              </a:rPr>
              <a:t>// mass of broom</a:t>
            </a:r>
            <a:endParaRPr lang="en-GB" b="1" dirty="0">
              <a:solidFill>
                <a:srgbClr val="0000FF"/>
              </a:solidFill>
            </a:endParaRP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srgbClr val="0000FF"/>
                </a:solidFill>
              </a:rPr>
              <a:t>const</a:t>
            </a:r>
            <a:r>
              <a:rPr lang="en-GB" b="1" dirty="0">
                <a:solidFill>
                  <a:srgbClr val="0000FF"/>
                </a:solidFill>
              </a:rPr>
              <a:t> g=9.8; </a:t>
            </a:r>
            <a:r>
              <a:rPr lang="en-GB" b="1" dirty="0">
                <a:solidFill>
                  <a:srgbClr val="00863D"/>
                </a:solidFill>
              </a:rPr>
              <a:t>// pull of gravity</a:t>
            </a:r>
            <a:endParaRPr lang="en-GB" b="1" dirty="0">
              <a:solidFill>
                <a:srgbClr val="0000FF"/>
              </a:solidFill>
            </a:endParaRP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srgbClr val="0000FF"/>
                </a:solidFill>
              </a:rPr>
              <a:t>const</a:t>
            </a:r>
            <a:r>
              <a:rPr lang="en-GB" b="1" dirty="0">
                <a:solidFill>
                  <a:srgbClr val="0000FF"/>
                </a:solidFill>
              </a:rPr>
              <a:t> m=1.1; </a:t>
            </a:r>
            <a:r>
              <a:rPr lang="en-GB" b="1" dirty="0">
                <a:solidFill>
                  <a:srgbClr val="00863D"/>
                </a:solidFill>
              </a:rPr>
              <a:t>// mass of cart &amp; broom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srgbClr val="0000FF"/>
                </a:solidFill>
              </a:rPr>
              <a:t>const</a:t>
            </a:r>
            <a:r>
              <a:rPr lang="en-GB" b="1" dirty="0">
                <a:solidFill>
                  <a:srgbClr val="0000FF"/>
                </a:solidFill>
              </a:rPr>
              <a:t> l=0.5; </a:t>
            </a:r>
            <a:r>
              <a:rPr lang="en-GB" b="1" dirty="0">
                <a:solidFill>
                  <a:srgbClr val="00863D"/>
                </a:solidFill>
              </a:rPr>
              <a:t>// length of broom from   //pivot point to centre of mass</a:t>
            </a:r>
          </a:p>
          <a:p>
            <a:pPr eaLnBrk="0" hangingPunct="0"/>
            <a:endParaRPr lang="en-GB" b="1" dirty="0">
              <a:solidFill>
                <a:srgbClr val="0000FF"/>
              </a:solidFill>
            </a:endParaRP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float F;</a:t>
            </a:r>
          </a:p>
          <a:p>
            <a:pPr eaLnBrk="0" hangingPunct="0"/>
            <a:endParaRPr lang="en-GB" b="1" dirty="0">
              <a:solidFill>
                <a:srgbClr val="0000FF"/>
              </a:solidFill>
            </a:endParaRPr>
          </a:p>
          <a:p>
            <a:pPr eaLnBrk="0" hangingPunct="0"/>
            <a:r>
              <a:rPr lang="en-GB" b="1" dirty="0"/>
              <a:t>};</a:t>
            </a:r>
          </a:p>
        </p:txBody>
      </p:sp>
      <p:sp>
        <p:nvSpPr>
          <p:cNvPr id="2" name="Rectangle 1"/>
          <p:cNvSpPr/>
          <p:nvPr/>
        </p:nvSpPr>
        <p:spPr>
          <a:xfrm>
            <a:off x="4615206" y="5445224"/>
            <a:ext cx="4170309" cy="400110"/>
          </a:xfrm>
          <a:prstGeom prst="rect">
            <a:avLst/>
          </a:prstGeom>
          <a:solidFill>
            <a:srgbClr val="FFFF99"/>
          </a:solidFill>
          <a:ln>
            <a:solidFill>
              <a:srgbClr val="00B0F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NZ" sz="2000" dirty="0" err="1">
                <a:solidFill>
                  <a:srgbClr val="0000FF"/>
                </a:solidFill>
              </a:rPr>
              <a:t>WorldStateType</a:t>
            </a:r>
            <a:r>
              <a:rPr lang="en-NZ" sz="2000" b="1" dirty="0">
                <a:solidFill>
                  <a:srgbClr val="0000FF"/>
                </a:solidFill>
              </a:rPr>
              <a:t> </a:t>
            </a:r>
            <a:r>
              <a:rPr lang="en-NZ" sz="2000" b="1" dirty="0" err="1">
                <a:solidFill>
                  <a:prstClr val="black"/>
                </a:solidFill>
              </a:rPr>
              <a:t>prevState</a:t>
            </a:r>
            <a:r>
              <a:rPr lang="en-NZ" sz="2000" b="1" dirty="0">
                <a:solidFill>
                  <a:prstClr val="black"/>
                </a:solidFill>
              </a:rPr>
              <a:t>, </a:t>
            </a:r>
            <a:r>
              <a:rPr lang="en-NZ" sz="2000" b="1" dirty="0" err="1">
                <a:solidFill>
                  <a:prstClr val="black"/>
                </a:solidFill>
              </a:rPr>
              <a:t>newState</a:t>
            </a:r>
            <a:r>
              <a:rPr lang="en-NZ" sz="2000" b="1" dirty="0">
                <a:solidFill>
                  <a:prstClr val="black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70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FF9078D-2922-4ADE-9492-6A1E11B4CCC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charset="0"/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  <a:latin typeface="Times" charset="0"/>
            </a:endParaRPr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 dirty="0"/>
              <a:t>Dynamics of the System</a:t>
            </a:r>
            <a:endParaRPr lang="en-NZ" b="1" dirty="0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179512" y="1196752"/>
            <a:ext cx="8784976" cy="258532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prstClr val="black"/>
                </a:solidFill>
              </a:rPr>
              <a:t>calc_angular_acceleration</a:t>
            </a:r>
            <a:r>
              <a:rPr lang="en-GB" b="1" dirty="0">
                <a:solidFill>
                  <a:srgbClr val="0000FF"/>
                </a:solidFill>
              </a:rPr>
              <a:t>( </a:t>
            </a:r>
            <a:r>
              <a:rPr lang="en-GB" b="1" dirty="0" err="1">
                <a:solidFill>
                  <a:srgbClr val="0000FF"/>
                </a:solidFill>
              </a:rPr>
              <a:t>const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 err="1">
                <a:solidFill>
                  <a:srgbClr val="0000FF"/>
                </a:solidFill>
              </a:rPr>
              <a:t>WorldStateType</a:t>
            </a:r>
            <a:r>
              <a:rPr lang="en-GB" b="1" dirty="0">
                <a:solidFill>
                  <a:srgbClr val="0000FF"/>
                </a:solidFill>
              </a:rPr>
              <a:t>&amp; s){	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float </a:t>
            </a:r>
            <a:r>
              <a:rPr lang="en-GB" b="1" dirty="0" err="1">
                <a:solidFill>
                  <a:srgbClr val="0000FF"/>
                </a:solidFill>
              </a:rPr>
              <a:t>a_double_dot</a:t>
            </a:r>
            <a:r>
              <a:rPr lang="en-GB" b="1" dirty="0">
                <a:solidFill>
                  <a:srgbClr val="0000FF"/>
                </a:solidFill>
              </a:rPr>
              <a:t>=0.0;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</a:t>
            </a:r>
            <a:r>
              <a:rPr lang="en-GB" b="1" dirty="0" err="1">
                <a:solidFill>
                  <a:srgbClr val="0000FF"/>
                </a:solidFill>
              </a:rPr>
              <a:t>a_double_dot</a:t>
            </a:r>
            <a:r>
              <a:rPr lang="en-GB" b="1" dirty="0">
                <a:solidFill>
                  <a:srgbClr val="0000FF"/>
                </a:solidFill>
              </a:rPr>
              <a:t> = (</a:t>
            </a:r>
            <a:r>
              <a:rPr lang="en-GB" b="1" dirty="0" err="1">
                <a:solidFill>
                  <a:srgbClr val="0000FF"/>
                </a:solidFill>
              </a:rPr>
              <a:t>s.m</a:t>
            </a:r>
            <a:r>
              <a:rPr lang="en-GB" b="1" dirty="0">
                <a:solidFill>
                  <a:srgbClr val="0000FF"/>
                </a:solidFill>
              </a:rPr>
              <a:t> * </a:t>
            </a:r>
            <a:r>
              <a:rPr lang="en-GB" b="1" dirty="0" err="1">
                <a:solidFill>
                  <a:srgbClr val="0000FF"/>
                </a:solidFill>
              </a:rPr>
              <a:t>s.g</a:t>
            </a:r>
            <a:r>
              <a:rPr lang="en-GB" b="1" dirty="0">
                <a:solidFill>
                  <a:srgbClr val="0000FF"/>
                </a:solidFill>
              </a:rPr>
              <a:t> * sin(</a:t>
            </a:r>
            <a:r>
              <a:rPr lang="en-GB" b="1" dirty="0" err="1">
                <a:solidFill>
                  <a:srgbClr val="0000FF"/>
                </a:solidFill>
              </a:rPr>
              <a:t>s.angle</a:t>
            </a:r>
            <a:r>
              <a:rPr lang="en-GB" b="1" dirty="0">
                <a:solidFill>
                  <a:srgbClr val="0000FF"/>
                </a:solidFill>
              </a:rPr>
              <a:t>) - (cos(</a:t>
            </a:r>
            <a:r>
              <a:rPr lang="en-GB" b="1" dirty="0" err="1">
                <a:solidFill>
                  <a:srgbClr val="0000FF"/>
                </a:solidFill>
              </a:rPr>
              <a:t>s.angle</a:t>
            </a:r>
            <a:r>
              <a:rPr lang="en-GB" b="1" dirty="0">
                <a:solidFill>
                  <a:srgbClr val="0000FF"/>
                </a:solidFill>
              </a:rPr>
              <a:t>) 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                             * (</a:t>
            </a:r>
            <a:r>
              <a:rPr lang="en-GB" b="1" dirty="0" err="1">
                <a:solidFill>
                  <a:srgbClr val="0000FF"/>
                </a:solidFill>
              </a:rPr>
              <a:t>s.F</a:t>
            </a:r>
            <a:r>
              <a:rPr lang="en-GB" b="1" dirty="0">
                <a:solidFill>
                  <a:srgbClr val="0000FF"/>
                </a:solidFill>
              </a:rPr>
              <a:t> + ((</a:t>
            </a:r>
            <a:r>
              <a:rPr lang="en-GB" b="1" dirty="0" err="1">
                <a:solidFill>
                  <a:srgbClr val="0000FF"/>
                </a:solidFill>
              </a:rPr>
              <a:t>s.mb</a:t>
            </a:r>
            <a:r>
              <a:rPr lang="en-GB" b="1" dirty="0">
                <a:solidFill>
                  <a:srgbClr val="0000FF"/>
                </a:solidFill>
              </a:rPr>
              <a:t>) * </a:t>
            </a:r>
            <a:r>
              <a:rPr lang="en-GB" b="1" dirty="0" err="1">
                <a:solidFill>
                  <a:srgbClr val="0000FF"/>
                </a:solidFill>
              </a:rPr>
              <a:t>s.l</a:t>
            </a:r>
            <a:r>
              <a:rPr lang="en-GB" b="1" dirty="0">
                <a:solidFill>
                  <a:srgbClr val="0000FF"/>
                </a:solidFill>
              </a:rPr>
              <a:t> * </a:t>
            </a:r>
            <a:r>
              <a:rPr lang="en-GB" b="1" dirty="0" err="1">
                <a:solidFill>
                  <a:srgbClr val="0000FF"/>
                </a:solidFill>
              </a:rPr>
              <a:t>s.angle_dot</a:t>
            </a:r>
            <a:r>
              <a:rPr lang="en-GB" b="1" dirty="0">
                <a:solidFill>
                  <a:srgbClr val="0000FF"/>
                </a:solidFill>
              </a:rPr>
              <a:t> * </a:t>
            </a:r>
            <a:r>
              <a:rPr lang="en-GB" b="1" dirty="0" err="1">
                <a:solidFill>
                  <a:srgbClr val="0000FF"/>
                </a:solidFill>
              </a:rPr>
              <a:t>s.angle_dot</a:t>
            </a:r>
            <a:r>
              <a:rPr lang="en-GB" b="1" dirty="0">
                <a:solidFill>
                  <a:srgbClr val="0000FF"/>
                </a:solidFill>
              </a:rPr>
              <a:t> * sin(</a:t>
            </a:r>
            <a:r>
              <a:rPr lang="en-GB" b="1" dirty="0" err="1">
                <a:solidFill>
                  <a:srgbClr val="0000FF"/>
                </a:solidFill>
              </a:rPr>
              <a:t>s.angle</a:t>
            </a:r>
            <a:r>
              <a:rPr lang="en-GB" b="1" dirty="0">
                <a:solidFill>
                  <a:srgbClr val="0000FF"/>
                </a:solidFill>
              </a:rPr>
              <a:t>) ) ) )  )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         	                / (  ((4/3)*</a:t>
            </a:r>
            <a:r>
              <a:rPr lang="en-GB" b="1" dirty="0" err="1">
                <a:solidFill>
                  <a:srgbClr val="0000FF"/>
                </a:solidFill>
              </a:rPr>
              <a:t>s.m</a:t>
            </a:r>
            <a:r>
              <a:rPr lang="en-GB" b="1" dirty="0">
                <a:solidFill>
                  <a:srgbClr val="0000FF"/>
                </a:solidFill>
              </a:rPr>
              <a:t> * </a:t>
            </a:r>
            <a:r>
              <a:rPr lang="en-GB" b="1" dirty="0" err="1">
                <a:solidFill>
                  <a:srgbClr val="0000FF"/>
                </a:solidFill>
              </a:rPr>
              <a:t>s.l</a:t>
            </a:r>
            <a:r>
              <a:rPr lang="en-GB" b="1" dirty="0">
                <a:solidFill>
                  <a:srgbClr val="0000FF"/>
                </a:solidFill>
              </a:rPr>
              <a:t>) - (</a:t>
            </a:r>
            <a:r>
              <a:rPr lang="en-GB" b="1" dirty="0" err="1">
                <a:solidFill>
                  <a:srgbClr val="0000FF"/>
                </a:solidFill>
              </a:rPr>
              <a:t>s.mb</a:t>
            </a:r>
            <a:r>
              <a:rPr lang="en-GB" b="1" dirty="0">
                <a:solidFill>
                  <a:srgbClr val="0000FF"/>
                </a:solidFill>
              </a:rPr>
              <a:t> * </a:t>
            </a:r>
            <a:r>
              <a:rPr lang="en-GB" b="1" dirty="0" err="1">
                <a:solidFill>
                  <a:srgbClr val="0000FF"/>
                </a:solidFill>
              </a:rPr>
              <a:t>s.l</a:t>
            </a:r>
            <a:r>
              <a:rPr lang="en-GB" b="1" dirty="0">
                <a:solidFill>
                  <a:srgbClr val="0000FF"/>
                </a:solidFill>
              </a:rPr>
              <a:t> * cos(</a:t>
            </a:r>
            <a:r>
              <a:rPr lang="en-GB" b="1" dirty="0" err="1">
                <a:solidFill>
                  <a:srgbClr val="0000FF"/>
                </a:solidFill>
              </a:rPr>
              <a:t>s.angle</a:t>
            </a:r>
            <a:r>
              <a:rPr lang="en-GB" b="1" dirty="0">
                <a:solidFill>
                  <a:srgbClr val="0000FF"/>
                </a:solidFill>
              </a:rPr>
              <a:t>) * cos(</a:t>
            </a:r>
            <a:r>
              <a:rPr lang="en-GB" b="1" dirty="0" err="1">
                <a:solidFill>
                  <a:srgbClr val="0000FF"/>
                </a:solidFill>
              </a:rPr>
              <a:t>s.angle</a:t>
            </a:r>
            <a:r>
              <a:rPr lang="en-GB" b="1" dirty="0">
                <a:solidFill>
                  <a:srgbClr val="0000FF"/>
                </a:solidFill>
              </a:rPr>
              <a:t>)));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return </a:t>
            </a:r>
            <a:r>
              <a:rPr lang="en-GB" b="1" dirty="0" err="1">
                <a:solidFill>
                  <a:srgbClr val="0000FF"/>
                </a:solidFill>
              </a:rPr>
              <a:t>a_double_dot</a:t>
            </a:r>
            <a:r>
              <a:rPr lang="en-GB" b="1" dirty="0">
                <a:solidFill>
                  <a:srgbClr val="0000FF"/>
                </a:solidFill>
              </a:rPr>
              <a:t>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96955" y="4000996"/>
            <a:ext cx="8784976" cy="23083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float </a:t>
            </a:r>
            <a:r>
              <a:rPr lang="en-GB" b="1" dirty="0" err="1">
                <a:solidFill>
                  <a:prstClr val="black"/>
                </a:solidFill>
              </a:rPr>
              <a:t>calc_horizontal_acceleration</a:t>
            </a:r>
            <a:r>
              <a:rPr lang="en-GB" b="1" dirty="0">
                <a:solidFill>
                  <a:srgbClr val="0000FF"/>
                </a:solidFill>
              </a:rPr>
              <a:t>( </a:t>
            </a:r>
            <a:r>
              <a:rPr lang="en-GB" b="1" dirty="0" err="1">
                <a:solidFill>
                  <a:srgbClr val="0000FF"/>
                </a:solidFill>
              </a:rPr>
              <a:t>const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 err="1">
                <a:solidFill>
                  <a:srgbClr val="0000FF"/>
                </a:solidFill>
              </a:rPr>
              <a:t>WorldStateType</a:t>
            </a:r>
            <a:r>
              <a:rPr lang="en-GB" b="1" dirty="0">
                <a:solidFill>
                  <a:srgbClr val="0000FF"/>
                </a:solidFill>
              </a:rPr>
              <a:t>&amp; s){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float </a:t>
            </a:r>
            <a:r>
              <a:rPr lang="en-GB" b="1" dirty="0" err="1">
                <a:solidFill>
                  <a:srgbClr val="0000FF"/>
                </a:solidFill>
              </a:rPr>
              <a:t>x_double_dot</a:t>
            </a:r>
            <a:r>
              <a:rPr lang="en-GB" b="1" dirty="0">
                <a:solidFill>
                  <a:srgbClr val="0000FF"/>
                </a:solidFill>
              </a:rPr>
              <a:t>=0.0;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</a:t>
            </a:r>
            <a:r>
              <a:rPr lang="en-GB" b="1" dirty="0" err="1">
                <a:solidFill>
                  <a:srgbClr val="0000FF"/>
                </a:solidFill>
              </a:rPr>
              <a:t>x_double_dot</a:t>
            </a:r>
            <a:r>
              <a:rPr lang="en-GB" b="1" dirty="0">
                <a:solidFill>
                  <a:srgbClr val="0000FF"/>
                </a:solidFill>
              </a:rPr>
              <a:t> = ( </a:t>
            </a:r>
            <a:r>
              <a:rPr lang="en-GB" b="1" dirty="0" err="1">
                <a:solidFill>
                  <a:srgbClr val="0000FF"/>
                </a:solidFill>
              </a:rPr>
              <a:t>s.F</a:t>
            </a:r>
            <a:r>
              <a:rPr lang="en-GB" b="1" dirty="0">
                <a:solidFill>
                  <a:srgbClr val="0000FF"/>
                </a:solidFill>
              </a:rPr>
              <a:t> + </a:t>
            </a:r>
            <a:r>
              <a:rPr lang="en-GB" b="1" dirty="0" err="1">
                <a:solidFill>
                  <a:srgbClr val="0000FF"/>
                </a:solidFill>
              </a:rPr>
              <a:t>s.mb</a:t>
            </a:r>
            <a:r>
              <a:rPr lang="en-GB" b="1" dirty="0">
                <a:solidFill>
                  <a:srgbClr val="0000FF"/>
                </a:solidFill>
              </a:rPr>
              <a:t> * </a:t>
            </a:r>
            <a:r>
              <a:rPr lang="en-GB" b="1" dirty="0" err="1">
                <a:solidFill>
                  <a:srgbClr val="0000FF"/>
                </a:solidFill>
              </a:rPr>
              <a:t>s.l</a:t>
            </a:r>
            <a:r>
              <a:rPr lang="en-GB" b="1" dirty="0">
                <a:solidFill>
                  <a:srgbClr val="0000FF"/>
                </a:solidFill>
              </a:rPr>
              <a:t> * (</a:t>
            </a:r>
            <a:r>
              <a:rPr lang="en-GB" b="1" dirty="0" err="1">
                <a:solidFill>
                  <a:srgbClr val="0000FF"/>
                </a:solidFill>
              </a:rPr>
              <a:t>s.angle_dot</a:t>
            </a:r>
            <a:r>
              <a:rPr lang="en-GB" b="1" dirty="0">
                <a:solidFill>
                  <a:srgbClr val="0000FF"/>
                </a:solidFill>
              </a:rPr>
              <a:t> * </a:t>
            </a:r>
            <a:r>
              <a:rPr lang="en-GB" b="1" dirty="0" err="1">
                <a:solidFill>
                  <a:srgbClr val="0000FF"/>
                </a:solidFill>
              </a:rPr>
              <a:t>s.angle_dot</a:t>
            </a:r>
            <a:r>
              <a:rPr lang="en-GB" b="1" dirty="0">
                <a:solidFill>
                  <a:srgbClr val="0000FF"/>
                </a:solidFill>
              </a:rPr>
              <a:t>)* sin(</a:t>
            </a:r>
            <a:r>
              <a:rPr lang="en-GB" b="1" dirty="0" err="1">
                <a:solidFill>
                  <a:srgbClr val="0000FF"/>
                </a:solidFill>
              </a:rPr>
              <a:t>s.angle</a:t>
            </a:r>
            <a:r>
              <a:rPr lang="en-GB" b="1" dirty="0">
                <a:solidFill>
                  <a:srgbClr val="0000FF"/>
                </a:solidFill>
              </a:rPr>
              <a:t>) -     			</a:t>
            </a:r>
            <a:r>
              <a:rPr lang="en-GB" b="1" dirty="0" err="1">
                <a:solidFill>
                  <a:srgbClr val="0000FF"/>
                </a:solidFill>
              </a:rPr>
              <a:t>s.angle_double_dot</a:t>
            </a:r>
            <a:r>
              <a:rPr lang="en-GB" b="1" dirty="0">
                <a:solidFill>
                  <a:srgbClr val="0000FF"/>
                </a:solidFill>
              </a:rPr>
              <a:t> * cos(</a:t>
            </a:r>
            <a:r>
              <a:rPr lang="en-GB" b="1" dirty="0" err="1">
                <a:solidFill>
                  <a:srgbClr val="0000FF"/>
                </a:solidFill>
              </a:rPr>
              <a:t>s.angle</a:t>
            </a:r>
            <a:r>
              <a:rPr lang="en-GB" b="1" dirty="0">
                <a:solidFill>
                  <a:srgbClr val="0000FF"/>
                </a:solidFill>
              </a:rPr>
              <a:t>)   )/ </a:t>
            </a:r>
            <a:r>
              <a:rPr lang="en-GB" b="1" dirty="0" err="1">
                <a:solidFill>
                  <a:srgbClr val="0000FF"/>
                </a:solidFill>
              </a:rPr>
              <a:t>s.m</a:t>
            </a:r>
            <a:r>
              <a:rPr lang="en-GB" b="1" dirty="0">
                <a:solidFill>
                  <a:srgbClr val="0000FF"/>
                </a:solidFill>
              </a:rPr>
              <a:t>;	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 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     return </a:t>
            </a:r>
            <a:r>
              <a:rPr lang="en-GB" b="1" dirty="0" err="1">
                <a:solidFill>
                  <a:srgbClr val="0000FF"/>
                </a:solidFill>
              </a:rPr>
              <a:t>x_double_dot</a:t>
            </a:r>
            <a:r>
              <a:rPr lang="en-GB" b="1" dirty="0">
                <a:solidFill>
                  <a:srgbClr val="0000FF"/>
                </a:solidFill>
              </a:rPr>
              <a:t>; </a:t>
            </a:r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719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188" y="0"/>
            <a:ext cx="6551612" cy="103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prstClr val="black"/>
                </a:solidFill>
              </a:rPr>
              <a:t>void </a:t>
            </a:r>
            <a:r>
              <a:rPr lang="en-US" b="1" dirty="0" err="1">
                <a:solidFill>
                  <a:prstClr val="black"/>
                </a:solidFill>
              </a:rPr>
              <a:t>runInvertedPendulum</a:t>
            </a:r>
            <a:r>
              <a:rPr lang="en-US" b="1" dirty="0">
                <a:solidFill>
                  <a:prstClr val="black"/>
                </a:solidFill>
              </a:rPr>
              <a:t>()</a:t>
            </a:r>
            <a:endParaRPr lang="en-NZ" b="1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5092" y="1124744"/>
            <a:ext cx="8334258" cy="50013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//***************************************************************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//Set the initial angle of the pole with respect to the vertical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</a:rPr>
              <a:t>8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*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NZ" sz="110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</a:rPr>
              <a:t>3.14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/</a:t>
            </a:r>
            <a:r>
              <a:rPr lang="en-NZ" sz="110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</a:rPr>
              <a:t>180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//initial angle  = 8 degrees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initFuzzySystem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(&amp;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g_fuzzy_system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while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((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GetAsyncKeyState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VK_ESCAPE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))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</a:rPr>
              <a:t>0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{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setactivepage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page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cleardevice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();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drawInvertedPendulumWorld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();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//retrieve inputs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inputs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[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in_theta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]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inputs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[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in_theta_dot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]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angle_dot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inputs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[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in_x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]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inputs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[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in_x_dot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]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x_dot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//1) Enable this only after your fuzzy system has been completed already.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//Remember, you need to define the rules, membership function parameters and rule outputs.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</a:t>
            </a:r>
            <a:r>
              <a:rPr lang="en-NZ" sz="1100" dirty="0" err="1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prevState.F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 = </a:t>
            </a:r>
            <a:r>
              <a:rPr lang="en-NZ" sz="1100" dirty="0" err="1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fuzzy_system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(inputs, </a:t>
            </a:r>
            <a:r>
              <a:rPr lang="en-NZ" sz="1100" dirty="0" err="1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g_fuzzy_system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); //call the fuzzy controller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externalForce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</a:rPr>
              <a:t>0.0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externalForce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getKey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();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//manual operation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if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externalForce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!=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</a:rPr>
              <a:t>0.0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F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externalForce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//---------------------------------------------------------------------------</a:t>
            </a:r>
          </a:p>
          <a:p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//continued…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-7634" y="1268760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-70285" y="4149080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7553206" y="4005064"/>
            <a:ext cx="216024" cy="936104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7841238" y="4026966"/>
            <a:ext cx="77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33CCFF"/>
                </a:solidFill>
              </a:rPr>
              <a:t>Force to apply.</a:t>
            </a:r>
          </a:p>
        </p:txBody>
      </p:sp>
    </p:spTree>
    <p:extLst>
      <p:ext uri="{BB962C8B-B14F-4D97-AF65-F5344CB8AC3E}">
        <p14:creationId xmlns:p14="http://schemas.microsoft.com/office/powerpoint/2010/main" val="51876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188" y="0"/>
            <a:ext cx="6551612" cy="103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prstClr val="black"/>
                </a:solidFill>
              </a:rPr>
              <a:t>void </a:t>
            </a:r>
            <a:r>
              <a:rPr lang="en-US" b="1" dirty="0" err="1">
                <a:solidFill>
                  <a:prstClr val="black"/>
                </a:solidFill>
              </a:rPr>
              <a:t>runInvertedPendulum</a:t>
            </a:r>
            <a:r>
              <a:rPr lang="en-US" b="1" dirty="0">
                <a:solidFill>
                  <a:prstClr val="black"/>
                </a:solidFill>
              </a:rPr>
              <a:t>()</a:t>
            </a:r>
            <a:endParaRPr lang="en-NZ" b="1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836" y="1196752"/>
            <a:ext cx="7992619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//---------------------------------------------------------------------------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 **************************************************************************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 BEGIN - DYNAMICS OF THE SYSTEM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//Calculate the new state of the world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angle_double_dot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calc_angular_acceleration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angle_dot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angle_dot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+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h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*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angle_double_dot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+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h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*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angle_dot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F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F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x_double_dot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calc_horizontal_acceleration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x_dot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x_dot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+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h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*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x_double_dot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+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h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*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x_dot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x_dot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x_dot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angle_dot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angle_dot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angle_double_dot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angle_double_dot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prevState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x_double_dot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x_double_dot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//--------------------------  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cart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setX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rod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setX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x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rod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setAngle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angle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cart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draw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();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rod</a:t>
            </a:r>
            <a:r>
              <a:rPr lang="en-NZ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draw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();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 END - DYNAMICS OF THE SYSTEM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 **************************************************************************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//---------------------------------------------------------------------------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displayInfo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newState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setvisualpage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page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page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!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page</a:t>
            </a:r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r>
              <a:rPr lang="en-NZ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//switch to another page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}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/2) Enable this only after your fuzzy system has been completed already.</a:t>
            </a:r>
            <a:endParaRPr lang="en-NZ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</a:t>
            </a:r>
            <a:r>
              <a:rPr lang="en-NZ" sz="1100" dirty="0" err="1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free_fuzzy_rules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(&amp;</a:t>
            </a:r>
            <a:r>
              <a:rPr lang="en-NZ" sz="1100" dirty="0" err="1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g_fuzzy_system</a:t>
            </a:r>
            <a:r>
              <a:rPr lang="en-NZ" sz="11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);</a:t>
            </a:r>
            <a:endParaRPr lang="en-NZ" sz="1100" dirty="0">
              <a:solidFill>
                <a:prstClr val="black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7504" y="623731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490236" y="1822922"/>
            <a:ext cx="216024" cy="2398166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6778268" y="2420888"/>
            <a:ext cx="1538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33CCFF"/>
                </a:solidFill>
              </a:rPr>
              <a:t>Physics  equations and Euler’s method</a:t>
            </a:r>
          </a:p>
        </p:txBody>
      </p:sp>
    </p:spTree>
    <p:extLst>
      <p:ext uri="{BB962C8B-B14F-4D97-AF65-F5344CB8AC3E}">
        <p14:creationId xmlns:p14="http://schemas.microsoft.com/office/powerpoint/2010/main" val="234506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528" y="1556792"/>
            <a:ext cx="8496944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NZ" sz="1400" dirty="0" err="1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int</a:t>
            </a:r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main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()</a:t>
            </a:r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{</a:t>
            </a:r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</a:t>
            </a:r>
            <a:r>
              <a:rPr lang="en-NZ" sz="1400" dirty="0" err="1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int</a:t>
            </a:r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4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graphDriver</a:t>
            </a:r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40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</a:rPr>
              <a:t>0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,</a:t>
            </a:r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graphMode 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40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</a:rPr>
              <a:t>0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</a:t>
            </a:r>
          </a:p>
          <a:p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</a:t>
            </a:r>
            <a:r>
              <a:rPr lang="en-NZ" sz="14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initgraph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(&amp;</a:t>
            </a:r>
            <a:r>
              <a:rPr lang="en-NZ" sz="14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graphDriver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,</a:t>
            </a:r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&amp;</a:t>
            </a:r>
            <a:r>
              <a:rPr lang="en-NZ" sz="14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graphMode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,</a:t>
            </a:r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4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""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,</a:t>
            </a:r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40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</a:rPr>
              <a:t>1280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,</a:t>
            </a:r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40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</a:rPr>
              <a:t>1024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);</a:t>
            </a:r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4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// Start Window</a:t>
            </a:r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</a:t>
            </a:r>
            <a:r>
              <a:rPr lang="en-NZ" sz="14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clearDataSet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();</a:t>
            </a:r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</a:t>
            </a:r>
            <a:r>
              <a:rPr lang="en-NZ" sz="14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try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{</a:t>
            </a:r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	</a:t>
            </a:r>
            <a:r>
              <a:rPr lang="en-NZ" sz="14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runInvertedPendulum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();</a:t>
            </a:r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4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	//3) Enable this only after your fuzzy system has been completed 	already.</a:t>
            </a:r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4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	//</a:t>
            </a:r>
            <a:r>
              <a:rPr lang="en-NZ" sz="1400" dirty="0" err="1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generateControlSurface_Angle_vs_Angle_Dot</a:t>
            </a:r>
            <a:r>
              <a:rPr lang="en-NZ" sz="14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();</a:t>
            </a:r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4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	//4) Enable this only after your fuzzy system has been completed 	already.</a:t>
            </a:r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4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	//</a:t>
            </a:r>
            <a:r>
              <a:rPr lang="en-NZ" sz="1400" dirty="0" err="1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saveDataToFile</a:t>
            </a:r>
            <a:r>
              <a:rPr lang="en-NZ" sz="1400" dirty="0">
                <a:solidFill>
                  <a:srgbClr val="57A64A"/>
                </a:solidFill>
                <a:highlight>
                  <a:srgbClr val="1E1E1E"/>
                </a:highlight>
                <a:latin typeface="Consolas"/>
              </a:rPr>
              <a:t>("data_angle_vs_angle_dot.txt");</a:t>
            </a:r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}</a:t>
            </a:r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</a:t>
            </a:r>
            <a:r>
              <a:rPr lang="en-NZ" sz="14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catch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(...){</a:t>
            </a:r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en-NZ" sz="1400" dirty="0" err="1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cout</a:t>
            </a:r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&lt;&lt;</a:t>
            </a:r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4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"Exception caught!\n"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}</a:t>
            </a:r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4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return</a:t>
            </a:r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NZ" sz="1400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</a:rPr>
              <a:t>0</a:t>
            </a:r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;</a:t>
            </a:r>
            <a:endParaRPr lang="en-NZ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NZ" sz="14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}</a:t>
            </a:r>
            <a:r>
              <a:rPr lang="en-NZ" sz="14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endParaRPr lang="en-NZ" sz="1400" dirty="0">
              <a:solidFill>
                <a:prstClr val="black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188" y="0"/>
            <a:ext cx="6551612" cy="103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prstClr val="black"/>
                </a:solidFill>
              </a:rPr>
              <a:t>Control surface generation</a:t>
            </a:r>
            <a:endParaRPr lang="en-NZ" b="1" dirty="0">
              <a:solidFill>
                <a:prstClr val="black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07504" y="3645024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07504" y="4293096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993105"/>
            <a:ext cx="1590249" cy="40011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square">
            <a:spAutoFit/>
            <a:flatTx/>
          </a:bodyPr>
          <a:lstStyle/>
          <a:p>
            <a:r>
              <a:rPr lang="en-NZ" sz="2000" b="1" i="1" dirty="0" err="1">
                <a:solidFill>
                  <a:srgbClr val="0000FF"/>
                </a:solidFill>
              </a:rPr>
              <a:t>int</a:t>
            </a:r>
            <a:r>
              <a:rPr lang="en-NZ" sz="2000" b="1" i="1" dirty="0">
                <a:solidFill>
                  <a:prstClr val="black"/>
                </a:solidFill>
              </a:rPr>
              <a:t> main()</a:t>
            </a:r>
          </a:p>
        </p:txBody>
      </p:sp>
    </p:spTree>
    <p:extLst>
      <p:ext uri="{BB962C8B-B14F-4D97-AF65-F5344CB8AC3E}">
        <p14:creationId xmlns:p14="http://schemas.microsoft.com/office/powerpoint/2010/main" val="353900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43" y="1913339"/>
            <a:ext cx="7772400" cy="1470025"/>
          </a:xfr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7200000" scaled="0"/>
          </a:gra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NZ" dirty="0"/>
              <a:t>World Coordinate to Device Coordinate 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443" y="3669114"/>
            <a:ext cx="6400800" cy="1752600"/>
          </a:xfrm>
          <a:solidFill>
            <a:srgbClr val="FFFF99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en-NZ" b="1" dirty="0">
                <a:solidFill>
                  <a:srgbClr val="0066FF"/>
                </a:solidFill>
              </a:rPr>
              <a:t>for defining the system of coordinates, scaling and zooming-in or out.</a:t>
            </a:r>
            <a:endParaRPr lang="en-US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06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C4EE862-C23A-4109-B8F1-EF4458545F8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charset="0"/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  <a:latin typeface="Times" charset="0"/>
            </a:endParaRPr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  <a:noFill/>
        </p:spPr>
        <p:txBody>
          <a:bodyPr/>
          <a:lstStyle/>
          <a:p>
            <a:pPr algn="l"/>
            <a:r>
              <a:rPr lang="en-US" sz="4000" b="1"/>
              <a:t>Transformation Equations</a:t>
            </a:r>
            <a:endParaRPr lang="en-NZ" sz="4000" b="1"/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755650" y="1052736"/>
            <a:ext cx="676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 dirty="0">
                <a:solidFill>
                  <a:srgbClr val="0066FF"/>
                </a:solidFill>
                <a:latin typeface="Arial" pitchFamily="34" charset="0"/>
              </a:rPr>
              <a:t>WORLD SYSTEM OF COORDINATES</a:t>
            </a:r>
          </a:p>
        </p:txBody>
      </p:sp>
      <p:sp>
        <p:nvSpPr>
          <p:cNvPr id="238597" name="Oval 5"/>
          <p:cNvSpPr>
            <a:spLocks noChangeArrowheads="1"/>
          </p:cNvSpPr>
          <p:nvPr/>
        </p:nvSpPr>
        <p:spPr bwMode="auto">
          <a:xfrm>
            <a:off x="155575" y="1176561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5" name="Rectangle 12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6" name="Rectangle 13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7" name="Rectangle 14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8" name="Rectangle 15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9" name="Rectangle 16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10" name="Rectangle 17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11" name="Rectangle 18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13" name="Rectangle 20"/>
          <p:cNvSpPr>
            <a:spLocks noChangeArrowheads="1"/>
          </p:cNvSpPr>
          <p:nvPr/>
        </p:nvSpPr>
        <p:spPr bwMode="auto">
          <a:xfrm>
            <a:off x="1769194" y="2493739"/>
            <a:ext cx="5683126" cy="3311525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8100000" scaled="1"/>
            <a:tileRect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4370477" y="5856288"/>
            <a:ext cx="504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0.0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38616" name="Text Box 24"/>
          <p:cNvSpPr txBox="1">
            <a:spLocks noChangeArrowheads="1"/>
          </p:cNvSpPr>
          <p:nvPr/>
        </p:nvSpPr>
        <p:spPr bwMode="auto">
          <a:xfrm>
            <a:off x="62288" y="6432901"/>
            <a:ext cx="2927566" cy="38047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NZ">
                <a:solidFill>
                  <a:prstClr val="black"/>
                </a:solidFill>
                <a:latin typeface="Times"/>
              </a:rPr>
              <a:t>World System of Coordinates</a:t>
            </a:r>
            <a:endParaRPr lang="en-GB">
              <a:solidFill>
                <a:prstClr val="black"/>
              </a:solidFill>
              <a:latin typeface="Times"/>
            </a:endParaRPr>
          </a:p>
        </p:txBody>
      </p:sp>
      <p:sp>
        <p:nvSpPr>
          <p:cNvPr id="8219" name="Line 26"/>
          <p:cNvSpPr>
            <a:spLocks noChangeShapeType="1"/>
          </p:cNvSpPr>
          <p:nvPr/>
        </p:nvSpPr>
        <p:spPr bwMode="auto">
          <a:xfrm>
            <a:off x="1125185" y="5805264"/>
            <a:ext cx="692835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arrow"/>
            <a:tailEnd type="arrow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7654875" y="5373216"/>
            <a:ext cx="517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+x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221" name="Line 28"/>
          <p:cNvSpPr>
            <a:spLocks noChangeShapeType="1"/>
          </p:cNvSpPr>
          <p:nvPr/>
        </p:nvSpPr>
        <p:spPr bwMode="auto">
          <a:xfrm flipV="1">
            <a:off x="4614375" y="2027716"/>
            <a:ext cx="0" cy="378655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22" name="Text Box 29"/>
          <p:cNvSpPr txBox="1">
            <a:spLocks noChangeArrowheads="1"/>
          </p:cNvSpPr>
          <p:nvPr/>
        </p:nvSpPr>
        <p:spPr bwMode="auto">
          <a:xfrm>
            <a:off x="4414515" y="1700808"/>
            <a:ext cx="517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+y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230" name="Text Box 37"/>
          <p:cNvSpPr txBox="1">
            <a:spLocks noChangeArrowheads="1"/>
          </p:cNvSpPr>
          <p:nvPr/>
        </p:nvSpPr>
        <p:spPr bwMode="auto">
          <a:xfrm>
            <a:off x="6525220" y="6331037"/>
            <a:ext cx="185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(</a:t>
            </a:r>
            <a:r>
              <a:rPr lang="en-NZ" dirty="0" err="1">
                <a:solidFill>
                  <a:prstClr val="black"/>
                </a:solidFill>
              </a:rPr>
              <a:t>X</a:t>
            </a:r>
            <a:r>
              <a:rPr lang="en-NZ" baseline="-25000" dirty="0" err="1">
                <a:solidFill>
                  <a:prstClr val="black"/>
                </a:solidFill>
              </a:rPr>
              <a:t>world</a:t>
            </a:r>
            <a:r>
              <a:rPr lang="en-NZ" dirty="0" err="1">
                <a:solidFill>
                  <a:prstClr val="black"/>
                </a:solidFill>
              </a:rPr>
              <a:t>,Y</a:t>
            </a:r>
            <a:r>
              <a:rPr lang="en-NZ" baseline="-25000" dirty="0" err="1">
                <a:solidFill>
                  <a:prstClr val="black"/>
                </a:solidFill>
              </a:rPr>
              <a:t>world</a:t>
            </a:r>
            <a:r>
              <a:rPr lang="en-NZ" dirty="0">
                <a:solidFill>
                  <a:prstClr val="black"/>
                </a:solidFill>
              </a:rPr>
              <a:t>)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1187624" y="5373216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-x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610757" y="5661751"/>
            <a:ext cx="0" cy="26240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med" len="med"/>
          </a:ln>
        </p:spPr>
      </p:cxn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1462172" y="5863786"/>
            <a:ext cx="8775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-2.4 </a:t>
            </a:r>
            <a:r>
              <a:rPr lang="en-NZ" i="1" dirty="0">
                <a:solidFill>
                  <a:prstClr val="black"/>
                </a:solidFill>
              </a:rPr>
              <a:t>m</a:t>
            </a:r>
            <a:endParaRPr lang="en-GB" i="1" dirty="0">
              <a:solidFill>
                <a:prstClr val="black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769194" y="5651476"/>
            <a:ext cx="0" cy="26240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med" len="med"/>
          </a:ln>
        </p:spPr>
      </p:cxnSp>
      <p:cxnSp>
        <p:nvCxnSpPr>
          <p:cNvPr id="48" name="Straight Connector 47"/>
          <p:cNvCxnSpPr/>
          <p:nvPr/>
        </p:nvCxnSpPr>
        <p:spPr>
          <a:xfrm flipV="1">
            <a:off x="7452320" y="5651476"/>
            <a:ext cx="0" cy="26240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med" len="med"/>
          </a:ln>
        </p:spPr>
      </p:cxn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7164288" y="5835179"/>
            <a:ext cx="7493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2.4 </a:t>
            </a:r>
            <a:r>
              <a:rPr lang="en-NZ" i="1" dirty="0">
                <a:solidFill>
                  <a:prstClr val="black"/>
                </a:solidFill>
              </a:rPr>
              <a:t>m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76056" y="5363444"/>
            <a:ext cx="792088" cy="2880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5210318" y="5550314"/>
            <a:ext cx="21457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Oval 51"/>
          <p:cNvSpPr/>
          <p:nvPr/>
        </p:nvSpPr>
        <p:spPr>
          <a:xfrm>
            <a:off x="5508104" y="5553739"/>
            <a:ext cx="214578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Oval 7"/>
          <p:cNvSpPr/>
          <p:nvPr/>
        </p:nvSpPr>
        <p:spPr>
          <a:xfrm>
            <a:off x="5294366" y="5635466"/>
            <a:ext cx="46481" cy="45719"/>
          </a:xfrm>
          <a:prstGeom prst="ellips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Oval 53"/>
          <p:cNvSpPr/>
          <p:nvPr/>
        </p:nvSpPr>
        <p:spPr>
          <a:xfrm>
            <a:off x="5592152" y="5650453"/>
            <a:ext cx="46481" cy="45719"/>
          </a:xfrm>
          <a:prstGeom prst="ellips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Freeform 8"/>
          <p:cNvSpPr/>
          <p:nvPr/>
        </p:nvSpPr>
        <p:spPr>
          <a:xfrm>
            <a:off x="5387083" y="3534231"/>
            <a:ext cx="1147281" cy="1910993"/>
          </a:xfrm>
          <a:custGeom>
            <a:avLst/>
            <a:gdLst>
              <a:gd name="connsiteX0" fmla="*/ 0 w 1147281"/>
              <a:gd name="connsiteY0" fmla="*/ 1794552 h 1910993"/>
              <a:gd name="connsiteX1" fmla="*/ 178086 w 1147281"/>
              <a:gd name="connsiteY1" fmla="*/ 1910993 h 1910993"/>
              <a:gd name="connsiteX2" fmla="*/ 1147281 w 1147281"/>
              <a:gd name="connsiteY2" fmla="*/ 92467 h 1910993"/>
              <a:gd name="connsiteX3" fmla="*/ 945223 w 1147281"/>
              <a:gd name="connsiteY3" fmla="*/ 0 h 1910993"/>
              <a:gd name="connsiteX4" fmla="*/ 0 w 1147281"/>
              <a:gd name="connsiteY4" fmla="*/ 1794552 h 191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81" h="1910993">
                <a:moveTo>
                  <a:pt x="0" y="1794552"/>
                </a:moveTo>
                <a:lnTo>
                  <a:pt x="178086" y="1910993"/>
                </a:lnTo>
                <a:lnTo>
                  <a:pt x="1147281" y="92467"/>
                </a:lnTo>
                <a:lnTo>
                  <a:pt x="945223" y="0"/>
                </a:lnTo>
                <a:lnTo>
                  <a:pt x="0" y="179455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Oval 55"/>
          <p:cNvSpPr/>
          <p:nvPr/>
        </p:nvSpPr>
        <p:spPr>
          <a:xfrm>
            <a:off x="5472665" y="5317725"/>
            <a:ext cx="46481" cy="457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4673276" y="2132856"/>
            <a:ext cx="7516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3.0 </a:t>
            </a:r>
            <a:r>
              <a:rPr lang="en-NZ" i="1" dirty="0">
                <a:solidFill>
                  <a:prstClr val="black"/>
                </a:solidFill>
              </a:rPr>
              <a:t>m</a:t>
            </a:r>
            <a:endParaRPr lang="en-GB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6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nimBg="1"/>
      <p:bldP spid="238596" grpId="0"/>
      <p:bldP spid="238596" grpId="1"/>
      <p:bldP spid="238596" grpId="2"/>
      <p:bldP spid="238597" grpId="0" animBg="1"/>
      <p:bldP spid="238597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C4EE862-C23A-4109-B8F1-EF4458545F8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charset="0"/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  <a:latin typeface="Times" charset="0"/>
            </a:endParaRPr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  <a:noFill/>
        </p:spPr>
        <p:txBody>
          <a:bodyPr/>
          <a:lstStyle/>
          <a:p>
            <a:pPr algn="l"/>
            <a:r>
              <a:rPr lang="en-US" sz="4000" b="1"/>
              <a:t>Transformation Equations</a:t>
            </a:r>
            <a:endParaRPr lang="en-NZ" sz="4000" b="1"/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76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>
                <a:solidFill>
                  <a:srgbClr val="0066FF"/>
                </a:solidFill>
                <a:latin typeface="Arial" pitchFamily="34" charset="0"/>
              </a:rPr>
              <a:t>WORLD-to-DEVICE COORDINATES</a:t>
            </a:r>
          </a:p>
        </p:txBody>
      </p:sp>
      <p:sp>
        <p:nvSpPr>
          <p:cNvPr id="238597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5" name="Rectangle 12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6" name="Rectangle 13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7" name="Rectangle 14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8" name="Rectangle 15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09" name="Rectangle 16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10" name="Rectangle 17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11" name="Rectangle 18"/>
          <p:cNvSpPr>
            <a:spLocks noChangeArrowheads="1"/>
          </p:cNvSpPr>
          <p:nvPr/>
        </p:nvSpPr>
        <p:spPr bwMode="auto">
          <a:xfrm>
            <a:off x="3284538" y="3238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12" name="Rectangle 19" descr="Large grid"/>
          <p:cNvSpPr>
            <a:spLocks noChangeArrowheads="1"/>
          </p:cNvSpPr>
          <p:nvPr/>
        </p:nvSpPr>
        <p:spPr bwMode="auto">
          <a:xfrm>
            <a:off x="5767388" y="3284538"/>
            <a:ext cx="3098800" cy="258127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13" name="Rectangle 20"/>
          <p:cNvSpPr>
            <a:spLocks noChangeArrowheads="1"/>
          </p:cNvSpPr>
          <p:nvPr/>
        </p:nvSpPr>
        <p:spPr bwMode="auto">
          <a:xfrm>
            <a:off x="214313" y="2565400"/>
            <a:ext cx="4176712" cy="3311525"/>
          </a:xfrm>
          <a:prstGeom prst="rect">
            <a:avLst/>
          </a:prstGeom>
          <a:gradFill rotWithShape="1">
            <a:gsLst>
              <a:gs pos="0">
                <a:srgbClr val="66FFCC"/>
              </a:gs>
              <a:gs pos="100000">
                <a:schemeClr val="bg1"/>
              </a:gs>
            </a:gsLst>
            <a:lin ang="2700000" scaled="1"/>
          </a:gra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6311643" y="2883972"/>
            <a:ext cx="2092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1920 x 1080 </a:t>
            </a:r>
            <a:r>
              <a:rPr lang="en-NZ" i="1" dirty="0">
                <a:solidFill>
                  <a:prstClr val="black"/>
                </a:solidFill>
              </a:rPr>
              <a:t>pixels</a:t>
            </a:r>
            <a:endParaRPr lang="en-GB" i="1" dirty="0">
              <a:solidFill>
                <a:prstClr val="black"/>
              </a:solidFill>
            </a:endParaRPr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71438" y="2060575"/>
            <a:ext cx="30941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100,000,000 </a:t>
            </a:r>
            <a:r>
              <a:rPr lang="en-NZ" i="1" dirty="0">
                <a:solidFill>
                  <a:prstClr val="black"/>
                </a:solidFill>
              </a:rPr>
              <a:t>m</a:t>
            </a:r>
            <a:r>
              <a:rPr lang="en-NZ" dirty="0">
                <a:solidFill>
                  <a:prstClr val="black"/>
                </a:solidFill>
              </a:rPr>
              <a:t>   x   500,000 </a:t>
            </a:r>
            <a:r>
              <a:rPr lang="en-NZ" i="1" dirty="0">
                <a:solidFill>
                  <a:prstClr val="black"/>
                </a:solidFill>
              </a:rPr>
              <a:t>m</a:t>
            </a:r>
            <a:endParaRPr lang="en-GB" i="1" dirty="0">
              <a:solidFill>
                <a:prstClr val="black"/>
              </a:solidFill>
            </a:endParaRPr>
          </a:p>
        </p:txBody>
      </p:sp>
      <p:sp>
        <p:nvSpPr>
          <p:cNvPr id="8216" name="AutoShape 23"/>
          <p:cNvSpPr>
            <a:spLocks noChangeArrowheads="1"/>
          </p:cNvSpPr>
          <p:nvPr/>
        </p:nvSpPr>
        <p:spPr bwMode="auto">
          <a:xfrm>
            <a:off x="4772025" y="4365625"/>
            <a:ext cx="792163" cy="647700"/>
          </a:xfrm>
          <a:prstGeom prst="rightArrow">
            <a:avLst>
              <a:gd name="adj1" fmla="val 46565"/>
              <a:gd name="adj2" fmla="val 49918"/>
            </a:avLst>
          </a:prstGeom>
          <a:solidFill>
            <a:srgbClr val="FF9966"/>
          </a:solidFill>
          <a:ln w="381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8616" name="Text Box 24"/>
          <p:cNvSpPr txBox="1">
            <a:spLocks noChangeArrowheads="1"/>
          </p:cNvSpPr>
          <p:nvPr/>
        </p:nvSpPr>
        <p:spPr bwMode="auto">
          <a:xfrm>
            <a:off x="142875" y="6027738"/>
            <a:ext cx="4286250" cy="369332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prstClr val="black"/>
                </a:solidFill>
                <a:latin typeface="Times"/>
              </a:defRPr>
            </a:lvl1pPr>
          </a:lstStyle>
          <a:p>
            <a:pPr algn="ctr"/>
            <a:r>
              <a:rPr lang="en-NZ" b="1" dirty="0"/>
              <a:t>World System of Coordinates</a:t>
            </a:r>
            <a:endParaRPr lang="en-GB" b="1" dirty="0"/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5606400" y="6019240"/>
            <a:ext cx="3428993" cy="369332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NZ" b="1" dirty="0">
                <a:solidFill>
                  <a:prstClr val="black"/>
                </a:solidFill>
                <a:latin typeface="Times"/>
              </a:rPr>
              <a:t>Device System of Coordinates</a:t>
            </a:r>
            <a:endParaRPr lang="en-GB" b="1" dirty="0">
              <a:solidFill>
                <a:prstClr val="black"/>
              </a:solidFill>
              <a:latin typeface="Times"/>
            </a:endParaRPr>
          </a:p>
        </p:txBody>
      </p:sp>
      <p:sp>
        <p:nvSpPr>
          <p:cNvPr id="8219" name="Line 26"/>
          <p:cNvSpPr>
            <a:spLocks noChangeShapeType="1"/>
          </p:cNvSpPr>
          <p:nvPr/>
        </p:nvSpPr>
        <p:spPr bwMode="auto">
          <a:xfrm>
            <a:off x="574675" y="5516563"/>
            <a:ext cx="21605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2806700" y="5229225"/>
            <a:ext cx="517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+x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8221" name="Line 28"/>
          <p:cNvSpPr>
            <a:spLocks noChangeShapeType="1"/>
          </p:cNvSpPr>
          <p:nvPr/>
        </p:nvSpPr>
        <p:spPr bwMode="auto">
          <a:xfrm flipV="1">
            <a:off x="574675" y="3567113"/>
            <a:ext cx="0" cy="1943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22" name="Text Box 29"/>
          <p:cNvSpPr txBox="1">
            <a:spLocks noChangeArrowheads="1"/>
          </p:cNvSpPr>
          <p:nvPr/>
        </p:nvSpPr>
        <p:spPr bwMode="auto">
          <a:xfrm>
            <a:off x="358775" y="3068638"/>
            <a:ext cx="517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+y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8223" name="Line 30"/>
          <p:cNvSpPr>
            <a:spLocks noChangeShapeType="1"/>
          </p:cNvSpPr>
          <p:nvPr/>
        </p:nvSpPr>
        <p:spPr bwMode="auto">
          <a:xfrm>
            <a:off x="6084888" y="3571875"/>
            <a:ext cx="22320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24" name="Line 31"/>
          <p:cNvSpPr>
            <a:spLocks noChangeShapeType="1"/>
          </p:cNvSpPr>
          <p:nvPr/>
        </p:nvSpPr>
        <p:spPr bwMode="auto">
          <a:xfrm>
            <a:off x="6096000" y="3578225"/>
            <a:ext cx="0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25" name="Text Box 32"/>
          <p:cNvSpPr txBox="1">
            <a:spLocks noChangeArrowheads="1"/>
          </p:cNvSpPr>
          <p:nvPr/>
        </p:nvSpPr>
        <p:spPr bwMode="auto">
          <a:xfrm>
            <a:off x="8316913" y="3429000"/>
            <a:ext cx="5191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+x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8226" name="Text Box 33"/>
          <p:cNvSpPr txBox="1">
            <a:spLocks noChangeArrowheads="1"/>
          </p:cNvSpPr>
          <p:nvPr/>
        </p:nvSpPr>
        <p:spPr bwMode="auto">
          <a:xfrm>
            <a:off x="5940425" y="5300663"/>
            <a:ext cx="519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+y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8227" name="Text Box 34"/>
          <p:cNvSpPr txBox="1">
            <a:spLocks noChangeArrowheads="1"/>
          </p:cNvSpPr>
          <p:nvPr/>
        </p:nvSpPr>
        <p:spPr bwMode="auto">
          <a:xfrm>
            <a:off x="266700" y="5394325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0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8228" name="Text Box 35"/>
          <p:cNvSpPr txBox="1">
            <a:spLocks noChangeArrowheads="1"/>
          </p:cNvSpPr>
          <p:nvPr/>
        </p:nvSpPr>
        <p:spPr bwMode="auto">
          <a:xfrm>
            <a:off x="5795963" y="32845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0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8229" name="Oval 36"/>
          <p:cNvSpPr>
            <a:spLocks noChangeArrowheads="1"/>
          </p:cNvSpPr>
          <p:nvPr/>
        </p:nvSpPr>
        <p:spPr bwMode="auto">
          <a:xfrm>
            <a:off x="2087563" y="3860800"/>
            <a:ext cx="71437" cy="730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30" name="Text Box 37"/>
          <p:cNvSpPr txBox="1">
            <a:spLocks noChangeArrowheads="1"/>
          </p:cNvSpPr>
          <p:nvPr/>
        </p:nvSpPr>
        <p:spPr bwMode="auto">
          <a:xfrm>
            <a:off x="1295400" y="4005263"/>
            <a:ext cx="185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prstClr val="black"/>
                </a:solidFill>
              </a:rPr>
              <a:t>(X</a:t>
            </a:r>
            <a:r>
              <a:rPr lang="en-NZ" baseline="-25000">
                <a:solidFill>
                  <a:prstClr val="black"/>
                </a:solidFill>
              </a:rPr>
              <a:t>world</a:t>
            </a:r>
            <a:r>
              <a:rPr lang="en-NZ">
                <a:solidFill>
                  <a:prstClr val="black"/>
                </a:solidFill>
              </a:rPr>
              <a:t>,Y</a:t>
            </a:r>
            <a:r>
              <a:rPr lang="en-NZ" baseline="-25000">
                <a:solidFill>
                  <a:prstClr val="black"/>
                </a:solidFill>
              </a:rPr>
              <a:t>world</a:t>
            </a:r>
            <a:r>
              <a:rPr lang="en-NZ">
                <a:solidFill>
                  <a:prstClr val="black"/>
                </a:solidFill>
              </a:rPr>
              <a:t>)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8231" name="Text Box 38"/>
          <p:cNvSpPr txBox="1">
            <a:spLocks noChangeArrowheads="1"/>
          </p:cNvSpPr>
          <p:nvPr/>
        </p:nvSpPr>
        <p:spPr bwMode="auto">
          <a:xfrm>
            <a:off x="6372225" y="4292600"/>
            <a:ext cx="213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prstClr val="black"/>
                </a:solidFill>
              </a:rPr>
              <a:t>(X</a:t>
            </a:r>
            <a:r>
              <a:rPr lang="en-NZ" baseline="-25000">
                <a:solidFill>
                  <a:prstClr val="black"/>
                </a:solidFill>
              </a:rPr>
              <a:t>Device</a:t>
            </a:r>
            <a:r>
              <a:rPr lang="en-NZ">
                <a:solidFill>
                  <a:prstClr val="black"/>
                </a:solidFill>
              </a:rPr>
              <a:t>,Y</a:t>
            </a:r>
            <a:r>
              <a:rPr lang="en-NZ" baseline="-25000">
                <a:solidFill>
                  <a:prstClr val="black"/>
                </a:solidFill>
              </a:rPr>
              <a:t>Device</a:t>
            </a:r>
            <a:r>
              <a:rPr lang="en-NZ">
                <a:solidFill>
                  <a:prstClr val="black"/>
                </a:solidFill>
              </a:rPr>
              <a:t>)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8232" name="Oval 39"/>
          <p:cNvSpPr>
            <a:spLocks noChangeArrowheads="1"/>
          </p:cNvSpPr>
          <p:nvPr/>
        </p:nvSpPr>
        <p:spPr bwMode="auto">
          <a:xfrm>
            <a:off x="7092950" y="4149725"/>
            <a:ext cx="71438" cy="730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8632" name="Freeform 40"/>
          <p:cNvSpPr>
            <a:spLocks/>
          </p:cNvSpPr>
          <p:nvPr/>
        </p:nvSpPr>
        <p:spPr bwMode="auto">
          <a:xfrm>
            <a:off x="2411413" y="3489325"/>
            <a:ext cx="4619625" cy="803275"/>
          </a:xfrm>
          <a:custGeom>
            <a:avLst/>
            <a:gdLst>
              <a:gd name="T0" fmla="*/ 0 w 2911"/>
              <a:gd name="T1" fmla="*/ 2147483647 h 423"/>
              <a:gd name="T2" fmla="*/ 2147483647 w 2911"/>
              <a:gd name="T3" fmla="*/ 2147483647 h 423"/>
              <a:gd name="T4" fmla="*/ 2147483647 w 2911"/>
              <a:gd name="T5" fmla="*/ 2147483647 h 423"/>
              <a:gd name="T6" fmla="*/ 2147483647 w 2911"/>
              <a:gd name="T7" fmla="*/ 2147483647 h 423"/>
              <a:gd name="T8" fmla="*/ 2147483647 w 2911"/>
              <a:gd name="T9" fmla="*/ 2147483647 h 423"/>
              <a:gd name="T10" fmla="*/ 2147483647 w 2911"/>
              <a:gd name="T11" fmla="*/ 2147483647 h 423"/>
              <a:gd name="T12" fmla="*/ 2147483647 w 2911"/>
              <a:gd name="T13" fmla="*/ 2147483647 h 423"/>
              <a:gd name="T14" fmla="*/ 2147483647 w 2911"/>
              <a:gd name="T15" fmla="*/ 2147483647 h 423"/>
              <a:gd name="T16" fmla="*/ 2147483647 w 2911"/>
              <a:gd name="T17" fmla="*/ 2147483647 h 4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11"/>
              <a:gd name="T28" fmla="*/ 0 h 423"/>
              <a:gd name="T29" fmla="*/ 2911 w 2911"/>
              <a:gd name="T30" fmla="*/ 423 h 4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11" h="423">
                <a:moveTo>
                  <a:pt x="0" y="234"/>
                </a:moveTo>
                <a:cubicBezTo>
                  <a:pt x="234" y="162"/>
                  <a:pt x="469" y="91"/>
                  <a:pt x="681" y="53"/>
                </a:cubicBezTo>
                <a:cubicBezTo>
                  <a:pt x="893" y="15"/>
                  <a:pt x="1111" y="7"/>
                  <a:pt x="1270" y="7"/>
                </a:cubicBezTo>
                <a:cubicBezTo>
                  <a:pt x="1429" y="7"/>
                  <a:pt x="1588" y="0"/>
                  <a:pt x="1633" y="53"/>
                </a:cubicBezTo>
                <a:cubicBezTo>
                  <a:pt x="1678" y="106"/>
                  <a:pt x="1542" y="265"/>
                  <a:pt x="1542" y="325"/>
                </a:cubicBezTo>
                <a:cubicBezTo>
                  <a:pt x="1542" y="385"/>
                  <a:pt x="1550" y="409"/>
                  <a:pt x="1633" y="416"/>
                </a:cubicBezTo>
                <a:cubicBezTo>
                  <a:pt x="1716" y="423"/>
                  <a:pt x="1852" y="385"/>
                  <a:pt x="2041" y="370"/>
                </a:cubicBezTo>
                <a:cubicBezTo>
                  <a:pt x="2230" y="355"/>
                  <a:pt x="2623" y="325"/>
                  <a:pt x="2767" y="325"/>
                </a:cubicBezTo>
                <a:cubicBezTo>
                  <a:pt x="2911" y="325"/>
                  <a:pt x="2907" y="347"/>
                  <a:pt x="2903" y="370"/>
                </a:cubicBezTo>
              </a:path>
            </a:pathLst>
          </a:custGeom>
          <a:noFill/>
          <a:ln w="38100">
            <a:solidFill>
              <a:srgbClr val="3333FF"/>
            </a:solidFill>
            <a:prstDash val="dash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6090532" y="2429907"/>
            <a:ext cx="23139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COMPUTER SCREEN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3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nimBg="1"/>
      <p:bldP spid="238596" grpId="0"/>
      <p:bldP spid="238596" grpId="1"/>
      <p:bldP spid="238596" grpId="2"/>
      <p:bldP spid="238597" grpId="0" animBg="1"/>
      <p:bldP spid="238597" grpId="1" animBg="1"/>
      <p:bldP spid="2386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142875" y="6027738"/>
            <a:ext cx="4286250" cy="369332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prstClr val="black"/>
                </a:solidFill>
                <a:latin typeface="Times"/>
              </a:defRPr>
            </a:lvl1pPr>
          </a:lstStyle>
          <a:p>
            <a:pPr algn="ctr"/>
            <a:r>
              <a:rPr lang="en-NZ" b="1" dirty="0"/>
              <a:t>World System of Coordinates</a:t>
            </a:r>
            <a:endParaRPr lang="en-GB" b="1" dirty="0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5606400" y="6019240"/>
            <a:ext cx="3428993" cy="369332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NZ" b="1" dirty="0">
                <a:solidFill>
                  <a:prstClr val="black"/>
                </a:solidFill>
                <a:latin typeface="Times"/>
              </a:rPr>
              <a:t>Device System of Coordinates</a:t>
            </a:r>
            <a:endParaRPr lang="en-GB" b="1" dirty="0">
              <a:solidFill>
                <a:prstClr val="black"/>
              </a:solidFill>
              <a:latin typeface="Times"/>
            </a:endParaRP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8A890A-D4CD-4EB0-92E8-D7D6B27E1C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charset="0"/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  <a:latin typeface="Times" charset="0"/>
            </a:endParaRPr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  <a:noFill/>
        </p:spPr>
        <p:txBody>
          <a:bodyPr/>
          <a:lstStyle/>
          <a:p>
            <a:pPr algn="l"/>
            <a:r>
              <a:rPr lang="en-US" b="1"/>
              <a:t>World Boundaries</a:t>
            </a:r>
            <a:endParaRPr lang="en-NZ" b="1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755650" y="1119188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0000FF"/>
                </a:solidFill>
              </a:rPr>
              <a:t>SETTING THE BOUNDARIES</a:t>
            </a:r>
            <a:endParaRPr lang="en-NZ">
              <a:solidFill>
                <a:srgbClr val="0000FF"/>
              </a:solidFill>
            </a:endParaRPr>
          </a:p>
        </p:txBody>
      </p:sp>
      <p:sp>
        <p:nvSpPr>
          <p:cNvPr id="250885" name="Oval 5"/>
          <p:cNvSpPr>
            <a:spLocks noChangeArrowheads="1"/>
          </p:cNvSpPr>
          <p:nvPr/>
        </p:nvSpPr>
        <p:spPr bwMode="auto">
          <a:xfrm>
            <a:off x="155575" y="1243013"/>
            <a:ext cx="306388" cy="293687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0" y="32194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5" name="Rectangle 8" descr="Large grid"/>
          <p:cNvSpPr>
            <a:spLocks noChangeArrowheads="1"/>
          </p:cNvSpPr>
          <p:nvPr/>
        </p:nvSpPr>
        <p:spPr bwMode="auto">
          <a:xfrm>
            <a:off x="5795963" y="3240088"/>
            <a:ext cx="3097212" cy="258127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395288" y="2520950"/>
            <a:ext cx="4176712" cy="33115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1079500" y="1550988"/>
            <a:ext cx="8064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NZ" sz="2400" b="1" dirty="0">
                <a:solidFill>
                  <a:prstClr val="black"/>
                </a:solidFill>
              </a:rPr>
              <a:t>Use the upper-left and bottom-right coordinates to set the boundaries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>
            <a:off x="755650" y="5472113"/>
            <a:ext cx="21605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2987675" y="5184775"/>
            <a:ext cx="519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+x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 flipV="1">
            <a:off x="755650" y="3522663"/>
            <a:ext cx="0" cy="1943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539750" y="3024188"/>
            <a:ext cx="517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+y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6084888" y="3527425"/>
            <a:ext cx="22320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6096000" y="3533775"/>
            <a:ext cx="0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8316913" y="3384550"/>
            <a:ext cx="5191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+x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9235" name="Text Box 18"/>
          <p:cNvSpPr txBox="1">
            <a:spLocks noChangeArrowheads="1"/>
          </p:cNvSpPr>
          <p:nvPr/>
        </p:nvSpPr>
        <p:spPr bwMode="auto">
          <a:xfrm>
            <a:off x="5940425" y="5256213"/>
            <a:ext cx="519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+y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447675" y="5349875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0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5795963" y="324008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0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9238" name="Oval 21"/>
          <p:cNvSpPr>
            <a:spLocks noChangeArrowheads="1"/>
          </p:cNvSpPr>
          <p:nvPr/>
        </p:nvSpPr>
        <p:spPr bwMode="auto">
          <a:xfrm>
            <a:off x="2268538" y="3816350"/>
            <a:ext cx="71437" cy="730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1476375" y="3960813"/>
            <a:ext cx="185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prstClr val="black"/>
                </a:solidFill>
              </a:rPr>
              <a:t>(X</a:t>
            </a:r>
            <a:r>
              <a:rPr lang="en-NZ" baseline="-25000">
                <a:solidFill>
                  <a:prstClr val="black"/>
                </a:solidFill>
              </a:rPr>
              <a:t>world</a:t>
            </a:r>
            <a:r>
              <a:rPr lang="en-NZ">
                <a:solidFill>
                  <a:prstClr val="black"/>
                </a:solidFill>
              </a:rPr>
              <a:t>,Y</a:t>
            </a:r>
            <a:r>
              <a:rPr lang="en-NZ" baseline="-25000">
                <a:solidFill>
                  <a:prstClr val="black"/>
                </a:solidFill>
              </a:rPr>
              <a:t>world</a:t>
            </a:r>
            <a:r>
              <a:rPr lang="en-NZ">
                <a:solidFill>
                  <a:prstClr val="black"/>
                </a:solidFill>
              </a:rPr>
              <a:t>)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6372225" y="4248150"/>
            <a:ext cx="213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prstClr val="black"/>
                </a:solidFill>
              </a:rPr>
              <a:t>(X</a:t>
            </a:r>
            <a:r>
              <a:rPr lang="en-NZ" baseline="-25000">
                <a:solidFill>
                  <a:prstClr val="black"/>
                </a:solidFill>
              </a:rPr>
              <a:t>Device</a:t>
            </a:r>
            <a:r>
              <a:rPr lang="en-NZ">
                <a:solidFill>
                  <a:prstClr val="black"/>
                </a:solidFill>
              </a:rPr>
              <a:t>,Y</a:t>
            </a:r>
            <a:r>
              <a:rPr lang="en-NZ" baseline="-25000">
                <a:solidFill>
                  <a:prstClr val="black"/>
                </a:solidFill>
              </a:rPr>
              <a:t>Device</a:t>
            </a:r>
            <a:r>
              <a:rPr lang="en-NZ">
                <a:solidFill>
                  <a:prstClr val="black"/>
                </a:solidFill>
              </a:rPr>
              <a:t>)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9241" name="Oval 24"/>
          <p:cNvSpPr>
            <a:spLocks noChangeArrowheads="1"/>
          </p:cNvSpPr>
          <p:nvPr/>
        </p:nvSpPr>
        <p:spPr bwMode="auto">
          <a:xfrm>
            <a:off x="7092950" y="4105275"/>
            <a:ext cx="71438" cy="730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43" name="Oval 26"/>
          <p:cNvSpPr>
            <a:spLocks noChangeArrowheads="1"/>
          </p:cNvSpPr>
          <p:nvPr/>
        </p:nvSpPr>
        <p:spPr bwMode="auto">
          <a:xfrm>
            <a:off x="107950" y="2276475"/>
            <a:ext cx="576263" cy="576263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44" name="Oval 27"/>
          <p:cNvSpPr>
            <a:spLocks noChangeArrowheads="1"/>
          </p:cNvSpPr>
          <p:nvPr/>
        </p:nvSpPr>
        <p:spPr bwMode="auto">
          <a:xfrm>
            <a:off x="4284663" y="5516563"/>
            <a:ext cx="576262" cy="57626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45" name="Oval 28"/>
          <p:cNvSpPr>
            <a:spLocks noChangeArrowheads="1"/>
          </p:cNvSpPr>
          <p:nvPr/>
        </p:nvSpPr>
        <p:spPr bwMode="auto">
          <a:xfrm>
            <a:off x="5508625" y="2924175"/>
            <a:ext cx="576263" cy="576263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46" name="Oval 29"/>
          <p:cNvSpPr>
            <a:spLocks noChangeArrowheads="1"/>
          </p:cNvSpPr>
          <p:nvPr/>
        </p:nvSpPr>
        <p:spPr bwMode="auto">
          <a:xfrm>
            <a:off x="8567738" y="5516563"/>
            <a:ext cx="576262" cy="57626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>
            <a:off x="2143108" y="2643182"/>
            <a:ext cx="2286016" cy="64294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prstClr val="black"/>
                </a:solidFill>
              </a:rPr>
              <a:t>Top-left:  x1, y1</a:t>
            </a:r>
          </a:p>
          <a:p>
            <a:r>
              <a:rPr lang="en-NZ" b="1" dirty="0">
                <a:solidFill>
                  <a:prstClr val="black"/>
                </a:solidFill>
              </a:rPr>
              <a:t>Bottom-right:  x2, y2</a:t>
            </a:r>
            <a:endParaRPr lang="en-GB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1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animBg="1"/>
      <p:bldP spid="250884" grpId="0"/>
      <p:bldP spid="250884" grpId="1"/>
      <p:bldP spid="250884" grpId="2"/>
      <p:bldP spid="250885" grpId="0" animBg="1"/>
      <p:bldP spid="25088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42875" y="6027738"/>
            <a:ext cx="4286250" cy="369332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prstClr val="black"/>
                </a:solidFill>
                <a:latin typeface="Times"/>
              </a:defRPr>
            </a:lvl1pPr>
          </a:lstStyle>
          <a:p>
            <a:pPr algn="ctr"/>
            <a:r>
              <a:rPr lang="en-NZ" b="1" dirty="0"/>
              <a:t>World System of Coordinates</a:t>
            </a:r>
            <a:endParaRPr lang="en-GB" b="1" dirty="0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606400" y="6019240"/>
            <a:ext cx="3428993" cy="369332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NZ" b="1" dirty="0">
                <a:solidFill>
                  <a:prstClr val="black"/>
                </a:solidFill>
                <a:latin typeface="Times"/>
              </a:rPr>
              <a:t>Device System of Coordinates</a:t>
            </a:r>
            <a:endParaRPr lang="en-GB" b="1" dirty="0">
              <a:solidFill>
                <a:prstClr val="black"/>
              </a:solidFill>
              <a:latin typeface="Times"/>
            </a:endParaRPr>
          </a:p>
        </p:txBody>
      </p:sp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  <a:noFill/>
        </p:spPr>
        <p:txBody>
          <a:bodyPr/>
          <a:lstStyle/>
          <a:p>
            <a:pPr algn="l"/>
            <a:r>
              <a:rPr lang="en-NZ" b="1"/>
              <a:t>Transformation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0" y="321945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47" name="Rectangle 8" descr="Large grid"/>
          <p:cNvSpPr>
            <a:spLocks noChangeArrowheads="1"/>
          </p:cNvSpPr>
          <p:nvPr/>
        </p:nvSpPr>
        <p:spPr bwMode="auto">
          <a:xfrm>
            <a:off x="5795963" y="3240088"/>
            <a:ext cx="3097212" cy="2581275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395288" y="2520950"/>
            <a:ext cx="4176712" cy="3311525"/>
          </a:xfrm>
          <a:prstGeom prst="rect">
            <a:avLst/>
          </a:prstGeom>
          <a:gradFill>
            <a:gsLst>
              <a:gs pos="0">
                <a:srgbClr val="03D4A8">
                  <a:alpha val="3600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7200000" scaled="0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785813" y="1357313"/>
            <a:ext cx="8064500" cy="8302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NZ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Given a world coordinate, what’s the equivalent device coordinate?</a:t>
            </a:r>
            <a:endParaRPr lang="en-GB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>
            <a:off x="755650" y="5472113"/>
            <a:ext cx="21605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2987675" y="5184775"/>
            <a:ext cx="519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+x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 flipV="1">
            <a:off x="755650" y="3522663"/>
            <a:ext cx="0" cy="1943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539750" y="3024188"/>
            <a:ext cx="517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+y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>
            <a:off x="6084888" y="3527425"/>
            <a:ext cx="22320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>
            <a:off x="6096000" y="3533775"/>
            <a:ext cx="0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8316913" y="3384550"/>
            <a:ext cx="5191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+x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10257" name="Text Box 18"/>
          <p:cNvSpPr txBox="1">
            <a:spLocks noChangeArrowheads="1"/>
          </p:cNvSpPr>
          <p:nvPr/>
        </p:nvSpPr>
        <p:spPr bwMode="auto">
          <a:xfrm>
            <a:off x="5940425" y="5256213"/>
            <a:ext cx="519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+y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10258" name="Text Box 19"/>
          <p:cNvSpPr txBox="1">
            <a:spLocks noChangeArrowheads="1"/>
          </p:cNvSpPr>
          <p:nvPr/>
        </p:nvSpPr>
        <p:spPr bwMode="auto">
          <a:xfrm>
            <a:off x="447675" y="5349875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0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10259" name="Text Box 20"/>
          <p:cNvSpPr txBox="1">
            <a:spLocks noChangeArrowheads="1"/>
          </p:cNvSpPr>
          <p:nvPr/>
        </p:nvSpPr>
        <p:spPr bwMode="auto">
          <a:xfrm>
            <a:off x="5795963" y="324008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srgbClr val="FF0000"/>
                </a:solidFill>
              </a:rPr>
              <a:t>0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10260" name="Oval 21"/>
          <p:cNvSpPr>
            <a:spLocks noChangeArrowheads="1"/>
          </p:cNvSpPr>
          <p:nvPr/>
        </p:nvSpPr>
        <p:spPr bwMode="auto">
          <a:xfrm>
            <a:off x="2268538" y="3816350"/>
            <a:ext cx="71437" cy="730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61" name="Text Box 22"/>
          <p:cNvSpPr txBox="1">
            <a:spLocks noChangeArrowheads="1"/>
          </p:cNvSpPr>
          <p:nvPr/>
        </p:nvSpPr>
        <p:spPr bwMode="auto">
          <a:xfrm>
            <a:off x="1476375" y="3960813"/>
            <a:ext cx="185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prstClr val="black"/>
                </a:solidFill>
              </a:rPr>
              <a:t>(X</a:t>
            </a:r>
            <a:r>
              <a:rPr lang="en-NZ" baseline="-25000">
                <a:solidFill>
                  <a:prstClr val="black"/>
                </a:solidFill>
              </a:rPr>
              <a:t>world</a:t>
            </a:r>
            <a:r>
              <a:rPr lang="en-NZ">
                <a:solidFill>
                  <a:prstClr val="black"/>
                </a:solidFill>
              </a:rPr>
              <a:t>,Y</a:t>
            </a:r>
            <a:r>
              <a:rPr lang="en-NZ" baseline="-25000">
                <a:solidFill>
                  <a:prstClr val="black"/>
                </a:solidFill>
              </a:rPr>
              <a:t>world</a:t>
            </a:r>
            <a:r>
              <a:rPr lang="en-NZ">
                <a:solidFill>
                  <a:prstClr val="black"/>
                </a:solidFill>
              </a:rPr>
              <a:t>)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10262" name="Text Box 23"/>
          <p:cNvSpPr txBox="1">
            <a:spLocks noChangeArrowheads="1"/>
          </p:cNvSpPr>
          <p:nvPr/>
        </p:nvSpPr>
        <p:spPr bwMode="auto">
          <a:xfrm>
            <a:off x="6372225" y="4248150"/>
            <a:ext cx="213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>
                <a:solidFill>
                  <a:prstClr val="black"/>
                </a:solidFill>
              </a:rPr>
              <a:t>(X</a:t>
            </a:r>
            <a:r>
              <a:rPr lang="en-NZ" baseline="-25000">
                <a:solidFill>
                  <a:prstClr val="black"/>
                </a:solidFill>
              </a:rPr>
              <a:t>Device</a:t>
            </a:r>
            <a:r>
              <a:rPr lang="en-NZ">
                <a:solidFill>
                  <a:prstClr val="black"/>
                </a:solidFill>
              </a:rPr>
              <a:t>,Y</a:t>
            </a:r>
            <a:r>
              <a:rPr lang="en-NZ" baseline="-25000">
                <a:solidFill>
                  <a:prstClr val="black"/>
                </a:solidFill>
              </a:rPr>
              <a:t>Device</a:t>
            </a:r>
            <a:r>
              <a:rPr lang="en-NZ">
                <a:solidFill>
                  <a:prstClr val="black"/>
                </a:solidFill>
              </a:rPr>
              <a:t>)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10263" name="Oval 24"/>
          <p:cNvSpPr>
            <a:spLocks noChangeArrowheads="1"/>
          </p:cNvSpPr>
          <p:nvPr/>
        </p:nvSpPr>
        <p:spPr bwMode="auto">
          <a:xfrm>
            <a:off x="7092950" y="4105275"/>
            <a:ext cx="71438" cy="7302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0905" name="Freeform 25"/>
          <p:cNvSpPr>
            <a:spLocks/>
          </p:cNvSpPr>
          <p:nvPr/>
        </p:nvSpPr>
        <p:spPr bwMode="auto">
          <a:xfrm>
            <a:off x="2411413" y="3444875"/>
            <a:ext cx="4621212" cy="671513"/>
          </a:xfrm>
          <a:custGeom>
            <a:avLst/>
            <a:gdLst>
              <a:gd name="T0" fmla="*/ 0 w 2911"/>
              <a:gd name="T1" fmla="*/ 2147483647 h 423"/>
              <a:gd name="T2" fmla="*/ 2147483647 w 2911"/>
              <a:gd name="T3" fmla="*/ 2147483647 h 423"/>
              <a:gd name="T4" fmla="*/ 2147483647 w 2911"/>
              <a:gd name="T5" fmla="*/ 2147483647 h 423"/>
              <a:gd name="T6" fmla="*/ 2147483647 w 2911"/>
              <a:gd name="T7" fmla="*/ 2147483647 h 423"/>
              <a:gd name="T8" fmla="*/ 2147483647 w 2911"/>
              <a:gd name="T9" fmla="*/ 2147483647 h 423"/>
              <a:gd name="T10" fmla="*/ 2147483647 w 2911"/>
              <a:gd name="T11" fmla="*/ 2147483647 h 423"/>
              <a:gd name="T12" fmla="*/ 2147483647 w 2911"/>
              <a:gd name="T13" fmla="*/ 2147483647 h 423"/>
              <a:gd name="T14" fmla="*/ 2147483647 w 2911"/>
              <a:gd name="T15" fmla="*/ 2147483647 h 423"/>
              <a:gd name="T16" fmla="*/ 2147483647 w 2911"/>
              <a:gd name="T17" fmla="*/ 2147483647 h 4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11"/>
              <a:gd name="T28" fmla="*/ 0 h 423"/>
              <a:gd name="T29" fmla="*/ 2911 w 2911"/>
              <a:gd name="T30" fmla="*/ 423 h 4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11" h="423">
                <a:moveTo>
                  <a:pt x="0" y="234"/>
                </a:moveTo>
                <a:cubicBezTo>
                  <a:pt x="234" y="162"/>
                  <a:pt x="469" y="91"/>
                  <a:pt x="681" y="53"/>
                </a:cubicBezTo>
                <a:cubicBezTo>
                  <a:pt x="893" y="15"/>
                  <a:pt x="1111" y="7"/>
                  <a:pt x="1270" y="7"/>
                </a:cubicBezTo>
                <a:cubicBezTo>
                  <a:pt x="1429" y="7"/>
                  <a:pt x="1588" y="0"/>
                  <a:pt x="1633" y="53"/>
                </a:cubicBezTo>
                <a:cubicBezTo>
                  <a:pt x="1678" y="106"/>
                  <a:pt x="1542" y="265"/>
                  <a:pt x="1542" y="325"/>
                </a:cubicBezTo>
                <a:cubicBezTo>
                  <a:pt x="1542" y="385"/>
                  <a:pt x="1550" y="409"/>
                  <a:pt x="1633" y="416"/>
                </a:cubicBezTo>
                <a:cubicBezTo>
                  <a:pt x="1716" y="423"/>
                  <a:pt x="1852" y="385"/>
                  <a:pt x="2041" y="370"/>
                </a:cubicBezTo>
                <a:cubicBezTo>
                  <a:pt x="2230" y="355"/>
                  <a:pt x="2623" y="325"/>
                  <a:pt x="2767" y="325"/>
                </a:cubicBezTo>
                <a:cubicBezTo>
                  <a:pt x="2911" y="325"/>
                  <a:pt x="2907" y="347"/>
                  <a:pt x="2903" y="370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65" name="Oval 26"/>
          <p:cNvSpPr>
            <a:spLocks noChangeArrowheads="1"/>
          </p:cNvSpPr>
          <p:nvPr/>
        </p:nvSpPr>
        <p:spPr bwMode="auto">
          <a:xfrm>
            <a:off x="107950" y="2276475"/>
            <a:ext cx="576263" cy="576263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66" name="Oval 27"/>
          <p:cNvSpPr>
            <a:spLocks noChangeArrowheads="1"/>
          </p:cNvSpPr>
          <p:nvPr/>
        </p:nvSpPr>
        <p:spPr bwMode="auto">
          <a:xfrm>
            <a:off x="4284663" y="5516563"/>
            <a:ext cx="576262" cy="57626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67" name="Oval 28"/>
          <p:cNvSpPr>
            <a:spLocks noChangeArrowheads="1"/>
          </p:cNvSpPr>
          <p:nvPr/>
        </p:nvSpPr>
        <p:spPr bwMode="auto">
          <a:xfrm>
            <a:off x="5508625" y="2924175"/>
            <a:ext cx="576263" cy="576263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68" name="Oval 29"/>
          <p:cNvSpPr>
            <a:spLocks noChangeArrowheads="1"/>
          </p:cNvSpPr>
          <p:nvPr/>
        </p:nvSpPr>
        <p:spPr bwMode="auto">
          <a:xfrm>
            <a:off x="8567738" y="5516563"/>
            <a:ext cx="576262" cy="57626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animBg="1"/>
      <p:bldP spid="2509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2411760" y="3789040"/>
            <a:ext cx="4104456" cy="576064"/>
          </a:xfr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C/C++ version</a:t>
            </a:r>
            <a:endParaRPr lang="en-US" sz="4000" dirty="0">
              <a:solidFill>
                <a:srgbClr val="FAA55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nip Diagonal Corner Rectangle 2"/>
          <p:cNvSpPr/>
          <p:nvPr/>
        </p:nvSpPr>
        <p:spPr>
          <a:xfrm>
            <a:off x="1619672" y="2420887"/>
            <a:ext cx="5998866" cy="1008113"/>
          </a:xfrm>
          <a:prstGeom prst="snip2Diag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Fuzzy Logic Engine</a:t>
            </a:r>
            <a:endParaRPr lang="en-U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66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23728" y="4437112"/>
            <a:ext cx="4896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Neural Network and Fuzzy Logic Applications in C/C++ (Wiley Professional Computing) by Stephen </a:t>
            </a:r>
            <a:r>
              <a:rPr lang="en-US" altLang="en-US" dirty="0" err="1"/>
              <a:t>Welstead</a:t>
            </a: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2725E27-93E9-47A0-93E5-EDF8C5BDC4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" charset="0"/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  <a:latin typeface="Times" charset="0"/>
            </a:endParaRPr>
          </a:p>
        </p:txBody>
      </p:sp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Times"/>
            </a:endParaRP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7188" y="0"/>
            <a:ext cx="7239000" cy="1035050"/>
          </a:xfrm>
          <a:noFill/>
        </p:spPr>
        <p:txBody>
          <a:bodyPr/>
          <a:lstStyle/>
          <a:p>
            <a:pPr algn="l"/>
            <a:r>
              <a:rPr lang="en-US" sz="4000" b="1"/>
              <a:t>World-to-Device </a:t>
            </a:r>
            <a:r>
              <a:rPr lang="en-US" sz="3600" b="1"/>
              <a:t>Coordinates</a:t>
            </a:r>
            <a:endParaRPr lang="en-NZ" sz="3600" b="1"/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>
                <a:solidFill>
                  <a:srgbClr val="0066FF"/>
                </a:solidFill>
                <a:latin typeface="Arial" pitchFamily="34" charset="0"/>
              </a:rPr>
              <a:t>TRANSFORMATION EQUATIONS</a:t>
            </a:r>
          </a:p>
        </p:txBody>
      </p:sp>
      <p:sp>
        <p:nvSpPr>
          <p:cNvPr id="242693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59" name="Rectangle 7"/>
          <p:cNvSpPr>
            <a:spLocks noChangeArrowheads="1"/>
          </p:cNvSpPr>
          <p:nvPr/>
        </p:nvSpPr>
        <p:spPr bwMode="auto">
          <a:xfrm>
            <a:off x="0" y="3186113"/>
            <a:ext cx="184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734253"/>
              </p:ext>
            </p:extLst>
          </p:nvPr>
        </p:nvGraphicFramePr>
        <p:xfrm>
          <a:off x="611560" y="2133600"/>
          <a:ext cx="6912768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Equation" r:id="rId4" imgW="2705040" imgH="482400" progId="Equation.3">
                  <p:embed/>
                </p:oleObj>
              </mc:Choice>
              <mc:Fallback>
                <p:oleObj name="Equation" r:id="rId4" imgW="2705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3600"/>
                        <a:ext cx="6912768" cy="1277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0" y="3309938"/>
            <a:ext cx="184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779462"/>
              </p:ext>
            </p:extLst>
          </p:nvPr>
        </p:nvGraphicFramePr>
        <p:xfrm>
          <a:off x="72008" y="3716338"/>
          <a:ext cx="9036496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Equation" r:id="rId6" imgW="3390840" imgH="241200" progId="Equation.3">
                  <p:embed/>
                </p:oleObj>
              </mc:Choice>
              <mc:Fallback>
                <p:oleObj name="Equation" r:id="rId6" imgW="3390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8" y="3716338"/>
                        <a:ext cx="9036496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11"/>
          <p:cNvSpPr>
            <a:spLocks noChangeArrowheads="1"/>
          </p:cNvSpPr>
          <p:nvPr/>
        </p:nvSpPr>
        <p:spPr bwMode="auto">
          <a:xfrm>
            <a:off x="0" y="3319463"/>
            <a:ext cx="184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000125" y="4929188"/>
          <a:ext cx="6858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Equation" r:id="rId8" imgW="2577960" imgH="215640" progId="Equation.3">
                  <p:embed/>
                </p:oleObj>
              </mc:Choice>
              <mc:Fallback>
                <p:oleObj name="Equation" r:id="rId8" imgW="257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929188"/>
                        <a:ext cx="6858000" cy="577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AutoShape 13"/>
          <p:cNvSpPr>
            <a:spLocks/>
          </p:cNvSpPr>
          <p:nvPr/>
        </p:nvSpPr>
        <p:spPr bwMode="auto">
          <a:xfrm>
            <a:off x="2786050" y="5715017"/>
            <a:ext cx="2114563" cy="378280"/>
          </a:xfrm>
          <a:prstGeom prst="borderCallout1">
            <a:avLst>
              <a:gd name="adj1" fmla="val 40302"/>
              <a:gd name="adj2" fmla="val 100301"/>
              <a:gd name="adj3" fmla="val -95368"/>
              <a:gd name="adj4" fmla="val 104111"/>
            </a:avLst>
          </a:prstGeom>
          <a:gradFill rotWithShape="1">
            <a:gsLst>
              <a:gs pos="0">
                <a:schemeClr val="bg1"/>
              </a:gs>
              <a:gs pos="100000">
                <a:srgbClr val="FFCC99"/>
              </a:gs>
            </a:gsLst>
            <a:lin ang="2700000" scaled="1"/>
          </a:gradFill>
          <a:ln w="28575">
            <a:solidFill>
              <a:srgbClr val="FF0000"/>
            </a:solidFill>
            <a:miter lim="800000"/>
            <a:headEnd/>
            <a:tailEnd type="arrow" w="med" len="med"/>
          </a:ln>
        </p:spPr>
        <p:txBody>
          <a:bodyPr/>
          <a:lstStyle/>
          <a:p>
            <a:pPr algn="ctr"/>
            <a:r>
              <a:rPr lang="en-NZ" dirty="0">
                <a:solidFill>
                  <a:prstClr val="black"/>
                </a:solidFill>
              </a:rPr>
              <a:t>World  x-coordinate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81442" y="6488668"/>
            <a:ext cx="44156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prstClr val="black"/>
                </a:solidFill>
              </a:rPr>
              <a:t>For calculating </a:t>
            </a:r>
            <a:r>
              <a:rPr lang="en-NZ" dirty="0" err="1">
                <a:solidFill>
                  <a:prstClr val="black"/>
                </a:solidFill>
              </a:rPr>
              <a:t>Device_y</a:t>
            </a:r>
            <a:r>
              <a:rPr lang="en-NZ" dirty="0">
                <a:solidFill>
                  <a:prstClr val="black"/>
                </a:solidFill>
              </a:rPr>
              <a:t>, replace all </a:t>
            </a:r>
            <a:r>
              <a:rPr lang="en-NZ" b="1" dirty="0" err="1">
                <a:solidFill>
                  <a:prstClr val="black"/>
                </a:solidFill>
              </a:rPr>
              <a:t>x</a:t>
            </a:r>
            <a:r>
              <a:rPr lang="en-NZ" dirty="0" err="1">
                <a:solidFill>
                  <a:prstClr val="black"/>
                </a:solidFill>
              </a:rPr>
              <a:t>’s</a:t>
            </a:r>
            <a:r>
              <a:rPr lang="en-NZ" dirty="0">
                <a:solidFill>
                  <a:prstClr val="black"/>
                </a:solidFill>
              </a:rPr>
              <a:t> with </a:t>
            </a:r>
            <a:r>
              <a:rPr lang="en-NZ" b="1" dirty="0">
                <a:solidFill>
                  <a:prstClr val="black"/>
                </a:solidFill>
              </a:rPr>
              <a:t>y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nimBg="1"/>
      <p:bldP spid="242692" grpId="0"/>
      <p:bldP spid="242692" grpId="1"/>
      <p:bldP spid="242692" grpId="2"/>
      <p:bldP spid="242693" grpId="0" animBg="1"/>
      <p:bldP spid="24269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7200000" scaled="0"/>
          </a:gradFill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3933056"/>
            <a:ext cx="783862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see a sample solution…</a:t>
            </a:r>
          </a:p>
          <a:p>
            <a:endParaRPr lang="en-NZ" sz="3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NZ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we generate the 3D control surface? 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9087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7200000" scaled="0"/>
          </a:gra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NZ" dirty="0"/>
              <a:t>Randomisation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1285860"/>
            <a:ext cx="2894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Extras...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FF9078D-2922-4ADE-9492-6A1E11B4CCC1}" type="slidenum">
              <a:rPr lang="en-US" smtClean="0">
                <a:latin typeface="Times" charset="0"/>
              </a:rPr>
              <a:pPr/>
              <a:t>43</a:t>
            </a:fld>
            <a:endParaRPr lang="en-US">
              <a:latin typeface="Times" charset="0"/>
            </a:endParaRPr>
          </a:p>
        </p:txBody>
      </p:sp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/>
              <a:t>Element of Surprise</a:t>
            </a:r>
            <a:endParaRPr lang="en-NZ" b="1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>
                <a:solidFill>
                  <a:srgbClr val="0066FF"/>
                </a:solidFill>
                <a:latin typeface="Arial" pitchFamily="34" charset="0"/>
              </a:rPr>
              <a:t>srand()</a:t>
            </a:r>
          </a:p>
        </p:txBody>
      </p:sp>
      <p:sp>
        <p:nvSpPr>
          <p:cNvPr id="182277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1222375" y="1773238"/>
            <a:ext cx="792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GB" b="1"/>
              <a:t>Seed for random-number generation</a:t>
            </a:r>
            <a:endParaRPr lang="en-NZ" b="1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611188" y="2781300"/>
            <a:ext cx="7920037" cy="23083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Seed the random-number generator with current time so that  the numbers will be different every time we run.</a:t>
            </a:r>
          </a:p>
          <a:p>
            <a:pPr eaLnBrk="0" hangingPunct="0"/>
            <a:r>
              <a:rPr lang="en-GB" b="1" dirty="0"/>
              <a:t>   </a:t>
            </a:r>
          </a:p>
          <a:p>
            <a:pPr eaLnBrk="0" hangingPunct="0"/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srand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(unsigned)time( NULL ) );  </a:t>
            </a:r>
          </a:p>
          <a:p>
            <a:pPr eaLnBrk="0" hangingPunct="0"/>
            <a:endParaRPr lang="en-GB" b="1" dirty="0"/>
          </a:p>
          <a:p>
            <a:pPr eaLnBrk="0" hangingPunct="0"/>
            <a:r>
              <a:rPr lang="en-GB" b="1" dirty="0">
                <a:solidFill>
                  <a:srgbClr val="0000FF"/>
                </a:solidFill>
              </a:rPr>
              <a:t>/* Display 10 numbers. */</a:t>
            </a:r>
            <a:r>
              <a:rPr lang="en-GB" b="1" dirty="0"/>
              <a:t>   </a:t>
            </a:r>
          </a:p>
          <a:p>
            <a:pPr eaLnBrk="0" hangingPunct="0"/>
            <a:r>
              <a:rPr lang="en-GB" b="1" dirty="0"/>
              <a:t>for( </a:t>
            </a:r>
            <a:r>
              <a:rPr lang="en-GB" b="1" dirty="0" err="1"/>
              <a:t>i</a:t>
            </a:r>
            <a:r>
              <a:rPr lang="en-GB" b="1" dirty="0"/>
              <a:t> = 0;   </a:t>
            </a:r>
            <a:r>
              <a:rPr lang="en-GB" b="1" dirty="0" err="1"/>
              <a:t>i</a:t>
            </a:r>
            <a:r>
              <a:rPr lang="en-GB" b="1" dirty="0"/>
              <a:t> &lt; 10;i++ )      </a:t>
            </a:r>
          </a:p>
          <a:p>
            <a:pPr eaLnBrk="0" hangingPunct="0"/>
            <a:r>
              <a:rPr lang="en-GB" b="1" dirty="0"/>
              <a:t>   </a:t>
            </a:r>
            <a:r>
              <a:rPr lang="en-GB" b="1" dirty="0" err="1"/>
              <a:t>printf</a:t>
            </a:r>
            <a:r>
              <a:rPr lang="en-GB" b="1" dirty="0"/>
              <a:t>( "  %6d\n", rand() );</a:t>
            </a:r>
            <a:r>
              <a:rPr lang="en-GB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/>
      <p:bldP spid="182276" grpId="0"/>
      <p:bldP spid="182276" grpId="1"/>
      <p:bldP spid="182276" grpId="2"/>
      <p:bldP spid="182277" grpId="0" animBg="1"/>
      <p:bldP spid="182277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510F1A-ABAA-46FF-8849-8F01CDD279CF}" type="slidenum">
              <a:rPr lang="en-US" smtClean="0">
                <a:latin typeface="Times" charset="0"/>
              </a:rPr>
              <a:pPr/>
              <a:t>44</a:t>
            </a:fld>
            <a:endParaRPr lang="en-US">
              <a:latin typeface="Times" charset="0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/>
              <a:t>Element of Surprise</a:t>
            </a:r>
            <a:endParaRPr lang="en-NZ" b="1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>
                <a:solidFill>
                  <a:srgbClr val="0066FF"/>
                </a:solidFill>
                <a:latin typeface="Arial" pitchFamily="34" charset="0"/>
              </a:rPr>
              <a:t>rand()</a:t>
            </a:r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1222375" y="1773238"/>
            <a:ext cx="792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GB" b="1"/>
              <a:t>g</a:t>
            </a:r>
            <a:r>
              <a:rPr lang="en-NZ" b="1"/>
              <a:t>enerates a pseudorandom number - returns int</a:t>
            </a:r>
          </a:p>
        </p:txBody>
      </p:sp>
      <p:sp>
        <p:nvSpPr>
          <p:cNvPr id="20489" name="Rectangle 154"/>
          <p:cNvSpPr>
            <a:spLocks noChangeArrowheads="1"/>
          </p:cNvSpPr>
          <p:nvPr/>
        </p:nvSpPr>
        <p:spPr bwMode="auto">
          <a:xfrm>
            <a:off x="250825" y="3213100"/>
            <a:ext cx="8640763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b="1" dirty="0" err="1"/>
              <a:t>int</a:t>
            </a:r>
            <a:r>
              <a:rPr lang="en-GB" b="1" dirty="0"/>
              <a:t>  </a:t>
            </a:r>
            <a:r>
              <a:rPr lang="en-GB" b="1" dirty="0" err="1"/>
              <a:t>randomVal</a:t>
            </a:r>
            <a:r>
              <a:rPr lang="en-GB" b="1" dirty="0"/>
              <a:t>(</a:t>
            </a:r>
            <a:r>
              <a:rPr lang="en-GB" b="1" dirty="0" err="1"/>
              <a:t>int</a:t>
            </a:r>
            <a:r>
              <a:rPr lang="en-GB" b="1" dirty="0"/>
              <a:t> min, </a:t>
            </a:r>
            <a:r>
              <a:rPr lang="en-GB" b="1" dirty="0" err="1"/>
              <a:t>int</a:t>
            </a:r>
            <a:r>
              <a:rPr lang="en-GB" b="1" dirty="0"/>
              <a:t> max)</a:t>
            </a:r>
          </a:p>
          <a:p>
            <a:pPr eaLnBrk="0" hangingPunct="0"/>
            <a:r>
              <a:rPr lang="en-GB" b="1" dirty="0"/>
              <a:t>{</a:t>
            </a:r>
          </a:p>
          <a:p>
            <a:pPr eaLnBrk="0" hangingPunct="0"/>
            <a:r>
              <a:rPr lang="en-GB" b="1" dirty="0"/>
              <a:t>	return (min + (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rand() </a:t>
            </a:r>
            <a:r>
              <a:rPr lang="en-GB" b="1" dirty="0"/>
              <a:t>% ((max-min)+1)  ));</a:t>
            </a:r>
          </a:p>
          <a:p>
            <a:pPr eaLnBrk="0" hangingPunct="0"/>
            <a:r>
              <a:rPr lang="en-GB" b="1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313" y="5643563"/>
            <a:ext cx="8643937" cy="857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rand()</a:t>
            </a:r>
            <a:r>
              <a:rPr lang="en-US" b="1" dirty="0">
                <a:solidFill>
                  <a:srgbClr val="0070C0"/>
                </a:solidFill>
                <a:latin typeface="Times"/>
              </a:rPr>
              <a:t> returns a pseudo-random integral number in the range (0 to RAND_MAX-1)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nimBg="1"/>
      <p:bldP spid="125956" grpId="0"/>
      <p:bldP spid="125956" grpId="1"/>
      <p:bldP spid="125956" grpId="2"/>
      <p:bldP spid="125957" grpId="0" animBg="1"/>
      <p:bldP spid="12595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BCF5B34-4C8B-48A1-88E7-7E7D11B37BBA}" type="slidenum">
              <a:rPr lang="en-US" smtClean="0">
                <a:latin typeface="Times" charset="0"/>
              </a:rPr>
              <a:pPr/>
              <a:t>45</a:t>
            </a:fld>
            <a:endParaRPr lang="en-US">
              <a:latin typeface="Times" charset="0"/>
            </a:endParaRPr>
          </a:p>
        </p:txBody>
      </p: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/>
              <a:t>Element of Surprise</a:t>
            </a:r>
            <a:endParaRPr lang="en-NZ" b="1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>
                <a:solidFill>
                  <a:srgbClr val="0066FF"/>
                </a:solidFill>
                <a:latin typeface="Arial" pitchFamily="34" charset="0"/>
              </a:rPr>
              <a:t>rand()</a:t>
            </a:r>
          </a:p>
        </p:txBody>
      </p:sp>
      <p:sp>
        <p:nvSpPr>
          <p:cNvPr id="178181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23850" y="2060575"/>
            <a:ext cx="8640763" cy="258532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b="1" dirty="0"/>
              <a:t>float </a:t>
            </a:r>
            <a:r>
              <a:rPr lang="en-GB" b="1" dirty="0" err="1"/>
              <a:t>randomVal</a:t>
            </a:r>
            <a:r>
              <a:rPr lang="en-GB" b="1" dirty="0"/>
              <a:t>(float min, float max)</a:t>
            </a:r>
          </a:p>
          <a:p>
            <a:pPr eaLnBrk="0" hangingPunct="0"/>
            <a:r>
              <a:rPr lang="en-GB" b="1" dirty="0"/>
              <a:t>{</a:t>
            </a:r>
          </a:p>
          <a:p>
            <a:pPr eaLnBrk="0" hangingPunct="0"/>
            <a:r>
              <a:rPr lang="en-GB" b="1" dirty="0"/>
              <a:t>	float r;</a:t>
            </a:r>
          </a:p>
          <a:p>
            <a:pPr eaLnBrk="0" hangingPunct="0"/>
            <a:r>
              <a:rPr lang="en-GB" b="1" dirty="0"/>
              <a:t>	</a:t>
            </a:r>
          </a:p>
          <a:p>
            <a:pPr eaLnBrk="0" hangingPunct="0"/>
            <a:r>
              <a:rPr lang="en-GB" b="1" dirty="0"/>
              <a:t>	r = (float)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rand()</a:t>
            </a:r>
            <a:r>
              <a:rPr lang="en-GB" b="1" dirty="0"/>
              <a:t>/RAND_MAX;</a:t>
            </a:r>
          </a:p>
          <a:p>
            <a:pPr eaLnBrk="0" hangingPunct="0"/>
            <a:r>
              <a:rPr lang="en-GB" b="1" dirty="0"/>
              <a:t>	r = min + (r*(max-min));</a:t>
            </a:r>
          </a:p>
          <a:p>
            <a:pPr eaLnBrk="0" hangingPunct="0"/>
            <a:r>
              <a:rPr lang="en-GB" b="1" dirty="0"/>
              <a:t>	</a:t>
            </a:r>
          </a:p>
          <a:p>
            <a:pPr eaLnBrk="0" hangingPunct="0"/>
            <a:r>
              <a:rPr lang="en-GB" b="1" dirty="0"/>
              <a:t>	return r;</a:t>
            </a:r>
          </a:p>
          <a:p>
            <a:pPr eaLnBrk="0" hangingPunct="0"/>
            <a:r>
              <a:rPr lang="en-GB" b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313" y="5643563"/>
            <a:ext cx="8643937" cy="857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rand()</a:t>
            </a:r>
            <a:r>
              <a:rPr lang="en-US" b="1" dirty="0">
                <a:solidFill>
                  <a:srgbClr val="0070C0"/>
                </a:solidFill>
                <a:latin typeface="Times"/>
              </a:rPr>
              <a:t> returns a pseudo-random integral number in the range (0 to RAND_MAX)-1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nimBg="1"/>
      <p:bldP spid="178180" grpId="0"/>
      <p:bldP spid="178180" grpId="1"/>
      <p:bldP spid="178180" grpId="2"/>
      <p:bldP spid="178181" grpId="0" animBg="1"/>
      <p:bldP spid="178181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0966BD-4A2D-4839-909C-66CD680D3D0C}" type="slidenum">
              <a:rPr lang="en-US" smtClean="0">
                <a:latin typeface="Times" charset="0"/>
              </a:rPr>
              <a:pPr/>
              <a:t>46</a:t>
            </a:fld>
            <a:endParaRPr lang="en-US">
              <a:latin typeface="Times" charset="0"/>
            </a:endParaRPr>
          </a:p>
        </p:txBody>
      </p:sp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/>
              <a:t>Time elapsed, wait…</a:t>
            </a:r>
            <a:endParaRPr lang="en-NZ" b="1"/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clock()</a:t>
            </a:r>
          </a:p>
        </p:txBody>
      </p:sp>
      <p:sp>
        <p:nvSpPr>
          <p:cNvPr id="190469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323850" y="1860550"/>
            <a:ext cx="8640763" cy="2031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b="1" dirty="0">
                <a:latin typeface="Times"/>
              </a:rPr>
              <a:t>void wait ( </a:t>
            </a:r>
            <a:r>
              <a:rPr lang="en-GB" b="1" dirty="0" err="1">
                <a:latin typeface="Times"/>
              </a:rPr>
              <a:t>int</a:t>
            </a:r>
            <a:r>
              <a:rPr lang="en-GB" b="1" dirty="0">
                <a:latin typeface="Times"/>
              </a:rPr>
              <a:t> seconds )</a:t>
            </a:r>
          </a:p>
          <a:p>
            <a:pPr eaLnBrk="0" hangingPunct="0">
              <a:defRPr/>
            </a:pPr>
            <a:r>
              <a:rPr lang="en-GB" b="1" dirty="0">
                <a:latin typeface="Times"/>
              </a:rPr>
              <a:t>{</a:t>
            </a:r>
          </a:p>
          <a:p>
            <a:pPr eaLnBrk="0" hangingPunct="0">
              <a:defRPr/>
            </a:pPr>
            <a:r>
              <a:rPr lang="en-GB" b="1" dirty="0">
                <a:latin typeface="Times"/>
              </a:rPr>
              <a:t> 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 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clock_t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  </a:t>
            </a:r>
            <a:r>
              <a:rPr lang="en-GB" b="1" dirty="0" err="1">
                <a:latin typeface="Times"/>
              </a:rPr>
              <a:t>endwait</a:t>
            </a:r>
            <a:r>
              <a:rPr lang="en-GB" b="1" dirty="0">
                <a:latin typeface="Times"/>
              </a:rPr>
              <a:t>;</a:t>
            </a:r>
          </a:p>
          <a:p>
            <a:pPr eaLnBrk="0" hangingPunct="0">
              <a:defRPr/>
            </a:pPr>
            <a:endParaRPr lang="en-GB" b="1" dirty="0">
              <a:latin typeface="Times"/>
            </a:endParaRPr>
          </a:p>
          <a:p>
            <a:pPr eaLnBrk="0" hangingPunct="0">
              <a:defRPr/>
            </a:pPr>
            <a:r>
              <a:rPr lang="en-GB" b="1" dirty="0">
                <a:latin typeface="Times"/>
              </a:rPr>
              <a:t>  </a:t>
            </a:r>
            <a:r>
              <a:rPr lang="en-GB" b="1" dirty="0" err="1">
                <a:latin typeface="Times"/>
              </a:rPr>
              <a:t>endwait</a:t>
            </a:r>
            <a:r>
              <a:rPr lang="en-GB" b="1" dirty="0">
                <a:latin typeface="Times"/>
              </a:rPr>
              <a:t> = clock () + seconds * CLOCKS_PER_SEC ;</a:t>
            </a:r>
          </a:p>
          <a:p>
            <a:pPr eaLnBrk="0" hangingPunct="0">
              <a:defRPr/>
            </a:pPr>
            <a:r>
              <a:rPr lang="en-GB" b="1" dirty="0">
                <a:latin typeface="Times"/>
              </a:rPr>
              <a:t>  while (clock() &lt; </a:t>
            </a:r>
            <a:r>
              <a:rPr lang="en-GB" b="1" dirty="0" err="1">
                <a:latin typeface="Times"/>
              </a:rPr>
              <a:t>endwait</a:t>
            </a:r>
            <a:r>
              <a:rPr lang="en-GB" b="1" dirty="0">
                <a:latin typeface="Times"/>
              </a:rPr>
              <a:t>) {}</a:t>
            </a:r>
          </a:p>
          <a:p>
            <a:pPr eaLnBrk="0" hangingPunct="0">
              <a:defRPr/>
            </a:pPr>
            <a:r>
              <a:rPr lang="en-GB" b="1" dirty="0">
                <a:latin typeface="Times"/>
              </a:rPr>
              <a:t>}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23850" y="4292600"/>
            <a:ext cx="8640763" cy="175432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clock_t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 </a:t>
            </a:r>
            <a:r>
              <a:rPr lang="en-GB" b="1" dirty="0">
                <a:latin typeface="Times"/>
              </a:rPr>
              <a:t> </a:t>
            </a:r>
            <a:r>
              <a:rPr lang="en-GB" b="1" dirty="0" err="1">
                <a:latin typeface="Times"/>
              </a:rPr>
              <a:t>startTime</a:t>
            </a:r>
            <a:r>
              <a:rPr lang="en-GB" b="1" dirty="0">
                <a:latin typeface="Times"/>
              </a:rPr>
              <a:t>, </a:t>
            </a:r>
            <a:r>
              <a:rPr lang="en-GB" b="1" dirty="0" err="1">
                <a:latin typeface="Times"/>
              </a:rPr>
              <a:t>elapsedTime</a:t>
            </a:r>
            <a:r>
              <a:rPr lang="en-GB" b="1" dirty="0">
                <a:latin typeface="Times"/>
              </a:rPr>
              <a:t>;</a:t>
            </a:r>
          </a:p>
          <a:p>
            <a:pPr eaLnBrk="0" hangingPunct="0">
              <a:defRPr/>
            </a:pPr>
            <a:r>
              <a:rPr lang="en-GB" b="1" dirty="0">
                <a:latin typeface="Times"/>
              </a:rPr>
              <a:t>	</a:t>
            </a:r>
          </a:p>
          <a:p>
            <a:pPr eaLnBrk="0" hangingPunct="0">
              <a:defRPr/>
            </a:pPr>
            <a:r>
              <a:rPr lang="en-GB" b="1" dirty="0" err="1">
                <a:latin typeface="Times"/>
              </a:rPr>
              <a:t>startTime</a:t>
            </a:r>
            <a:r>
              <a:rPr lang="en-GB" b="1" dirty="0">
                <a:latin typeface="Times"/>
              </a:rPr>
              <a:t> = clock();</a:t>
            </a:r>
          </a:p>
          <a:p>
            <a:pPr eaLnBrk="0" hangingPunct="0">
              <a:defRPr/>
            </a:pPr>
            <a:r>
              <a:rPr lang="en-GB" b="1" dirty="0">
                <a:latin typeface="Times"/>
              </a:rPr>
              <a:t>…</a:t>
            </a:r>
          </a:p>
          <a:p>
            <a:pPr eaLnBrk="0" hangingPunct="0">
              <a:defRPr/>
            </a:pPr>
            <a:r>
              <a:rPr lang="en-GB" b="1" dirty="0">
                <a:latin typeface="Times"/>
              </a:rPr>
              <a:t>...</a:t>
            </a:r>
          </a:p>
          <a:p>
            <a:pPr eaLnBrk="0" hangingPunct="0">
              <a:defRPr/>
            </a:pPr>
            <a:r>
              <a:rPr lang="en-GB" b="1" dirty="0" err="1">
                <a:latin typeface="Times"/>
              </a:rPr>
              <a:t>elapsedTime</a:t>
            </a:r>
            <a:r>
              <a:rPr lang="en-GB" b="1" dirty="0">
                <a:latin typeface="Times"/>
              </a:rPr>
              <a:t> = (clock() - </a:t>
            </a:r>
            <a:r>
              <a:rPr lang="en-GB" b="1" dirty="0" err="1">
                <a:latin typeface="Times"/>
              </a:rPr>
              <a:t>startTime</a:t>
            </a:r>
            <a:r>
              <a:rPr lang="en-GB" b="1" dirty="0">
                <a:latin typeface="Times"/>
              </a:rPr>
              <a:t>) / CLOCKS_PER_SEC;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animBg="1"/>
      <p:bldP spid="190468" grpId="0"/>
      <p:bldP spid="190468" grpId="1"/>
      <p:bldP spid="190468" grpId="2"/>
      <p:bldP spid="190469" grpId="0" animBg="1"/>
      <p:bldP spid="190469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7200000" scaled="0"/>
          </a:gradFill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NZ" dirty="0"/>
              <a:t>Keyboard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b="1" dirty="0"/>
              <a:t>Function keys, arrow keys, Control and Shift keys, combination of keys</a:t>
            </a:r>
            <a:endParaRPr lang="en-US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02CFD7-3709-40DC-9A14-9955D32D1BEC}" type="slidenum">
              <a:rPr lang="en-US" smtClean="0">
                <a:latin typeface="Times" charset="0"/>
              </a:rPr>
              <a:pPr/>
              <a:t>48</a:t>
            </a:fld>
            <a:endParaRPr lang="en-US">
              <a:latin typeface="Times" charset="0"/>
            </a:endParaRPr>
          </a:p>
        </p:txBody>
      </p:sp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/>
              <a:t>Keyboard Handling</a:t>
            </a:r>
            <a:endParaRPr lang="en-NZ" b="1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>
                <a:solidFill>
                  <a:srgbClr val="0066FF"/>
                </a:solidFill>
                <a:latin typeface="Arial" pitchFamily="34" charset="0"/>
              </a:rPr>
              <a:t>GetAsyncKeyState</a:t>
            </a:r>
          </a:p>
        </p:txBody>
      </p:sp>
      <p:sp>
        <p:nvSpPr>
          <p:cNvPr id="184325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1547813" y="1844675"/>
            <a:ext cx="7058025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800" b="1" dirty="0"/>
              <a:t>The </a:t>
            </a:r>
            <a:r>
              <a:rPr lang="en-GB" sz="1800" b="1" dirty="0" err="1"/>
              <a:t>GetAsyncKeyState</a:t>
            </a:r>
            <a:r>
              <a:rPr lang="en-GB" sz="1800" b="1" dirty="0"/>
              <a:t> function determines whether a key is </a:t>
            </a:r>
            <a:r>
              <a:rPr lang="en-GB" sz="1800" b="1" dirty="0">
                <a:solidFill>
                  <a:srgbClr val="FF0000"/>
                </a:solidFill>
              </a:rPr>
              <a:t>up </a:t>
            </a:r>
            <a:r>
              <a:rPr lang="en-GB" sz="1800" b="1" dirty="0"/>
              <a:t>or </a:t>
            </a:r>
            <a:r>
              <a:rPr lang="en-GB" sz="1800" b="1" dirty="0">
                <a:solidFill>
                  <a:srgbClr val="FF0000"/>
                </a:solidFill>
              </a:rPr>
              <a:t>down</a:t>
            </a:r>
            <a:r>
              <a:rPr lang="en-GB" sz="1800" b="1" dirty="0"/>
              <a:t> at the time the function is called, and whether the key was pressed after a previous call to </a:t>
            </a:r>
            <a:r>
              <a:rPr lang="en-GB" sz="1800" b="1" dirty="0" err="1"/>
              <a:t>GetAsyncKeyState</a:t>
            </a:r>
            <a:r>
              <a:rPr lang="en-GB" sz="1800" b="1" dirty="0"/>
              <a:t>.</a:t>
            </a:r>
            <a:r>
              <a:rPr lang="en-GB" sz="1800" dirty="0"/>
              <a:t> </a:t>
            </a: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250825" y="5500688"/>
            <a:ext cx="83931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000" dirty="0">
                <a:latin typeface="Times"/>
              </a:rPr>
              <a:t>To find other pre-defined constants:  </a:t>
            </a:r>
          </a:p>
          <a:p>
            <a:pPr eaLnBrk="0" hangingPunct="0">
              <a:defRPr/>
            </a:pPr>
            <a:r>
              <a:rPr lang="en-GB" sz="2000" dirty="0">
                <a:latin typeface="Times"/>
              </a:rPr>
              <a:t>Using </a:t>
            </a:r>
            <a:r>
              <a:rPr lang="en-GB" sz="2000" b="1" i="1" dirty="0" err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</a:rPr>
              <a:t>google</a:t>
            </a:r>
            <a:r>
              <a:rPr lang="en-GB" sz="2000" dirty="0">
                <a:latin typeface="Times"/>
              </a:rPr>
              <a:t>, type the following keywords:  </a:t>
            </a:r>
            <a:r>
              <a:rPr lang="en-GB" sz="2000" b="1" dirty="0" err="1">
                <a:latin typeface="Times"/>
              </a:rPr>
              <a:t>msdn</a:t>
            </a:r>
            <a:r>
              <a:rPr lang="en-GB" sz="2000" b="1" dirty="0">
                <a:latin typeface="Times"/>
              </a:rPr>
              <a:t>  </a:t>
            </a:r>
            <a:r>
              <a:rPr lang="en-GB" sz="2000" b="1" dirty="0" err="1">
                <a:latin typeface="Times"/>
              </a:rPr>
              <a:t>vk_shift</a:t>
            </a:r>
            <a:endParaRPr lang="en-GB" sz="2000" b="1" dirty="0">
              <a:latin typeface="Times"/>
            </a:endParaRP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2617788" y="4000500"/>
            <a:ext cx="3240087" cy="1311275"/>
          </a:xfrm>
          <a:prstGeom prst="rect">
            <a:avLst/>
          </a:prstGeom>
          <a:noFill/>
          <a:ln w="9525">
            <a:solidFill>
              <a:srgbClr val="00863D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NZ" sz="2000" b="1" dirty="0">
                <a:solidFill>
                  <a:srgbClr val="0000FF"/>
                </a:solidFill>
              </a:rPr>
              <a:t>Virtual-key code</a:t>
            </a:r>
          </a:p>
          <a:p>
            <a:pPr eaLnBrk="0" hangingPunct="0"/>
            <a:r>
              <a:rPr lang="en-NZ" sz="2000" b="1" dirty="0">
                <a:solidFill>
                  <a:srgbClr val="0000FF"/>
                </a:solidFill>
              </a:rPr>
              <a:t>     e.g.</a:t>
            </a:r>
            <a:endParaRPr lang="en-GB" sz="2000" b="1" dirty="0">
              <a:solidFill>
                <a:srgbClr val="0000FF"/>
              </a:solidFill>
            </a:endParaRPr>
          </a:p>
          <a:p>
            <a:pPr lvl="2" eaLnBrk="0" hangingPunct="0"/>
            <a:r>
              <a:rPr lang="en-GB" sz="2000" b="1" dirty="0" err="1">
                <a:solidFill>
                  <a:srgbClr val="0000FF"/>
                </a:solidFill>
              </a:rPr>
              <a:t>vk_shift</a:t>
            </a:r>
            <a:endParaRPr lang="en-GB" sz="2000" b="1" dirty="0">
              <a:solidFill>
                <a:srgbClr val="0000FF"/>
              </a:solidFill>
            </a:endParaRPr>
          </a:p>
          <a:p>
            <a:pPr lvl="2" eaLnBrk="0" hangingPunct="0"/>
            <a:r>
              <a:rPr lang="en-GB" sz="2000" b="1" dirty="0" err="1">
                <a:solidFill>
                  <a:srgbClr val="0000FF"/>
                </a:solidFill>
              </a:rPr>
              <a:t>vk_control</a:t>
            </a:r>
            <a:endParaRPr lang="en-GB" sz="2000" b="1" dirty="0">
              <a:solidFill>
                <a:srgbClr val="0000FF"/>
              </a:solidFill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39750" y="3213100"/>
            <a:ext cx="7318398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000" b="1" dirty="0"/>
              <a:t>SHORT  </a:t>
            </a:r>
            <a:r>
              <a:rPr lang="en-US" sz="2000" b="1" dirty="0" err="1"/>
              <a:t>GetAsyncKeyState</a:t>
            </a:r>
            <a:r>
              <a:rPr lang="en-US" sz="2000" b="1" dirty="0"/>
              <a:t>( </a:t>
            </a:r>
            <a:r>
              <a:rPr lang="en-US" sz="2000" b="1" dirty="0" err="1"/>
              <a:t>int</a:t>
            </a:r>
            <a:r>
              <a:rPr lang="en-US" sz="2000" i="1" dirty="0"/>
              <a:t> </a:t>
            </a:r>
            <a:r>
              <a:rPr lang="en-US" sz="2000" i="1" dirty="0" err="1"/>
              <a:t>vKey</a:t>
            </a:r>
            <a:r>
              <a:rPr lang="en-US" sz="2000" dirty="0"/>
              <a:t> </a:t>
            </a:r>
            <a:r>
              <a:rPr lang="en-US" sz="2000" b="1" dirty="0"/>
              <a:t>);</a:t>
            </a:r>
            <a:r>
              <a:rPr lang="en-US" sz="2000" dirty="0"/>
              <a:t>    </a:t>
            </a:r>
            <a:r>
              <a:rPr lang="en-US" sz="2000" dirty="0">
                <a:solidFill>
                  <a:srgbClr val="132BDD"/>
                </a:solidFill>
              </a:rPr>
              <a:t>// </a:t>
            </a:r>
            <a:r>
              <a:rPr lang="en-US" sz="2000" i="1" dirty="0" err="1">
                <a:solidFill>
                  <a:srgbClr val="132BDD"/>
                </a:solidFill>
              </a:rPr>
              <a:t>vKey</a:t>
            </a:r>
            <a:r>
              <a:rPr lang="en-US" sz="2000" i="1" dirty="0">
                <a:solidFill>
                  <a:srgbClr val="132BDD"/>
                </a:solidFill>
              </a:rPr>
              <a:t> -</a:t>
            </a:r>
            <a:r>
              <a:rPr lang="en-US" sz="2000" dirty="0">
                <a:solidFill>
                  <a:srgbClr val="132BDD"/>
                </a:solidFill>
              </a:rPr>
              <a:t> virtual-key code</a:t>
            </a:r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142875" y="6457950"/>
            <a:ext cx="7858125" cy="400050"/>
          </a:xfrm>
          <a:prstGeom prst="rect">
            <a:avLst/>
          </a:prstGeom>
          <a:solidFill>
            <a:srgbClr val="FFE88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http://msdn.microsoft.com/en-us/library/ms645540(VS.85).aspx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nimBg="1"/>
      <p:bldP spid="184324" grpId="0"/>
      <p:bldP spid="184324" grpId="1"/>
      <p:bldP spid="184324" grpId="2"/>
      <p:bldP spid="184325" grpId="0" animBg="1"/>
      <p:bldP spid="184325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5FDC13-5D2E-4D7C-880F-18ADF589EC0D}" type="slidenum">
              <a:rPr lang="en-US" smtClean="0">
                <a:latin typeface="Times" charset="0"/>
              </a:rPr>
              <a:pPr/>
              <a:t>49</a:t>
            </a:fld>
            <a:endParaRPr lang="en-US">
              <a:latin typeface="Times" charset="0"/>
            </a:endParaRPr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/>
              <a:t>Keyboard Handling</a:t>
            </a:r>
            <a:endParaRPr lang="en-NZ" b="1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>
                <a:solidFill>
                  <a:srgbClr val="0066FF"/>
                </a:solidFill>
                <a:latin typeface="Arial" pitchFamily="34" charset="0"/>
              </a:rPr>
              <a:t>GetAsyncKeyState</a:t>
            </a:r>
          </a:p>
        </p:txBody>
      </p:sp>
      <p:sp>
        <p:nvSpPr>
          <p:cNvPr id="186373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1143000" y="1714500"/>
            <a:ext cx="7058025" cy="39087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2000" b="1" dirty="0"/>
              <a:t>void </a:t>
            </a:r>
            <a:r>
              <a:rPr lang="en-GB" sz="2000" b="1" dirty="0" err="1"/>
              <a:t>moveSprite</a:t>
            </a:r>
            <a:r>
              <a:rPr lang="en-GB" sz="2000" b="1" dirty="0"/>
              <a:t>()</a:t>
            </a:r>
          </a:p>
          <a:p>
            <a:pPr eaLnBrk="0" hangingPunct="0"/>
            <a:r>
              <a:rPr lang="en-GB" sz="2000" b="1" dirty="0"/>
              <a:t>{</a:t>
            </a:r>
          </a:p>
          <a:p>
            <a:pPr eaLnBrk="0" hangingPunct="0"/>
            <a:r>
              <a:rPr lang="en-GB" sz="2000" b="1" dirty="0"/>
              <a:t>	</a:t>
            </a:r>
          </a:p>
          <a:p>
            <a:pPr eaLnBrk="0" hangingPunct="0"/>
            <a:r>
              <a:rPr lang="en-GB" sz="2400" b="1" dirty="0"/>
              <a:t>  if(</a:t>
            </a:r>
            <a:r>
              <a:rPr lang="en-GB" sz="2400" b="1" dirty="0" err="1"/>
              <a:t>GetAsyncKeyState</a:t>
            </a:r>
            <a:r>
              <a:rPr lang="en-GB" sz="2400" b="1" dirty="0"/>
              <a:t>(VK_UP) &lt; 0) { </a:t>
            </a:r>
          </a:p>
          <a:p>
            <a:pPr eaLnBrk="0" hangingPunct="0"/>
            <a:r>
              <a:rPr lang="en-GB" sz="2000" b="1" dirty="0"/>
              <a:t>    </a:t>
            </a:r>
            <a:r>
              <a:rPr lang="en-GB" sz="2000" b="1" dirty="0" err="1"/>
              <a:t>SpriteY</a:t>
            </a:r>
            <a:r>
              <a:rPr lang="en-GB" sz="2000" b="1" dirty="0"/>
              <a:t> = </a:t>
            </a:r>
            <a:r>
              <a:rPr lang="en-GB" sz="2000" b="1" dirty="0" err="1"/>
              <a:t>SpriteY</a:t>
            </a:r>
            <a:r>
              <a:rPr lang="en-GB" sz="2000" b="1" dirty="0"/>
              <a:t> + 2;  //up</a:t>
            </a:r>
          </a:p>
          <a:p>
            <a:pPr eaLnBrk="0" hangingPunct="0"/>
            <a:r>
              <a:rPr lang="en-GB" sz="2000" b="1" dirty="0"/>
              <a:t>    </a:t>
            </a:r>
            <a:r>
              <a:rPr lang="en-GB" sz="2000" b="1" dirty="0" err="1"/>
              <a:t>outtext</a:t>
            </a:r>
            <a:r>
              <a:rPr lang="en-GB" sz="2000" b="1" dirty="0"/>
              <a:t>("UP");</a:t>
            </a:r>
          </a:p>
          <a:p>
            <a:pPr eaLnBrk="0" hangingPunct="0"/>
            <a:r>
              <a:rPr lang="en-GB" sz="2000" b="1" dirty="0"/>
              <a:t>  }</a:t>
            </a:r>
          </a:p>
          <a:p>
            <a:pPr eaLnBrk="0" hangingPunct="0"/>
            <a:r>
              <a:rPr lang="en-GB" sz="2000" b="1" dirty="0"/>
              <a:t>		</a:t>
            </a:r>
          </a:p>
          <a:p>
            <a:pPr eaLnBrk="0" hangingPunct="0"/>
            <a:r>
              <a:rPr lang="en-GB" sz="2400" b="1" dirty="0"/>
              <a:t>  if(</a:t>
            </a:r>
            <a:r>
              <a:rPr lang="en-GB" sz="2400" b="1" dirty="0" err="1"/>
              <a:t>GetAsyncKeyState</a:t>
            </a:r>
            <a:r>
              <a:rPr lang="en-GB" sz="2400" b="1" dirty="0"/>
              <a:t>(VK_DOWN) &lt; 0) { </a:t>
            </a:r>
          </a:p>
          <a:p>
            <a:pPr eaLnBrk="0" hangingPunct="0"/>
            <a:r>
              <a:rPr lang="en-GB" sz="2000" b="1" dirty="0"/>
              <a:t>     </a:t>
            </a:r>
            <a:r>
              <a:rPr lang="en-GB" sz="2000" b="1" dirty="0" err="1"/>
              <a:t>SpriteY</a:t>
            </a:r>
            <a:r>
              <a:rPr lang="en-GB" sz="2000" b="1" dirty="0"/>
              <a:t> = </a:t>
            </a:r>
            <a:r>
              <a:rPr lang="en-GB" sz="2000" b="1" dirty="0" err="1"/>
              <a:t>SpriteY</a:t>
            </a:r>
            <a:r>
              <a:rPr lang="en-GB" sz="2000" b="1" dirty="0"/>
              <a:t> - 2;  //down</a:t>
            </a:r>
          </a:p>
          <a:p>
            <a:pPr eaLnBrk="0" hangingPunct="0"/>
            <a:r>
              <a:rPr lang="en-GB" sz="2000" b="1" dirty="0"/>
              <a:t>     </a:t>
            </a:r>
            <a:r>
              <a:rPr lang="en-GB" sz="2000" b="1" dirty="0" err="1"/>
              <a:t>outtext</a:t>
            </a:r>
            <a:r>
              <a:rPr lang="en-GB" sz="2000" b="1" dirty="0"/>
              <a:t>("DOWN");</a:t>
            </a:r>
          </a:p>
          <a:p>
            <a:pPr eaLnBrk="0" hangingPunct="0"/>
            <a:r>
              <a:rPr lang="en-GB" sz="2000" b="1" dirty="0"/>
              <a:t>     ….</a:t>
            </a:r>
            <a:r>
              <a:rPr lang="en-GB" sz="2000" dirty="0"/>
              <a:t> </a:t>
            </a: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1000100" y="5786454"/>
            <a:ext cx="81439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000" dirty="0"/>
              <a:t>To find other pre-defined constants:  </a:t>
            </a:r>
          </a:p>
          <a:p>
            <a:pPr eaLnBrk="0" hangingPunct="0"/>
            <a:r>
              <a:rPr lang="en-GB" sz="2000" dirty="0"/>
              <a:t>Using </a:t>
            </a:r>
            <a:r>
              <a:rPr lang="en-GB" sz="2000" dirty="0" err="1"/>
              <a:t>google</a:t>
            </a:r>
            <a:r>
              <a:rPr lang="en-GB" sz="2000" dirty="0"/>
              <a:t>, type the following keywords:  </a:t>
            </a:r>
            <a:r>
              <a:rPr lang="en-GB" sz="2000" b="1" dirty="0" err="1"/>
              <a:t>msdn</a:t>
            </a:r>
            <a:r>
              <a:rPr lang="en-GB" sz="2000" b="1" dirty="0"/>
              <a:t> virtual key codes</a:t>
            </a:r>
          </a:p>
          <a:p>
            <a:pPr eaLnBrk="0" hangingPunct="0"/>
            <a:r>
              <a:rPr lang="en-GB" sz="1000" b="1" dirty="0"/>
              <a:t>http://msdn.microsoft.com/en-us/library/ms645540(VS.85).aspx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nimBg="1"/>
      <p:bldP spid="186372" grpId="0"/>
      <p:bldP spid="186372" grpId="1"/>
      <p:bldP spid="186372" grpId="2"/>
      <p:bldP spid="186373" grpId="0" animBg="1"/>
      <p:bldP spid="18637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5225" y="1746017"/>
            <a:ext cx="356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rgbClr val="132BDD"/>
                </a:solidFill>
              </a:rPr>
              <a:t>float</a:t>
            </a:r>
            <a:r>
              <a:rPr lang="en-NZ" dirty="0">
                <a:solidFill>
                  <a:srgbClr val="132BDD"/>
                </a:solidFill>
              </a:rPr>
              <a:t> inputs[MAX_NO_OF_INPUTS]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Fuzzy Inference System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3961589" y="4005064"/>
            <a:ext cx="5040560" cy="2016224"/>
          </a:xfrm>
          <a:prstGeom prst="wedgeRoundRectCallout">
            <a:avLst>
              <a:gd name="adj1" fmla="val 32275"/>
              <a:gd name="adj2" fmla="val 68356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2000" dirty="0">
                <a:solidFill>
                  <a:srgbClr val="FFFF00"/>
                </a:solidFill>
              </a:rPr>
              <a:t>A function that can execute a complete fuzzy inference system.</a:t>
            </a:r>
          </a:p>
          <a:p>
            <a:endParaRPr lang="en-NZ" dirty="0"/>
          </a:p>
          <a:p>
            <a:r>
              <a:rPr lang="en-NZ" dirty="0"/>
              <a:t>We would like a function that feeds on an array of inputs and a complete specification of a fuzzy system, and in turn returns the final crisp output.</a:t>
            </a:r>
          </a:p>
        </p:txBody>
      </p:sp>
      <p:pic>
        <p:nvPicPr>
          <p:cNvPr id="5" name="Picture 8" descr="j023468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6205538"/>
            <a:ext cx="11080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652120" y="1760983"/>
            <a:ext cx="3059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 err="1">
                <a:solidFill>
                  <a:srgbClr val="132BDD"/>
                </a:solidFill>
              </a:rPr>
              <a:t>fuzzy_system_rec</a:t>
            </a:r>
            <a:r>
              <a:rPr lang="en-NZ" dirty="0">
                <a:solidFill>
                  <a:srgbClr val="132BDD"/>
                </a:solidFill>
              </a:rPr>
              <a:t>   </a:t>
            </a:r>
            <a:r>
              <a:rPr lang="en-NZ" dirty="0" err="1">
                <a:solidFill>
                  <a:srgbClr val="132BDD"/>
                </a:solidFill>
              </a:rPr>
              <a:t>fz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89787" y="2970679"/>
            <a:ext cx="5328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b="1" dirty="0" err="1">
                <a:solidFill>
                  <a:srgbClr val="132BDD"/>
                </a:solidFill>
              </a:rPr>
              <a:t>crisp_output</a:t>
            </a:r>
            <a:r>
              <a:rPr lang="en-NZ" sz="2400" b="1" dirty="0">
                <a:solidFill>
                  <a:srgbClr val="132BDD"/>
                </a:solidFill>
              </a:rPr>
              <a:t> = </a:t>
            </a:r>
            <a:r>
              <a:rPr lang="en-NZ" sz="2400" b="1" dirty="0" err="1"/>
              <a:t>fuzzy_system</a:t>
            </a:r>
            <a:r>
              <a:rPr lang="en-NZ" sz="2400" b="1" dirty="0">
                <a:solidFill>
                  <a:srgbClr val="132BDD"/>
                </a:solidFill>
              </a:rPr>
              <a:t>(inputs, </a:t>
            </a:r>
            <a:r>
              <a:rPr lang="en-NZ" sz="2400" b="1" dirty="0" err="1">
                <a:solidFill>
                  <a:srgbClr val="132BDD"/>
                </a:solidFill>
              </a:rPr>
              <a:t>fz</a:t>
            </a:r>
            <a:r>
              <a:rPr lang="en-NZ" sz="2400" b="1" dirty="0">
                <a:solidFill>
                  <a:srgbClr val="132BDD"/>
                </a:solidFill>
              </a:rPr>
              <a:t>);</a:t>
            </a:r>
            <a:endParaRPr lang="en-US" sz="2400" dirty="0"/>
          </a:p>
        </p:txBody>
      </p:sp>
      <p:sp>
        <p:nvSpPr>
          <p:cNvPr id="8" name="Arc 7"/>
          <p:cNvSpPr/>
          <p:nvPr/>
        </p:nvSpPr>
        <p:spPr>
          <a:xfrm>
            <a:off x="1589787" y="1930683"/>
            <a:ext cx="4248472" cy="1786349"/>
          </a:xfrm>
          <a:prstGeom prst="arc">
            <a:avLst>
              <a:gd name="adj1" fmla="val 17122891"/>
              <a:gd name="adj2" fmla="val 29319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Freeform 8"/>
          <p:cNvSpPr/>
          <p:nvPr/>
        </p:nvSpPr>
        <p:spPr>
          <a:xfrm>
            <a:off x="6407156" y="2093843"/>
            <a:ext cx="901148" cy="980661"/>
          </a:xfrm>
          <a:custGeom>
            <a:avLst/>
            <a:gdLst>
              <a:gd name="connsiteX0" fmla="*/ 901148 w 901148"/>
              <a:gd name="connsiteY0" fmla="*/ 0 h 980661"/>
              <a:gd name="connsiteX1" fmla="*/ 675861 w 901148"/>
              <a:gd name="connsiteY1" fmla="*/ 463827 h 980661"/>
              <a:gd name="connsiteX2" fmla="*/ 0 w 901148"/>
              <a:gd name="connsiteY2" fmla="*/ 980661 h 98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148" h="980661">
                <a:moveTo>
                  <a:pt x="901148" y="0"/>
                </a:moveTo>
                <a:cubicBezTo>
                  <a:pt x="863600" y="150192"/>
                  <a:pt x="826052" y="300384"/>
                  <a:pt x="675861" y="463827"/>
                </a:cubicBezTo>
                <a:cubicBezTo>
                  <a:pt x="525670" y="627270"/>
                  <a:pt x="262835" y="803965"/>
                  <a:pt x="0" y="980661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9B994F3-92DE-4CFC-92F1-58542B0B4593}" type="slidenum">
              <a:rPr lang="en-US" smtClean="0">
                <a:latin typeface="Times" charset="0"/>
              </a:rPr>
              <a:pPr/>
              <a:t>50</a:t>
            </a:fld>
            <a:endParaRPr lang="en-US">
              <a:latin typeface="Times" charset="0"/>
            </a:endParaRPr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0"/>
            <a:ext cx="6551612" cy="1035050"/>
          </a:xfrm>
        </p:spPr>
        <p:txBody>
          <a:bodyPr/>
          <a:lstStyle/>
          <a:p>
            <a:pPr algn="l" eaLnBrk="1" hangingPunct="1"/>
            <a:r>
              <a:rPr lang="en-US" b="1"/>
              <a:t>Keyboard Handling</a:t>
            </a:r>
            <a:endParaRPr lang="en-NZ" b="1"/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12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sz="2800" b="1">
                <a:solidFill>
                  <a:srgbClr val="0066FF"/>
                </a:solidFill>
                <a:latin typeface="Arial" pitchFamily="34" charset="0"/>
              </a:rPr>
              <a:t>GetAsyncKeyState</a:t>
            </a:r>
          </a:p>
        </p:txBody>
      </p:sp>
      <p:sp>
        <p:nvSpPr>
          <p:cNvPr id="186373" name="Oval 5"/>
          <p:cNvSpPr>
            <a:spLocks noChangeArrowheads="1"/>
          </p:cNvSpPr>
          <p:nvPr/>
        </p:nvSpPr>
        <p:spPr bwMode="auto">
          <a:xfrm>
            <a:off x="155575" y="1320800"/>
            <a:ext cx="306388" cy="293688"/>
          </a:xfrm>
          <a:prstGeom prst="ellipse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142875" y="1714500"/>
            <a:ext cx="8786813" cy="489364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GB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//general </a:t>
            </a:r>
            <a:r>
              <a:rPr lang="en-GB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key press </a:t>
            </a:r>
            <a:r>
              <a:rPr lang="en-GB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event</a:t>
            </a:r>
            <a:endParaRPr lang="en-GB" sz="2000" b="1" dirty="0">
              <a:latin typeface="Times"/>
            </a:endParaRPr>
          </a:p>
          <a:p>
            <a:pPr eaLnBrk="0" hangingPunct="0">
              <a:defRPr/>
            </a:pPr>
            <a:r>
              <a:rPr lang="en-GB" sz="2400" b="1" dirty="0">
                <a:latin typeface="Times"/>
              </a:rPr>
              <a:t>if(</a:t>
            </a:r>
            <a:r>
              <a:rPr lang="en-GB" sz="2400" b="1" dirty="0" err="1">
                <a:latin typeface="Times"/>
              </a:rPr>
              <a:t>GetAsyncKeyState</a:t>
            </a:r>
            <a:r>
              <a:rPr lang="en-GB" sz="2400" b="1" dirty="0">
                <a:latin typeface="Times"/>
              </a:rPr>
              <a:t>(VK_SPACE) &lt; 0) {</a:t>
            </a:r>
          </a:p>
          <a:p>
            <a:pPr eaLnBrk="0" hangingPunct="0">
              <a:defRPr/>
            </a:pPr>
            <a:r>
              <a:rPr lang="en-GB" sz="2000" b="1" dirty="0">
                <a:latin typeface="Times"/>
              </a:rPr>
              <a:t>...</a:t>
            </a:r>
          </a:p>
          <a:p>
            <a:pPr eaLnBrk="0" hangingPunct="0">
              <a:defRPr/>
            </a:pPr>
            <a:r>
              <a:rPr lang="en-GB" sz="2000" b="1" dirty="0">
                <a:latin typeface="Times"/>
              </a:rPr>
              <a:t>}</a:t>
            </a:r>
          </a:p>
          <a:p>
            <a:pPr eaLnBrk="0" hangingPunct="0">
              <a:defRPr/>
            </a:pPr>
            <a:endParaRPr lang="en-GB" sz="2000" b="1" dirty="0">
              <a:latin typeface="Times"/>
            </a:endParaRPr>
          </a:p>
          <a:p>
            <a:pPr eaLnBrk="0" hangingPunct="0">
              <a:defRPr/>
            </a:pPr>
            <a:endParaRPr lang="en-GB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</a:endParaRPr>
          </a:p>
          <a:p>
            <a:pPr eaLnBrk="0" hangingPunct="0">
              <a:defRPr/>
            </a:pPr>
            <a:r>
              <a:rPr lang="en-GB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//</a:t>
            </a:r>
            <a:r>
              <a:rPr lang="en-GB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key down </a:t>
            </a:r>
            <a:r>
              <a:rPr lang="en-GB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event</a:t>
            </a:r>
          </a:p>
          <a:p>
            <a:pPr eaLnBrk="0" hangingPunct="0">
              <a:defRPr/>
            </a:pPr>
            <a:r>
              <a:rPr lang="en-GB" sz="2400" b="1" dirty="0">
                <a:latin typeface="Times"/>
              </a:rPr>
              <a:t>if((</a:t>
            </a:r>
            <a:r>
              <a:rPr lang="en-GB" sz="2400" b="1" dirty="0" err="1">
                <a:latin typeface="Times"/>
              </a:rPr>
              <a:t>GetAsyncKeyState</a:t>
            </a:r>
            <a:r>
              <a:rPr lang="en-GB" sz="2400" b="1" dirty="0">
                <a:latin typeface="Times"/>
              </a:rPr>
              <a:t>(VK_SPACE) &amp; 0X0001) ==0X0001){</a:t>
            </a:r>
          </a:p>
          <a:p>
            <a:pPr eaLnBrk="0" hangingPunct="0">
              <a:defRPr/>
            </a:pPr>
            <a:r>
              <a:rPr lang="en-GB" sz="2000" b="1" dirty="0">
                <a:latin typeface="Times"/>
              </a:rPr>
              <a:t>...</a:t>
            </a:r>
          </a:p>
          <a:p>
            <a:pPr eaLnBrk="0" hangingPunct="0">
              <a:defRPr/>
            </a:pPr>
            <a:r>
              <a:rPr lang="en-GB" sz="2000" b="1" dirty="0">
                <a:latin typeface="Times"/>
              </a:rPr>
              <a:t>} </a:t>
            </a:r>
          </a:p>
          <a:p>
            <a:pPr eaLnBrk="0" hangingPunct="0">
              <a:defRPr/>
            </a:pPr>
            <a:endParaRPr lang="en-GB" sz="2000" b="1" dirty="0">
              <a:latin typeface="Times"/>
            </a:endParaRPr>
          </a:p>
          <a:p>
            <a:pPr eaLnBrk="0" hangingPunct="0">
              <a:defRPr/>
            </a:pPr>
            <a:r>
              <a:rPr lang="en-GB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//</a:t>
            </a:r>
            <a:r>
              <a:rPr lang="en-GB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key up </a:t>
            </a:r>
            <a:r>
              <a:rPr lang="en-GB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</a:rPr>
              <a:t>event</a:t>
            </a:r>
          </a:p>
          <a:p>
            <a:pPr eaLnBrk="0" hangingPunct="0">
              <a:defRPr/>
            </a:pPr>
            <a:r>
              <a:rPr lang="en-GB" sz="2400" b="1" dirty="0">
                <a:latin typeface="Times"/>
              </a:rPr>
              <a:t>if((</a:t>
            </a:r>
            <a:r>
              <a:rPr lang="en-GB" sz="2400" b="1" dirty="0" err="1">
                <a:latin typeface="Times"/>
              </a:rPr>
              <a:t>GetAsyncKeyState</a:t>
            </a:r>
            <a:r>
              <a:rPr lang="en-GB" sz="2400" b="1" dirty="0">
                <a:latin typeface="Times"/>
              </a:rPr>
              <a:t>(VK_SPACE) &amp; 0X8000) ==0X8000){</a:t>
            </a:r>
          </a:p>
          <a:p>
            <a:pPr eaLnBrk="0" hangingPunct="0">
              <a:defRPr/>
            </a:pPr>
            <a:r>
              <a:rPr lang="en-GB" sz="2000" b="1" dirty="0">
                <a:latin typeface="Times"/>
              </a:rPr>
              <a:t>...</a:t>
            </a:r>
          </a:p>
          <a:p>
            <a:pPr eaLnBrk="0" hangingPunct="0">
              <a:defRPr/>
            </a:pPr>
            <a:r>
              <a:rPr lang="en-GB" sz="2000" b="1" dirty="0">
                <a:latin typeface="Times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nimBg="1"/>
      <p:bldP spid="186372" grpId="0"/>
      <p:bldP spid="186372" grpId="1"/>
      <p:bldP spid="186372" grpId="2"/>
      <p:bldP spid="186373" grpId="0" animBg="1"/>
      <p:bldP spid="186373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CBA988-345A-4965-B04E-21D3136BDDFE}" type="slidenum">
              <a:rPr lang="en-US" smtClean="0">
                <a:latin typeface="Times" charset="0"/>
              </a:rPr>
              <a:pPr/>
              <a:t>51</a:t>
            </a:fld>
            <a:endParaRPr lang="en-US">
              <a:latin typeface="Times" charset="0"/>
            </a:endParaRPr>
          </a:p>
        </p:txBody>
      </p:sp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Keyboard Handling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1001713"/>
            <a:ext cx="9144000" cy="457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 dirty="0"/>
              <a:t>Monitoring the 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/>
              <a:t>and </a:t>
            </a:r>
            <a:r>
              <a:rPr lang="en-GB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 keys</a:t>
            </a:r>
            <a:r>
              <a:rPr lang="en-GB" b="1" dirty="0"/>
              <a:t>:</a:t>
            </a:r>
          </a:p>
        </p:txBody>
      </p:sp>
      <p:sp>
        <p:nvSpPr>
          <p:cNvPr id="26629" name="Rectangle 41"/>
          <p:cNvSpPr>
            <a:spLocks noChangeArrowheads="1"/>
          </p:cNvSpPr>
          <p:nvPr/>
        </p:nvSpPr>
        <p:spPr bwMode="auto">
          <a:xfrm>
            <a:off x="1098550" y="2316163"/>
            <a:ext cx="64547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 dirty="0">
                <a:latin typeface="Courier New" pitchFamily="49" charset="0"/>
              </a:rPr>
              <a:t> if(</a:t>
            </a:r>
            <a:r>
              <a:rPr lang="en-GB" sz="2000" b="1" dirty="0" err="1">
                <a:latin typeface="Courier New" pitchFamily="49" charset="0"/>
              </a:rPr>
              <a:t>GetAsyncKeyState</a:t>
            </a:r>
            <a:r>
              <a:rPr lang="en-GB" sz="2000" b="1" dirty="0">
                <a:latin typeface="Courier New" pitchFamily="49" charset="0"/>
              </a:rPr>
              <a:t>(</a:t>
            </a:r>
            <a:r>
              <a:rPr lang="en-GB" sz="2000" b="1" dirty="0">
                <a:solidFill>
                  <a:srgbClr val="132BDD"/>
                </a:solidFill>
                <a:latin typeface="Courier New" pitchFamily="49" charset="0"/>
              </a:rPr>
              <a:t>VK_CONTROL</a:t>
            </a:r>
            <a:r>
              <a:rPr lang="en-GB" sz="2000" b="1" dirty="0">
                <a:latin typeface="Courier New" pitchFamily="49" charset="0"/>
              </a:rPr>
              <a:t>)&lt;0) </a:t>
            </a:r>
          </a:p>
          <a:p>
            <a:r>
              <a:rPr lang="en-GB" sz="2000" b="1" dirty="0">
                <a:latin typeface="Courier New" pitchFamily="49" charset="0"/>
              </a:rPr>
              <a:t>  {</a:t>
            </a:r>
          </a:p>
          <a:p>
            <a:r>
              <a:rPr lang="en-GB" sz="2000" b="1" dirty="0">
                <a:latin typeface="Courier New" pitchFamily="49" charset="0"/>
              </a:rPr>
              <a:t>      </a:t>
            </a:r>
            <a:r>
              <a:rPr lang="en-GB" sz="2000" b="1" dirty="0" err="1">
                <a:latin typeface="Courier New" pitchFamily="49" charset="0"/>
              </a:rPr>
              <a:t>ControlFlag</a:t>
            </a:r>
            <a:r>
              <a:rPr lang="en-GB" sz="2000" b="1" dirty="0">
                <a:latin typeface="Courier New" pitchFamily="49" charset="0"/>
              </a:rPr>
              <a:t> =! </a:t>
            </a:r>
            <a:r>
              <a:rPr lang="en-GB" sz="2000" b="1" dirty="0" err="1">
                <a:latin typeface="Courier New" pitchFamily="49" charset="0"/>
              </a:rPr>
              <a:t>ControlFlag</a:t>
            </a:r>
            <a:r>
              <a:rPr lang="en-GB" sz="2000" b="1" dirty="0">
                <a:latin typeface="Courier New" pitchFamily="49" charset="0"/>
              </a:rPr>
              <a:t>;</a:t>
            </a:r>
          </a:p>
          <a:p>
            <a:r>
              <a:rPr lang="en-GB" sz="2000" b="1" dirty="0">
                <a:latin typeface="Courier New" pitchFamily="49" charset="0"/>
              </a:rPr>
              <a:t>  } </a:t>
            </a:r>
          </a:p>
        </p:txBody>
      </p:sp>
      <p:sp>
        <p:nvSpPr>
          <p:cNvPr id="26630" name="Rectangle 42"/>
          <p:cNvSpPr>
            <a:spLocks noChangeArrowheads="1"/>
          </p:cNvSpPr>
          <p:nvPr/>
        </p:nvSpPr>
        <p:spPr bwMode="auto">
          <a:xfrm>
            <a:off x="1255713" y="1889125"/>
            <a:ext cx="4494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 dirty="0">
                <a:latin typeface="Courier New" pitchFamily="49" charset="0"/>
              </a:rPr>
              <a:t>bool </a:t>
            </a:r>
            <a:r>
              <a:rPr lang="en-GB" sz="2000" b="1" dirty="0" err="1">
                <a:latin typeface="Courier New" pitchFamily="49" charset="0"/>
              </a:rPr>
              <a:t>ControlFlag</a:t>
            </a:r>
            <a:r>
              <a:rPr lang="en-GB" sz="2000" b="1" dirty="0">
                <a:latin typeface="Courier New" pitchFamily="49" charset="0"/>
              </a:rPr>
              <a:t>, </a:t>
            </a:r>
            <a:r>
              <a:rPr lang="en-GB" sz="2000" b="1" dirty="0" err="1">
                <a:latin typeface="Courier New" pitchFamily="49" charset="0"/>
              </a:rPr>
              <a:t>ShiftFlag</a:t>
            </a:r>
            <a:r>
              <a:rPr lang="en-GB" sz="2000" b="1" dirty="0">
                <a:latin typeface="Courier New" pitchFamily="49" charset="0"/>
              </a:rPr>
              <a:t>;</a:t>
            </a:r>
          </a:p>
        </p:txBody>
      </p:sp>
      <p:sp>
        <p:nvSpPr>
          <p:cNvPr id="26631" name="Rectangle 43"/>
          <p:cNvSpPr>
            <a:spLocks noChangeArrowheads="1"/>
          </p:cNvSpPr>
          <p:nvPr/>
        </p:nvSpPr>
        <p:spPr bwMode="auto">
          <a:xfrm>
            <a:off x="1116013" y="3721100"/>
            <a:ext cx="545623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 dirty="0">
                <a:latin typeface="Courier New" pitchFamily="49" charset="0"/>
              </a:rPr>
              <a:t> if(</a:t>
            </a:r>
            <a:r>
              <a:rPr lang="en-GB" sz="2000" b="1" dirty="0" err="1">
                <a:latin typeface="Courier New" pitchFamily="49" charset="0"/>
              </a:rPr>
              <a:t>GetAsyncKeyState</a:t>
            </a:r>
            <a:r>
              <a:rPr lang="en-GB" sz="2000" b="1" dirty="0">
                <a:latin typeface="Courier New" pitchFamily="49" charset="0"/>
              </a:rPr>
              <a:t>(</a:t>
            </a:r>
            <a:r>
              <a:rPr lang="en-GB" sz="2000" b="1" dirty="0">
                <a:solidFill>
                  <a:srgbClr val="132BDD"/>
                </a:solidFill>
                <a:latin typeface="Courier New" pitchFamily="49" charset="0"/>
              </a:rPr>
              <a:t>VK_SHIFT</a:t>
            </a:r>
            <a:r>
              <a:rPr lang="en-GB" sz="2000" b="1" dirty="0">
                <a:latin typeface="Courier New" pitchFamily="49" charset="0"/>
              </a:rPr>
              <a:t>)&lt;0) </a:t>
            </a:r>
          </a:p>
          <a:p>
            <a:r>
              <a:rPr lang="en-GB" sz="2000" b="1" dirty="0">
                <a:latin typeface="Courier New" pitchFamily="49" charset="0"/>
              </a:rPr>
              <a:t>  {</a:t>
            </a:r>
          </a:p>
          <a:p>
            <a:r>
              <a:rPr lang="en-GB" sz="2000" b="1" dirty="0">
                <a:latin typeface="Courier New" pitchFamily="49" charset="0"/>
              </a:rPr>
              <a:t>      </a:t>
            </a:r>
            <a:r>
              <a:rPr lang="en-GB" sz="2000" b="1" dirty="0" err="1">
                <a:latin typeface="Courier New" pitchFamily="49" charset="0"/>
              </a:rPr>
              <a:t>ShiftFlag</a:t>
            </a:r>
            <a:r>
              <a:rPr lang="en-GB" sz="2000" b="1" dirty="0">
                <a:latin typeface="Courier New" pitchFamily="49" charset="0"/>
              </a:rPr>
              <a:t> =! </a:t>
            </a:r>
            <a:r>
              <a:rPr lang="en-GB" sz="2000" b="1" dirty="0" err="1">
                <a:latin typeface="Courier New" pitchFamily="49" charset="0"/>
              </a:rPr>
              <a:t>ShiftFlag</a:t>
            </a:r>
            <a:r>
              <a:rPr lang="en-GB" sz="2000" b="1" dirty="0">
                <a:latin typeface="Courier New" pitchFamily="49" charset="0"/>
              </a:rPr>
              <a:t>;</a:t>
            </a:r>
          </a:p>
          <a:p>
            <a:r>
              <a:rPr lang="en-NZ" sz="2000" b="1" dirty="0">
                <a:latin typeface="Courier New" pitchFamily="49" charset="0"/>
              </a:rPr>
              <a:t>  }</a:t>
            </a:r>
            <a:endParaRPr lang="en-GB" sz="2000" b="1" dirty="0">
              <a:latin typeface="Courier New" pitchFamily="49" charset="0"/>
            </a:endParaRPr>
          </a:p>
        </p:txBody>
      </p:sp>
      <p:sp>
        <p:nvSpPr>
          <p:cNvPr id="26632" name="Rectangle 44"/>
          <p:cNvSpPr>
            <a:spLocks noChangeArrowheads="1"/>
          </p:cNvSpPr>
          <p:nvPr/>
        </p:nvSpPr>
        <p:spPr bwMode="auto">
          <a:xfrm>
            <a:off x="193675" y="5718175"/>
            <a:ext cx="8950325" cy="4000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/>
              <a:t>For the Tank to Jump to the Right:  Control + Shift + Right Arrow key</a:t>
            </a:r>
          </a:p>
        </p:txBody>
      </p:sp>
      <p:sp>
        <p:nvSpPr>
          <p:cNvPr id="26633" name="Rectangle 45"/>
          <p:cNvSpPr>
            <a:spLocks noChangeArrowheads="1"/>
          </p:cNvSpPr>
          <p:nvPr/>
        </p:nvSpPr>
        <p:spPr bwMode="auto">
          <a:xfrm>
            <a:off x="193675" y="6315075"/>
            <a:ext cx="8950325" cy="4000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/>
              <a:t>For the Tank to Jump to the Left:  Control + Shift + Left Arrow key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43C61C-0493-4C6F-A3FD-5056340EC597}" type="slidenum">
              <a:rPr lang="en-US" smtClean="0">
                <a:latin typeface="Times" charset="0"/>
              </a:rPr>
              <a:pPr/>
              <a:t>52</a:t>
            </a:fld>
            <a:endParaRPr lang="en-US">
              <a:latin typeface="Times" charset="0"/>
            </a:endParaRPr>
          </a:p>
        </p:txBody>
      </p:sp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33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Keyboard Handling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0" y="935038"/>
            <a:ext cx="9144000" cy="457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FF6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Possible approach in monitoring key combinations :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857250" y="1498600"/>
            <a:ext cx="7929563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800" b="1" dirty="0">
                <a:latin typeface="Courier New" pitchFamily="49" charset="0"/>
              </a:rPr>
              <a:t>if(</a:t>
            </a:r>
            <a:r>
              <a:rPr lang="en-GB" sz="1800" b="1" dirty="0" err="1">
                <a:latin typeface="Courier New" pitchFamily="49" charset="0"/>
              </a:rPr>
              <a:t>GetAsyncKeyState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>
                <a:solidFill>
                  <a:srgbClr val="132BDD"/>
                </a:solidFill>
                <a:latin typeface="Courier New" pitchFamily="49" charset="0"/>
              </a:rPr>
              <a:t>VK_RIGHT</a:t>
            </a:r>
            <a:r>
              <a:rPr lang="en-GB" sz="1800" b="1" dirty="0">
                <a:latin typeface="Courier New" pitchFamily="49" charset="0"/>
              </a:rPr>
              <a:t>)&lt;0) </a:t>
            </a:r>
          </a:p>
          <a:p>
            <a:r>
              <a:rPr lang="en-GB" sz="1800" b="1" dirty="0">
                <a:latin typeface="Courier New" pitchFamily="49" charset="0"/>
              </a:rPr>
              <a:t>  {</a:t>
            </a:r>
          </a:p>
          <a:p>
            <a:r>
              <a:rPr lang="en-GB" sz="1800" b="1" dirty="0">
                <a:latin typeface="Courier New" pitchFamily="49" charset="0"/>
              </a:rPr>
              <a:t>	</a:t>
            </a:r>
            <a:r>
              <a:rPr lang="en-GB" sz="1800" b="1" dirty="0" err="1">
                <a:latin typeface="Courier New" pitchFamily="49" charset="0"/>
              </a:rPr>
              <a:t>XDir</a:t>
            </a:r>
            <a:r>
              <a:rPr lang="en-GB" sz="1800" b="1" dirty="0">
                <a:latin typeface="Courier New" pitchFamily="49" charset="0"/>
              </a:rPr>
              <a:t>=RIGHT; </a:t>
            </a:r>
          </a:p>
          <a:p>
            <a:r>
              <a:rPr lang="en-GB" sz="1800" b="1" dirty="0">
                <a:latin typeface="Courier New" pitchFamily="49" charset="0"/>
              </a:rPr>
              <a:t>	if(</a:t>
            </a:r>
            <a:r>
              <a:rPr lang="en-GB" sz="1800" b="1" dirty="0" err="1">
                <a:solidFill>
                  <a:srgbClr val="132BDD"/>
                </a:solidFill>
                <a:latin typeface="Courier New" pitchFamily="49" charset="0"/>
              </a:rPr>
              <a:t>ShiftFlag</a:t>
            </a:r>
            <a:r>
              <a:rPr lang="en-GB" sz="1800" b="1" dirty="0">
                <a:latin typeface="Courier New" pitchFamily="49" charset="0"/>
              </a:rPr>
              <a:t>)</a:t>
            </a:r>
          </a:p>
          <a:p>
            <a:r>
              <a:rPr lang="en-GB" sz="1800" b="1" dirty="0">
                <a:latin typeface="Courier New" pitchFamily="49" charset="0"/>
              </a:rPr>
              <a:t>	 { </a:t>
            </a:r>
          </a:p>
          <a:p>
            <a:r>
              <a:rPr lang="en-GB" sz="1800" b="1" dirty="0">
                <a:latin typeface="Courier New" pitchFamily="49" charset="0"/>
              </a:rPr>
              <a:t>  	   </a:t>
            </a:r>
            <a:r>
              <a:rPr lang="en-GB" sz="1800" b="1" dirty="0" err="1">
                <a:latin typeface="Courier New" pitchFamily="49" charset="0"/>
              </a:rPr>
              <a:t>outtext</a:t>
            </a:r>
            <a:r>
              <a:rPr lang="en-GB" sz="1800" b="1" dirty="0">
                <a:latin typeface="Courier New" pitchFamily="49" charset="0"/>
              </a:rPr>
              <a:t>("SHIFT + RIGHT");</a:t>
            </a:r>
          </a:p>
          <a:p>
            <a:r>
              <a:rPr lang="en-GB" sz="1800" b="1" dirty="0">
                <a:latin typeface="Courier New" pitchFamily="49" charset="0"/>
              </a:rPr>
              <a:t>          </a:t>
            </a:r>
            <a:r>
              <a:rPr lang="en-GB" sz="1800" b="1" dirty="0" err="1">
                <a:latin typeface="Courier New" pitchFamily="49" charset="0"/>
              </a:rPr>
              <a:t>ShiftFlag</a:t>
            </a:r>
            <a:r>
              <a:rPr lang="en-GB" sz="1800" b="1" dirty="0">
                <a:latin typeface="Courier New" pitchFamily="49" charset="0"/>
              </a:rPr>
              <a:t>=!</a:t>
            </a:r>
            <a:r>
              <a:rPr lang="en-GB" sz="1800" b="1" dirty="0" err="1">
                <a:latin typeface="Courier New" pitchFamily="49" charset="0"/>
              </a:rPr>
              <a:t>ShiftFlag</a:t>
            </a:r>
            <a:r>
              <a:rPr lang="en-GB" sz="1800" b="1" dirty="0">
                <a:latin typeface="Courier New" pitchFamily="49" charset="0"/>
              </a:rPr>
              <a:t>;</a:t>
            </a:r>
          </a:p>
          <a:p>
            <a:r>
              <a:rPr lang="en-GB" sz="1800" b="1" dirty="0">
                <a:latin typeface="Courier New" pitchFamily="49" charset="0"/>
              </a:rPr>
              <a:t>        }</a:t>
            </a:r>
          </a:p>
          <a:p>
            <a:r>
              <a:rPr lang="en-GB" sz="1800" b="1" dirty="0">
                <a:latin typeface="Courier New" pitchFamily="49" charset="0"/>
              </a:rPr>
              <a:t>    </a:t>
            </a:r>
          </a:p>
          <a:p>
            <a:r>
              <a:rPr lang="en-GB" sz="1800" b="1" dirty="0">
                <a:latin typeface="Courier New" pitchFamily="49" charset="0"/>
              </a:rPr>
              <a:t>       if(</a:t>
            </a:r>
            <a:r>
              <a:rPr lang="en-GB" sz="1800" b="1" dirty="0" err="1">
                <a:solidFill>
                  <a:srgbClr val="132BDD"/>
                </a:solidFill>
                <a:latin typeface="Courier New" pitchFamily="49" charset="0"/>
              </a:rPr>
              <a:t>ControlFlag</a:t>
            </a:r>
            <a:r>
              <a:rPr lang="en-GB" sz="1800" b="1" dirty="0">
                <a:latin typeface="Courier New" pitchFamily="49" charset="0"/>
              </a:rPr>
              <a:t>)</a:t>
            </a:r>
          </a:p>
          <a:p>
            <a:r>
              <a:rPr lang="en-GB" sz="1800" b="1" dirty="0">
                <a:latin typeface="Courier New" pitchFamily="49" charset="0"/>
              </a:rPr>
              <a:t>	 {        </a:t>
            </a:r>
          </a:p>
          <a:p>
            <a:r>
              <a:rPr lang="en-GB" sz="1800" b="1" dirty="0">
                <a:latin typeface="Courier New" pitchFamily="49" charset="0"/>
              </a:rPr>
              <a:t>          </a:t>
            </a:r>
            <a:r>
              <a:rPr lang="en-GB" sz="1800" b="1" dirty="0" err="1">
                <a:latin typeface="Courier New" pitchFamily="49" charset="0"/>
              </a:rPr>
              <a:t>outtext</a:t>
            </a:r>
            <a:r>
              <a:rPr lang="en-GB" sz="1800" b="1" dirty="0">
                <a:latin typeface="Courier New" pitchFamily="49" charset="0"/>
              </a:rPr>
              <a:t>("CTRL + RIGHT");</a:t>
            </a:r>
          </a:p>
          <a:p>
            <a:r>
              <a:rPr lang="en-GB" sz="1800" b="1" dirty="0">
                <a:latin typeface="Courier New" pitchFamily="49" charset="0"/>
              </a:rPr>
              <a:t>          if (</a:t>
            </a:r>
            <a:r>
              <a:rPr lang="en-GB" sz="1800" b="1" dirty="0" err="1">
                <a:latin typeface="Courier New" pitchFamily="49" charset="0"/>
              </a:rPr>
              <a:t>TankX</a:t>
            </a:r>
            <a:r>
              <a:rPr lang="en-GB" sz="1800" b="1" dirty="0">
                <a:latin typeface="Courier New" pitchFamily="49" charset="0"/>
              </a:rPr>
              <a:t> &lt; </a:t>
            </a:r>
            <a:r>
              <a:rPr lang="en-GB" sz="1800" b="1" dirty="0" err="1">
                <a:latin typeface="Courier New" pitchFamily="49" charset="0"/>
              </a:rPr>
              <a:t>getmaxx</a:t>
            </a:r>
            <a:r>
              <a:rPr lang="en-GB" sz="1800" b="1" dirty="0">
                <a:latin typeface="Courier New" pitchFamily="49" charset="0"/>
              </a:rPr>
              <a:t>()-W) </a:t>
            </a:r>
            <a:r>
              <a:rPr lang="en-GB" sz="1800" b="1" dirty="0" err="1">
                <a:latin typeface="Courier New" pitchFamily="49" charset="0"/>
              </a:rPr>
              <a:t>TankX</a:t>
            </a:r>
            <a:r>
              <a:rPr lang="en-GB" sz="1800" b="1" dirty="0">
                <a:latin typeface="Courier New" pitchFamily="49" charset="0"/>
              </a:rPr>
              <a:t> += 2;</a:t>
            </a:r>
          </a:p>
          <a:p>
            <a:r>
              <a:rPr lang="en-GB" sz="1800" b="1" dirty="0">
                <a:latin typeface="Courier New" pitchFamily="49" charset="0"/>
              </a:rPr>
              <a:t>          Angle=Angle-5;</a:t>
            </a:r>
          </a:p>
          <a:p>
            <a:r>
              <a:rPr lang="en-GB" sz="1800" b="1" dirty="0">
                <a:latin typeface="Courier New" pitchFamily="49" charset="0"/>
              </a:rPr>
              <a:t>          </a:t>
            </a:r>
            <a:r>
              <a:rPr lang="en-GB" sz="1800" b="1" dirty="0" err="1">
                <a:latin typeface="Courier New" pitchFamily="49" charset="0"/>
              </a:rPr>
              <a:t>RaiseWheelFlag</a:t>
            </a:r>
            <a:r>
              <a:rPr lang="en-GB" sz="1800" b="1" dirty="0">
                <a:latin typeface="Courier New" pitchFamily="49" charset="0"/>
              </a:rPr>
              <a:t>=TRUE;</a:t>
            </a:r>
          </a:p>
          <a:p>
            <a:r>
              <a:rPr lang="en-GB" sz="1800" b="1" dirty="0">
                <a:latin typeface="Courier New" pitchFamily="49" charset="0"/>
              </a:rPr>
              <a:t>          </a:t>
            </a:r>
            <a:r>
              <a:rPr lang="en-GB" sz="1800" b="1" dirty="0" err="1">
                <a:latin typeface="Courier New" pitchFamily="49" charset="0"/>
              </a:rPr>
              <a:t>ControlFlag</a:t>
            </a:r>
            <a:r>
              <a:rPr lang="en-GB" sz="1800" b="1" dirty="0">
                <a:latin typeface="Courier New" pitchFamily="49" charset="0"/>
              </a:rPr>
              <a:t>=!</a:t>
            </a:r>
            <a:r>
              <a:rPr lang="en-GB" sz="1800" b="1" dirty="0" err="1">
                <a:latin typeface="Courier New" pitchFamily="49" charset="0"/>
              </a:rPr>
              <a:t>ControlFlag</a:t>
            </a:r>
            <a:r>
              <a:rPr lang="en-GB" sz="1800" b="1" dirty="0">
                <a:latin typeface="Courier New" pitchFamily="49" charset="0"/>
              </a:rPr>
              <a:t>;</a:t>
            </a:r>
          </a:p>
          <a:p>
            <a:r>
              <a:rPr lang="en-GB" sz="1800" b="1" dirty="0">
                <a:latin typeface="Courier New" pitchFamily="49" charset="0"/>
              </a:rPr>
              <a:t>        }</a:t>
            </a:r>
          </a:p>
          <a:p>
            <a:r>
              <a:rPr lang="en-NZ" sz="2800" b="1" dirty="0">
                <a:latin typeface="Arial" pitchFamily="34" charset="0"/>
              </a:rPr>
              <a:t>          …</a:t>
            </a:r>
            <a:endParaRPr lang="en-GB" sz="2800" b="1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1" name="Oval 31"/>
          <p:cNvSpPr>
            <a:spLocks noChangeArrowheads="1"/>
          </p:cNvSpPr>
          <p:nvPr/>
        </p:nvSpPr>
        <p:spPr bwMode="auto">
          <a:xfrm>
            <a:off x="2366963" y="3398838"/>
            <a:ext cx="3643312" cy="3005137"/>
          </a:xfrm>
          <a:prstGeom prst="ellipse">
            <a:avLst/>
          </a:prstGeom>
          <a:gradFill rotWithShape="1">
            <a:gsLst>
              <a:gs pos="0">
                <a:srgbClr val="4D0808">
                  <a:alpha val="89999"/>
                </a:srgbClr>
              </a:gs>
              <a:gs pos="30000">
                <a:srgbClr val="FF0300">
                  <a:alpha val="93000"/>
                </a:srgbClr>
              </a:gs>
              <a:gs pos="55000">
                <a:srgbClr val="FF7A00">
                  <a:alpha val="95500"/>
                </a:srgbClr>
              </a:gs>
              <a:gs pos="100000">
                <a:srgbClr val="FFF2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1" name="AutoShape 21"/>
          <p:cNvSpPr>
            <a:spLocks noChangeArrowheads="1"/>
          </p:cNvSpPr>
          <p:nvPr/>
        </p:nvSpPr>
        <p:spPr bwMode="auto">
          <a:xfrm>
            <a:off x="3875088" y="4319588"/>
            <a:ext cx="276225" cy="449262"/>
          </a:xfrm>
          <a:prstGeom prst="parallelogram">
            <a:avLst>
              <a:gd name="adj" fmla="val 40148"/>
            </a:avLst>
          </a:pr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Lef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3" name="AutoShape 23"/>
          <p:cNvSpPr>
            <a:spLocks noChangeArrowheads="1"/>
          </p:cNvSpPr>
          <p:nvPr/>
        </p:nvSpPr>
        <p:spPr bwMode="auto">
          <a:xfrm>
            <a:off x="3930650" y="4765675"/>
            <a:ext cx="217488" cy="376238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1000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297" name="AutoShape 17"/>
          <p:cNvSpPr>
            <a:spLocks noChangeArrowheads="1"/>
          </p:cNvSpPr>
          <p:nvPr/>
        </p:nvSpPr>
        <p:spPr bwMode="auto">
          <a:xfrm rot="318873">
            <a:off x="4043363" y="5068888"/>
            <a:ext cx="349250" cy="682625"/>
          </a:xfrm>
          <a:prstGeom prst="parallelogram">
            <a:avLst>
              <a:gd name="adj" fmla="val 40148"/>
            </a:avLst>
          </a:pr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7200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French Script MT" pitchFamily="66" charset="0"/>
              </a:rPr>
              <a:t>End of Presentation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509588" y="1573213"/>
            <a:ext cx="8634412" cy="5794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AECE8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None/>
            </a:pPr>
            <a:r>
              <a:rPr lang="en-NZ" sz="3200" i="0" dirty="0">
                <a:solidFill>
                  <a:srgbClr val="FF3300"/>
                </a:solidFill>
                <a:latin typeface="Times New Roman" pitchFamily="18" charset="0"/>
              </a:rPr>
              <a:t>Let me answer some of your questions…</a:t>
            </a:r>
            <a:endParaRPr lang="en-NZ" sz="3200" b="0" i="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25292" name="AutoShape 12"/>
          <p:cNvSpPr>
            <a:spLocks noChangeArrowheads="1"/>
          </p:cNvSpPr>
          <p:nvPr/>
        </p:nvSpPr>
        <p:spPr bwMode="auto">
          <a:xfrm>
            <a:off x="3973513" y="4168775"/>
            <a:ext cx="855662" cy="681038"/>
          </a:xfrm>
          <a:prstGeom prst="hexagon">
            <a:avLst>
              <a:gd name="adj" fmla="val 22842"/>
              <a:gd name="vf" fmla="val 115470"/>
            </a:avLst>
          </a:pr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295" name="Oval 15"/>
          <p:cNvSpPr>
            <a:spLocks noChangeArrowheads="1"/>
          </p:cNvSpPr>
          <p:nvPr/>
        </p:nvSpPr>
        <p:spPr bwMode="auto">
          <a:xfrm>
            <a:off x="4264025" y="3921125"/>
            <a:ext cx="333375" cy="2619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99"/>
              </a:gs>
            </a:gsLst>
            <a:path path="shape">
              <a:fillToRect l="50000" t="50000" r="50000" b="50000"/>
            </a:path>
          </a:gradFill>
          <a:ln w="9525">
            <a:round/>
            <a:headEnd/>
            <a:tailEnd/>
          </a:ln>
          <a:effectLst/>
          <a:scene3d>
            <a:camera prst="legacyPerspectiveFront">
              <a:rot lat="20099999" lon="20099999" rev="0"/>
            </a:camera>
            <a:lightRig rig="legacyFlat2" dir="t"/>
          </a:scene3d>
          <a:sp3d extrusionH="1254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296" name="AutoShape 16"/>
          <p:cNvSpPr>
            <a:spLocks noChangeArrowheads="1"/>
          </p:cNvSpPr>
          <p:nvPr/>
        </p:nvSpPr>
        <p:spPr bwMode="auto">
          <a:xfrm>
            <a:off x="4221163" y="4908550"/>
            <a:ext cx="463550" cy="27622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0" name="AutoShape 20"/>
          <p:cNvSpPr>
            <a:spLocks noChangeArrowheads="1"/>
          </p:cNvSpPr>
          <p:nvPr/>
        </p:nvSpPr>
        <p:spPr bwMode="auto">
          <a:xfrm rot="-2194991">
            <a:off x="4522788" y="4968875"/>
            <a:ext cx="552450" cy="881063"/>
          </a:xfrm>
          <a:prstGeom prst="parallelogram">
            <a:avLst>
              <a:gd name="adj" fmla="val 40148"/>
            </a:avLst>
          </a:pr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TopLeft">
              <a:rot lat="20099999" lon="12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2" name="AutoShape 22"/>
          <p:cNvSpPr>
            <a:spLocks noChangeArrowheads="1"/>
          </p:cNvSpPr>
          <p:nvPr/>
        </p:nvSpPr>
        <p:spPr bwMode="auto">
          <a:xfrm rot="-3139038">
            <a:off x="4846638" y="3951288"/>
            <a:ext cx="338137" cy="585787"/>
          </a:xfrm>
          <a:prstGeom prst="parallelogram">
            <a:avLst>
              <a:gd name="adj" fmla="val 8620"/>
            </a:avLst>
          </a:pr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BottomLef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4" name="AutoShape 24"/>
          <p:cNvSpPr>
            <a:spLocks noChangeArrowheads="1"/>
          </p:cNvSpPr>
          <p:nvPr/>
        </p:nvSpPr>
        <p:spPr bwMode="auto">
          <a:xfrm rot="-7451786">
            <a:off x="5340351" y="3973512"/>
            <a:ext cx="328612" cy="60801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1000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7" name="AutoShape 27"/>
          <p:cNvSpPr>
            <a:spLocks noChangeArrowheads="1"/>
          </p:cNvSpPr>
          <p:nvPr/>
        </p:nvSpPr>
        <p:spPr bwMode="auto">
          <a:xfrm rot="34932063">
            <a:off x="5800725" y="3689350"/>
            <a:ext cx="319088" cy="479425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BottomLeft">
              <a:rot lat="1500000" lon="20099999" rev="0"/>
            </a:camera>
            <a:lightRig rig="legacyFlat4" dir="t"/>
          </a:scene3d>
          <a:sp3d extrusionH="1000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8" name="AutoShape 28"/>
          <p:cNvSpPr>
            <a:spLocks noChangeArrowheads="1"/>
          </p:cNvSpPr>
          <p:nvPr/>
        </p:nvSpPr>
        <p:spPr bwMode="auto">
          <a:xfrm rot="-1053520">
            <a:off x="3940175" y="5111750"/>
            <a:ext cx="319088" cy="479425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1500000" lon="20099999" rev="0"/>
            </a:camera>
            <a:lightRig rig="legacyFlat4" dir="t"/>
          </a:scene3d>
          <a:sp3d extrusionH="1000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289" name="AutoShape 9"/>
          <p:cNvSpPr>
            <a:spLocks noChangeArrowheads="1"/>
          </p:cNvSpPr>
          <p:nvPr/>
        </p:nvSpPr>
        <p:spPr bwMode="auto">
          <a:xfrm>
            <a:off x="5659438" y="2833688"/>
            <a:ext cx="2292350" cy="1016000"/>
          </a:xfrm>
          <a:prstGeom prst="wedgeRoundRectCallout">
            <a:avLst>
              <a:gd name="adj1" fmla="val -93630"/>
              <a:gd name="adj2" fmla="val 69690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31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 sz="2800" i="0">
                <a:solidFill>
                  <a:schemeClr val="accent2"/>
                </a:solidFill>
              </a:rPr>
              <a:t>Thanks for listening!</a:t>
            </a:r>
          </a:p>
        </p:txBody>
      </p:sp>
      <p:sp>
        <p:nvSpPr>
          <p:cNvPr id="225305" name="AutoShape 25"/>
          <p:cNvSpPr>
            <a:spLocks noChangeArrowheads="1"/>
          </p:cNvSpPr>
          <p:nvPr/>
        </p:nvSpPr>
        <p:spPr bwMode="auto">
          <a:xfrm rot="10619233">
            <a:off x="5099050" y="6518275"/>
            <a:ext cx="304800" cy="139700"/>
          </a:xfrm>
          <a:prstGeom prst="pentagon">
            <a:avLst/>
          </a:prstGeom>
          <a:gradFill rotWithShape="1">
            <a:gsLst>
              <a:gs pos="0">
                <a:schemeClr val="bg1"/>
              </a:gs>
              <a:gs pos="100000">
                <a:srgbClr val="FF3399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9" name="AutoShape 29"/>
          <p:cNvSpPr>
            <a:spLocks noChangeArrowheads="1"/>
          </p:cNvSpPr>
          <p:nvPr/>
        </p:nvSpPr>
        <p:spPr bwMode="auto">
          <a:xfrm rot="-697712">
            <a:off x="4979988" y="5768975"/>
            <a:ext cx="360362" cy="7493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BottomLeft">
              <a:rot lat="21299999" lon="300000" rev="0"/>
            </a:camera>
            <a:lightRig rig="legacyFlat4" dir="b"/>
          </a:scene3d>
          <a:sp3d extrusionH="1000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0" name="AutoShape 30"/>
          <p:cNvSpPr>
            <a:spLocks noChangeArrowheads="1"/>
          </p:cNvSpPr>
          <p:nvPr/>
        </p:nvSpPr>
        <p:spPr bwMode="auto">
          <a:xfrm rot="473570">
            <a:off x="3898900" y="5676900"/>
            <a:ext cx="360363" cy="7493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FF3399"/>
              </a:gs>
              <a:gs pos="100000">
                <a:schemeClr val="bg1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BottomLeft">
              <a:rot lat="21299999" lon="3000000" rev="0"/>
            </a:camera>
            <a:lightRig rig="legacyFlat4" dir="b"/>
          </a:scene3d>
          <a:sp3d extrusionH="1000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06" name="AutoShape 26"/>
          <p:cNvSpPr>
            <a:spLocks noChangeArrowheads="1"/>
          </p:cNvSpPr>
          <p:nvPr/>
        </p:nvSpPr>
        <p:spPr bwMode="auto">
          <a:xfrm rot="-6061192">
            <a:off x="3928269" y="6287294"/>
            <a:ext cx="147638" cy="425450"/>
          </a:xfrm>
          <a:prstGeom prst="pentagon">
            <a:avLst/>
          </a:prstGeom>
          <a:gradFill rotWithShape="1">
            <a:gsLst>
              <a:gs pos="0">
                <a:schemeClr val="bg1"/>
              </a:gs>
              <a:gs pos="100000">
                <a:srgbClr val="FF3399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PerspectiveRight">
              <a:rot lat="18900000" lon="0" rev="0"/>
            </a:camera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3399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2" name="Text Box 32"/>
          <p:cNvSpPr txBox="1">
            <a:spLocks noChangeArrowheads="1"/>
          </p:cNvSpPr>
          <p:nvPr/>
        </p:nvSpPr>
        <p:spPr bwMode="auto">
          <a:xfrm>
            <a:off x="0" y="6278563"/>
            <a:ext cx="3429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algn="ctr">
              <a:buFontTx/>
              <a:buNone/>
              <a:defRPr/>
            </a:pPr>
            <a:r>
              <a:rPr lang="en-US" sz="3200" i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5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5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5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5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5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5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225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25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2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 tmFilter="0,0; .5, 1; 1, 1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1" grpId="0" animBg="1"/>
      <p:bldP spid="225303" grpId="0" animBg="1"/>
      <p:bldP spid="225297" grpId="0" animBg="1"/>
      <p:bldP spid="225287" grpId="0" animBg="1"/>
      <p:bldP spid="225292" grpId="0" animBg="1"/>
      <p:bldP spid="225295" grpId="0" animBg="1"/>
      <p:bldP spid="225296" grpId="0" animBg="1"/>
      <p:bldP spid="225300" grpId="0" animBg="1"/>
      <p:bldP spid="225302" grpId="0" animBg="1"/>
      <p:bldP spid="225304" grpId="0" animBg="1"/>
      <p:bldP spid="225307" grpId="0" animBg="1"/>
      <p:bldP spid="225308" grpId="0" animBg="1"/>
      <p:bldP spid="225289" grpId="0" animBg="1"/>
      <p:bldP spid="225305" grpId="0" animBg="1"/>
      <p:bldP spid="225309" grpId="0" animBg="1"/>
      <p:bldP spid="225310" grpId="0" animBg="1"/>
      <p:bldP spid="2253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79199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2BDD"/>
                </a:solidFill>
              </a:rPr>
              <a:t>// </a:t>
            </a:r>
            <a:r>
              <a:rPr lang="en-US" b="1" dirty="0">
                <a:solidFill>
                  <a:srgbClr val="132BDD"/>
                </a:solidFill>
              </a:rPr>
              <a:t>Indices </a:t>
            </a:r>
            <a:r>
              <a:rPr lang="en-US" dirty="0">
                <a:solidFill>
                  <a:srgbClr val="132BDD"/>
                </a:solidFill>
              </a:rPr>
              <a:t>//////////////////////////////////////////////////////////////////////////////////////////////</a:t>
            </a:r>
          </a:p>
          <a:p>
            <a:r>
              <a:rPr lang="en-US" dirty="0" err="1"/>
              <a:t>typedef</a:t>
            </a:r>
            <a:r>
              <a:rPr lang="en-US" dirty="0"/>
              <a:t>   </a:t>
            </a:r>
            <a:r>
              <a:rPr lang="en-US" b="1" dirty="0" err="1"/>
              <a:t>enum</a:t>
            </a:r>
            <a:r>
              <a:rPr lang="en-US" dirty="0"/>
              <a:t> {</a:t>
            </a:r>
            <a:r>
              <a:rPr lang="en-US" dirty="0" err="1"/>
              <a:t>in_angle</a:t>
            </a:r>
            <a:r>
              <a:rPr lang="en-US" dirty="0"/>
              <a:t>, </a:t>
            </a:r>
            <a:r>
              <a:rPr lang="en-US" dirty="0" err="1"/>
              <a:t>in_distance</a:t>
            </a:r>
            <a:r>
              <a:rPr lang="en-US" dirty="0"/>
              <a:t>};  </a:t>
            </a:r>
            <a:r>
              <a:rPr lang="en-US" dirty="0">
                <a:solidFill>
                  <a:srgbClr val="132BDD"/>
                </a:solidFill>
              </a:rPr>
              <a:t>//input indices</a:t>
            </a:r>
          </a:p>
          <a:p>
            <a:endParaRPr lang="en-US" dirty="0"/>
          </a:p>
          <a:p>
            <a:r>
              <a:rPr lang="en-US" dirty="0">
                <a:solidFill>
                  <a:srgbClr val="132BDD"/>
                </a:solidFill>
              </a:rPr>
              <a:t>//indices of fuzzy sets for </a:t>
            </a:r>
            <a:r>
              <a:rPr lang="en-US" b="1" dirty="0">
                <a:solidFill>
                  <a:srgbClr val="132BDD"/>
                </a:solidFill>
              </a:rPr>
              <a:t>angle input</a:t>
            </a:r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  </a:t>
            </a:r>
            <a:r>
              <a:rPr lang="en-US" b="1" dirty="0" err="1"/>
              <a:t>enum</a:t>
            </a:r>
            <a:r>
              <a:rPr lang="en-US" dirty="0"/>
              <a:t> {</a:t>
            </a:r>
            <a:r>
              <a:rPr lang="en-US" dirty="0" err="1"/>
              <a:t>in_negatively_small</a:t>
            </a:r>
            <a:r>
              <a:rPr lang="en-US" dirty="0"/>
              <a:t>, </a:t>
            </a:r>
            <a:r>
              <a:rPr lang="en-US" dirty="0" err="1"/>
              <a:t>in_negatively_medium</a:t>
            </a:r>
            <a:r>
              <a:rPr lang="en-US" dirty="0"/>
              <a:t>, </a:t>
            </a:r>
            <a:r>
              <a:rPr lang="en-US" dirty="0" err="1"/>
              <a:t>in_negatively_large</a:t>
            </a:r>
            <a:r>
              <a:rPr lang="en-US" dirty="0"/>
              <a:t>, </a:t>
            </a:r>
            <a:r>
              <a:rPr lang="en-US" dirty="0" err="1"/>
              <a:t>in_zero</a:t>
            </a:r>
            <a:r>
              <a:rPr lang="en-US" dirty="0"/>
              <a:t>, </a:t>
            </a:r>
            <a:r>
              <a:rPr lang="en-US" dirty="0" err="1"/>
              <a:t>in_positively_small</a:t>
            </a:r>
            <a:r>
              <a:rPr lang="en-US" dirty="0"/>
              <a:t>, </a:t>
            </a:r>
            <a:r>
              <a:rPr lang="en-US" dirty="0" err="1"/>
              <a:t>in_positively_medium</a:t>
            </a:r>
            <a:r>
              <a:rPr lang="en-US" dirty="0"/>
              <a:t>, </a:t>
            </a:r>
            <a:r>
              <a:rPr lang="en-US" dirty="0" err="1"/>
              <a:t>in_positively_large</a:t>
            </a:r>
            <a:r>
              <a:rPr lang="en-US" dirty="0"/>
              <a:t>};  </a:t>
            </a:r>
            <a:endParaRPr lang="en-US" b="1" dirty="0">
              <a:solidFill>
                <a:srgbClr val="132BDD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132BDD"/>
                </a:solidFill>
              </a:rPr>
              <a:t>//indices of fuzzy sets for </a:t>
            </a:r>
            <a:r>
              <a:rPr lang="en-US" b="1" dirty="0">
                <a:solidFill>
                  <a:srgbClr val="132BDD"/>
                </a:solidFill>
              </a:rPr>
              <a:t>distance input</a:t>
            </a:r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  </a:t>
            </a:r>
            <a:r>
              <a:rPr lang="en-US" b="1" dirty="0" err="1"/>
              <a:t>enum</a:t>
            </a:r>
            <a:r>
              <a:rPr lang="en-US" dirty="0"/>
              <a:t> {</a:t>
            </a:r>
            <a:r>
              <a:rPr lang="en-US" dirty="0" err="1"/>
              <a:t>in_near</a:t>
            </a:r>
            <a:r>
              <a:rPr lang="en-US" dirty="0"/>
              <a:t>, </a:t>
            </a:r>
            <a:r>
              <a:rPr lang="en-US" dirty="0" err="1"/>
              <a:t>in_medium</a:t>
            </a:r>
            <a:r>
              <a:rPr lang="en-US" dirty="0"/>
              <a:t>, </a:t>
            </a:r>
            <a:r>
              <a:rPr lang="en-US" dirty="0" err="1"/>
              <a:t>in_far</a:t>
            </a:r>
            <a:r>
              <a:rPr lang="en-US" dirty="0"/>
              <a:t>, </a:t>
            </a:r>
            <a:r>
              <a:rPr lang="en-US" dirty="0" err="1"/>
              <a:t>in_very_far</a:t>
            </a:r>
            <a:r>
              <a:rPr lang="en-US" dirty="0"/>
              <a:t>};  </a:t>
            </a:r>
            <a:endParaRPr lang="en-US" b="1" dirty="0">
              <a:solidFill>
                <a:srgbClr val="132BDD"/>
              </a:solidFill>
            </a:endParaRPr>
          </a:p>
          <a:p>
            <a:endParaRPr lang="en-NZ" sz="1200" dirty="0"/>
          </a:p>
          <a:p>
            <a:r>
              <a:rPr lang="en-NZ" dirty="0">
                <a:solidFill>
                  <a:srgbClr val="132BDD"/>
                </a:solidFill>
              </a:rPr>
              <a:t>//indices for output </a:t>
            </a:r>
            <a:r>
              <a:rPr lang="en-NZ" b="1" dirty="0">
                <a:solidFill>
                  <a:srgbClr val="132BDD"/>
                </a:solidFill>
              </a:rPr>
              <a:t>steering angle</a:t>
            </a:r>
            <a:endParaRPr lang="en-US" b="1" dirty="0">
              <a:solidFill>
                <a:srgbClr val="132BDD"/>
              </a:solidFill>
            </a:endParaRPr>
          </a:p>
          <a:p>
            <a:r>
              <a:rPr lang="en-US" dirty="0" err="1"/>
              <a:t>typedef</a:t>
            </a:r>
            <a:r>
              <a:rPr lang="en-US" dirty="0"/>
              <a:t>   </a:t>
            </a:r>
            <a:r>
              <a:rPr lang="en-US" b="1" dirty="0" err="1"/>
              <a:t>enum</a:t>
            </a:r>
            <a:r>
              <a:rPr lang="en-US" dirty="0"/>
              <a:t> {</a:t>
            </a:r>
            <a:r>
              <a:rPr lang="en-US" dirty="0" err="1"/>
              <a:t>out_ze_turn</a:t>
            </a:r>
            <a:r>
              <a:rPr lang="en-US" dirty="0"/>
              <a:t>, </a:t>
            </a:r>
            <a:r>
              <a:rPr lang="en-US" dirty="0" err="1"/>
              <a:t>out_negatively_very_mild_turn</a:t>
            </a:r>
            <a:r>
              <a:rPr lang="en-US" dirty="0"/>
              <a:t>, </a:t>
            </a:r>
            <a:r>
              <a:rPr lang="en-US" dirty="0" err="1"/>
              <a:t>out_negatively_mild_turn</a:t>
            </a:r>
            <a:r>
              <a:rPr lang="en-US" dirty="0"/>
              <a:t>, </a:t>
            </a:r>
            <a:r>
              <a:rPr lang="en-US" dirty="0" err="1"/>
              <a:t>out_negatively_sharp_turn</a:t>
            </a:r>
            <a:r>
              <a:rPr lang="en-US" dirty="0"/>
              <a:t>, </a:t>
            </a:r>
            <a:r>
              <a:rPr lang="en-US" dirty="0" err="1"/>
              <a:t>out_negatively_very_sharp_turn</a:t>
            </a:r>
            <a:r>
              <a:rPr lang="en-US" dirty="0"/>
              <a:t>,</a:t>
            </a:r>
          </a:p>
          <a:p>
            <a:r>
              <a:rPr lang="en-US" dirty="0" err="1"/>
              <a:t>out_positively_very_mild_turn</a:t>
            </a:r>
            <a:r>
              <a:rPr lang="en-US" dirty="0"/>
              <a:t>, </a:t>
            </a:r>
            <a:r>
              <a:rPr lang="en-US" dirty="0" err="1"/>
              <a:t>out_positively_mild_turn</a:t>
            </a:r>
            <a:r>
              <a:rPr lang="en-US" dirty="0"/>
              <a:t>, </a:t>
            </a:r>
            <a:r>
              <a:rPr lang="en-US" dirty="0" err="1"/>
              <a:t>out_positively_sharp_turn</a:t>
            </a:r>
            <a:r>
              <a:rPr lang="en-US" dirty="0"/>
              <a:t>, </a:t>
            </a:r>
            <a:r>
              <a:rPr lang="en-US" dirty="0" err="1"/>
              <a:t>out_positively_very_sharp_turn</a:t>
            </a:r>
            <a:endParaRPr lang="en-US" dirty="0"/>
          </a:p>
          <a:p>
            <a:r>
              <a:rPr lang="en-US" dirty="0"/>
              <a:t>};</a:t>
            </a:r>
          </a:p>
          <a:p>
            <a:endParaRPr lang="en-NZ" sz="1200" dirty="0"/>
          </a:p>
          <a:p>
            <a:r>
              <a:rPr lang="en-NZ" dirty="0">
                <a:solidFill>
                  <a:srgbClr val="132BDD"/>
                </a:solidFill>
              </a:rPr>
              <a:t>//indices for </a:t>
            </a:r>
            <a:r>
              <a:rPr lang="en-NZ" b="1" dirty="0">
                <a:solidFill>
                  <a:srgbClr val="132BDD"/>
                </a:solidFill>
              </a:rPr>
              <a:t>output speed</a:t>
            </a:r>
            <a:endParaRPr lang="en-US" b="1" dirty="0">
              <a:solidFill>
                <a:srgbClr val="132BDD"/>
              </a:solidFill>
            </a:endParaRPr>
          </a:p>
          <a:p>
            <a:r>
              <a:rPr lang="en-US" dirty="0" err="1"/>
              <a:t>typedef</a:t>
            </a:r>
            <a:r>
              <a:rPr lang="en-US" dirty="0"/>
              <a:t>   </a:t>
            </a:r>
            <a:r>
              <a:rPr lang="en-US" b="1" dirty="0" err="1"/>
              <a:t>enum</a:t>
            </a:r>
            <a:r>
              <a:rPr lang="en-US" dirty="0"/>
              <a:t> {</a:t>
            </a:r>
            <a:r>
              <a:rPr lang="en-US" dirty="0" err="1"/>
              <a:t>out_very_slow</a:t>
            </a:r>
            <a:r>
              <a:rPr lang="en-US" dirty="0"/>
              <a:t>, </a:t>
            </a:r>
            <a:r>
              <a:rPr lang="en-US" dirty="0" err="1"/>
              <a:t>out_slow</a:t>
            </a:r>
            <a:r>
              <a:rPr lang="en-US" dirty="0"/>
              <a:t>, </a:t>
            </a:r>
            <a:r>
              <a:rPr lang="en-US" dirty="0" err="1"/>
              <a:t>out_medium</a:t>
            </a:r>
            <a:r>
              <a:rPr lang="en-US" dirty="0"/>
              <a:t>, </a:t>
            </a:r>
            <a:r>
              <a:rPr lang="en-US" dirty="0" err="1"/>
              <a:t>out_fast</a:t>
            </a:r>
            <a:r>
              <a:rPr lang="en-US" dirty="0"/>
              <a:t>, </a:t>
            </a:r>
            <a:r>
              <a:rPr lang="en-US" dirty="0" err="1"/>
              <a:t>out_very_fast</a:t>
            </a:r>
            <a:r>
              <a:rPr lang="en-US" dirty="0"/>
              <a:t>,  			</a:t>
            </a:r>
            <a:r>
              <a:rPr lang="en-US" dirty="0" err="1"/>
              <a:t>out_wicked_fast</a:t>
            </a:r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Enumerated data types – for easy indexing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3995936" y="2492896"/>
            <a:ext cx="5040560" cy="3168352"/>
          </a:xfrm>
          <a:prstGeom prst="wedgeRoundRectCallout">
            <a:avLst>
              <a:gd name="adj1" fmla="val 32275"/>
              <a:gd name="adj2" fmla="val 68356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2000" dirty="0">
                <a:solidFill>
                  <a:srgbClr val="FFFF00"/>
                </a:solidFill>
              </a:rPr>
              <a:t>Define </a:t>
            </a:r>
            <a:r>
              <a:rPr lang="en-NZ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en-NZ" sz="2000" dirty="0">
                <a:solidFill>
                  <a:srgbClr val="FFFF00"/>
                </a:solidFill>
              </a:rPr>
              <a:t> variables for the linguistic terms.</a:t>
            </a:r>
          </a:p>
          <a:p>
            <a:endParaRPr lang="en-NZ" dirty="0"/>
          </a:p>
          <a:p>
            <a:r>
              <a:rPr lang="en-NZ" dirty="0"/>
              <a:t>We would like to refer to the different fuzzy sets and input parameters using descriptive names (e.g. {</a:t>
            </a:r>
            <a:r>
              <a:rPr lang="en-NZ" dirty="0" err="1">
                <a:solidFill>
                  <a:srgbClr val="66FFCC"/>
                </a:solidFill>
              </a:rPr>
              <a:t>in_angle</a:t>
            </a:r>
            <a:r>
              <a:rPr lang="en-NZ" dirty="0">
                <a:solidFill>
                  <a:srgbClr val="66FFCC"/>
                </a:solidFill>
              </a:rPr>
              <a:t>, </a:t>
            </a:r>
            <a:r>
              <a:rPr lang="en-NZ" dirty="0" err="1">
                <a:solidFill>
                  <a:srgbClr val="66FFCC"/>
                </a:solidFill>
              </a:rPr>
              <a:t>in_position</a:t>
            </a:r>
            <a:r>
              <a:rPr lang="en-NZ" dirty="0"/>
              <a:t>}, {</a:t>
            </a:r>
            <a:r>
              <a:rPr lang="en-NZ" dirty="0" err="1">
                <a:solidFill>
                  <a:srgbClr val="66FFCC"/>
                </a:solidFill>
              </a:rPr>
              <a:t>in_negatively_small</a:t>
            </a:r>
            <a:r>
              <a:rPr lang="en-NZ" dirty="0">
                <a:solidFill>
                  <a:srgbClr val="66FFCC"/>
                </a:solidFill>
              </a:rPr>
              <a:t>, </a:t>
            </a:r>
            <a:r>
              <a:rPr lang="en-NZ" dirty="0" err="1">
                <a:solidFill>
                  <a:srgbClr val="66FFCC"/>
                </a:solidFill>
              </a:rPr>
              <a:t>in_negatively_large</a:t>
            </a:r>
            <a:r>
              <a:rPr lang="en-NZ" dirty="0">
                <a:solidFill>
                  <a:srgbClr val="66FFCC"/>
                </a:solidFill>
              </a:rPr>
              <a:t>, etc.</a:t>
            </a:r>
            <a:r>
              <a:rPr lang="en-NZ" dirty="0"/>
              <a:t>), instead of numbers whenever we use them.</a:t>
            </a:r>
          </a:p>
        </p:txBody>
      </p:sp>
      <p:pic>
        <p:nvPicPr>
          <p:cNvPr id="5" name="Picture 8" descr="j023468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6205538"/>
            <a:ext cx="11080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 rot="10800000">
            <a:off x="494" y="6416166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0615" y="6459006"/>
            <a:ext cx="5100242" cy="369332"/>
          </a:xfrm>
          <a:prstGeom prst="rect">
            <a:avLst/>
          </a:prstGeom>
          <a:solidFill>
            <a:srgbClr val="FFFF99"/>
          </a:solidFill>
          <a:ln>
            <a:solidFill>
              <a:srgbClr val="33CC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NZ" dirty="0"/>
              <a:t>Add linguistic terms tailored to the problem domain </a:t>
            </a:r>
          </a:p>
        </p:txBody>
      </p:sp>
    </p:spTree>
    <p:extLst>
      <p:ext uri="{BB962C8B-B14F-4D97-AF65-F5344CB8AC3E}">
        <p14:creationId xmlns:p14="http://schemas.microsoft.com/office/powerpoint/2010/main" val="34179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Trapezoidal Membership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785" y="2424066"/>
            <a:ext cx="56734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2BDD"/>
                </a:solidFill>
                <a:latin typeface="Arial" pitchFamily="34" charset="0"/>
                <a:cs typeface="Arial" pitchFamily="34" charset="0"/>
              </a:rPr>
              <a:t>// Trapezoidal Fuzzy Set //////////////////////////////////////////////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struct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trapezoid </a:t>
            </a: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trapz_type</a:t>
            </a: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tp</a:t>
            </a:r>
            <a:r>
              <a:rPr lang="en-US" dirty="0">
                <a:latin typeface="Arial" pitchFamily="34" charset="0"/>
                <a:cs typeface="Arial" pitchFamily="34" charset="0"/>
              </a:rPr>
              <a:t>;  </a:t>
            </a:r>
            <a:r>
              <a:rPr lang="en-US" dirty="0">
                <a:solidFill>
                  <a:srgbClr val="132BDD"/>
                </a:solidFill>
                <a:latin typeface="Arial" pitchFamily="34" charset="0"/>
                <a:cs typeface="Arial" pitchFamily="34" charset="0"/>
              </a:rPr>
              <a:t>//type of trapezoid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float  a, b, c, d,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l_slope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r_slope</a:t>
            </a:r>
            <a:r>
              <a:rPr lang="en-US" dirty="0">
                <a:latin typeface="Arial" pitchFamily="34" charset="0"/>
                <a:cs typeface="Arial" pitchFamily="34" charset="0"/>
              </a:rPr>
              <a:t>; </a:t>
            </a:r>
            <a:r>
              <a:rPr lang="en-US" dirty="0">
                <a:solidFill>
                  <a:srgbClr val="132BDD"/>
                </a:solidFill>
                <a:latin typeface="Arial" pitchFamily="34" charset="0"/>
                <a:cs typeface="Arial" pitchFamily="34" charset="0"/>
              </a:rPr>
              <a:t>//parameters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};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1281058"/>
            <a:ext cx="8429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2BDD"/>
                </a:solidFill>
                <a:latin typeface="Arial" pitchFamily="34" charset="0"/>
                <a:cs typeface="Arial" pitchFamily="34" charset="0"/>
              </a:rPr>
              <a:t>//Trapezoidal membership function types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typedef</a:t>
            </a: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enum</a:t>
            </a:r>
            <a:r>
              <a:rPr lang="en-US" dirty="0">
                <a:latin typeface="Arial" pitchFamily="34" charset="0"/>
                <a:cs typeface="Arial" pitchFamily="34" charset="0"/>
              </a:rPr>
              <a:t> {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regular_trapezoid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left_trapezoid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right_trapezoid</a:t>
            </a:r>
            <a:r>
              <a:rPr lang="en-US" dirty="0">
                <a:latin typeface="Arial" pitchFamily="34" charset="0"/>
                <a:cs typeface="Arial" pitchFamily="34" charset="0"/>
              </a:rPr>
              <a:t> } 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trapz_type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995936" y="2492896"/>
            <a:ext cx="5040560" cy="3168352"/>
          </a:xfrm>
          <a:prstGeom prst="wedgeRoundRectCallout">
            <a:avLst>
              <a:gd name="adj1" fmla="val 32275"/>
              <a:gd name="adj2" fmla="val 68356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2000" dirty="0">
                <a:solidFill>
                  <a:srgbClr val="FFFF00"/>
                </a:solidFill>
              </a:rPr>
              <a:t>Define a structure for holding the properties of the membership functions to use.</a:t>
            </a:r>
          </a:p>
          <a:p>
            <a:endParaRPr lang="en-NZ" dirty="0"/>
          </a:p>
          <a:p>
            <a:r>
              <a:rPr lang="en-NZ" dirty="0"/>
              <a:t>Here we have a structure implementing the </a:t>
            </a:r>
            <a:r>
              <a:rPr lang="en-NZ" dirty="0">
                <a:solidFill>
                  <a:srgbClr val="66FFCC"/>
                </a:solidFill>
              </a:rPr>
              <a:t>trapezoidal membership function</a:t>
            </a:r>
            <a:r>
              <a:rPr lang="en-NZ" dirty="0"/>
              <a:t>.</a:t>
            </a:r>
          </a:p>
        </p:txBody>
      </p:sp>
      <p:pic>
        <p:nvPicPr>
          <p:cNvPr id="8" name="Picture 8" descr="j023468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6205538"/>
            <a:ext cx="11080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9563" y="5129805"/>
            <a:ext cx="8715404" cy="369332"/>
          </a:xfrm>
          <a:prstGeom prst="rect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Fuzzy Rule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1071546"/>
            <a:ext cx="7250639" cy="2616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32BDD"/>
                </a:solidFill>
              </a:rPr>
              <a:t>// Fuzzy Rule //////////////////////////////////////////////////////////</a:t>
            </a:r>
          </a:p>
          <a:p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  </a:t>
            </a: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short   	</a:t>
            </a:r>
            <a:r>
              <a:rPr lang="en-US" b="1" dirty="0" err="1"/>
              <a:t>inp_index</a:t>
            </a:r>
            <a:r>
              <a:rPr lang="en-US" dirty="0"/>
              <a:t>[MAX_NO_OF_INPUTS],  </a:t>
            </a:r>
            <a:r>
              <a:rPr lang="en-US" dirty="0">
                <a:solidFill>
                  <a:srgbClr val="132BDD"/>
                </a:solidFill>
              </a:rPr>
              <a:t>//input index</a:t>
            </a:r>
          </a:p>
          <a:p>
            <a:r>
              <a:rPr lang="en-US" dirty="0"/>
              <a:t>               	</a:t>
            </a:r>
            <a:r>
              <a:rPr lang="en-US" b="1" dirty="0" err="1"/>
              <a:t>inp_fuzzy_set</a:t>
            </a:r>
            <a:r>
              <a:rPr lang="en-US" dirty="0"/>
              <a:t>[MAX_NO_OF_INPUTS], </a:t>
            </a:r>
            <a:r>
              <a:rPr lang="en-US" dirty="0">
                <a:solidFill>
                  <a:srgbClr val="132BDD"/>
                </a:solidFill>
              </a:rPr>
              <a:t>//input fuzzy set index</a:t>
            </a:r>
          </a:p>
          <a:p>
            <a:r>
              <a:rPr lang="en-US" dirty="0"/>
              <a:t>          	</a:t>
            </a:r>
            <a:r>
              <a:rPr lang="en-US" b="1" dirty="0" err="1"/>
              <a:t>out_fuzzy_set</a:t>
            </a:r>
            <a:r>
              <a:rPr lang="en-US" dirty="0"/>
              <a:t>; </a:t>
            </a:r>
            <a:r>
              <a:rPr lang="en-US" dirty="0">
                <a:solidFill>
                  <a:srgbClr val="132BDD"/>
                </a:solidFill>
              </a:rPr>
              <a:t> //output index</a:t>
            </a:r>
          </a:p>
          <a:p>
            <a:endParaRPr lang="en-US" dirty="0"/>
          </a:p>
          <a:p>
            <a:r>
              <a:rPr lang="en-US" dirty="0"/>
              <a:t>}  </a:t>
            </a:r>
            <a:r>
              <a:rPr lang="en-US" sz="2000" b="1" dirty="0"/>
              <a:t>rule</a:t>
            </a:r>
            <a:r>
              <a:rPr lang="en-US" dirty="0"/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720" y="5143512"/>
            <a:ext cx="8501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If </a:t>
            </a:r>
            <a:r>
              <a:rPr lang="en-NZ" dirty="0">
                <a:latin typeface="Arial" pitchFamily="34" charset="0"/>
                <a:cs typeface="Arial" pitchFamily="34" charset="0"/>
              </a:rPr>
              <a:t>( </a:t>
            </a:r>
            <a:r>
              <a:rPr lang="en-NZ" b="1" dirty="0">
                <a:latin typeface="Arial" pitchFamily="34" charset="0"/>
                <a:cs typeface="Arial" pitchFamily="34" charset="0"/>
              </a:rPr>
              <a:t>angle</a:t>
            </a:r>
            <a:r>
              <a:rPr lang="en-NZ" dirty="0">
                <a:latin typeface="Arial" pitchFamily="34" charset="0"/>
                <a:cs typeface="Arial" pitchFamily="34" charset="0"/>
              </a:rPr>
              <a:t> is </a:t>
            </a: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small</a:t>
            </a:r>
            <a:r>
              <a:rPr lang="en-NZ" dirty="0">
                <a:latin typeface="Arial" pitchFamily="34" charset="0"/>
                <a:cs typeface="Arial" pitchFamily="34" charset="0"/>
              </a:rPr>
              <a:t>) AND (</a:t>
            </a:r>
            <a:r>
              <a:rPr lang="en-NZ" b="1" dirty="0">
                <a:latin typeface="Arial" pitchFamily="34" charset="0"/>
                <a:cs typeface="Arial" pitchFamily="34" charset="0"/>
              </a:rPr>
              <a:t>distance</a:t>
            </a:r>
            <a:r>
              <a:rPr lang="en-NZ" dirty="0">
                <a:latin typeface="Arial" pitchFamily="34" charset="0"/>
                <a:cs typeface="Arial" pitchFamily="34" charset="0"/>
              </a:rPr>
              <a:t> is </a:t>
            </a: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VERY_FAR</a:t>
            </a:r>
            <a:r>
              <a:rPr lang="en-NZ" dirty="0">
                <a:latin typeface="Arial" pitchFamily="34" charset="0"/>
                <a:cs typeface="Arial" pitchFamily="34" charset="0"/>
              </a:rPr>
              <a:t>) </a:t>
            </a:r>
            <a:r>
              <a:rPr lang="en-N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Then</a:t>
            </a:r>
            <a:r>
              <a:rPr lang="en-NZ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NZ" dirty="0">
                <a:latin typeface="Arial" pitchFamily="34" charset="0"/>
                <a:cs typeface="Arial" pitchFamily="34" charset="0"/>
              </a:rPr>
              <a:t>output is </a:t>
            </a: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VERY_FAST</a:t>
            </a:r>
            <a:r>
              <a:rPr lang="en-NZ" dirty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500570"/>
            <a:ext cx="2343655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NZ" dirty="0" err="1"/>
              <a:t>inp_index</a:t>
            </a:r>
            <a:r>
              <a:rPr lang="en-NZ" dirty="0"/>
              <a:t>[0]:  </a:t>
            </a:r>
            <a:r>
              <a:rPr lang="en-NZ" b="1" dirty="0" err="1"/>
              <a:t>in_angle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20328" y="4500570"/>
            <a:ext cx="2673874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NZ" dirty="0" err="1"/>
              <a:t>inp_index</a:t>
            </a:r>
            <a:r>
              <a:rPr lang="en-NZ" dirty="0"/>
              <a:t>[1]:  </a:t>
            </a:r>
            <a:r>
              <a:rPr lang="en-NZ" b="1" dirty="0" err="1"/>
              <a:t>in_distance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86578" y="4572008"/>
            <a:ext cx="151509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b="1" dirty="0" err="1"/>
              <a:t>out_fuzzy_set</a:t>
            </a:r>
            <a:endParaRPr lang="en-US" b="1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771882" y="4727993"/>
            <a:ext cx="357984" cy="617517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5400000">
            <a:off x="3921745" y="3817147"/>
            <a:ext cx="347666" cy="2428892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7535882" y="5107793"/>
            <a:ext cx="214314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8" descr="j023468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3324" y="6205538"/>
            <a:ext cx="11080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82636" y="5734659"/>
            <a:ext cx="2749407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NZ" dirty="0" err="1"/>
              <a:t>inp_fuzzy_set</a:t>
            </a:r>
            <a:r>
              <a:rPr lang="en-NZ" dirty="0"/>
              <a:t>[0]:  </a:t>
            </a:r>
            <a:r>
              <a:rPr lang="en-NZ" b="1" dirty="0" err="1"/>
              <a:t>in_small</a:t>
            </a:r>
            <a:endParaRPr lang="en-US" b="1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749306" y="5238377"/>
            <a:ext cx="357984" cy="617517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07904" y="5734659"/>
            <a:ext cx="3039550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NZ" dirty="0" err="1"/>
              <a:t>inp_fuzzy_set</a:t>
            </a:r>
            <a:r>
              <a:rPr lang="en-NZ" dirty="0"/>
              <a:t>[1]:  </a:t>
            </a:r>
            <a:r>
              <a:rPr lang="en-NZ" b="1" dirty="0" err="1"/>
              <a:t>in_very_far</a:t>
            </a:r>
            <a:endParaRPr lang="en-US" b="1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4630196" y="4920224"/>
            <a:ext cx="315662" cy="1296145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4494874" y="2996952"/>
            <a:ext cx="4652615" cy="2816696"/>
          </a:xfrm>
          <a:prstGeom prst="wedgeRoundRectCallout">
            <a:avLst>
              <a:gd name="adj1" fmla="val 32275"/>
              <a:gd name="adj2" fmla="val 68356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2000" dirty="0">
                <a:solidFill>
                  <a:srgbClr val="FFFF00"/>
                </a:solidFill>
              </a:rPr>
              <a:t>Define a structure for holding the components of a fuzzy rule.</a:t>
            </a:r>
          </a:p>
          <a:p>
            <a:endParaRPr lang="en-NZ" dirty="0"/>
          </a:p>
          <a:p>
            <a:r>
              <a:rPr lang="en-NZ" dirty="0"/>
              <a:t>Note that we are only storing the </a:t>
            </a:r>
            <a:r>
              <a:rPr lang="en-NZ" dirty="0">
                <a:solidFill>
                  <a:srgbClr val="66FFCC"/>
                </a:solidFill>
              </a:rPr>
              <a:t>indices</a:t>
            </a:r>
            <a:r>
              <a:rPr lang="en-NZ" dirty="0"/>
              <a:t> of the components of a rule.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714356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Fuzzy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947" y="1285860"/>
            <a:ext cx="8085019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32BDD"/>
                </a:solidFill>
              </a:rPr>
              <a:t>// The complete Fuzzy System //////////////////////////////////////////////////</a:t>
            </a:r>
          </a:p>
          <a:p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 </a:t>
            </a:r>
            <a:r>
              <a:rPr lang="en-US" dirty="0" err="1"/>
              <a:t>bool</a:t>
            </a:r>
            <a:r>
              <a:rPr lang="en-US" dirty="0"/>
              <a:t> allocated;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trapezoid   </a:t>
            </a:r>
            <a:r>
              <a:rPr lang="en-US" b="1" dirty="0" err="1"/>
              <a:t>inp_mem_fns</a:t>
            </a:r>
            <a:r>
              <a:rPr lang="en-US" dirty="0"/>
              <a:t> [MAX_NO_OF_INPUTS] [MAX_NO_OF_INP_REGIONS];</a:t>
            </a:r>
          </a:p>
          <a:p>
            <a:endParaRPr lang="en-US" dirty="0"/>
          </a:p>
          <a:p>
            <a:r>
              <a:rPr lang="en-US" dirty="0"/>
              <a:t>     rule*  </a:t>
            </a:r>
            <a:r>
              <a:rPr lang="en-US" b="1" dirty="0"/>
              <a:t>rules</a:t>
            </a:r>
            <a:r>
              <a:rPr lang="en-US" dirty="0"/>
              <a:t>; </a:t>
            </a:r>
            <a:r>
              <a:rPr lang="en-US" dirty="0">
                <a:solidFill>
                  <a:srgbClr val="132BDD"/>
                </a:solidFill>
              </a:rPr>
              <a:t>//note that we need to allocate memory for the rules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	</a:t>
            </a:r>
            <a:r>
              <a:rPr lang="en-US" dirty="0" err="1"/>
              <a:t>no_of_inputs</a:t>
            </a:r>
            <a:r>
              <a:rPr lang="en-US" dirty="0"/>
              <a:t>,           </a:t>
            </a:r>
            <a:r>
              <a:rPr lang="en-US" dirty="0">
                <a:solidFill>
                  <a:srgbClr val="132BDD"/>
                </a:solidFill>
              </a:rPr>
              <a:t> //number of inputs</a:t>
            </a:r>
          </a:p>
          <a:p>
            <a:r>
              <a:rPr lang="en-US" dirty="0"/>
              <a:t>            	</a:t>
            </a:r>
            <a:r>
              <a:rPr lang="en-US" dirty="0" err="1"/>
              <a:t>no_of_inp_regions</a:t>
            </a:r>
            <a:r>
              <a:rPr lang="en-US" dirty="0"/>
              <a:t>, </a:t>
            </a:r>
            <a:r>
              <a:rPr lang="en-US" dirty="0">
                <a:solidFill>
                  <a:srgbClr val="132BDD"/>
                </a:solidFill>
              </a:rPr>
              <a:t> //number of fuzzy sets associated with each input</a:t>
            </a:r>
          </a:p>
          <a:p>
            <a:r>
              <a:rPr lang="en-US" dirty="0"/>
              <a:t>            	</a:t>
            </a:r>
            <a:r>
              <a:rPr lang="en-US" dirty="0" err="1"/>
              <a:t>no_of_rules</a:t>
            </a:r>
            <a:r>
              <a:rPr lang="en-US" dirty="0"/>
              <a:t>,              </a:t>
            </a:r>
            <a:r>
              <a:rPr lang="en-US" dirty="0">
                <a:solidFill>
                  <a:srgbClr val="132BDD"/>
                </a:solidFill>
              </a:rPr>
              <a:t>//number of rules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no_of_outputs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;         //number of fuzzy outputs</a:t>
            </a:r>
          </a:p>
          <a:p>
            <a:endParaRPr lang="en-US" dirty="0"/>
          </a:p>
          <a:p>
            <a:r>
              <a:rPr lang="en-US" dirty="0"/>
              <a:t>     float  </a:t>
            </a:r>
            <a:r>
              <a:rPr lang="en-US" b="1" dirty="0" err="1"/>
              <a:t>output_values</a:t>
            </a:r>
            <a:r>
              <a:rPr lang="en-US" dirty="0"/>
              <a:t>[MAX_NO_OF_OUTPUT_VALUES]; </a:t>
            </a:r>
            <a:r>
              <a:rPr lang="en-US" dirty="0">
                <a:solidFill>
                  <a:srgbClr val="132BDD"/>
                </a:solidFill>
              </a:rPr>
              <a:t>//the values of the outputs</a:t>
            </a:r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dirty="0"/>
              <a:t>} 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fuzzy_system_rec</a:t>
            </a:r>
            <a:r>
              <a:rPr lang="en-US" dirty="0"/>
              <a:t>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995936" y="2492896"/>
            <a:ext cx="5040560" cy="3168352"/>
          </a:xfrm>
          <a:prstGeom prst="wedgeRoundRectCallout">
            <a:avLst>
              <a:gd name="adj1" fmla="val 32275"/>
              <a:gd name="adj2" fmla="val 68356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2000" dirty="0">
                <a:solidFill>
                  <a:srgbClr val="FFFF00"/>
                </a:solidFill>
              </a:rPr>
              <a:t>Define a structure for holding the complete description of a </a:t>
            </a:r>
            <a:r>
              <a:rPr lang="en-NZ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fuzzy inference system</a:t>
            </a:r>
            <a:r>
              <a:rPr lang="en-NZ" sz="2000" dirty="0">
                <a:solidFill>
                  <a:srgbClr val="FFFF00"/>
                </a:solidFill>
              </a:rPr>
              <a:t>.</a:t>
            </a:r>
          </a:p>
          <a:p>
            <a:endParaRPr lang="en-NZ" dirty="0"/>
          </a:p>
          <a:p>
            <a:r>
              <a:rPr lang="en-NZ" dirty="0"/>
              <a:t>Here we have a structure implementing a </a:t>
            </a:r>
            <a:r>
              <a:rPr lang="en-NZ" dirty="0">
                <a:solidFill>
                  <a:srgbClr val="66FFCC"/>
                </a:solidFill>
              </a:rPr>
              <a:t>Zero-Order </a:t>
            </a:r>
            <a:r>
              <a:rPr lang="en-NZ" dirty="0" err="1">
                <a:solidFill>
                  <a:srgbClr val="66FFCC"/>
                </a:solidFill>
              </a:rPr>
              <a:t>Sugeno</a:t>
            </a:r>
            <a:r>
              <a:rPr lang="en-NZ" dirty="0">
                <a:solidFill>
                  <a:srgbClr val="66FFCC"/>
                </a:solidFill>
              </a:rPr>
              <a:t> Fuzzy inference system</a:t>
            </a:r>
            <a:r>
              <a:rPr lang="en-NZ" dirty="0"/>
              <a:t>.</a:t>
            </a:r>
          </a:p>
        </p:txBody>
      </p:sp>
      <p:pic>
        <p:nvPicPr>
          <p:cNvPr id="7" name="Picture 8" descr="j023468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6205538"/>
            <a:ext cx="110807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D22C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D22C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8639</TotalTime>
  <Words>4438</Words>
  <Application>Microsoft Office PowerPoint</Application>
  <PresentationFormat>On-screen Show (4:3)</PresentationFormat>
  <Paragraphs>864</Paragraphs>
  <Slides>53</Slides>
  <Notes>20</Notes>
  <HiddenSlides>5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Arial</vt:lpstr>
      <vt:lpstr>Calibri</vt:lpstr>
      <vt:lpstr>Cambria Math</vt:lpstr>
      <vt:lpstr>Consolas</vt:lpstr>
      <vt:lpstr>Courier New</vt:lpstr>
      <vt:lpstr>French Script MT</vt:lpstr>
      <vt:lpstr>Helvetica</vt:lpstr>
      <vt:lpstr>Monotype Sorts</vt:lpstr>
      <vt:lpstr>Times</vt:lpstr>
      <vt:lpstr>Times New Roman</vt:lpstr>
      <vt:lpstr>Office Theme</vt:lpstr>
      <vt:lpstr>Dads Tie</vt:lpstr>
      <vt:lpstr>1_Office Theme</vt:lpstr>
      <vt:lpstr>Equation</vt:lpstr>
      <vt:lpstr>Feedback Control/Closed Loop Control</vt:lpstr>
      <vt:lpstr>Feedback Control/Closed Loop Control</vt:lpstr>
      <vt:lpstr>2 Inputs, 9 rules</vt:lpstr>
      <vt:lpstr>C/C++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use the Fuzzy Logic Engine?</vt:lpstr>
      <vt:lpstr>Fuzzy System Development</vt:lpstr>
      <vt:lpstr>Fuzzy System Development</vt:lpstr>
      <vt:lpstr>Fuzzy System Development</vt:lpstr>
      <vt:lpstr>Fuzzy System Development</vt:lpstr>
      <vt:lpstr>Inverted Pendulum</vt:lpstr>
      <vt:lpstr>Another Example</vt:lpstr>
      <vt:lpstr>Robot navigation</vt:lpstr>
      <vt:lpstr>Robot navigation</vt:lpstr>
      <vt:lpstr>Robot navigation</vt:lpstr>
      <vt:lpstr>Skeleton of Simulation</vt:lpstr>
      <vt:lpstr>Input and Output</vt:lpstr>
      <vt:lpstr>World State</vt:lpstr>
      <vt:lpstr>Dynamics of the System</vt:lpstr>
      <vt:lpstr>PowerPoint Presentation</vt:lpstr>
      <vt:lpstr>PowerPoint Presentation</vt:lpstr>
      <vt:lpstr>PowerPoint Presentation</vt:lpstr>
      <vt:lpstr>World Coordinate to Device Coordinate Transformation</vt:lpstr>
      <vt:lpstr>Transformation Equations</vt:lpstr>
      <vt:lpstr>Transformation Equations</vt:lpstr>
      <vt:lpstr>World Boundaries</vt:lpstr>
      <vt:lpstr>Transformation</vt:lpstr>
      <vt:lpstr>World-to-Device Coordinates</vt:lpstr>
      <vt:lpstr>Demonstration</vt:lpstr>
      <vt:lpstr>Randomisation</vt:lpstr>
      <vt:lpstr>Element of Surprise</vt:lpstr>
      <vt:lpstr>Element of Surprise</vt:lpstr>
      <vt:lpstr>Element of Surprise</vt:lpstr>
      <vt:lpstr>Time elapsed, wait…</vt:lpstr>
      <vt:lpstr>Keyboard Handling</vt:lpstr>
      <vt:lpstr>Keyboard Handling</vt:lpstr>
      <vt:lpstr>Keyboard Handling</vt:lpstr>
      <vt:lpstr>Keyboard Handling</vt:lpstr>
      <vt:lpstr>PowerPoint Presentation</vt:lpstr>
      <vt:lpstr>PowerPoint Presentation</vt:lpstr>
      <vt:lpstr>End of Presentation</vt:lpstr>
    </vt:vector>
  </TitlesOfParts>
  <Company>Information Technology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nhreyes</dc:creator>
  <cp:lastModifiedBy>Napoleon Reyes</cp:lastModifiedBy>
  <cp:revision>285</cp:revision>
  <dcterms:created xsi:type="dcterms:W3CDTF">2010-05-19T10:35:07Z</dcterms:created>
  <dcterms:modified xsi:type="dcterms:W3CDTF">2020-04-20T21:30:55Z</dcterms:modified>
</cp:coreProperties>
</file>