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83" r:id="rId3"/>
    <p:sldMasterId id="2147483697" r:id="rId4"/>
    <p:sldMasterId id="2147483702" r:id="rId5"/>
  </p:sldMasterIdLst>
  <p:notesMasterIdLst>
    <p:notesMasterId r:id="rId17"/>
  </p:notesMasterIdLst>
  <p:sldIdLst>
    <p:sldId id="256" r:id="rId6"/>
    <p:sldId id="257" r:id="rId7"/>
    <p:sldId id="264" r:id="rId8"/>
    <p:sldId id="266" r:id="rId9"/>
    <p:sldId id="267" r:id="rId10"/>
    <p:sldId id="265" r:id="rId11"/>
    <p:sldId id="258" r:id="rId12"/>
    <p:sldId id="259" r:id="rId13"/>
    <p:sldId id="269" r:id="rId14"/>
    <p:sldId id="262" r:id="rId15"/>
    <p:sldId id="263" r:id="rId1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25785B-B297-4BD1-AD8B-42C6CB776834}" v="3" dt="2024-04-28T10:59:49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48" d="100"/>
          <a:sy n="148" d="100"/>
        </p:scale>
        <p:origin x="62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wei liu" userId="34562458abd956b0" providerId="LiveId" clId="{7F25785B-B297-4BD1-AD8B-42C6CB776834}"/>
    <pc:docChg chg="undo custSel modSld">
      <pc:chgData name="yawei liu" userId="34562458abd956b0" providerId="LiveId" clId="{7F25785B-B297-4BD1-AD8B-42C6CB776834}" dt="2024-04-28T16:12:37.187" v="694" actId="207"/>
      <pc:docMkLst>
        <pc:docMk/>
      </pc:docMkLst>
      <pc:sldChg chg="modSp mod">
        <pc:chgData name="yawei liu" userId="34562458abd956b0" providerId="LiveId" clId="{7F25785B-B297-4BD1-AD8B-42C6CB776834}" dt="2024-04-28T10:57:03.445" v="6" actId="6549"/>
        <pc:sldMkLst>
          <pc:docMk/>
          <pc:sldMk cId="4163304434" sldId="258"/>
        </pc:sldMkLst>
        <pc:spChg chg="mod">
          <ac:chgData name="yawei liu" userId="34562458abd956b0" providerId="LiveId" clId="{7F25785B-B297-4BD1-AD8B-42C6CB776834}" dt="2024-04-28T10:57:03.445" v="6" actId="6549"/>
          <ac:spMkLst>
            <pc:docMk/>
            <pc:sldMk cId="4163304434" sldId="258"/>
            <ac:spMk id="3" creationId="{4190FF2B-F0DE-D127-5DD7-E07B63D8AA0F}"/>
          </ac:spMkLst>
        </pc:spChg>
      </pc:sldChg>
      <pc:sldChg chg="modSp mod">
        <pc:chgData name="yawei liu" userId="34562458abd956b0" providerId="LiveId" clId="{7F25785B-B297-4BD1-AD8B-42C6CB776834}" dt="2024-04-28T10:58:14.500" v="15" actId="15"/>
        <pc:sldMkLst>
          <pc:docMk/>
          <pc:sldMk cId="189344331" sldId="259"/>
        </pc:sldMkLst>
        <pc:spChg chg="mod">
          <ac:chgData name="yawei liu" userId="34562458abd956b0" providerId="LiveId" clId="{7F25785B-B297-4BD1-AD8B-42C6CB776834}" dt="2024-04-28T10:58:14.500" v="15" actId="15"/>
          <ac:spMkLst>
            <pc:docMk/>
            <pc:sldMk cId="189344331" sldId="259"/>
            <ac:spMk id="3" creationId="{19D6E7EB-F518-B7C4-8366-AF7C6C59FEE7}"/>
          </ac:spMkLst>
        </pc:spChg>
      </pc:sldChg>
      <pc:sldChg chg="modSp mod">
        <pc:chgData name="yawei liu" userId="34562458abd956b0" providerId="LiveId" clId="{7F25785B-B297-4BD1-AD8B-42C6CB776834}" dt="2024-04-28T16:12:37.187" v="694" actId="207"/>
        <pc:sldMkLst>
          <pc:docMk/>
          <pc:sldMk cId="319163682" sldId="263"/>
        </pc:sldMkLst>
        <pc:spChg chg="mod">
          <ac:chgData name="yawei liu" userId="34562458abd956b0" providerId="LiveId" clId="{7F25785B-B297-4BD1-AD8B-42C6CB776834}" dt="2024-04-28T16:12:37.187" v="694" actId="207"/>
          <ac:spMkLst>
            <pc:docMk/>
            <pc:sldMk cId="319163682" sldId="263"/>
            <ac:spMk id="3" creationId="{BC30DF9D-7268-0069-8221-AFFAE2A380BD}"/>
          </ac:spMkLst>
        </pc:spChg>
      </pc:sldChg>
      <pc:sldChg chg="modSp mod">
        <pc:chgData name="yawei liu" userId="34562458abd956b0" providerId="LiveId" clId="{7F25785B-B297-4BD1-AD8B-42C6CB776834}" dt="2024-04-28T10:56:17.584" v="2" actId="20577"/>
        <pc:sldMkLst>
          <pc:docMk/>
          <pc:sldMk cId="877239374" sldId="265"/>
        </pc:sldMkLst>
        <pc:spChg chg="mod">
          <ac:chgData name="yawei liu" userId="34562458abd956b0" providerId="LiveId" clId="{7F25785B-B297-4BD1-AD8B-42C6CB776834}" dt="2024-04-28T10:56:13.849" v="1" actId="20577"/>
          <ac:spMkLst>
            <pc:docMk/>
            <pc:sldMk cId="877239374" sldId="265"/>
            <ac:spMk id="2" creationId="{DF5B1CCF-7EFB-2C5F-DB66-81D0A7D00F49}"/>
          </ac:spMkLst>
        </pc:spChg>
        <pc:spChg chg="mod">
          <ac:chgData name="yawei liu" userId="34562458abd956b0" providerId="LiveId" clId="{7F25785B-B297-4BD1-AD8B-42C6CB776834}" dt="2024-04-28T10:56:17.584" v="2" actId="20577"/>
          <ac:spMkLst>
            <pc:docMk/>
            <pc:sldMk cId="877239374" sldId="265"/>
            <ac:spMk id="3" creationId="{65FB9CEB-F177-93C9-C78C-D66D0AEFB023}"/>
          </ac:spMkLst>
        </pc:spChg>
      </pc:sldChg>
      <pc:sldChg chg="modSp mod">
        <pc:chgData name="yawei liu" userId="34562458abd956b0" providerId="LiveId" clId="{7F25785B-B297-4BD1-AD8B-42C6CB776834}" dt="2024-04-28T11:00:27.704" v="24" actId="6549"/>
        <pc:sldMkLst>
          <pc:docMk/>
          <pc:sldMk cId="2511491417" sldId="269"/>
        </pc:sldMkLst>
        <pc:spChg chg="mod">
          <ac:chgData name="yawei liu" userId="34562458abd956b0" providerId="LiveId" clId="{7F25785B-B297-4BD1-AD8B-42C6CB776834}" dt="2024-04-28T11:00:27.704" v="24" actId="6549"/>
          <ac:spMkLst>
            <pc:docMk/>
            <pc:sldMk cId="2511491417" sldId="269"/>
            <ac:spMk id="3" creationId="{19D6E7EB-F518-B7C4-8366-AF7C6C59FEE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C07C-87DE-4334-87EF-74350E2F0D57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0812-12E9-40E4-B2AB-B247B2183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21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0812-12E9-40E4-B2AB-B247B218334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87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ltGray">
          <a:xfrm>
            <a:off x="0" y="6611938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altLang="zh-CN" sz="280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871531" y="5301208"/>
            <a:ext cx="8737600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b="1" noProof="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 lvl="0" algn="ctr">
              <a:buNone/>
            </a:pPr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sp>
        <p:nvSpPr>
          <p:cNvPr id="104464" name="Rectangle 16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2708920"/>
            <a:ext cx="12192000" cy="1728192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altLang="ko-KR" sz="4400" noProof="0" dirty="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ko-KR" noProof="0" dirty="0"/>
          </a:p>
        </p:txBody>
      </p:sp>
      <p:sp>
        <p:nvSpPr>
          <p:cNvPr id="2" name="AutoShape 2" descr="http://img1.imgtn.bdimg.com/it/u=3892170013,3237731476&amp;fm=23&amp;gp=0.jpg"/>
          <p:cNvSpPr>
            <a:spLocks noChangeAspect="1" noChangeArrowheads="1"/>
          </p:cNvSpPr>
          <p:nvPr/>
        </p:nvSpPr>
        <p:spPr bwMode="auto">
          <a:xfrm>
            <a:off x="84667" y="-13652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9445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5" descr="http://img0.imgtn.bdimg.com/it/u=2718136314,1125667962&amp;fm=23&amp;gp=0.jpg"/>
          <p:cNvSpPr>
            <a:spLocks noChangeAspect="1" noChangeArrowheads="1"/>
          </p:cNvSpPr>
          <p:nvPr/>
        </p:nvSpPr>
        <p:spPr bwMode="auto">
          <a:xfrm>
            <a:off x="287867" y="1587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446" y="0"/>
            <a:ext cx="7768801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 descr="https://gimg2.baidu.com/image_search/src=http%3A%2F%2Fszeb.sz.gov.cn%2Fimg%2F0%2F56%2F56142%2F7880960.jpg&amp;refer=http%3A%2F%2Fszeb.sz.gov.cn&amp;app=2002&amp;size=f9999,10000&amp;q=a80&amp;n=0&amp;g=0n&amp;fmt=jpeg?sec=1647186580&amp;t=77a31773e4f26ac9f0a456b52cb73092">
            <a:extLst>
              <a:ext uri="{FF2B5EF4-FFF2-40B4-BE49-F238E27FC236}">
                <a16:creationId xmlns:a16="http://schemas.microsoft.com/office/drawing/2014/main" id="{EC1F9808-F30B-4B36-87FE-86E7DB2F6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247" y="0"/>
            <a:ext cx="2023753" cy="115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818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704" y="4406901"/>
            <a:ext cx="7894580" cy="678283"/>
          </a:xfrm>
        </p:spPr>
        <p:txBody>
          <a:bodyPr anchor="t"/>
          <a:lstStyle>
            <a:lvl1pPr algn="ctr">
              <a:defRPr sz="3200" b="1" cap="all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5640" y="2479019"/>
            <a:ext cx="8712968" cy="1238013"/>
          </a:xfrm>
        </p:spPr>
        <p:txBody>
          <a:bodyPr anchor="b"/>
          <a:lstStyle>
            <a:lvl1pPr marL="0" indent="0" algn="ctr">
              <a:buNone/>
              <a:defRPr sz="40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96003E-9CBE-417E-818C-594BB0265E2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3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1584" y="1152526"/>
            <a:ext cx="468052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8128" y="1152526"/>
            <a:ext cx="468052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3A62BE-F1A3-4832-A480-0DCF7FCD4C3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52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624" y="40323"/>
            <a:ext cx="8968144" cy="79787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6628" y="1133054"/>
            <a:ext cx="4680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6628" y="1772816"/>
            <a:ext cx="4680520" cy="460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48128" y="1133054"/>
            <a:ext cx="4680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48128" y="1772816"/>
            <a:ext cx="468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DDB866-1B8B-4F49-BD13-1BC17261694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70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AAC057-9AE2-4D73-AE3E-68CFDCAB97B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738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32F25F-3C3B-43AB-913B-3BF7CFE7798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73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977" y="1078766"/>
            <a:ext cx="3803039" cy="705351"/>
          </a:xfrm>
        </p:spPr>
        <p:txBody>
          <a:bodyPr anchor="b"/>
          <a:lstStyle>
            <a:lvl1pPr algn="l">
              <a:defRPr sz="2000" b="1"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559" y="1078766"/>
            <a:ext cx="5472608" cy="536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6977" y="1784118"/>
            <a:ext cx="3803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94FEAB-533B-47D4-AF8A-802597E8EDF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E03470-A392-4484-8497-3986345B84FD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隶书" panose="02010509060101010101" pitchFamily="49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959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23592" y="1196752"/>
            <a:ext cx="9505056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3592" y="5548464"/>
            <a:ext cx="950505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36BD99-0FDB-45AF-BA80-73F50198A5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C1E90B-587D-460F-9025-461C5893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24" y="152401"/>
            <a:ext cx="8972376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8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B35C23-3350-4361-84B6-EC50D5C1E3E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461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360" y="1124744"/>
            <a:ext cx="2664296" cy="5276056"/>
          </a:xfrm>
        </p:spPr>
        <p:txBody>
          <a:bodyPr vert="eaVert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1584" y="1124744"/>
            <a:ext cx="6912768" cy="52760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98190D-E15E-4C24-9209-08623926CC8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B85B83-27D4-4D28-BC2E-41693E0AAB59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隶书" panose="02010509060101010101" pitchFamily="49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6031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608" y="152401"/>
            <a:ext cx="9217024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351584" y="1152526"/>
            <a:ext cx="9649072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en-US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9BF38E-B4EC-4400-B0DC-6A890A0D345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1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 anchor="ctr"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386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600" y="152401"/>
            <a:ext cx="936104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51584" y="1152526"/>
            <a:ext cx="9649072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0912D-3087-4E8D-B9FD-61C70686D5E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60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112776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可靠数据传输</a:t>
            </a:r>
            <a:endParaRPr lang="en-US" altLang="zh-CN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66B4-4AB3-41DF-A79D-842F40D8B145}" type="slidenum">
              <a:rPr lang="zh-CN" altLang="en-US"/>
              <a:pPr>
                <a:defRPr/>
              </a:pPr>
              <a:t>‹#›</a:t>
            </a:fld>
            <a:endParaRPr lang="en-US" altLang="zh-CN" sz="1800" b="1"/>
          </a:p>
        </p:txBody>
      </p:sp>
    </p:spTree>
    <p:extLst>
      <p:ext uri="{BB962C8B-B14F-4D97-AF65-F5344CB8AC3E}">
        <p14:creationId xmlns:p14="http://schemas.microsoft.com/office/powerpoint/2010/main" val="2606156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A0E20C-F6B3-424F-A885-7A33AAA2279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721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704" y="4406901"/>
            <a:ext cx="7894580" cy="678283"/>
          </a:xfrm>
        </p:spPr>
        <p:txBody>
          <a:bodyPr anchor="t"/>
          <a:lstStyle>
            <a:lvl1pPr algn="ctr">
              <a:defRPr sz="3200" b="1" cap="all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5640" y="2479019"/>
            <a:ext cx="8712968" cy="1238013"/>
          </a:xfrm>
        </p:spPr>
        <p:txBody>
          <a:bodyPr anchor="b"/>
          <a:lstStyle>
            <a:lvl1pPr marL="0" indent="0" algn="ctr">
              <a:buNone/>
              <a:defRPr sz="40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96003E-9CBE-417E-818C-594BB0265E2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9791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1584" y="1152526"/>
            <a:ext cx="468052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8128" y="1152526"/>
            <a:ext cx="468052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3A62BE-F1A3-4832-A480-0DCF7FCD4C3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873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624" y="40323"/>
            <a:ext cx="8968144" cy="79787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6628" y="1133054"/>
            <a:ext cx="4680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6628" y="1772816"/>
            <a:ext cx="4680520" cy="460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48128" y="1133054"/>
            <a:ext cx="4680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48128" y="1772816"/>
            <a:ext cx="468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DDB866-1B8B-4F49-BD13-1BC17261694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3529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AAC057-9AE2-4D73-AE3E-68CFDCAB97B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360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32F25F-3C3B-43AB-913B-3BF7CFE7798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6710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977" y="1078766"/>
            <a:ext cx="3803039" cy="705351"/>
          </a:xfrm>
        </p:spPr>
        <p:txBody>
          <a:bodyPr anchor="b"/>
          <a:lstStyle>
            <a:lvl1pPr algn="l">
              <a:defRPr sz="2000" b="1"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559" y="1078766"/>
            <a:ext cx="5472608" cy="536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6977" y="1784118"/>
            <a:ext cx="3803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94FEAB-533B-47D4-AF8A-802597E8EDF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E03470-A392-4484-8497-3986345B84FD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隶书" panose="02010509060101010101" pitchFamily="49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46944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23592" y="1196752"/>
            <a:ext cx="9505056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3592" y="5548464"/>
            <a:ext cx="950505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36BD99-0FDB-45AF-BA80-73F50198A5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C1E90B-587D-460F-9025-461C5893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24" y="152401"/>
            <a:ext cx="8972376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8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512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B35C23-3350-4361-84B6-EC50D5C1E3E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422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360" y="1124744"/>
            <a:ext cx="2664296" cy="5276056"/>
          </a:xfrm>
        </p:spPr>
        <p:txBody>
          <a:bodyPr vert="eaVert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1584" y="1124744"/>
            <a:ext cx="6912768" cy="52760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98190D-E15E-4C24-9209-08623926CC8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B85B83-27D4-4D28-BC2E-41693E0AAB59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隶书" panose="02010509060101010101" pitchFamily="49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53425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608" y="152401"/>
            <a:ext cx="9217024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351584" y="1152526"/>
            <a:ext cx="9649072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en-US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9BF38E-B4EC-4400-B0DC-6A890A0D345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866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600" y="152401"/>
            <a:ext cx="936104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51584" y="1152526"/>
            <a:ext cx="9649072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0912D-3087-4E8D-B9FD-61C70686D5E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691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ltGray">
          <a:xfrm>
            <a:off x="0" y="6611938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altLang="zh-CN" sz="280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1871531" y="5301208"/>
            <a:ext cx="8737600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lang="en-US" altLang="zh-CN" b="1" noProof="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 marL="342900" lvl="0" indent="-342900" algn="ctr"/>
            <a:r>
              <a:rPr lang="en-US" altLang="zh-CN" noProof="0" dirty="0"/>
              <a:t>Click to edit Master subtitle style</a:t>
            </a:r>
          </a:p>
        </p:txBody>
      </p:sp>
      <p:sp>
        <p:nvSpPr>
          <p:cNvPr id="104464" name="Rectangle 16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2708920"/>
            <a:ext cx="12192000" cy="1728192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ko-KR" noProof="0" dirty="0"/>
          </a:p>
        </p:txBody>
      </p:sp>
      <p:sp>
        <p:nvSpPr>
          <p:cNvPr id="2" name="AutoShape 2" descr="http://img1.imgtn.bdimg.com/it/u=3892170013,3237731476&amp;fm=23&amp;gp=0.jpg"/>
          <p:cNvSpPr>
            <a:spLocks noChangeAspect="1" noChangeArrowheads="1"/>
          </p:cNvSpPr>
          <p:nvPr userDrawn="1"/>
        </p:nvSpPr>
        <p:spPr bwMode="auto">
          <a:xfrm>
            <a:off x="84667" y="-13652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9445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5" descr="http://img0.imgtn.bdimg.com/it/u=2718136314,1125667962&amp;fm=23&amp;gp=0.jpg"/>
          <p:cNvSpPr>
            <a:spLocks noChangeAspect="1" noChangeArrowheads="1"/>
          </p:cNvSpPr>
          <p:nvPr userDrawn="1"/>
        </p:nvSpPr>
        <p:spPr bwMode="auto">
          <a:xfrm>
            <a:off x="287867" y="1587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35" name="Picture 1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446" y="0"/>
            <a:ext cx="7768801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 descr="https://gimg2.baidu.com/image_search/src=http%3A%2F%2Fszeb.sz.gov.cn%2Fimg%2F0%2F56%2F56142%2F7880960.jpg&amp;refer=http%3A%2F%2Fszeb.sz.gov.cn&amp;app=2002&amp;size=f9999,10000&amp;q=a80&amp;n=0&amp;g=0n&amp;fmt=jpeg?sec=1647186580&amp;t=77a31773e4f26ac9f0a456b52cb73092">
            <a:extLst>
              <a:ext uri="{FF2B5EF4-FFF2-40B4-BE49-F238E27FC236}">
                <a16:creationId xmlns:a16="http://schemas.microsoft.com/office/drawing/2014/main" id="{C81FD3D4-6158-4841-8FB8-24A5835063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247" y="0"/>
            <a:ext cx="2023753" cy="115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3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882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195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615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06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8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52526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52526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8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165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149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9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9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E8161-FE42-4471-A70B-300C37D0711A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6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17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90301" y="6599239"/>
            <a:ext cx="901700" cy="276225"/>
          </a:xfrm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95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A0E20C-F6B3-424F-A885-7A33AAA2279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image" Target="../media/image9.jp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0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image" Target="../media/image9.jp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2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ltGray">
          <a:xfrm>
            <a:off x="0" y="1"/>
            <a:ext cx="12192000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52526"/>
            <a:ext cx="109728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406400" y="152401"/>
            <a:ext cx="11277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gray">
          <a:xfrm>
            <a:off x="0" y="838201"/>
            <a:ext cx="12192000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32" name="Rectangle 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9051" y="838200"/>
            <a:ext cx="12172949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CAE8161-FE42-4471-A70B-300C37D0711A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1034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16480" y="6477953"/>
            <a:ext cx="1056117" cy="38004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29083" y="6477952"/>
            <a:ext cx="828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              主讲人：刘亚维</a:t>
            </a:r>
          </a:p>
        </p:txBody>
      </p:sp>
      <p:pic>
        <p:nvPicPr>
          <p:cNvPr id="10" name="图片 9" descr="http://cas.hit.edu.cn/images/login/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0" y="6463496"/>
            <a:ext cx="2133223" cy="39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pic.baike.soso.com/p/20110221/bki-20110221142131-1020344158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597" y="6453335"/>
            <a:ext cx="719403" cy="40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/>
          <p:cNvCxnSpPr/>
          <p:nvPr/>
        </p:nvCxnSpPr>
        <p:spPr bwMode="auto">
          <a:xfrm>
            <a:off x="0" y="6453336"/>
            <a:ext cx="1219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412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ltGray">
          <a:xfrm>
            <a:off x="2177768" y="1"/>
            <a:ext cx="10014231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3592" y="1124744"/>
            <a:ext cx="9505056" cy="546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gray">
          <a:xfrm>
            <a:off x="2177768" y="837312"/>
            <a:ext cx="10014231" cy="16927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34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40616" y="6590238"/>
            <a:ext cx="549102" cy="26776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4916133-F6FA-4ED1-B30A-BE9CEA93D544}" type="slidenum">
              <a:rPr lang="en-US" altLang="zh-CN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163794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8C93E1-CB05-4248-B2D9-8CC2A3243996}"/>
              </a:ext>
            </a:extLst>
          </p:cNvPr>
          <p:cNvSpPr/>
          <p:nvPr/>
        </p:nvSpPr>
        <p:spPr>
          <a:xfrm>
            <a:off x="0" y="982062"/>
            <a:ext cx="2184400" cy="5875937"/>
          </a:xfrm>
          <a:prstGeom prst="rect">
            <a:avLst/>
          </a:prstGeom>
          <a:blipFill dpi="0" rotWithShape="1">
            <a:blip r:embed="rId15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artisticMarker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8766983-6645-4FDA-8A75-C8590E1E0437}"/>
              </a:ext>
            </a:extLst>
          </p:cNvPr>
          <p:cNvCxnSpPr/>
          <p:nvPr/>
        </p:nvCxnSpPr>
        <p:spPr>
          <a:xfrm flipH="1">
            <a:off x="0" y="998538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FF3117B8-8050-409F-9406-2BCEC164D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5" y="8685"/>
            <a:ext cx="1786235" cy="100633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A1C4CE87-76F2-49FE-97CD-7F291F477FCA}"/>
              </a:ext>
            </a:extLst>
          </p:cNvPr>
          <p:cNvSpPr txBox="1"/>
          <p:nvPr/>
        </p:nvSpPr>
        <p:spPr>
          <a:xfrm>
            <a:off x="1784350" y="-1262"/>
            <a:ext cx="400050" cy="1015663"/>
          </a:xfrm>
          <a:prstGeom prst="rect">
            <a:avLst/>
          </a:prstGeom>
          <a:solidFill>
            <a:srgbClr val="EAEAEA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计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机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网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络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F8BD64-4448-4B45-9721-3D68A1222BA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9"/>
          <a:stretch/>
        </p:blipFill>
        <p:spPr>
          <a:xfrm>
            <a:off x="-6631" y="4869092"/>
            <a:ext cx="2184400" cy="1956373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64740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ltGray">
          <a:xfrm>
            <a:off x="2177768" y="1"/>
            <a:ext cx="10014231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3592" y="1124744"/>
            <a:ext cx="9505056" cy="546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gray">
          <a:xfrm>
            <a:off x="2177768" y="837312"/>
            <a:ext cx="10014231" cy="16927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40616" y="6590238"/>
            <a:ext cx="549102" cy="26776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4916133-F6FA-4ED1-B30A-BE9CEA93D544}" type="slidenum">
              <a:rPr lang="en-US" altLang="zh-CN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163794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8C93E1-CB05-4248-B2D9-8CC2A3243996}"/>
              </a:ext>
            </a:extLst>
          </p:cNvPr>
          <p:cNvSpPr/>
          <p:nvPr/>
        </p:nvSpPr>
        <p:spPr>
          <a:xfrm>
            <a:off x="0" y="982062"/>
            <a:ext cx="2184400" cy="5875937"/>
          </a:xfrm>
          <a:prstGeom prst="rect">
            <a:avLst/>
          </a:prstGeom>
          <a:blipFill dpi="0" rotWithShape="1">
            <a:blip r:embed="rId15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artisticMarker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8766983-6645-4FDA-8A75-C8590E1E0437}"/>
              </a:ext>
            </a:extLst>
          </p:cNvPr>
          <p:cNvCxnSpPr/>
          <p:nvPr/>
        </p:nvCxnSpPr>
        <p:spPr>
          <a:xfrm flipH="1">
            <a:off x="0" y="998538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FF3117B8-8050-409F-9406-2BCEC164D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5" y="8685"/>
            <a:ext cx="1786235" cy="100633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A1C4CE87-76F2-49FE-97CD-7F291F477FCA}"/>
              </a:ext>
            </a:extLst>
          </p:cNvPr>
          <p:cNvSpPr txBox="1"/>
          <p:nvPr/>
        </p:nvSpPr>
        <p:spPr>
          <a:xfrm>
            <a:off x="1784350" y="-1262"/>
            <a:ext cx="400050" cy="1015663"/>
          </a:xfrm>
          <a:prstGeom prst="rect">
            <a:avLst/>
          </a:prstGeom>
          <a:solidFill>
            <a:srgbClr val="EAEAEA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络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F8BD64-4448-4B45-9721-3D68A1222BA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9"/>
          <a:stretch/>
        </p:blipFill>
        <p:spPr>
          <a:xfrm>
            <a:off x="-6631" y="4869092"/>
            <a:ext cx="2184400" cy="1956373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82938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7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2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5FB9CEB-F177-93C9-C78C-D66D0AEFB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刘亚维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5B1CCF-7EFB-2C5F-DB66-81D0A7D00F4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计算机网络实验</a:t>
            </a:r>
          </a:p>
        </p:txBody>
      </p:sp>
    </p:spTree>
    <p:extLst>
      <p:ext uri="{BB962C8B-B14F-4D97-AF65-F5344CB8AC3E}">
        <p14:creationId xmlns:p14="http://schemas.microsoft.com/office/powerpoint/2010/main" val="147269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293CF-E51A-2B87-C4D4-F6796DB3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实验报告评价指标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3E1CD-A94A-6C4A-7E18-81A7D415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确保实验报告中有清晰的问题描述、方法论、结果分析和结论。</a:t>
            </a:r>
          </a:p>
          <a:p>
            <a:r>
              <a:rPr lang="zh-CN" altLang="en-US" dirty="0"/>
              <a:t>检查报告是否包含了必要的代码片段和运行结果截图。</a:t>
            </a:r>
          </a:p>
          <a:p>
            <a:r>
              <a:rPr lang="zh-CN" altLang="en-US" dirty="0"/>
              <a:t>功能实现是否包含了所有的实验内容。</a:t>
            </a:r>
          </a:p>
          <a:p>
            <a:r>
              <a:rPr lang="zh-CN" altLang="en-US" dirty="0"/>
              <a:t>讨论部分是否合理解释了实验结果，是否给出了合理的结论。</a:t>
            </a:r>
          </a:p>
          <a:p>
            <a:r>
              <a:rPr lang="zh-CN" altLang="en-US" dirty="0"/>
              <a:t>报告的整体结构是否符合要求，语言是否清晰。</a:t>
            </a:r>
          </a:p>
          <a:p>
            <a:r>
              <a:rPr lang="zh-CN" altLang="en-US" dirty="0"/>
              <a:t>篇幅适宜，不能过少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19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FE365-90C5-485C-9C6B-91AB4457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0DF9D-7268-0069-8221-AFFAE2A3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实验报告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Pacp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r>
              <a:rPr lang="zh-CN" altLang="en-US" dirty="0"/>
              <a:t>（可打包，要求 上传的</a:t>
            </a:r>
            <a:r>
              <a:rPr lang="zh-CN" altLang="en-US" dirty="0">
                <a:solidFill>
                  <a:srgbClr val="FF0000"/>
                </a:solidFill>
              </a:rPr>
              <a:t>文件大小</a:t>
            </a:r>
            <a:r>
              <a:rPr lang="en-US" altLang="zh-CN" dirty="0">
                <a:solidFill>
                  <a:srgbClr val="FF0000"/>
                </a:solidFill>
              </a:rPr>
              <a:t>&lt;1M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Pacp</a:t>
            </a:r>
            <a:r>
              <a:rPr lang="zh-CN" altLang="en-US" dirty="0"/>
              <a:t>文件是一种用于存储网络数据包，可由</a:t>
            </a:r>
            <a:r>
              <a:rPr lang="en-US" altLang="zh-CN" dirty="0"/>
              <a:t>Wireshark</a:t>
            </a:r>
            <a:r>
              <a:rPr lang="zh-CN" altLang="en-US" dirty="0"/>
              <a:t>生成和解析，这对于网络分析和故障排查非常有用。</a:t>
            </a:r>
            <a:endParaRPr lang="en-US" altLang="zh-CN" dirty="0"/>
          </a:p>
          <a:p>
            <a:pPr lvl="1"/>
            <a:r>
              <a:rPr lang="zh-CN" altLang="en-US" dirty="0"/>
              <a:t>为了精准捕获和显示你想要的数据包，要学会使用</a:t>
            </a:r>
            <a:r>
              <a:rPr lang="zh-CN" altLang="en-US" dirty="0">
                <a:solidFill>
                  <a:srgbClr val="FF0000"/>
                </a:solidFill>
              </a:rPr>
              <a:t>过滤器</a:t>
            </a:r>
            <a:r>
              <a:rPr lang="zh-CN" altLang="en-US" dirty="0"/>
              <a:t>（捕获过滤器或显示过滤器）。</a:t>
            </a:r>
            <a:endParaRPr lang="en-US" altLang="zh-CN" dirty="0"/>
          </a:p>
          <a:p>
            <a:pPr lvl="1"/>
            <a:r>
              <a:rPr lang="zh-CN" altLang="en-US" dirty="0"/>
              <a:t>同时将捕获或分析的</a:t>
            </a:r>
            <a:r>
              <a:rPr lang="zh-CN" altLang="en-US" dirty="0">
                <a:solidFill>
                  <a:srgbClr val="FF0000"/>
                </a:solidFill>
              </a:rPr>
              <a:t>特定数据包</a:t>
            </a:r>
            <a:r>
              <a:rPr lang="zh-CN" altLang="en-US" dirty="0"/>
              <a:t>，用</a:t>
            </a:r>
            <a:r>
              <a:rPr lang="en-US" altLang="zh-CN" dirty="0" err="1"/>
              <a:t>Pcap</a:t>
            </a:r>
            <a:r>
              <a:rPr lang="zh-CN" altLang="en-US" dirty="0"/>
              <a:t>文件保存，用于其后的分析或展示。注意生成</a:t>
            </a:r>
            <a:r>
              <a:rPr lang="en-US" altLang="zh-CN" dirty="0" err="1"/>
              <a:t>Pcap</a:t>
            </a:r>
            <a:r>
              <a:rPr lang="zh-CN" altLang="en-US" dirty="0"/>
              <a:t>文件的大小。</a:t>
            </a:r>
            <a:endParaRPr lang="en-US" altLang="zh-CN" dirty="0"/>
          </a:p>
          <a:p>
            <a:pPr lvl="1"/>
            <a:r>
              <a:rPr lang="zh-CN" altLang="en-US" dirty="0"/>
              <a:t>实验要求</a:t>
            </a:r>
            <a:r>
              <a:rPr lang="en-US" altLang="zh-CN" dirty="0"/>
              <a:t>,</a:t>
            </a:r>
            <a:r>
              <a:rPr lang="zh-CN" altLang="en-US" dirty="0"/>
              <a:t>将你生成的多个</a:t>
            </a:r>
            <a:r>
              <a:rPr lang="en-US" altLang="zh-CN" dirty="0" err="1"/>
              <a:t>Pcap</a:t>
            </a:r>
            <a:r>
              <a:rPr lang="zh-CN" altLang="en-US" dirty="0"/>
              <a:t>文件，最终</a:t>
            </a:r>
            <a:r>
              <a:rPr lang="zh-CN" altLang="en-US" dirty="0">
                <a:solidFill>
                  <a:srgbClr val="FF0000"/>
                </a:solidFill>
              </a:rPr>
              <a:t>合并成一个</a:t>
            </a:r>
            <a:r>
              <a:rPr lang="en-US" altLang="zh-CN" dirty="0" err="1">
                <a:solidFill>
                  <a:srgbClr val="FF0000"/>
                </a:solidFill>
              </a:rPr>
              <a:t>Pcap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以上操作，大家自行学习掌握。</a:t>
            </a:r>
          </a:p>
        </p:txBody>
      </p:sp>
    </p:spTree>
    <p:extLst>
      <p:ext uri="{BB962C8B-B14F-4D97-AF65-F5344CB8AC3E}">
        <p14:creationId xmlns:p14="http://schemas.microsoft.com/office/powerpoint/2010/main" val="3191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F4E98-D730-9FBF-6A7D-35B02ECC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实验评分（具体要求见实验项目）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F3327-7645-9D1D-95FF-51AA0DC2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签到：</a:t>
            </a:r>
            <a:r>
              <a:rPr lang="en-US" altLang="zh-CN" dirty="0"/>
              <a:t>		10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操作验收：</a:t>
            </a:r>
            <a:r>
              <a:rPr lang="en-US" altLang="zh-CN" dirty="0"/>
              <a:t>	50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录制操作视频，要求本人出镜，录制可使用腾讯会议</a:t>
            </a:r>
            <a:endParaRPr lang="en-US" altLang="zh-CN" dirty="0"/>
          </a:p>
          <a:p>
            <a:pPr lvl="1"/>
            <a:r>
              <a:rPr lang="zh-CN" altLang="en-US" dirty="0"/>
              <a:t>时间不超过</a:t>
            </a:r>
            <a:r>
              <a:rPr lang="en-US" altLang="zh-CN" dirty="0"/>
              <a:t>5</a:t>
            </a:r>
            <a:r>
              <a:rPr lang="zh-CN" altLang="en-US" dirty="0"/>
              <a:t>分钟</a:t>
            </a:r>
            <a:endParaRPr lang="en-US" altLang="zh-CN" dirty="0"/>
          </a:p>
          <a:p>
            <a:r>
              <a:rPr lang="zh-CN" altLang="en-US" dirty="0"/>
              <a:t>实验报告：</a:t>
            </a:r>
            <a:r>
              <a:rPr lang="en-US" altLang="zh-CN" dirty="0"/>
              <a:t>	40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评价方法：</a:t>
            </a:r>
            <a:r>
              <a:rPr lang="zh-CN" altLang="en-US" dirty="0">
                <a:solidFill>
                  <a:srgbClr val="FF0000"/>
                </a:solidFill>
              </a:rPr>
              <a:t>生生互评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注意</a:t>
            </a:r>
            <a:r>
              <a:rPr lang="zh-CN" altLang="en-US" dirty="0">
                <a:solidFill>
                  <a:srgbClr val="FF0000"/>
                </a:solidFill>
              </a:rPr>
              <a:t>截止日期</a:t>
            </a:r>
            <a:r>
              <a:rPr lang="zh-CN" altLang="en-US" dirty="0"/>
              <a:t>，实验报告提交截止后，即开始互评，同样设有截止日期。</a:t>
            </a:r>
          </a:p>
        </p:txBody>
      </p:sp>
    </p:spTree>
    <p:extLst>
      <p:ext uri="{BB962C8B-B14F-4D97-AF65-F5344CB8AC3E}">
        <p14:creationId xmlns:p14="http://schemas.microsoft.com/office/powerpoint/2010/main" val="183314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2DC22-0929-23E2-372E-5F08290B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生生互评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334AF-C69B-1E64-D777-EBD90F8BD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每人评价</a:t>
            </a:r>
            <a:r>
              <a:rPr lang="en-US" altLang="zh-CN" dirty="0"/>
              <a:t>3-5</a:t>
            </a:r>
            <a:r>
              <a:rPr lang="zh-CN" altLang="en-US" dirty="0"/>
              <a:t>份（具体见实验项目）</a:t>
            </a:r>
            <a:endParaRPr lang="en-US" altLang="zh-CN" dirty="0"/>
          </a:p>
          <a:p>
            <a:r>
              <a:rPr lang="zh-CN" altLang="en-US" dirty="0"/>
              <a:t>满分</a:t>
            </a:r>
            <a:r>
              <a:rPr lang="en-US" altLang="zh-CN" dirty="0">
                <a:solidFill>
                  <a:srgbClr val="FF0000"/>
                </a:solidFill>
              </a:rPr>
              <a:t>90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r>
              <a:rPr lang="zh-CN" altLang="en-US" dirty="0"/>
              <a:t>，学生评分范围</a:t>
            </a:r>
            <a:r>
              <a:rPr lang="en-US" altLang="zh-CN" dirty="0"/>
              <a:t>0-90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含</a:t>
            </a:r>
            <a:r>
              <a:rPr lang="zh-CN" altLang="en-US" dirty="0">
                <a:solidFill>
                  <a:srgbClr val="FF0000"/>
                </a:solidFill>
              </a:rPr>
              <a:t>操作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实验报告</a:t>
            </a:r>
            <a:r>
              <a:rPr lang="zh-CN" altLang="en-US" dirty="0"/>
              <a:t>两部分</a:t>
            </a:r>
            <a:endParaRPr lang="en-US" altLang="zh-CN" dirty="0"/>
          </a:p>
          <a:p>
            <a:pPr lvl="1"/>
            <a:r>
              <a:rPr lang="zh-CN" altLang="en-US" dirty="0"/>
              <a:t>学生评价打分要</a:t>
            </a:r>
            <a:r>
              <a:rPr lang="zh-CN" altLang="en-US" dirty="0">
                <a:solidFill>
                  <a:srgbClr val="FF0000"/>
                </a:solidFill>
              </a:rPr>
              <a:t>给出评语</a:t>
            </a:r>
            <a:r>
              <a:rPr lang="zh-CN" altLang="en-US" dirty="0"/>
              <a:t>，用</a:t>
            </a:r>
            <a:r>
              <a:rPr lang="zh-CN" altLang="en-US" dirty="0">
                <a:solidFill>
                  <a:srgbClr val="FF0000"/>
                </a:solidFill>
              </a:rPr>
              <a:t>真实客观</a:t>
            </a:r>
            <a:r>
              <a:rPr lang="zh-CN" altLang="en-US" dirty="0"/>
              <a:t>的语言，给同学们提供</a:t>
            </a:r>
            <a:r>
              <a:rPr lang="zh-CN" altLang="en-US" dirty="0">
                <a:solidFill>
                  <a:srgbClr val="FF0000"/>
                </a:solidFill>
              </a:rPr>
              <a:t>有益的评价和建议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具体评分标准和评价指标见每次实验</a:t>
            </a:r>
            <a:endParaRPr lang="en-US" altLang="zh-CN" dirty="0"/>
          </a:p>
          <a:p>
            <a:r>
              <a:rPr lang="zh-CN" altLang="en-US" dirty="0"/>
              <a:t>成绩</a:t>
            </a:r>
            <a:r>
              <a:rPr lang="en-US" altLang="zh-CN" dirty="0"/>
              <a:t>=</a:t>
            </a:r>
            <a:r>
              <a:rPr lang="zh-CN" altLang="en-US" dirty="0"/>
              <a:t>教师评分</a:t>
            </a:r>
            <a:r>
              <a:rPr lang="en-US" altLang="zh-CN" dirty="0"/>
              <a:t>*</a:t>
            </a:r>
            <a:r>
              <a:rPr lang="zh-CN" altLang="en-US" dirty="0"/>
              <a:t>教师权重</a:t>
            </a:r>
            <a:br>
              <a:rPr lang="en-US" altLang="zh-CN" dirty="0"/>
            </a:br>
            <a:r>
              <a:rPr lang="en-US" altLang="zh-CN" dirty="0"/>
              <a:t>       +</a:t>
            </a:r>
            <a:r>
              <a:rPr lang="zh-CN" altLang="en-US" dirty="0">
                <a:solidFill>
                  <a:srgbClr val="FF0000"/>
                </a:solidFill>
              </a:rPr>
              <a:t>学生评分</a:t>
            </a:r>
            <a:r>
              <a:rPr lang="en-US" altLang="zh-CN" dirty="0"/>
              <a:t>*</a:t>
            </a:r>
            <a:r>
              <a:rPr lang="zh-CN" altLang="en-US" dirty="0"/>
              <a:t>学生权重</a:t>
            </a:r>
            <a:br>
              <a:rPr lang="en-US" altLang="zh-CN" dirty="0"/>
            </a:br>
            <a:r>
              <a:rPr lang="en-US" altLang="zh-CN" dirty="0"/>
              <a:t>       +</a:t>
            </a:r>
            <a:r>
              <a:rPr lang="zh-CN" altLang="en-US" dirty="0">
                <a:solidFill>
                  <a:srgbClr val="FF0000"/>
                </a:solidFill>
              </a:rPr>
              <a:t>互评情况</a:t>
            </a:r>
            <a:r>
              <a:rPr lang="en-US" altLang="zh-CN" dirty="0"/>
              <a:t>+</a:t>
            </a:r>
            <a:r>
              <a:rPr lang="zh-CN" altLang="en-US" dirty="0"/>
              <a:t>互评权重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90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1E79F-CD3E-4EC3-EEBC-0894907A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生生互评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34162-17B4-0E9E-AB0B-683D265E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互评时，要保持</a:t>
            </a:r>
            <a:r>
              <a:rPr lang="zh-CN" altLang="en-US" dirty="0">
                <a:solidFill>
                  <a:srgbClr val="FF0000"/>
                </a:solidFill>
              </a:rPr>
              <a:t>客观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公正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随机分配评价目标</a:t>
            </a:r>
            <a:endParaRPr lang="en-US" altLang="zh-CN" dirty="0"/>
          </a:p>
          <a:p>
            <a:pPr lvl="1"/>
            <a:r>
              <a:rPr lang="zh-CN" altLang="en-US" dirty="0"/>
              <a:t>评价匿名</a:t>
            </a:r>
            <a:endParaRPr lang="en-US" altLang="zh-CN" dirty="0"/>
          </a:p>
          <a:p>
            <a:pPr lvl="1"/>
            <a:r>
              <a:rPr lang="zh-CN" altLang="en-US" dirty="0"/>
              <a:t>反馈和纠正：允许报告任何不公平的评价，由老师核实并予以纠正。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互评也是一个</a:t>
            </a:r>
            <a:r>
              <a:rPr lang="zh-CN" altLang="en-US" dirty="0">
                <a:solidFill>
                  <a:srgbClr val="FF0000"/>
                </a:solidFill>
              </a:rPr>
              <a:t>学习过程</a:t>
            </a:r>
            <a:r>
              <a:rPr lang="zh-CN" altLang="en-US" dirty="0"/>
              <a:t>，通过评价他人的工作，你可以学习新的方法和思路。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185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4AB39-ABDC-9757-9BD0-78E09682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生生互评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702DF2-818D-0D97-02D0-6A9E77BF4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重要提示</a:t>
            </a:r>
            <a:endParaRPr lang="en-US" altLang="zh-CN" dirty="0"/>
          </a:p>
          <a:p>
            <a:pPr lvl="1"/>
            <a:r>
              <a:rPr lang="zh-CN" altLang="en-US" dirty="0"/>
              <a:t>录制视频时，首先要进行</a:t>
            </a:r>
            <a:r>
              <a:rPr lang="zh-CN" altLang="en-US" dirty="0">
                <a:solidFill>
                  <a:srgbClr val="FF0000"/>
                </a:solidFill>
              </a:rPr>
              <a:t>自评</a:t>
            </a:r>
            <a:r>
              <a:rPr lang="zh-CN" altLang="en-US" dirty="0"/>
              <a:t>，说明</a:t>
            </a:r>
            <a:r>
              <a:rPr lang="zh-CN" altLang="en-US" dirty="0">
                <a:solidFill>
                  <a:srgbClr val="FF0000"/>
                </a:solidFill>
              </a:rPr>
              <a:t>已完成内容</a:t>
            </a:r>
            <a:r>
              <a:rPr lang="zh-CN" altLang="en-US" dirty="0"/>
              <a:t>，然后再进行操作展示</a:t>
            </a:r>
            <a:endParaRPr lang="en-US" altLang="zh-CN" dirty="0"/>
          </a:p>
          <a:p>
            <a:pPr lvl="1"/>
            <a:r>
              <a:rPr lang="zh-CN" altLang="en-US" dirty="0"/>
              <a:t>评价时，不能</a:t>
            </a:r>
            <a:r>
              <a:rPr lang="zh-CN" altLang="en-US" dirty="0">
                <a:solidFill>
                  <a:srgbClr val="FF0000"/>
                </a:solidFill>
              </a:rPr>
              <a:t>主观压低</a:t>
            </a:r>
            <a:r>
              <a:rPr lang="zh-CN" altLang="en-US" dirty="0"/>
              <a:t>分数，给出分数同时，</a:t>
            </a:r>
            <a:r>
              <a:rPr lang="zh-CN" altLang="en-US" dirty="0">
                <a:solidFill>
                  <a:srgbClr val="FF0000"/>
                </a:solidFill>
              </a:rPr>
              <a:t>要给出评语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投诉</a:t>
            </a:r>
            <a:r>
              <a:rPr lang="zh-CN" altLang="en-US" dirty="0"/>
              <a:t>的核实过程，如需要，老师可约同</a:t>
            </a:r>
            <a:r>
              <a:rPr lang="zh-CN" altLang="en-US"/>
              <a:t>学</a:t>
            </a:r>
            <a:r>
              <a:rPr lang="zh-CN" altLang="en-US">
                <a:solidFill>
                  <a:srgbClr val="FF0000"/>
                </a:solidFill>
              </a:rPr>
              <a:t>喝茶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66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5FB9CEB-F177-93C9-C78C-D66D0AEFB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对应指导书实 验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5B1CCF-7EFB-2C5F-DB66-81D0A7D00F4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3</a:t>
            </a:r>
            <a:r>
              <a:rPr lang="zh-CN" altLang="en-US" dirty="0"/>
              <a:t>：典型协议的抓包分析</a:t>
            </a:r>
          </a:p>
        </p:txBody>
      </p:sp>
    </p:spTree>
    <p:extLst>
      <p:ext uri="{BB962C8B-B14F-4D97-AF65-F5344CB8AC3E}">
        <p14:creationId xmlns:p14="http://schemas.microsoft.com/office/powerpoint/2010/main" val="87723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2DBEE-9240-4F8C-CEFC-4F328734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得分标准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0FF2B-F0DE-D127-5DD7-E07B63D8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操作验收：</a:t>
            </a:r>
            <a:r>
              <a:rPr lang="en-US" altLang="zh-CN" dirty="0"/>
              <a:t>	50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实验内容</a:t>
            </a:r>
            <a:r>
              <a:rPr lang="en-US" altLang="zh-CN" dirty="0"/>
              <a:t>1</a:t>
            </a:r>
            <a:r>
              <a:rPr lang="zh-CN" altLang="en-US" dirty="0"/>
              <a:t>： </a:t>
            </a:r>
            <a:r>
              <a:rPr lang="en-US" altLang="zh-CN" dirty="0"/>
              <a:t>35</a:t>
            </a:r>
            <a:r>
              <a:rPr lang="zh-CN" altLang="en-US" dirty="0"/>
              <a:t>分</a:t>
            </a:r>
          </a:p>
          <a:p>
            <a:pPr lvl="1"/>
            <a:r>
              <a:rPr lang="zh-CN" altLang="en-US" dirty="0"/>
              <a:t>实验内容</a:t>
            </a:r>
            <a:r>
              <a:rPr lang="en-US" altLang="zh-CN" dirty="0"/>
              <a:t>2+3+4</a:t>
            </a:r>
            <a:r>
              <a:rPr lang="zh-CN" altLang="en-US" dirty="0"/>
              <a:t>： </a:t>
            </a:r>
            <a:r>
              <a:rPr lang="en-US" altLang="zh-CN" dirty="0"/>
              <a:t>5+5+5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实验报告：</a:t>
            </a:r>
            <a:r>
              <a:rPr lang="en-US" altLang="zh-CN" dirty="0"/>
              <a:t>	40</a:t>
            </a:r>
            <a:r>
              <a:rPr lang="zh-CN" altLang="en-US" dirty="0"/>
              <a:t>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30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5F46B-6092-1FE1-2697-33EEE9FD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实验内容及验收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6E7EB-F518-B7C4-8366-AF7C6C59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内容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学习 </a:t>
            </a:r>
            <a:r>
              <a:rPr lang="en-US" altLang="zh-CN" dirty="0"/>
              <a:t>Wireshark </a:t>
            </a:r>
            <a:r>
              <a:rPr lang="zh-CN" altLang="en-US" dirty="0"/>
              <a:t>的使用</a:t>
            </a:r>
          </a:p>
          <a:p>
            <a:pPr lvl="1"/>
            <a:r>
              <a:rPr lang="zh-CN" altLang="en-US" dirty="0"/>
              <a:t>利用 </a:t>
            </a:r>
            <a:r>
              <a:rPr lang="en-US" altLang="zh-CN" dirty="0"/>
              <a:t>Wireshark </a:t>
            </a:r>
            <a:r>
              <a:rPr lang="zh-CN" altLang="en-US" dirty="0"/>
              <a:t>分析 </a:t>
            </a:r>
            <a:r>
              <a:rPr lang="en-US" altLang="zh-CN" dirty="0"/>
              <a:t>HTTP </a:t>
            </a:r>
            <a:r>
              <a:rPr lang="zh-CN" altLang="en-US" dirty="0"/>
              <a:t>协议</a:t>
            </a:r>
          </a:p>
          <a:p>
            <a:pPr lvl="1"/>
            <a:r>
              <a:rPr lang="zh-CN" altLang="en-US" dirty="0"/>
              <a:t>利用 </a:t>
            </a:r>
            <a:r>
              <a:rPr lang="en-US" altLang="zh-CN" dirty="0"/>
              <a:t>Wireshark </a:t>
            </a:r>
            <a:r>
              <a:rPr lang="zh-CN" altLang="en-US" dirty="0"/>
              <a:t>分析 </a:t>
            </a:r>
            <a:r>
              <a:rPr lang="en-US" altLang="zh-CN" dirty="0"/>
              <a:t>TCP </a:t>
            </a:r>
            <a:r>
              <a:rPr lang="zh-CN" altLang="en-US" dirty="0"/>
              <a:t>协议</a:t>
            </a:r>
          </a:p>
          <a:p>
            <a:pPr lvl="1"/>
            <a:r>
              <a:rPr lang="zh-CN" altLang="en-US" dirty="0"/>
              <a:t>利用 </a:t>
            </a:r>
            <a:r>
              <a:rPr lang="en-US" altLang="zh-CN" dirty="0"/>
              <a:t>Wireshark </a:t>
            </a:r>
            <a:r>
              <a:rPr lang="zh-CN" altLang="en-US" dirty="0"/>
              <a:t>分析 </a:t>
            </a:r>
            <a:r>
              <a:rPr lang="en-US" altLang="zh-CN" dirty="0"/>
              <a:t>IP </a:t>
            </a:r>
            <a:r>
              <a:rPr lang="zh-CN" altLang="en-US" dirty="0"/>
              <a:t>协议</a:t>
            </a:r>
          </a:p>
          <a:p>
            <a:pPr lvl="1"/>
            <a:r>
              <a:rPr lang="zh-CN" altLang="en-US" dirty="0"/>
              <a:t>利用 </a:t>
            </a:r>
            <a:r>
              <a:rPr lang="en-US" altLang="zh-CN" dirty="0"/>
              <a:t>Wireshark </a:t>
            </a:r>
            <a:r>
              <a:rPr lang="zh-CN" altLang="en-US" dirty="0"/>
              <a:t>分析 </a:t>
            </a:r>
            <a:r>
              <a:rPr lang="en-US" altLang="zh-CN" dirty="0"/>
              <a:t>Ethernet </a:t>
            </a:r>
            <a:r>
              <a:rPr lang="zh-CN" altLang="en-US" dirty="0"/>
              <a:t>数据帧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4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5F46B-6092-1FE1-2697-33EEE9FD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实验内容及验收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6E7EB-F518-B7C4-8366-AF7C6C59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内容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/>
              <a:t>：利用 </a:t>
            </a:r>
            <a:r>
              <a:rPr lang="en-US" altLang="zh-CN" dirty="0"/>
              <a:t>Wireshark </a:t>
            </a:r>
            <a:r>
              <a:rPr lang="zh-CN" altLang="en-US" dirty="0"/>
              <a:t>分析 </a:t>
            </a:r>
            <a:r>
              <a:rPr lang="en-US" altLang="zh-CN" dirty="0"/>
              <a:t>DNS </a:t>
            </a:r>
            <a:r>
              <a:rPr lang="zh-CN" altLang="en-US" dirty="0"/>
              <a:t>协议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内容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/>
              <a:t>：利用 </a:t>
            </a:r>
            <a:r>
              <a:rPr lang="en-US" altLang="zh-CN" dirty="0"/>
              <a:t>Wireshark </a:t>
            </a:r>
            <a:r>
              <a:rPr lang="zh-CN" altLang="en-US" dirty="0"/>
              <a:t>分析 </a:t>
            </a:r>
            <a:r>
              <a:rPr lang="en-US" altLang="zh-CN" dirty="0"/>
              <a:t>UDP </a:t>
            </a:r>
            <a:r>
              <a:rPr lang="zh-CN" altLang="en-US" dirty="0"/>
              <a:t>协议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内容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/>
              <a:t>：利用 </a:t>
            </a:r>
            <a:r>
              <a:rPr lang="en-US" altLang="zh-CN" dirty="0"/>
              <a:t>Wireshark </a:t>
            </a:r>
            <a:r>
              <a:rPr lang="zh-CN" altLang="en-US" dirty="0"/>
              <a:t>分析 </a:t>
            </a:r>
            <a:r>
              <a:rPr lang="en-US" altLang="zh-CN" dirty="0"/>
              <a:t>ARP </a:t>
            </a:r>
            <a:r>
              <a:rPr lang="zh-CN" altLang="en-US" dirty="0"/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2511491417"/>
      </p:ext>
    </p:extLst>
  </p:cSld>
  <p:clrMapOvr>
    <a:masterClrMapping/>
  </p:clrMapOvr>
</p:sld>
</file>

<file path=ppt/theme/theme1.xml><?xml version="1.0" encoding="utf-8"?>
<a:theme xmlns:a="http://schemas.openxmlformats.org/drawingml/2006/main" name="国外精美的的PPT模板及图标之二">
  <a:themeElements>
    <a:clrScheme name="国外精美的的PPT模板及图标之二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国外精美的的PPT模板及图标之二">
      <a:majorFont>
        <a:latin typeface="Verdana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国外精美的的PPT模板及图标之二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国外精美的的PPT模板及图标之二">
  <a:themeElements>
    <a:clrScheme name="国外精美的的PPT模板及图标之二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国外精美的的PPT模板及图标之二">
      <a:majorFont>
        <a:latin typeface="Verdana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国外精美的的PPT模板及图标之二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国外精美的的PPT模板及图标之二">
  <a:themeElements>
    <a:clrScheme name="国外精美的的PPT模板及图标之二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国外精美的的PPT模板及图标之二">
      <a:majorFont>
        <a:latin typeface="Verdana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国外精美的的PPT模板及图标之二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Chapter4-Network Layer</Template>
  <TotalTime>879</TotalTime>
  <Words>581</Words>
  <Application>Microsoft Office PowerPoint</Application>
  <PresentationFormat>宽屏</PresentationFormat>
  <Paragraphs>62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等线</vt:lpstr>
      <vt:lpstr>华文行楷</vt:lpstr>
      <vt:lpstr>微软雅黑</vt:lpstr>
      <vt:lpstr>Arial</vt:lpstr>
      <vt:lpstr>Calibri</vt:lpstr>
      <vt:lpstr>Calibri Light</vt:lpstr>
      <vt:lpstr>Verdana</vt:lpstr>
      <vt:lpstr>Wingdings</vt:lpstr>
      <vt:lpstr>国外精美的的PPT模板及图标之二</vt:lpstr>
      <vt:lpstr>1_国外精美的的PPT模板及图标之二</vt:lpstr>
      <vt:lpstr>3_国外精美的的PPT模板及图标之二</vt:lpstr>
      <vt:lpstr>Office 主题​​</vt:lpstr>
      <vt:lpstr>1_Office Theme</vt:lpstr>
      <vt:lpstr>计算机网络实验</vt:lpstr>
      <vt:lpstr>实验评分（具体要求见实验项目）</vt:lpstr>
      <vt:lpstr>生生互评</vt:lpstr>
      <vt:lpstr>生生互评</vt:lpstr>
      <vt:lpstr>生生互评</vt:lpstr>
      <vt:lpstr>实验3：典型协议的抓包分析</vt:lpstr>
      <vt:lpstr>得分标准</vt:lpstr>
      <vt:lpstr>实验内容及验收</vt:lpstr>
      <vt:lpstr>实验内容及验收</vt:lpstr>
      <vt:lpstr>实验报告评价指标</vt:lpstr>
      <vt:lpstr>提交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计算机网络实验</dc:title>
  <dc:creator>yawei liu</dc:creator>
  <cp:lastModifiedBy>yawei liu</cp:lastModifiedBy>
  <cp:revision>3</cp:revision>
  <dcterms:created xsi:type="dcterms:W3CDTF">2024-04-14T10:29:10Z</dcterms:created>
  <dcterms:modified xsi:type="dcterms:W3CDTF">2024-04-28T16:13:07Z</dcterms:modified>
</cp:coreProperties>
</file>