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D322-69B9-4C09-BCEC-582E0FF77D32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A81-F1EF-469B-9F1C-31F50F1B6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38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D322-69B9-4C09-BCEC-582E0FF77D32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A81-F1EF-469B-9F1C-31F50F1B6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70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D322-69B9-4C09-BCEC-582E0FF77D32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A81-F1EF-469B-9F1C-31F50F1B6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375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D322-69B9-4C09-BCEC-582E0FF77D32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A81-F1EF-469B-9F1C-31F50F1B612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2153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D322-69B9-4C09-BCEC-582E0FF77D32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A81-F1EF-469B-9F1C-31F50F1B6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969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D322-69B9-4C09-BCEC-582E0FF77D32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A81-F1EF-469B-9F1C-31F50F1B6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566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D322-69B9-4C09-BCEC-582E0FF77D32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A81-F1EF-469B-9F1C-31F50F1B6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D322-69B9-4C09-BCEC-582E0FF77D32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A81-F1EF-469B-9F1C-31F50F1B6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774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D322-69B9-4C09-BCEC-582E0FF77D32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A81-F1EF-469B-9F1C-31F50F1B6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42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D322-69B9-4C09-BCEC-582E0FF77D32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A81-F1EF-469B-9F1C-31F50F1B6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9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D322-69B9-4C09-BCEC-582E0FF77D32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A81-F1EF-469B-9F1C-31F50F1B6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40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D322-69B9-4C09-BCEC-582E0FF77D32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A81-F1EF-469B-9F1C-31F50F1B6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81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D322-69B9-4C09-BCEC-582E0FF77D32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A81-F1EF-469B-9F1C-31F50F1B6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75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D322-69B9-4C09-BCEC-582E0FF77D32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A81-F1EF-469B-9F1C-31F50F1B6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96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D322-69B9-4C09-BCEC-582E0FF77D32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A81-F1EF-469B-9F1C-31F50F1B6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14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D322-69B9-4C09-BCEC-582E0FF77D32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A81-F1EF-469B-9F1C-31F50F1B6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15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D322-69B9-4C09-BCEC-582E0FF77D32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A81-F1EF-469B-9F1C-31F50F1B6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09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787D322-69B9-4C09-BCEC-582E0FF77D32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F2A81-F1EF-469B-9F1C-31F50F1B6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967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537029"/>
            <a:ext cx="8825658" cy="2005152"/>
          </a:xfrm>
        </p:spPr>
        <p:txBody>
          <a:bodyPr/>
          <a:lstStyle/>
          <a:p>
            <a:r>
              <a:rPr lang="ru-RU" dirty="0" smtClean="0"/>
              <a:t>История компании </a:t>
            </a:r>
            <a:r>
              <a:rPr lang="en-US" dirty="0" smtClean="0"/>
              <a:t>BMW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714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Краткое 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254633"/>
            <a:ext cx="8946541" cy="4195481"/>
          </a:xfrm>
        </p:spPr>
        <p:txBody>
          <a:bodyPr/>
          <a:lstStyle/>
          <a:p>
            <a:r>
              <a:rPr lang="ru-RU" dirty="0"/>
              <a:t>BMW AG — производитель автомобилей, мотоциклов, двигателей и велосипедов со штаб-квартирой в Мюнхене, Германия. Компания владеет брендами </a:t>
            </a:r>
            <a:r>
              <a:rPr lang="ru-RU" dirty="0" err="1"/>
              <a:t>Mini</a:t>
            </a:r>
            <a:r>
              <a:rPr lang="ru-RU" dirty="0"/>
              <a:t> и </a:t>
            </a:r>
            <a:r>
              <a:rPr lang="ru-RU" dirty="0" err="1"/>
              <a:t>Rolls-Royce</a:t>
            </a:r>
            <a:r>
              <a:rPr lang="ru-RU" dirty="0"/>
              <a:t>. Она входит в тройку немецких производителей премиальных авто, которые лидируют по объемам продаж во всем мире.</a:t>
            </a:r>
            <a:endParaRPr lang="ru-RU" dirty="0"/>
          </a:p>
        </p:txBody>
      </p:sp>
      <p:pic>
        <p:nvPicPr>
          <p:cNvPr id="1028" name="Picture 4" descr="Какое BMW себе выбрать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14" y="2933148"/>
            <a:ext cx="6197600" cy="360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67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История</a:t>
            </a:r>
            <a:r>
              <a:rPr lang="uk-UA" dirty="0" smtClean="0"/>
              <a:t> </a:t>
            </a:r>
            <a:r>
              <a:rPr lang="uk-UA" dirty="0" err="1" smtClean="0"/>
              <a:t>создания</a:t>
            </a:r>
            <a:r>
              <a:rPr lang="uk-UA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4195481"/>
          </a:xfrm>
        </p:spPr>
        <p:txBody>
          <a:bodyPr/>
          <a:lstStyle/>
          <a:p>
            <a:r>
              <a:rPr lang="ru-RU" dirty="0"/>
              <a:t>В 1913 году в Мюнхене Карлом </a:t>
            </a:r>
            <a:r>
              <a:rPr lang="ru-RU" dirty="0" err="1"/>
              <a:t>Раппом</a:t>
            </a:r>
            <a:r>
              <a:rPr lang="ru-RU" dirty="0"/>
              <a:t> и Густавом Отто основаны две небольшие авиамоторные фирмы. После начала Первой мировой войны потребность в их продукции резко возросла, и владельцы двух компаний решили объединиться. Так в 1917 году появилась фирма под названием </a:t>
            </a:r>
            <a:r>
              <a:rPr lang="ru-RU" dirty="0" err="1"/>
              <a:t>Bayerische</a:t>
            </a:r>
            <a:r>
              <a:rPr lang="ru-RU" dirty="0"/>
              <a:t> </a:t>
            </a:r>
            <a:r>
              <a:rPr lang="ru-RU" dirty="0" err="1"/>
              <a:t>MotorenWerke</a:t>
            </a:r>
            <a:r>
              <a:rPr lang="ru-RU" dirty="0"/>
              <a:t> («Баварские моторные заводы»).</a:t>
            </a:r>
            <a:endParaRPr lang="ru-RU" dirty="0"/>
          </a:p>
        </p:txBody>
      </p:sp>
      <p:pic>
        <p:nvPicPr>
          <p:cNvPr id="2050" name="Picture 2" descr="10 самых редких и дорогих BMW всех времё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742" y="3112890"/>
            <a:ext cx="6657974" cy="37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94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1" y="278546"/>
            <a:ext cx="9404723" cy="1400530"/>
          </a:xfrm>
        </p:spPr>
        <p:txBody>
          <a:bodyPr/>
          <a:lstStyle/>
          <a:p>
            <a:r>
              <a:rPr lang="ru-RU" dirty="0" smtClean="0"/>
              <a:t>Год</a:t>
            </a:r>
            <a:r>
              <a:rPr lang="ru-RU" dirty="0"/>
              <a:t>ы</a:t>
            </a:r>
            <a:r>
              <a:rPr lang="ru-RU" dirty="0" smtClean="0"/>
              <a:t> великой депрессии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2001" y="1211089"/>
            <a:ext cx="8946541" cy="4195481"/>
          </a:xfrm>
        </p:spPr>
        <p:txBody>
          <a:bodyPr/>
          <a:lstStyle/>
          <a:p>
            <a:r>
              <a:rPr lang="ru-RU" dirty="0"/>
              <a:t>В годы Великой депрессии баварский автоконцерн выживал за счет выпуска лицензионной малолитражки. Однако вскоре стало понятно, что производитель авиамоторов с мировым именем не может довольствоваться выпуском британского авто. Тогда инженеры BMW начали работать над собственным автомобилем.</a:t>
            </a:r>
            <a:endParaRPr lang="ru-RU" dirty="0"/>
          </a:p>
        </p:txBody>
      </p:sp>
      <p:pic>
        <p:nvPicPr>
          <p:cNvPr id="3074" name="Picture 2" descr="http://cm3.dlstatic.ru/page_photos/0052/photo_52629.on_pag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832" y="2977923"/>
            <a:ext cx="590550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13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Почти крах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5201" y="1327204"/>
            <a:ext cx="8946541" cy="4195481"/>
          </a:xfrm>
        </p:spPr>
        <p:txBody>
          <a:bodyPr/>
          <a:lstStyle/>
          <a:p>
            <a:r>
              <a:rPr lang="ru-RU" dirty="0"/>
              <a:t>К 1959 году BMW снова оказалась на грани банкротства. Роскошные седаны не приносили достаточных денежных вливаний, как и мотоциклы. Оправившиеся после войны покупатели больше не желали слышать об </a:t>
            </a:r>
            <a:r>
              <a:rPr lang="ru-RU" dirty="0" err="1"/>
              <a:t>Isetta</a:t>
            </a:r>
            <a:r>
              <a:rPr lang="ru-RU" dirty="0"/>
              <a:t>, а финансовое положение было настолько плачевным, что 9 декабря на собрании акционеров встал вопрос о продаже компании конкуренту — </a:t>
            </a:r>
            <a:r>
              <a:rPr lang="ru-RU" dirty="0" err="1"/>
              <a:t>Daimler-Benz</a:t>
            </a:r>
            <a:r>
              <a:rPr lang="ru-RU" dirty="0"/>
              <a:t>. Последней надеждой был выпуск автомобиля BMW 700 с кузовом итальянской фирмы </a:t>
            </a:r>
            <a:r>
              <a:rPr lang="ru-RU" dirty="0" err="1"/>
              <a:t>Michelotti</a:t>
            </a:r>
            <a:r>
              <a:rPr lang="ru-RU" dirty="0"/>
              <a:t>.</a:t>
            </a:r>
            <a:endParaRPr lang="ru-RU" dirty="0"/>
          </a:p>
        </p:txBody>
      </p:sp>
      <p:pic>
        <p:nvPicPr>
          <p:cNvPr id="4098" name="Picture 2" descr="http://cm.dlstatic.ru/page_photos/0052/photo_52635.on_pag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742" y="3848824"/>
            <a:ext cx="4783817" cy="300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06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BMW X5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5201" y="1312690"/>
            <a:ext cx="8946541" cy="4195481"/>
          </a:xfrm>
        </p:spPr>
        <p:txBody>
          <a:bodyPr/>
          <a:lstStyle/>
          <a:p>
            <a:r>
              <a:rPr lang="ru-RU" dirty="0"/>
              <a:t>В 1999 году появляется первый внедорожник BMW — модель X5. Его спортивный характер вызвал настоящую шумиху на автосалоне в Детройте. Автомобиль характеризовался внушительным клиренсом, </a:t>
            </a:r>
            <a:r>
              <a:rPr lang="ru-RU" dirty="0" err="1"/>
              <a:t>противобуксовочной</a:t>
            </a:r>
            <a:r>
              <a:rPr lang="ru-RU" dirty="0"/>
              <a:t> системой и полным приводом для бездорожья, а также достаточной мощностью, чтобы на равных конкурировать с легковыми моделями марки на асфальте.</a:t>
            </a:r>
            <a:endParaRPr lang="ru-RU" dirty="0"/>
          </a:p>
        </p:txBody>
      </p:sp>
      <p:pic>
        <p:nvPicPr>
          <p:cNvPr id="5122" name="Picture 2" descr="http://cm3.dlstatic.ru/page_photos/0052/photo_52641.on_pag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372" y="3669619"/>
            <a:ext cx="4682218" cy="294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75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Новейшие </a:t>
            </a:r>
            <a:r>
              <a:rPr lang="en-US" dirty="0" smtClean="0"/>
              <a:t>BMW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5201" y="1428804"/>
            <a:ext cx="8946541" cy="4195481"/>
          </a:xfrm>
        </p:spPr>
        <p:txBody>
          <a:bodyPr/>
          <a:lstStyle/>
          <a:p>
            <a:pPr fontAlgn="base"/>
            <a:r>
              <a:rPr lang="ru-RU" dirty="0"/>
              <a:t>В 2011 году компания BMW AG основала новое подразделение BMW i, которое специализируется на создании гибридных и электрических автомобилей.</a:t>
            </a:r>
          </a:p>
          <a:p>
            <a:pPr fontAlgn="base"/>
            <a:r>
              <a:rPr lang="ru-RU" dirty="0"/>
              <a:t>Первыми моделями, выпущенными подразделением, были </a:t>
            </a:r>
            <a:r>
              <a:rPr lang="ru-RU" dirty="0" err="1"/>
              <a:t>хэтчбек</a:t>
            </a:r>
            <a:r>
              <a:rPr lang="ru-RU" dirty="0"/>
              <a:t> i3 и купе i8. Они дебютировали в 2011 году на Франкфуртском автосалоне.</a:t>
            </a:r>
          </a:p>
          <a:p>
            <a:endParaRPr lang="ru-RU" dirty="0"/>
          </a:p>
        </p:txBody>
      </p:sp>
      <p:pic>
        <p:nvPicPr>
          <p:cNvPr id="6146" name="Picture 2" descr="X*Xtentacion - Bought Bmw I8 🔥 - Rileytaugor - TheWikiH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15" y="3500475"/>
            <a:ext cx="5206546" cy="33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168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311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История компании BMW</vt:lpstr>
      <vt:lpstr>Краткое описание</vt:lpstr>
      <vt:lpstr>История создания </vt:lpstr>
      <vt:lpstr>Годы великой депрессии</vt:lpstr>
      <vt:lpstr>Почти крах</vt:lpstr>
      <vt:lpstr>BMW X5</vt:lpstr>
      <vt:lpstr>Новейшие BMW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компании BMW</dc:title>
  <dc:creator>Ученик</dc:creator>
  <cp:lastModifiedBy>Ученик</cp:lastModifiedBy>
  <cp:revision>2</cp:revision>
  <dcterms:created xsi:type="dcterms:W3CDTF">2021-12-07T08:12:13Z</dcterms:created>
  <dcterms:modified xsi:type="dcterms:W3CDTF">2021-12-07T08:24:38Z</dcterms:modified>
</cp:coreProperties>
</file>