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6" name="Shape 166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4" name="Shape 174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3" name="Shape 39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3" name="Shape 18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16" name="Shape 416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2" name="Shape 42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30" name="Shape 430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37" name="Shape 437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44" name="Shape 444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52" name="Shape 45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0" name="Shape 460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7" name="Shape 467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75" name="Shape 475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1" name="Shape 191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92" name="Shape 49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98" name="Shape 498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06" name="Shape 506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14" name="Shape 514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21" name="Shape 521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50" name="Shape 550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57" name="Shape 557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8" name="Shape 198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63" name="Shape 56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69" name="Shape 569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75" name="Shape 575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81" name="Shape 581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91" name="Shape 591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05" name="Shape 605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24" name="Shape 624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3" name="Shape 65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79" name="Shape 679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15" name="Shape 715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36" name="Shape 736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7" name="Shape 737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x="731520" y="4560480"/>
            <a:ext cx="5851800" cy="43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rIns="95750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44" name="Shape 744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rIns="95750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304919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subTitle"/>
          </p:nvPr>
        </p:nvSpPr>
        <p:spPr>
          <a:xfrm>
            <a:off x="304919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62" name="Shape 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304919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3639" cy="685764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426960" y="3737519"/>
            <a:ext cx="6335639" cy="3383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426960" y="3962519"/>
            <a:ext cx="3535200" cy="45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750" rIns="68750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9" name="Shape 9"/>
          <p:cNvSpPr/>
          <p:nvPr/>
        </p:nvSpPr>
        <p:spPr>
          <a:xfrm>
            <a:off x="6247439" y="6540119"/>
            <a:ext cx="2787120" cy="21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370319" y="4034880"/>
            <a:ext cx="2269800" cy="38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397080" y="2504159"/>
            <a:ext cx="2699999" cy="38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6247439" y="6540119"/>
            <a:ext cx="2787120" cy="21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x="0" y="653760"/>
            <a:ext cx="9144000" cy="0"/>
          </a:xfrm>
          <a:prstGeom prst="straightConnector1">
            <a:avLst/>
          </a:prstGeom>
          <a:noFill/>
          <a:ln cap="flat" cmpd="sng" w="41400">
            <a:solidFill>
              <a:srgbClr val="C8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3639" cy="685764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26960" y="3737519"/>
            <a:ext cx="6335639" cy="3383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425240" y="3852000"/>
            <a:ext cx="645767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247439" y="6540119"/>
            <a:ext cx="2787120" cy="21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08.gif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7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Relationship Id="rId9" Type="http://schemas.openxmlformats.org/officeDocument/2006/relationships/image" Target="../media/image21.png"/><Relationship Id="rId5" Type="http://schemas.openxmlformats.org/officeDocument/2006/relationships/image" Target="../media/image17.jp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Relationship Id="rId4" Type="http://schemas.openxmlformats.org/officeDocument/2006/relationships/image" Target="../media/image06.jpg"/><Relationship Id="rId5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Relationship Id="rId4" Type="http://schemas.openxmlformats.org/officeDocument/2006/relationships/image" Target="../media/image06.jpg"/><Relationship Id="rId5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6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Going Live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370319" y="4034880"/>
            <a:ext cx="2269800" cy="38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1" name="Shape 171"/>
          <p:cNvSpPr txBox="1"/>
          <p:nvPr/>
        </p:nvSpPr>
        <p:spPr>
          <a:xfrm>
            <a:off x="397080" y="2504159"/>
            <a:ext cx="2699999" cy="38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4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&lt;title&gt; Intro to HTML &lt;/title&gt;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1520"/>
            <a:ext cx="4101479" cy="410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400" y="940679"/>
            <a:ext cx="4775760" cy="41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0" y="5293439"/>
            <a:ext cx="9155520" cy="10558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73880" y="5334119"/>
            <a:ext cx="8795880" cy="100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one of the three base languages behind </a:t>
            </a:r>
            <a:r>
              <a:rPr b="0" i="0" lang="en-US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single website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defines all of the basic content and a </a:t>
            </a:r>
            <a:r>
              <a:rPr b="0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formatting.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865079"/>
            <a:ext cx="9143639" cy="1520639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DAEE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719" y="123084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159" y="1223279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80" y="855359"/>
            <a:ext cx="1511279" cy="1511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 flipH="1">
            <a:off x="1492319" y="2111580"/>
            <a:ext cx="1081500" cy="8730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2420640" y="86760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8" name="Shape 248"/>
          <p:cNvSpPr/>
          <p:nvPr/>
        </p:nvSpPr>
        <p:spPr>
          <a:xfrm>
            <a:off x="3540239" y="86507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4620960" y="87192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50" name="Shape 250"/>
          <p:cNvSpPr/>
          <p:nvPr/>
        </p:nvSpPr>
        <p:spPr>
          <a:xfrm>
            <a:off x="5876280" y="87192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251" name="Shape 251"/>
          <p:cNvCxnSpPr/>
          <p:nvPr/>
        </p:nvCxnSpPr>
        <p:spPr>
          <a:xfrm flipH="1" rot="10800000">
            <a:off x="1492200" y="2104080"/>
            <a:ext cx="2217299" cy="1237800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1567440" y="2546280"/>
            <a:ext cx="100259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253" name="Shape 253"/>
          <p:cNvSpPr/>
          <p:nvPr/>
        </p:nvSpPr>
        <p:spPr>
          <a:xfrm>
            <a:off x="2592719" y="2962080"/>
            <a:ext cx="1109160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cxnSp>
        <p:nvCxnSpPr>
          <p:cNvPr id="254" name="Shape 254"/>
          <p:cNvCxnSpPr/>
          <p:nvPr/>
        </p:nvCxnSpPr>
        <p:spPr>
          <a:xfrm rot="5400000">
            <a:off x="843419" y="2748959"/>
            <a:ext cx="2379299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 flipH="1" rot="10800000">
            <a:off x="1563840" y="2086439"/>
            <a:ext cx="3151800" cy="2602199"/>
          </a:xfrm>
          <a:prstGeom prst="bentConnector3">
            <a:avLst>
              <a:gd fmla="val 100361" name="adj1"/>
            </a:avLst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6" name="Shape 256"/>
          <p:cNvSpPr/>
          <p:nvPr/>
        </p:nvSpPr>
        <p:spPr>
          <a:xfrm>
            <a:off x="3747239" y="4818239"/>
            <a:ext cx="1109160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257" name="Shape 257"/>
          <p:cNvSpPr/>
          <p:nvPr/>
        </p:nvSpPr>
        <p:spPr>
          <a:xfrm>
            <a:off x="1567440" y="4084919"/>
            <a:ext cx="100259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258" name="Shape 258"/>
          <p:cNvCxnSpPr/>
          <p:nvPr/>
        </p:nvCxnSpPr>
        <p:spPr>
          <a:xfrm flipH="1">
            <a:off x="5159820" y="5694480"/>
            <a:ext cx="3653700" cy="3479100"/>
          </a:xfrm>
          <a:prstGeom prst="bentConnector3">
            <a:avLst>
              <a:gd fmla="val -398" name="adj1"/>
            </a:avLst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4140719" y="5325839"/>
            <a:ext cx="100259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260" name="Shape 260"/>
          <p:cNvCxnSpPr/>
          <p:nvPr/>
        </p:nvCxnSpPr>
        <p:spPr>
          <a:xfrm flipH="1" rot="10800000">
            <a:off x="1563840" y="2102039"/>
            <a:ext cx="4416900" cy="3934799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4866480" y="5744519"/>
            <a:ext cx="1109160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262" name="Shape 262"/>
          <p:cNvSpPr/>
          <p:nvPr/>
        </p:nvSpPr>
        <p:spPr>
          <a:xfrm>
            <a:off x="6576839" y="1442879"/>
            <a:ext cx="1436760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19" y="2605319"/>
            <a:ext cx="1271160" cy="105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960" y="3793680"/>
            <a:ext cx="904320" cy="110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7">
            <a:alphaModFix/>
          </a:blip>
          <a:srcRect b="0" l="31594" r="27624" t="0"/>
          <a:stretch/>
        </p:blipFill>
        <p:spPr>
          <a:xfrm>
            <a:off x="441000" y="5134680"/>
            <a:ext cx="897480" cy="1119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 rot="5400000">
            <a:off x="2201339" y="2772359"/>
            <a:ext cx="2379299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2925359" y="4084919"/>
            <a:ext cx="100259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-5759" y="0"/>
            <a:ext cx="9143639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04919" y="97920"/>
            <a:ext cx="510515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</a:p>
        </p:txBody>
      </p:sp>
      <p:sp>
        <p:nvSpPr>
          <p:cNvPr id="274" name="Shape 274"/>
          <p:cNvSpPr/>
          <p:nvPr/>
        </p:nvSpPr>
        <p:spPr>
          <a:xfrm>
            <a:off x="457200" y="828000"/>
            <a:ext cx="815291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works by hooking onto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into HTML using “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hooked, we apply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39" y="2629800"/>
            <a:ext cx="8409240" cy="2882879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-5759" y="0"/>
            <a:ext cx="9143639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“Flow”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26479"/>
            <a:ext cx="7386119" cy="369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304919" y="4419719"/>
            <a:ext cx="8610119" cy="19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HTML/CSS, (by default) every element displayed is governed by a concept called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that HTML elements force their adjacent elements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around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them. 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5759" y="0"/>
            <a:ext cx="9143639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Box Model</a:t>
            </a:r>
          </a:p>
        </p:txBody>
      </p:sp>
      <p:sp>
        <p:nvSpPr>
          <p:cNvPr id="290" name="Shape 290"/>
          <p:cNvSpPr/>
          <p:nvPr/>
        </p:nvSpPr>
        <p:spPr>
          <a:xfrm>
            <a:off x="304919" y="5356080"/>
            <a:ext cx="8610119" cy="10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Box Model wraps every CSS element in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padding, border and margin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allowing developers to modify spacing styles.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19" y="783720"/>
            <a:ext cx="5339880" cy="450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5759" y="0"/>
            <a:ext cx="9143639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Positioning</a:t>
            </a:r>
          </a:p>
        </p:txBody>
      </p:sp>
      <p:sp>
        <p:nvSpPr>
          <p:cNvPr id="298" name="Shape 298"/>
          <p:cNvSpPr/>
          <p:nvPr/>
        </p:nvSpPr>
        <p:spPr>
          <a:xfrm>
            <a:off x="304919" y="5549760"/>
            <a:ext cx="8610119" cy="850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orient our HTML elements in relation to space with CSS positioning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(static, relative, fixed, absolute)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200" y="783720"/>
            <a:ext cx="5695559" cy="463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Learn…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3270600"/>
            <a:ext cx="4562280" cy="128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15997" r="0" t="0"/>
          <a:stretch/>
        </p:blipFill>
        <p:spPr>
          <a:xfrm>
            <a:off x="0" y="701639"/>
            <a:ext cx="4400280" cy="104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480" y="4827239"/>
            <a:ext cx="5565240" cy="139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1439" y="1425600"/>
            <a:ext cx="5714640" cy="17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61760" y="3908160"/>
            <a:ext cx="1971359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56240" y="2479319"/>
            <a:ext cx="14378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9">
            <a:alphaModFix/>
          </a:blip>
          <a:srcRect b="0" l="0" r="0" t="5646"/>
          <a:stretch/>
        </p:blipFill>
        <p:spPr>
          <a:xfrm>
            <a:off x="7467479" y="914400"/>
            <a:ext cx="1342800" cy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72039" y="857879"/>
            <a:ext cx="2780999" cy="6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28679" y="4635360"/>
            <a:ext cx="1942919" cy="166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304919" y="97920"/>
            <a:ext cx="510515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Questions / Issues?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9" y="1017359"/>
            <a:ext cx="8465399" cy="484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Double Take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-5759" y="0"/>
            <a:ext cx="9143639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67440" l="0" r="0" t="1716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78207" l="-727" r="24818" t="-2821"/>
          <a:stretch/>
        </p:blipFill>
        <p:spPr>
          <a:xfrm>
            <a:off x="762120" y="2169719"/>
            <a:ext cx="7924319" cy="8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000" y="817560"/>
            <a:ext cx="5838479" cy="13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159" y="5644800"/>
            <a:ext cx="6324120" cy="67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0800" y="3857039"/>
            <a:ext cx="4524119" cy="81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919" y="4637880"/>
            <a:ext cx="8838719" cy="9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Check-Up Session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304919" y="1676519"/>
            <a:ext cx="8534159" cy="152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How’s it going?</a:t>
            </a:r>
          </a:p>
        </p:txBody>
      </p:sp>
      <p:sp>
        <p:nvSpPr>
          <p:cNvPr id="179" name="Shape 179"/>
          <p:cNvSpPr/>
          <p:nvPr/>
        </p:nvSpPr>
        <p:spPr>
          <a:xfrm>
            <a:off x="287280" y="3048119"/>
            <a:ext cx="8534159" cy="685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1 week of Bootcamp, how are you holding up?</a:t>
            </a:r>
          </a:p>
        </p:txBody>
      </p:sp>
      <p:sp>
        <p:nvSpPr>
          <p:cNvPr id="180" name="Shape 180"/>
          <p:cNvSpPr/>
          <p:nvPr/>
        </p:nvSpPr>
        <p:spPr>
          <a:xfrm>
            <a:off x="258839" y="3657600"/>
            <a:ext cx="8534159" cy="685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feedback do you have so far?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786960"/>
            <a:ext cx="5943240" cy="44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304919" y="5313960"/>
            <a:ext cx="8610119" cy="1001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web layouts are inherently composed of containers, traditionally called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52760"/>
            <a:ext cx="8380439" cy="38858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0" name="Shape 350"/>
          <p:cNvSpPr/>
          <p:nvPr/>
        </p:nvSpPr>
        <p:spPr>
          <a:xfrm>
            <a:off x="304919" y="4787639"/>
            <a:ext cx="8610119" cy="1649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introduced the concept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“semantic layouts,”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“divs” could be given more meaningful names.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theory, this helps with organization and search engine optimization. 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sp>
        <p:nvSpPr>
          <p:cNvPr id="356" name="Shape 356"/>
          <p:cNvSpPr/>
          <p:nvPr/>
        </p:nvSpPr>
        <p:spPr>
          <a:xfrm>
            <a:off x="6262560" y="748079"/>
            <a:ext cx="2772000" cy="549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said… many (if not most) websites, seem to still be using basic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reasons for this that we’ll showcase in later sections.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Additionally, it’s possible to include “semantics” by using id names and classes. 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734400"/>
            <a:ext cx="5790960" cy="550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sp>
        <p:nvSpPr>
          <p:cNvPr id="363" name="Shape 363"/>
          <p:cNvSpPr/>
          <p:nvPr/>
        </p:nvSpPr>
        <p:spPr>
          <a:xfrm>
            <a:off x="304919" y="5029200"/>
            <a:ext cx="8730000" cy="12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line: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your homework’s instructions. But when you get out in the “real world,” follow the convention of where you work!</a:t>
            </a:r>
          </a:p>
        </p:txBody>
      </p:sp>
      <p:sp>
        <p:nvSpPr>
          <p:cNvPr id="364" name="Shape 364"/>
          <p:cNvSpPr/>
          <p:nvPr/>
        </p:nvSpPr>
        <p:spPr>
          <a:xfrm>
            <a:off x="762120" y="762120"/>
            <a:ext cx="3885839" cy="411443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876919" y="762120"/>
            <a:ext cx="3885839" cy="411443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018519" y="2186280"/>
            <a:ext cx="1432439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div?</a:t>
            </a:r>
          </a:p>
        </p:txBody>
      </p:sp>
      <p:sp>
        <p:nvSpPr>
          <p:cNvPr id="367" name="Shape 367"/>
          <p:cNvSpPr/>
          <p:nvPr/>
        </p:nvSpPr>
        <p:spPr>
          <a:xfrm>
            <a:off x="5656319" y="2191319"/>
            <a:ext cx="275220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Section?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vs. IDs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95359"/>
            <a:ext cx="8397000" cy="22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304919" y="3845880"/>
            <a:ext cx="8610119" cy="2591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choosing between a CSS ID and a CSS Class follow the convention: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(.classname)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the same style will be used on multiple HTML elements.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 (#idname)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a style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that HTML element.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5" name="Shape 375"/>
          <p:cNvSpPr/>
          <p:nvPr/>
        </p:nvSpPr>
        <p:spPr>
          <a:xfrm>
            <a:off x="855000" y="964800"/>
            <a:ext cx="32475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= Barcode (all iPod)</a:t>
            </a:r>
          </a:p>
        </p:txBody>
      </p:sp>
      <p:sp>
        <p:nvSpPr>
          <p:cNvPr id="376" name="Shape 376"/>
          <p:cNvSpPr/>
          <p:nvPr/>
        </p:nvSpPr>
        <p:spPr>
          <a:xfrm>
            <a:off x="4887719" y="984959"/>
            <a:ext cx="387540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 = Serial Number (unique iPod)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04919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Developer Tools (Inspector)</a:t>
            </a:r>
          </a:p>
        </p:txBody>
      </p:sp>
      <p:sp>
        <p:nvSpPr>
          <p:cNvPr id="382" name="Shape 382"/>
          <p:cNvSpPr/>
          <p:nvPr/>
        </p:nvSpPr>
        <p:spPr>
          <a:xfrm>
            <a:off x="457200" y="828000"/>
            <a:ext cx="3352319" cy="5092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of the most frequent tools you will use in web dev.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you to truly, debug your web designs.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using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000" y="954359"/>
            <a:ext cx="4961519" cy="496655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" y="990720"/>
            <a:ext cx="9138959" cy="38811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89" name="Shape 389"/>
          <p:cNvSpPr/>
          <p:nvPr/>
        </p:nvSpPr>
        <p:spPr>
          <a:xfrm>
            <a:off x="116640" y="5181480"/>
            <a:ext cx="8915039" cy="6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edit any web page’s HTML and CSS with Chrome Inspector.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Plus, you’ll see your results instantly. </a:t>
            </a:r>
          </a:p>
        </p:txBody>
      </p:sp>
      <p:sp>
        <p:nvSpPr>
          <p:cNvPr id="390" name="Shape 390"/>
          <p:cNvSpPr/>
          <p:nvPr/>
        </p:nvSpPr>
        <p:spPr>
          <a:xfrm>
            <a:off x="304919" y="97920"/>
            <a:ext cx="69339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397" name="Shape 397"/>
          <p:cNvSpPr/>
          <p:nvPr/>
        </p:nvSpPr>
        <p:spPr>
          <a:xfrm>
            <a:off x="304919" y="1447920"/>
            <a:ext cx="8534159" cy="34286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(Google Developer Tools) 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304919" y="914400"/>
            <a:ext cx="8686439" cy="557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15 minutes, take a website you commonly use (Amazon, Google, Huff Po, etc.) and heavily modify it using the Google Developer Tools.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at least modify: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(Change words)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 screenshot to the class’s slack profile when you’re done.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4" name="Shape 404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05" name="Shape 405"/>
          <p:cNvSpPr/>
          <p:nvPr/>
        </p:nvSpPr>
        <p:spPr>
          <a:xfrm>
            <a:off x="2971800" y="124919"/>
            <a:ext cx="60195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04919" y="914400"/>
            <a:ext cx="8686439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10 minutes, edit any site that you’ve been working on in-class or for homework with Google’s dev tools.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at least modify: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(Change words)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12" name="Shape 412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13" name="Shape 413"/>
          <p:cNvSpPr/>
          <p:nvPr/>
        </p:nvSpPr>
        <p:spPr>
          <a:xfrm>
            <a:off x="2971800" y="124919"/>
            <a:ext cx="60195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Feedback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79" y="783720"/>
            <a:ext cx="7424999" cy="4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04919" y="5821200"/>
            <a:ext cx="8610119" cy="4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Seriously, mind-blown.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304919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Multiple CSS Files ***(Very Important!!!)***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0" y="762120"/>
            <a:ext cx="8544960" cy="314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321480" y="3977280"/>
            <a:ext cx="8555040" cy="227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incredibly powerful technique: deploying multiple CSS files simultaneously.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lets developers to create complex designs made up of abounding design elements.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remember: the loading </a:t>
            </a:r>
            <a:r>
              <a:rPr b="1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matters!!!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434" name="Shape 434"/>
          <p:cNvSpPr/>
          <p:nvPr/>
        </p:nvSpPr>
        <p:spPr>
          <a:xfrm>
            <a:off x="304919" y="1447920"/>
            <a:ext cx="8534159" cy="34286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(1-3_CSSFiles.html | 1-MultipleCSS) 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Browser?</a:t>
            </a:r>
          </a:p>
        </p:txBody>
      </p:sp>
      <p:sp>
        <p:nvSpPr>
          <p:cNvPr id="441" name="Shape 441"/>
          <p:cNvSpPr/>
          <p:nvPr/>
        </p:nvSpPr>
        <p:spPr>
          <a:xfrm>
            <a:off x="457200" y="1600200"/>
            <a:ext cx="8229239" cy="3504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 show of hands…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304919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Battle of the Browsers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1003320"/>
            <a:ext cx="3809520" cy="50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4343400" y="1307879"/>
            <a:ext cx="4701959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hood, web browsers often 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 web pages differently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their competition.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disparities could mean HTML/CSS displaying differently  in each web client.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of these potential divergences, web developers need to make their websites 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cross-browser compatible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304919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 (or Normalize.css)</a:t>
            </a: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83720"/>
            <a:ext cx="6867000" cy="36727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57" name="Shape 457"/>
          <p:cNvSpPr/>
          <p:nvPr/>
        </p:nvSpPr>
        <p:spPr>
          <a:xfrm>
            <a:off x="152280" y="4586760"/>
            <a:ext cx="8882280" cy="181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 will “reset” all browser-specific CSS. This means your site will appear the same in all browsers.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you will have to re-style everything yourself.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464" name="Shape 464"/>
          <p:cNvSpPr/>
          <p:nvPr/>
        </p:nvSpPr>
        <p:spPr>
          <a:xfrm>
            <a:off x="304919" y="1447920"/>
            <a:ext cx="8534159" cy="34286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(Example.html | 2-ResetCSS) 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CSS Resets Matter</a:t>
            </a:r>
          </a:p>
        </p:txBody>
      </p:sp>
      <p:sp>
        <p:nvSpPr>
          <p:cNvPr id="471" name="Shape 471"/>
          <p:cNvSpPr/>
          <p:nvPr/>
        </p:nvSpPr>
        <p:spPr>
          <a:xfrm>
            <a:off x="4495680" y="1307879"/>
            <a:ext cx="4549320" cy="38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for creating browser-compatible websites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example of using someone else’s CSS in </a:t>
            </a:r>
            <a:r>
              <a:rPr b="0" i="1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website!!!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common Front-End Developer Interview question.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1261079"/>
            <a:ext cx="3856319" cy="385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CSS Resets Matter</a:t>
            </a:r>
          </a:p>
        </p:txBody>
      </p:sp>
      <p:sp>
        <p:nvSpPr>
          <p:cNvPr id="479" name="Shape 479"/>
          <p:cNvSpPr/>
          <p:nvPr/>
        </p:nvSpPr>
        <p:spPr>
          <a:xfrm>
            <a:off x="4495680" y="1307879"/>
            <a:ext cx="4549320" cy="38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for creating browser-compatible websites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example of using someone else’s CSS in </a:t>
            </a:r>
            <a:r>
              <a:rPr b="0" i="1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website!!!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common Front-End Developer Interview question.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1261079"/>
            <a:ext cx="3856319" cy="385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4495680" y="2438280"/>
            <a:ext cx="4419359" cy="121896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87" name="Shape 487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04919" y="914400"/>
            <a:ext cx="8686439" cy="26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instructions given via slack to incorporate a reset.css file into a basic HTML file.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impact the reset file makes after its inclusion.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89" name="Shape 489"/>
          <p:cNvSpPr/>
          <p:nvPr/>
        </p:nvSpPr>
        <p:spPr>
          <a:xfrm>
            <a:off x="2971800" y="124919"/>
            <a:ext cx="60195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Feedback</a:t>
            </a:r>
          </a:p>
        </p:txBody>
      </p:sp>
      <p:sp>
        <p:nvSpPr>
          <p:cNvPr id="195" name="Shape 195"/>
          <p:cNvSpPr/>
          <p:nvPr/>
        </p:nvSpPr>
        <p:spPr>
          <a:xfrm>
            <a:off x="304919" y="762120"/>
            <a:ext cx="874044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Things I’ve noticed people doing </a:t>
            </a:r>
            <a:r>
              <a:rPr b="1" i="1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incredibly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well: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you are handling an enormous volume of information.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you are asking the right questions.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notice the right details.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all help each other out.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And, most importantly, you are 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figuring out things on your own. 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the Web with Heroku!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Internet</a:t>
            </a:r>
          </a:p>
        </p:txBody>
      </p:sp>
      <p:sp>
        <p:nvSpPr>
          <p:cNvPr id="502" name="Shape 502"/>
          <p:cNvSpPr/>
          <p:nvPr/>
        </p:nvSpPr>
        <p:spPr>
          <a:xfrm>
            <a:off x="409319" y="5518080"/>
            <a:ext cx="8610119" cy="6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deep and complex diagram above on how the internet works.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60" y="945359"/>
            <a:ext cx="7812000" cy="428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World Will See Our Greatness!</a:t>
            </a:r>
          </a:p>
        </p:txBody>
      </p:sp>
      <p:sp>
        <p:nvSpPr>
          <p:cNvPr id="510" name="Shape 510"/>
          <p:cNvSpPr/>
          <p:nvPr/>
        </p:nvSpPr>
        <p:spPr>
          <a:xfrm>
            <a:off x="409319" y="5233680"/>
            <a:ext cx="8610119" cy="6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 provides a cloud application hosting platform –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means we can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websites and applications onto their servers for the world to see. 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20" y="857159"/>
            <a:ext cx="8088480" cy="4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Now…</a:t>
            </a:r>
          </a:p>
        </p:txBody>
      </p:sp>
      <p:sp>
        <p:nvSpPr>
          <p:cNvPr id="518" name="Shape 518"/>
          <p:cNvSpPr/>
          <p:nvPr/>
        </p:nvSpPr>
        <p:spPr>
          <a:xfrm>
            <a:off x="304919" y="2590919"/>
            <a:ext cx="8534159" cy="15235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all login to Heroku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525" name="Shape 525"/>
          <p:cNvSpPr/>
          <p:nvPr/>
        </p:nvSpPr>
        <p:spPr>
          <a:xfrm>
            <a:off x="304919" y="1447920"/>
            <a:ext cx="8534159" cy="34286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(Heroku Deployment) 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304919" y="97920"/>
            <a:ext cx="60955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Static Websites to Heroku</a:t>
            </a:r>
          </a:p>
        </p:txBody>
      </p:sp>
      <p:sp>
        <p:nvSpPr>
          <p:cNvPr id="531" name="Shape 531"/>
          <p:cNvSpPr/>
          <p:nvPr/>
        </p:nvSpPr>
        <p:spPr>
          <a:xfrm>
            <a:off x="409319" y="783720"/>
            <a:ext cx="8610119" cy="510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Steps: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folder you want to host (must be .git enabled).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file called composer.json and include an empty bracket {}.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file called index.php with the following inside: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Heroku login (for windows users, remember the workaround!).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remote –v.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heroku create.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remote –v.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push heroku master.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60" y="3200400"/>
            <a:ext cx="8286480" cy="73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our Guide!</a:t>
            </a:r>
          </a:p>
        </p:txBody>
      </p:sp>
      <p:sp>
        <p:nvSpPr>
          <p:cNvPr id="538" name="Shape 538"/>
          <p:cNvSpPr/>
          <p:nvPr/>
        </p:nvSpPr>
        <p:spPr>
          <a:xfrm>
            <a:off x="4876919" y="2819519"/>
            <a:ext cx="4242599" cy="8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Guide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Creating Heroku Deployments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990720"/>
            <a:ext cx="4595759" cy="510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304919" y="914400"/>
            <a:ext cx="8686439" cy="301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newfangled website and deploy it to the cloud. Setup your own instance of Heroku and deploy one of your HTML creations to Heroku.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 to be sent via Slack.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6" name="Shape 546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547" name="Shape 547"/>
          <p:cNvSpPr/>
          <p:nvPr/>
        </p:nvSpPr>
        <p:spPr>
          <a:xfrm>
            <a:off x="2971800" y="124919"/>
            <a:ext cx="60195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min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Through Frustration</a:t>
            </a:r>
          </a:p>
        </p:txBody>
      </p:sp>
      <p:sp>
        <p:nvSpPr>
          <p:cNvPr id="554" name="Shape 554"/>
          <p:cNvSpPr/>
          <p:nvPr/>
        </p:nvSpPr>
        <p:spPr>
          <a:xfrm>
            <a:off x="304919" y="2590919"/>
            <a:ext cx="8534159" cy="152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Practicing!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gets better.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Few Admin Things…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1 - Help?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 MATERIAL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Back to Git…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sp>
        <p:nvSpPr>
          <p:cNvPr id="585" name="Shape 585"/>
          <p:cNvSpPr/>
          <p:nvPr/>
        </p:nvSpPr>
        <p:spPr>
          <a:xfrm>
            <a:off x="2553840" y="1152720"/>
            <a:ext cx="491904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OMG. I HAZ THE GREATEST HTML IDEA!!!!!</a:t>
            </a:r>
          </a:p>
        </p:txBody>
      </p:sp>
      <p:cxnSp>
        <p:nvCxnSpPr>
          <p:cNvPr id="586" name="Shape 586"/>
          <p:cNvCxnSpPr/>
          <p:nvPr/>
        </p:nvCxnSpPr>
        <p:spPr>
          <a:xfrm flipH="1" rot="10800000">
            <a:off x="2057400" y="1499040"/>
            <a:ext cx="457200" cy="327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2534400" y="1642319"/>
            <a:ext cx="376092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SpongeSite.com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Shape 596"/>
          <p:cNvCxnSpPr/>
          <p:nvPr/>
        </p:nvCxnSpPr>
        <p:spPr>
          <a:xfrm flipH="1" rot="10800000">
            <a:off x="2057400" y="1499040"/>
            <a:ext cx="457200" cy="327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897120"/>
            <a:ext cx="2514239" cy="251423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79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2564640" y="4516919"/>
            <a:ext cx="524519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Spongebob’s idea is dumb. We should call it…</a:t>
            </a:r>
          </a:p>
        </p:txBody>
      </p:sp>
      <p:sp>
        <p:nvSpPr>
          <p:cNvPr id="601" name="Shape 601"/>
          <p:cNvSpPr/>
          <p:nvPr/>
        </p:nvSpPr>
        <p:spPr>
          <a:xfrm>
            <a:off x="2563559" y="5074919"/>
            <a:ext cx="416952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PrincezzzSite.com</a:t>
            </a:r>
          </a:p>
        </p:txBody>
      </p:sp>
      <p:cxnSp>
        <p:nvCxnSpPr>
          <p:cNvPr id="602" name="Shape 602"/>
          <p:cNvCxnSpPr/>
          <p:nvPr/>
        </p:nvCxnSpPr>
        <p:spPr>
          <a:xfrm flipH="1" rot="10800000">
            <a:off x="2085840" y="4746959"/>
            <a:ext cx="457200" cy="327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id="609" name="Shape 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Shape 610"/>
          <p:cNvCxnSpPr/>
          <p:nvPr/>
        </p:nvCxnSpPr>
        <p:spPr>
          <a:xfrm flipH="1" rot="10800000">
            <a:off x="2057400" y="1499040"/>
            <a:ext cx="457200" cy="327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1" name="Shape 6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897120"/>
            <a:ext cx="2514239" cy="251423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79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Shape 614"/>
          <p:cNvCxnSpPr/>
          <p:nvPr/>
        </p:nvCxnSpPr>
        <p:spPr>
          <a:xfrm flipH="1" rot="10800000">
            <a:off x="2085840" y="4746959"/>
            <a:ext cx="457200" cy="327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Shape 61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3700080"/>
            <a:ext cx="2514239" cy="2514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" name="Shape 617"/>
          <p:cNvCxnSpPr/>
          <p:nvPr/>
        </p:nvCxnSpPr>
        <p:spPr>
          <a:xfrm flipH="1" rot="10800000">
            <a:off x="4209119" y="2154239"/>
            <a:ext cx="2124719" cy="111528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8" name="Shape 618"/>
          <p:cNvCxnSpPr/>
          <p:nvPr/>
        </p:nvCxnSpPr>
        <p:spPr>
          <a:xfrm>
            <a:off x="4209119" y="3315600"/>
            <a:ext cx="2124719" cy="164160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9" name="Shape 619"/>
          <p:cNvSpPr/>
          <p:nvPr/>
        </p:nvSpPr>
        <p:spPr>
          <a:xfrm>
            <a:off x="2057400" y="2925719"/>
            <a:ext cx="3962159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2286000" y="2925719"/>
            <a:ext cx="3733559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they have two completely </a:t>
            </a:r>
            <a:r>
              <a:rPr b="1" i="1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versions.</a:t>
            </a:r>
          </a:p>
        </p:txBody>
      </p:sp>
      <p:sp>
        <p:nvSpPr>
          <p:cNvPr id="621" name="Shape 621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Tragedy #1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/>
          <p:nvPr/>
        </p:nvSpPr>
        <p:spPr>
          <a:xfrm>
            <a:off x="2477519" y="1061640"/>
            <a:ext cx="3210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sp>
        <p:nvSpPr>
          <p:cNvPr id="630" name="Shape 630"/>
          <p:cNvSpPr/>
          <p:nvPr/>
        </p:nvSpPr>
        <p:spPr>
          <a:xfrm>
            <a:off x="4182839" y="5845319"/>
            <a:ext cx="191088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512359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/>
          <p:nvPr/>
        </p:nvSpPr>
        <p:spPr>
          <a:xfrm>
            <a:off x="2695680" y="242280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37" name="Shape 637"/>
          <p:cNvSpPr/>
          <p:nvPr/>
        </p:nvSpPr>
        <p:spPr>
          <a:xfrm>
            <a:off x="3815280" y="241991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38" name="Shape 638"/>
          <p:cNvSpPr/>
          <p:nvPr/>
        </p:nvSpPr>
        <p:spPr>
          <a:xfrm>
            <a:off x="489600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39" name="Shape 639"/>
          <p:cNvSpPr/>
          <p:nvPr/>
        </p:nvSpPr>
        <p:spPr>
          <a:xfrm>
            <a:off x="6151319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40" name="Shape 640"/>
          <p:cNvSpPr/>
          <p:nvPr/>
        </p:nvSpPr>
        <p:spPr>
          <a:xfrm>
            <a:off x="726156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Shape 642"/>
          <p:cNvCxnSpPr/>
          <p:nvPr/>
        </p:nvCxnSpPr>
        <p:spPr>
          <a:xfrm rot="-5400000">
            <a:off x="3964769" y="3663689"/>
            <a:ext cx="2572500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3" name="Shape 643"/>
          <p:cNvCxnSpPr/>
          <p:nvPr/>
        </p:nvCxnSpPr>
        <p:spPr>
          <a:xfrm flipH="1" rot="10800000">
            <a:off x="33562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4" name="Shape 644"/>
          <p:cNvCxnSpPr/>
          <p:nvPr/>
        </p:nvCxnSpPr>
        <p:spPr>
          <a:xfrm flipH="1" rot="10800000">
            <a:off x="44920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5" name="Shape 645"/>
          <p:cNvCxnSpPr/>
          <p:nvPr/>
        </p:nvCxnSpPr>
        <p:spPr>
          <a:xfrm flipH="1" rot="10800000">
            <a:off x="5630760" y="1935719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6" name="Shape 646"/>
          <p:cNvCxnSpPr/>
          <p:nvPr/>
        </p:nvCxnSpPr>
        <p:spPr>
          <a:xfrm flipH="1" rot="10800000">
            <a:off x="676332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47" name="Shape 647"/>
          <p:cNvSpPr/>
          <p:nvPr/>
        </p:nvSpPr>
        <p:spPr>
          <a:xfrm>
            <a:off x="5311080" y="3231359"/>
            <a:ext cx="3832559" cy="13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code changes into the main branch.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Prince is allowed to push his code, it could seriously ruin Spongebob’s vision and working code.</a:t>
            </a:r>
          </a:p>
        </p:txBody>
      </p:sp>
      <p:sp>
        <p:nvSpPr>
          <p:cNvPr id="648" name="Shape 648"/>
          <p:cNvSpPr/>
          <p:nvPr/>
        </p:nvSpPr>
        <p:spPr>
          <a:xfrm>
            <a:off x="5940000" y="1122479"/>
            <a:ext cx="300671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sp>
        <p:nvSpPr>
          <p:cNvPr id="649" name="Shape 649"/>
          <p:cNvSpPr/>
          <p:nvPr/>
        </p:nvSpPr>
        <p:spPr>
          <a:xfrm>
            <a:off x="5411880" y="2895480"/>
            <a:ext cx="3623039" cy="3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NON-IDEAL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304919" y="0"/>
            <a:ext cx="6458039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/>
          <p:nvPr/>
        </p:nvSpPr>
        <p:spPr>
          <a:xfrm>
            <a:off x="2477519" y="1061640"/>
            <a:ext cx="3210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pic>
        <p:nvPicPr>
          <p:cNvPr id="660" name="Shape 6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512359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Shape 6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/>
          <p:nvPr/>
        </p:nvSpPr>
        <p:spPr>
          <a:xfrm>
            <a:off x="2695680" y="242280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66" name="Shape 666"/>
          <p:cNvSpPr/>
          <p:nvPr/>
        </p:nvSpPr>
        <p:spPr>
          <a:xfrm>
            <a:off x="3815280" y="241991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67" name="Shape 667"/>
          <p:cNvSpPr/>
          <p:nvPr/>
        </p:nvSpPr>
        <p:spPr>
          <a:xfrm>
            <a:off x="489600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68" name="Shape 668"/>
          <p:cNvSpPr/>
          <p:nvPr/>
        </p:nvSpPr>
        <p:spPr>
          <a:xfrm>
            <a:off x="6151319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69" name="Shape 669"/>
          <p:cNvSpPr/>
          <p:nvPr/>
        </p:nvSpPr>
        <p:spPr>
          <a:xfrm>
            <a:off x="726156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670" name="Shape 670"/>
          <p:cNvCxnSpPr/>
          <p:nvPr/>
        </p:nvCxnSpPr>
        <p:spPr>
          <a:xfrm flipH="1" rot="10800000">
            <a:off x="33562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71" name="Shape 671"/>
          <p:cNvCxnSpPr/>
          <p:nvPr/>
        </p:nvCxnSpPr>
        <p:spPr>
          <a:xfrm flipH="1" rot="10800000">
            <a:off x="44920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72" name="Shape 672"/>
          <p:cNvCxnSpPr/>
          <p:nvPr/>
        </p:nvCxnSpPr>
        <p:spPr>
          <a:xfrm flipH="1" rot="10800000">
            <a:off x="5630760" y="1935719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73" name="Shape 673"/>
          <p:cNvCxnSpPr/>
          <p:nvPr/>
        </p:nvCxnSpPr>
        <p:spPr>
          <a:xfrm flipH="1" rot="10800000">
            <a:off x="676332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4" name="Shape 674"/>
          <p:cNvSpPr/>
          <p:nvPr/>
        </p:nvSpPr>
        <p:spPr>
          <a:xfrm>
            <a:off x="5940000" y="1122479"/>
            <a:ext cx="300671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sp>
        <p:nvSpPr>
          <p:cNvPr id="675" name="Shape 675"/>
          <p:cNvSpPr/>
          <p:nvPr/>
        </p:nvSpPr>
        <p:spPr>
          <a:xfrm>
            <a:off x="4182839" y="5845319"/>
            <a:ext cx="191088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  <p:pic>
        <p:nvPicPr>
          <p:cNvPr id="683" name="Shape 6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59"/>
            <a:ext cx="1741319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Shape 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/>
          <p:nvPr/>
        </p:nvSpPr>
        <p:spPr>
          <a:xfrm>
            <a:off x="2477519" y="1061640"/>
            <a:ext cx="3210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512359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2695680" y="2422800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92" name="Shape 692"/>
          <p:cNvSpPr/>
          <p:nvPr/>
        </p:nvSpPr>
        <p:spPr>
          <a:xfrm>
            <a:off x="3815280" y="241991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93" name="Shape 693"/>
          <p:cNvSpPr/>
          <p:nvPr/>
        </p:nvSpPr>
        <p:spPr>
          <a:xfrm>
            <a:off x="489600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94" name="Shape 694"/>
          <p:cNvSpPr/>
          <p:nvPr/>
        </p:nvSpPr>
        <p:spPr>
          <a:xfrm>
            <a:off x="6151319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95" name="Shape 695"/>
          <p:cNvSpPr/>
          <p:nvPr/>
        </p:nvSpPr>
        <p:spPr>
          <a:xfrm>
            <a:off x="7261560" y="2426759"/>
            <a:ext cx="293760" cy="3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696" name="Shape 696"/>
          <p:cNvCxnSpPr/>
          <p:nvPr/>
        </p:nvCxnSpPr>
        <p:spPr>
          <a:xfrm flipH="1" rot="10800000">
            <a:off x="33562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97" name="Shape 697"/>
          <p:cNvCxnSpPr/>
          <p:nvPr/>
        </p:nvCxnSpPr>
        <p:spPr>
          <a:xfrm flipH="1" rot="10800000">
            <a:off x="449208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98" name="Shape 698"/>
          <p:cNvCxnSpPr/>
          <p:nvPr/>
        </p:nvCxnSpPr>
        <p:spPr>
          <a:xfrm flipH="1" rot="10800000">
            <a:off x="5630760" y="1935719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99" name="Shape 699"/>
          <p:cNvCxnSpPr/>
          <p:nvPr/>
        </p:nvCxnSpPr>
        <p:spPr>
          <a:xfrm flipH="1" rot="10800000">
            <a:off x="6763320" y="1945440"/>
            <a:ext cx="254519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00" name="Shape 700"/>
          <p:cNvSpPr/>
          <p:nvPr/>
        </p:nvSpPr>
        <p:spPr>
          <a:xfrm>
            <a:off x="5940000" y="1122479"/>
            <a:ext cx="300671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sp>
        <p:nvSpPr>
          <p:cNvPr id="701" name="Shape 701"/>
          <p:cNvSpPr/>
          <p:nvPr/>
        </p:nvSpPr>
        <p:spPr>
          <a:xfrm>
            <a:off x="4182839" y="5845319"/>
            <a:ext cx="191088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  <p:pic>
        <p:nvPicPr>
          <p:cNvPr id="702" name="Shape 7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04" name="Shape 704"/>
          <p:cNvSpPr/>
          <p:nvPr/>
        </p:nvSpPr>
        <p:spPr>
          <a:xfrm>
            <a:off x="152280" y="3444839"/>
            <a:ext cx="5039640" cy="11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Spongebob controls the “master branch” he must elect to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Prince’s Code. All Prince can do is submit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“pull request”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ideal way to maintain code in version control.</a:t>
            </a:r>
          </a:p>
        </p:txBody>
      </p:sp>
      <p:sp>
        <p:nvSpPr>
          <p:cNvPr id="705" name="Shape 705"/>
          <p:cNvSpPr/>
          <p:nvPr/>
        </p:nvSpPr>
        <p:spPr>
          <a:xfrm>
            <a:off x="221039" y="3107880"/>
            <a:ext cx="4807799" cy="3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Approach – Using Pull Requests</a:t>
            </a:r>
          </a:p>
        </p:txBody>
      </p:sp>
      <p:cxnSp>
        <p:nvCxnSpPr>
          <p:cNvPr id="706" name="Shape 706"/>
          <p:cNvCxnSpPr/>
          <p:nvPr/>
        </p:nvCxnSpPr>
        <p:spPr>
          <a:xfrm rot="-5400000">
            <a:off x="3964769" y="3663689"/>
            <a:ext cx="2572500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304919" y="97920"/>
            <a:ext cx="60955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Steps for Git Pull Requests</a:t>
            </a:r>
          </a:p>
        </p:txBody>
      </p:sp>
      <p:sp>
        <p:nvSpPr>
          <p:cNvPr id="712" name="Shape 712"/>
          <p:cNvSpPr/>
          <p:nvPr/>
        </p:nvSpPr>
        <p:spPr>
          <a:xfrm>
            <a:off x="409319" y="783720"/>
            <a:ext cx="8610119" cy="5616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branch of on your local computer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 &lt;BRANCH NAME&gt;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that branch (locally) on your machine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&lt;BRANCH NAME&gt;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/ Commit your changes (will automatically save to this branch)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–A</a:t>
            </a:r>
            <a:b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git commit –m “Comment”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your branch to GitHub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&lt;BRANCH NAME&gt;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 on GitHub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user must accept these changes on GitHub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390600" y="2953440"/>
            <a:ext cx="8229239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Recapping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719" name="Shape 719"/>
          <p:cNvSpPr/>
          <p:nvPr/>
        </p:nvSpPr>
        <p:spPr>
          <a:xfrm>
            <a:off x="304919" y="2590919"/>
            <a:ext cx="8534159" cy="152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Request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04919" y="914400"/>
            <a:ext cx="8686439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newfound collaborative git skills to the real-world. Find a partner and follow the steps sent via slack to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each other’s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modifications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the Pull Changes</a:t>
            </a:r>
          </a:p>
        </p:txBody>
      </p:sp>
      <p:sp>
        <p:nvSpPr>
          <p:cNvPr id="726" name="Shape 726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our Guide!</a:t>
            </a:r>
          </a:p>
        </p:txBody>
      </p:sp>
      <p:pic>
        <p:nvPicPr>
          <p:cNvPr id="732" name="Shape 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838079"/>
            <a:ext cx="3805920" cy="5060879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/>
          <p:nvPr/>
        </p:nvSpPr>
        <p:spPr>
          <a:xfrm>
            <a:off x="4343400" y="2819519"/>
            <a:ext cx="4676040" cy="8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guide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creating Git Pull Requests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Worry!</a:t>
            </a:r>
          </a:p>
        </p:txBody>
      </p:sp>
      <p:sp>
        <p:nvSpPr>
          <p:cNvPr id="740" name="Shape 740"/>
          <p:cNvSpPr/>
          <p:nvPr/>
        </p:nvSpPr>
        <p:spPr>
          <a:xfrm>
            <a:off x="304919" y="2057400"/>
            <a:ext cx="8534159" cy="152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be coming back to this.</a:t>
            </a:r>
          </a:p>
        </p:txBody>
      </p:sp>
      <p:sp>
        <p:nvSpPr>
          <p:cNvPr id="741" name="Shape 741"/>
          <p:cNvSpPr/>
          <p:nvPr/>
        </p:nvSpPr>
        <p:spPr>
          <a:xfrm>
            <a:off x="287280" y="3124080"/>
            <a:ext cx="8534159" cy="685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won’t need this fully until Week 8.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30491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At Home</a:t>
            </a:r>
          </a:p>
        </p:txBody>
      </p:sp>
      <p:sp>
        <p:nvSpPr>
          <p:cNvPr id="748" name="Shape 748"/>
          <p:cNvSpPr/>
          <p:nvPr/>
        </p:nvSpPr>
        <p:spPr>
          <a:xfrm>
            <a:off x="304919" y="2057400"/>
            <a:ext cx="8534159" cy="152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practice when you can!</a:t>
            </a:r>
          </a:p>
        </p:txBody>
      </p:sp>
      <p:sp>
        <p:nvSpPr>
          <p:cNvPr id="749" name="Shape 749"/>
          <p:cNvSpPr/>
          <p:nvPr/>
        </p:nvSpPr>
        <p:spPr>
          <a:xfrm>
            <a:off x="287280" y="3124080"/>
            <a:ext cx="8534159" cy="685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don’t need a partner to submit pull requests!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04919" y="97920"/>
            <a:ext cx="4076279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919" y="762120"/>
            <a:ext cx="874044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just one whirlwind week we’ve covered: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Development Conceptually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/ Git Bash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 and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Purpose, Syntax, and Styles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 Tools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learn on Your own!!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4165" l="0" r="0" t="0"/>
          <a:stretch/>
        </p:blipFill>
        <p:spPr>
          <a:xfrm>
            <a:off x="5257800" y="2568240"/>
            <a:ext cx="3885839" cy="37238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Development?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304919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Intro to Console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847079"/>
            <a:ext cx="7619760" cy="546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