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0"/>
  </p:notesMasterIdLst>
  <p:sldIdLst>
    <p:sldId id="256" r:id="rId2"/>
    <p:sldId id="257" r:id="rId3"/>
    <p:sldId id="265" r:id="rId4"/>
    <p:sldId id="258" r:id="rId5"/>
    <p:sldId id="272" r:id="rId6"/>
    <p:sldId id="274" r:id="rId7"/>
    <p:sldId id="271" r:id="rId8"/>
    <p:sldId id="270" r:id="rId9"/>
    <p:sldId id="266" r:id="rId10"/>
    <p:sldId id="268" r:id="rId11"/>
    <p:sldId id="261" r:id="rId12"/>
    <p:sldId id="260" r:id="rId13"/>
    <p:sldId id="269" r:id="rId14"/>
    <p:sldId id="264" r:id="rId15"/>
    <p:sldId id="273" r:id="rId16"/>
    <p:sldId id="267" r:id="rId17"/>
    <p:sldId id="275"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1D9FA-1D94-41E5-A94C-365472C25426}"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63536-3D0F-4D0B-8BFB-3A65A18194C8}" type="slidenum">
              <a:rPr lang="en-US" smtClean="0"/>
              <a:t>‹#›</a:t>
            </a:fld>
            <a:endParaRPr lang="en-US"/>
          </a:p>
        </p:txBody>
      </p:sp>
    </p:spTree>
    <p:extLst>
      <p:ext uri="{BB962C8B-B14F-4D97-AF65-F5344CB8AC3E}">
        <p14:creationId xmlns:p14="http://schemas.microsoft.com/office/powerpoint/2010/main" val="22780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2/14/2025</a:t>
            </a:fld>
            <a:endParaRPr lang="en-US" dirty="0"/>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079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62547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135795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409172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957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055275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27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34960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14238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72934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2/14/2025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52969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2/14/2025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pic>
        <p:nvPicPr>
          <p:cNvPr id="2050" name="Picture 2" descr="Sri Sri University - The Best of East and the Best of West">
            <a:extLst>
              <a:ext uri="{FF2B5EF4-FFF2-40B4-BE49-F238E27FC236}">
                <a16:creationId xmlns:a16="http://schemas.microsoft.com/office/drawing/2014/main" id="{BCEFEE4D-A063-3A3C-BBD3-51E8D8C11FA7}"/>
              </a:ext>
            </a:extLst>
          </p:cNvPr>
          <p:cNvPicPr>
            <a:picLocks noChangeAspect="1" noChangeArrowheads="1"/>
          </p:cNvPicPr>
          <p:nvPr userDrawn="1"/>
        </p:nvPicPr>
        <p:blipFill>
          <a:blip r:embed="rId13">
            <a:alphaModFix amt="20000"/>
            <a:extLst>
              <a:ext uri="{28A0092B-C50C-407E-A947-70E740481C1C}">
                <a14:useLocalDpi xmlns:a14="http://schemas.microsoft.com/office/drawing/2010/main" val="0"/>
              </a:ext>
            </a:extLst>
          </a:blip>
          <a:srcRect/>
          <a:stretch>
            <a:fillRect/>
          </a:stretch>
        </p:blipFill>
        <p:spPr bwMode="auto">
          <a:xfrm>
            <a:off x="3565121" y="2734722"/>
            <a:ext cx="5061758" cy="1753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8A91E5-787E-CE5C-812E-3C97862D4A0B}"/>
              </a:ext>
            </a:extLst>
          </p:cNvPr>
          <p:cNvSpPr txBox="1"/>
          <p:nvPr userDrawn="1"/>
        </p:nvSpPr>
        <p:spPr>
          <a:xfrm>
            <a:off x="3965448" y="6180789"/>
            <a:ext cx="4261104" cy="646331"/>
          </a:xfrm>
          <a:prstGeom prst="rect">
            <a:avLst/>
          </a:prstGeom>
          <a:noFill/>
        </p:spPr>
        <p:txBody>
          <a:bodyPr wrap="square" rtlCol="0">
            <a:spAutoFit/>
          </a:bodyPr>
          <a:lstStyle/>
          <a:p>
            <a:pPr algn="ctr"/>
            <a:r>
              <a:rPr lang="en-US" dirty="0"/>
              <a:t>Faculty of Engineering and Technology,</a:t>
            </a:r>
          </a:p>
          <a:p>
            <a:pPr algn="ctr"/>
            <a:r>
              <a:rPr lang="en-US" dirty="0"/>
              <a:t>Sri Sri University, Cuttack.</a:t>
            </a:r>
          </a:p>
        </p:txBody>
      </p:sp>
    </p:spTree>
    <p:extLst>
      <p:ext uri="{BB962C8B-B14F-4D97-AF65-F5344CB8AC3E}">
        <p14:creationId xmlns:p14="http://schemas.microsoft.com/office/powerpoint/2010/main" val="339835835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58CAA-5B54-5B37-8027-05F3D0E7DADE}"/>
              </a:ext>
            </a:extLst>
          </p:cNvPr>
          <p:cNvSpPr/>
          <p:nvPr/>
        </p:nvSpPr>
        <p:spPr>
          <a:xfrm>
            <a:off x="0" y="0"/>
            <a:ext cx="12412494" cy="69552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E89AF0-59A2-6C3B-22E1-9A83DE76FEC7}"/>
              </a:ext>
            </a:extLst>
          </p:cNvPr>
          <p:cNvSpPr>
            <a:spLocks noGrp="1"/>
          </p:cNvSpPr>
          <p:nvPr>
            <p:ph type="ctrTitle"/>
          </p:nvPr>
        </p:nvSpPr>
        <p:spPr>
          <a:xfrm>
            <a:off x="1988981" y="665919"/>
            <a:ext cx="8214037" cy="1450961"/>
          </a:xfrm>
        </p:spPr>
        <p:txBody>
          <a:bodyPr anchor="b">
            <a:noAutofit/>
          </a:bodyPr>
          <a:lstStyle/>
          <a:p>
            <a:pPr algn="ctr"/>
            <a:r>
              <a:rPr lang="en-US" sz="3400" dirty="0">
                <a:latin typeface="Times New Roman" panose="02020603050405020304" pitchFamily="18" charset="0"/>
                <a:cs typeface="Times New Roman" panose="02020603050405020304" pitchFamily="18" charset="0"/>
              </a:rPr>
              <a:t>Project Presentation</a:t>
            </a:r>
            <a:br>
              <a:rPr lang="en-US" sz="3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on</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Manufacturing plant network</a:t>
            </a:r>
          </a:p>
        </p:txBody>
      </p:sp>
      <p:sp>
        <p:nvSpPr>
          <p:cNvPr id="3" name="Subtitle 2">
            <a:extLst>
              <a:ext uri="{FF2B5EF4-FFF2-40B4-BE49-F238E27FC236}">
                <a16:creationId xmlns:a16="http://schemas.microsoft.com/office/drawing/2014/main" id="{E0F71FBA-E594-2569-D21A-2E9B6F2F3FC6}"/>
              </a:ext>
            </a:extLst>
          </p:cNvPr>
          <p:cNvSpPr>
            <a:spLocks noGrp="1"/>
          </p:cNvSpPr>
          <p:nvPr>
            <p:ph type="subTitle" idx="1"/>
          </p:nvPr>
        </p:nvSpPr>
        <p:spPr>
          <a:xfrm>
            <a:off x="258754" y="2445777"/>
            <a:ext cx="5837245" cy="1966445"/>
          </a:xfrm>
        </p:spPr>
        <p:txBody>
          <a:bodyPr>
            <a:noAutofit/>
          </a:bodyPr>
          <a:lstStyle/>
          <a:p>
            <a:pPr algn="ctr"/>
            <a:r>
              <a:rPr lang="en-US" sz="2000" dirty="0">
                <a:latin typeface="Times New Roman" panose="02020603050405020304" pitchFamily="18" charset="0"/>
                <a:cs typeface="Times New Roman" panose="02020603050405020304" pitchFamily="18" charset="0"/>
              </a:rPr>
              <a:t>Amal Antony Alex - FET-BCD-2023-27-020</a:t>
            </a:r>
          </a:p>
          <a:p>
            <a:pPr algn="ctr"/>
            <a:r>
              <a:rPr lang="en-IN" sz="2000" i="0" dirty="0" err="1">
                <a:solidFill>
                  <a:srgbClr val="1D1A1B"/>
                </a:solidFill>
                <a:effectLst/>
                <a:latin typeface="Times New Roman" panose="02020603050405020304" pitchFamily="18" charset="0"/>
                <a:cs typeface="Times New Roman" panose="02020603050405020304" pitchFamily="18" charset="0"/>
              </a:rPr>
              <a:t>Swosti</a:t>
            </a:r>
            <a:r>
              <a:rPr lang="en-IN" sz="2000" i="0" dirty="0">
                <a:solidFill>
                  <a:srgbClr val="1D1A1B"/>
                </a:solidFill>
                <a:effectLst/>
                <a:latin typeface="Times New Roman" panose="02020603050405020304" pitchFamily="18" charset="0"/>
                <a:cs typeface="Times New Roman" panose="02020603050405020304" pitchFamily="18" charset="0"/>
              </a:rPr>
              <a:t> Sanhita Jena - </a:t>
            </a:r>
            <a:r>
              <a:rPr lang="en-US" sz="2000" dirty="0">
                <a:latin typeface="Times New Roman" panose="02020603050405020304" pitchFamily="18" charset="0"/>
                <a:cs typeface="Times New Roman" panose="02020603050405020304" pitchFamily="18" charset="0"/>
              </a:rPr>
              <a:t>FET-BCD-2023-27-022</a:t>
            </a:r>
          </a:p>
          <a:p>
            <a:pPr algn="ctr"/>
            <a:r>
              <a:rPr lang="en-IN" sz="2000" i="0" dirty="0">
                <a:solidFill>
                  <a:srgbClr val="1D1A1B"/>
                </a:solidFill>
                <a:effectLst/>
                <a:latin typeface="Times New Roman" panose="02020603050405020304" pitchFamily="18" charset="0"/>
                <a:cs typeface="Times New Roman" panose="02020603050405020304" pitchFamily="18" charset="0"/>
              </a:rPr>
              <a:t>Chidananda </a:t>
            </a:r>
            <a:r>
              <a:rPr lang="en-IN" sz="2000" i="0" dirty="0" err="1">
                <a:solidFill>
                  <a:srgbClr val="1D1A1B"/>
                </a:solidFill>
                <a:effectLst/>
                <a:latin typeface="Times New Roman" panose="02020603050405020304" pitchFamily="18" charset="0"/>
                <a:cs typeface="Times New Roman" panose="02020603050405020304" pitchFamily="18" charset="0"/>
              </a:rPr>
              <a:t>Sashank</a:t>
            </a:r>
            <a:r>
              <a:rPr lang="en-IN" sz="2000" i="0" dirty="0">
                <a:solidFill>
                  <a:srgbClr val="1D1A1B"/>
                </a:solidFill>
                <a:effectLst/>
                <a:latin typeface="Times New Roman" panose="02020603050405020304" pitchFamily="18" charset="0"/>
                <a:cs typeface="Times New Roman" panose="02020603050405020304" pitchFamily="18" charset="0"/>
              </a:rPr>
              <a:t> Bhuyan - </a:t>
            </a:r>
            <a:r>
              <a:rPr lang="en-US" sz="2000" dirty="0">
                <a:latin typeface="Times New Roman" panose="02020603050405020304" pitchFamily="18" charset="0"/>
                <a:cs typeface="Times New Roman" panose="02020603050405020304" pitchFamily="18" charset="0"/>
              </a:rPr>
              <a:t>FET-BCD-2023-27-025</a:t>
            </a:r>
            <a:endParaRPr lang="en-US" sz="2000" i="0" dirty="0">
              <a:solidFill>
                <a:srgbClr val="1D1A1B"/>
              </a:solidFill>
              <a:effectLst/>
              <a:latin typeface="Times New Roman" panose="02020603050405020304" pitchFamily="18" charset="0"/>
              <a:cs typeface="Times New Roman" panose="02020603050405020304" pitchFamily="18" charset="0"/>
            </a:endParaRPr>
          </a:p>
          <a:p>
            <a:pPr algn="ctr"/>
            <a:r>
              <a:rPr lang="en-IN" sz="2000" i="0" dirty="0" err="1">
                <a:solidFill>
                  <a:srgbClr val="1D1A1B"/>
                </a:solidFill>
                <a:effectLst/>
                <a:latin typeface="Times New Roman" panose="02020603050405020304" pitchFamily="18" charset="0"/>
                <a:cs typeface="Times New Roman" panose="02020603050405020304" pitchFamily="18" charset="0"/>
              </a:rPr>
              <a:t>Chiranjibi</a:t>
            </a:r>
            <a:r>
              <a:rPr lang="en-IN" sz="2000" i="0" dirty="0">
                <a:solidFill>
                  <a:srgbClr val="1D1A1B"/>
                </a:solidFill>
                <a:effectLst/>
                <a:latin typeface="Times New Roman" panose="02020603050405020304" pitchFamily="18" charset="0"/>
                <a:cs typeface="Times New Roman" panose="02020603050405020304" pitchFamily="18" charset="0"/>
              </a:rPr>
              <a:t> Dash - </a:t>
            </a:r>
            <a:r>
              <a:rPr lang="en-US" sz="2000" dirty="0">
                <a:latin typeface="Times New Roman" panose="02020603050405020304" pitchFamily="18" charset="0"/>
                <a:cs typeface="Times New Roman" panose="02020603050405020304" pitchFamily="18" charset="0"/>
              </a:rPr>
              <a:t>FET-BCD-2023-27-026</a:t>
            </a:r>
          </a:p>
        </p:txBody>
      </p:sp>
      <p:pic>
        <p:nvPicPr>
          <p:cNvPr id="1026" name="Picture 2" descr="Sri Sri University - The Best of East and the Best of West">
            <a:extLst>
              <a:ext uri="{FF2B5EF4-FFF2-40B4-BE49-F238E27FC236}">
                <a16:creationId xmlns:a16="http://schemas.microsoft.com/office/drawing/2014/main" id="{99DD7663-6944-636D-4253-8884687B36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5457" y="4565155"/>
            <a:ext cx="3721086" cy="128919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EE5B1B7C-3885-DEBD-2C25-01D7586DA62D}"/>
              </a:ext>
            </a:extLst>
          </p:cNvPr>
          <p:cNvSpPr txBox="1">
            <a:spLocks/>
          </p:cNvSpPr>
          <p:nvPr/>
        </p:nvSpPr>
        <p:spPr>
          <a:xfrm>
            <a:off x="7124203" y="2899888"/>
            <a:ext cx="5067797" cy="87758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Dr. Chinmaya Kumar Nayak - Internal Mentor</a:t>
            </a:r>
          </a:p>
          <a:p>
            <a:pPr algn="ctr"/>
            <a:r>
              <a:rPr lang="en-IN" sz="2000" dirty="0">
                <a:latin typeface="Times New Roman" panose="02020603050405020304" pitchFamily="18" charset="0"/>
                <a:cs typeface="Times New Roman" panose="02020603050405020304" pitchFamily="18" charset="0"/>
              </a:rPr>
              <a:t>Ms. Neha </a:t>
            </a:r>
            <a:r>
              <a:rPr lang="en-IN" sz="2000" dirty="0" err="1">
                <a:latin typeface="Times New Roman" panose="02020603050405020304" pitchFamily="18" charset="0"/>
                <a:cs typeface="Times New Roman" panose="02020603050405020304" pitchFamily="18" charset="0"/>
              </a:rPr>
              <a:t>Bagle</a:t>
            </a:r>
            <a:r>
              <a:rPr lang="en-IN" sz="2000" dirty="0">
                <a:latin typeface="Times New Roman" panose="02020603050405020304" pitchFamily="18" charset="0"/>
                <a:cs typeface="Times New Roman" panose="02020603050405020304" pitchFamily="18" charset="0"/>
              </a:rPr>
              <a:t> - External Mentor</a:t>
            </a:r>
          </a:p>
          <a:p>
            <a:pPr algn="ctr"/>
            <a:endParaRPr lang="en-US" sz="2000"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488539BF-6E28-EF93-325E-7A45899DC8AC}"/>
              </a:ext>
            </a:extLst>
          </p:cNvPr>
          <p:cNvSpPr txBox="1">
            <a:spLocks/>
          </p:cNvSpPr>
          <p:nvPr/>
        </p:nvSpPr>
        <p:spPr>
          <a:xfrm>
            <a:off x="2066599" y="5966020"/>
            <a:ext cx="8279296" cy="87758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Faculty of Engineering &amp; Technology,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Sri </a:t>
            </a:r>
            <a:r>
              <a:rPr lang="en-US" sz="2400" b="1" dirty="0" err="1">
                <a:latin typeface="Times New Roman" panose="02020603050405020304" pitchFamily="18" charset="0"/>
                <a:cs typeface="Times New Roman" panose="02020603050405020304" pitchFamily="18" charset="0"/>
              </a:rPr>
              <a:t>Sri</a:t>
            </a:r>
            <a:r>
              <a:rPr lang="en-US" sz="2400" b="1" dirty="0">
                <a:latin typeface="Times New Roman" panose="02020603050405020304" pitchFamily="18" charset="0"/>
                <a:cs typeface="Times New Roman" panose="02020603050405020304" pitchFamily="18" charset="0"/>
              </a:rPr>
              <a:t> University, Cuttack.</a:t>
            </a:r>
          </a:p>
        </p:txBody>
      </p:sp>
    </p:spTree>
    <p:extLst>
      <p:ext uri="{BB962C8B-B14F-4D97-AF65-F5344CB8AC3E}">
        <p14:creationId xmlns:p14="http://schemas.microsoft.com/office/powerpoint/2010/main" val="3927318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BF29-CE82-BFE2-2787-D7FA7ABAAAC4}"/>
              </a:ext>
            </a:extLst>
          </p:cNvPr>
          <p:cNvSpPr>
            <a:spLocks noGrp="1"/>
          </p:cNvSpPr>
          <p:nvPr>
            <p:ph type="title"/>
          </p:nvPr>
        </p:nvSpPr>
        <p:spPr>
          <a:xfrm>
            <a:off x="952500" y="924387"/>
            <a:ext cx="10287000" cy="1147762"/>
          </a:xfrm>
        </p:spPr>
        <p:txBody>
          <a:bodyPr anchor="t"/>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87E13110-F237-7786-3ADA-8ED95090D024}"/>
              </a:ext>
            </a:extLst>
          </p:cNvPr>
          <p:cNvSpPr>
            <a:spLocks noGrp="1"/>
          </p:cNvSpPr>
          <p:nvPr>
            <p:ph idx="1"/>
          </p:nvPr>
        </p:nvSpPr>
        <p:spPr>
          <a:xfrm>
            <a:off x="952500" y="1993840"/>
            <a:ext cx="10287000" cy="2789555"/>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Modern manufacturing relies on interconnected systems for efficiency and productivity. Cybersecurity threats to industrial networks are increasing, demanding robust security measures. Scalability is crucial to accommodate future growth and technological advancements. This project offers hands-on experience in designing and implementing a real-world network solution. Opportunity to apply network security principles to protect OT systems from cyber threats.</a:t>
            </a:r>
          </a:p>
          <a:p>
            <a:endParaRPr lang="en-US" dirty="0"/>
          </a:p>
        </p:txBody>
      </p:sp>
    </p:spTree>
    <p:extLst>
      <p:ext uri="{BB962C8B-B14F-4D97-AF65-F5344CB8AC3E}">
        <p14:creationId xmlns:p14="http://schemas.microsoft.com/office/powerpoint/2010/main" val="31953116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B9A-EA45-7D76-C10C-C5D6697BF4EE}"/>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4AA6E1A-6746-AFFA-306F-9CED41CE8CFB}"/>
              </a:ext>
            </a:extLst>
          </p:cNvPr>
          <p:cNvSpPr>
            <a:spLocks noGrp="1"/>
          </p:cNvSpPr>
          <p:nvPr>
            <p:ph idx="1"/>
          </p:nvPr>
        </p:nvSpPr>
        <p:spPr>
          <a:xfrm>
            <a:off x="952500" y="1905000"/>
            <a:ext cx="10287000" cy="3866535"/>
          </a:xfrm>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 a scalable network for a manufacturing plant integrating Assembly, Quality Control, Logistics, and Administration.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Support seamless communication between production lines and inventory systems.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VLAN segmentation for secure communication between IoT devices, SCADA systems, and enterprise networks.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Enable real-time monitoring to detect and respond to network issues without disrupting operations.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Ensure high availability and protection against industrial cyber threats targeting OT systems.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415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5F89-34BE-D4CE-AF2E-53C98F03F297}"/>
              </a:ext>
            </a:extLst>
          </p:cNvPr>
          <p:cNvSpPr>
            <a:spLocks noGrp="1"/>
          </p:cNvSpPr>
          <p:nvPr>
            <p:ph type="title"/>
          </p:nvPr>
        </p:nvSpPr>
        <p:spPr>
          <a:xfrm>
            <a:off x="952500" y="457200"/>
            <a:ext cx="10287000" cy="715297"/>
          </a:xfrm>
        </p:spPr>
        <p:txBody>
          <a:bodyPr/>
          <a:lstStyle/>
          <a:p>
            <a:r>
              <a:rPr lang="en-US" dirty="0">
                <a:latin typeface="Times New Roman" panose="02020603050405020304" pitchFamily="18" charset="0"/>
                <a:cs typeface="Times New Roman" panose="02020603050405020304" pitchFamily="18" charset="0"/>
              </a:rPr>
              <a:t>Work Plan and Timeline</a:t>
            </a:r>
          </a:p>
        </p:txBody>
      </p:sp>
      <p:sp>
        <p:nvSpPr>
          <p:cNvPr id="3" name="Content Placeholder 2">
            <a:extLst>
              <a:ext uri="{FF2B5EF4-FFF2-40B4-BE49-F238E27FC236}">
                <a16:creationId xmlns:a16="http://schemas.microsoft.com/office/drawing/2014/main" id="{1B9F1615-216A-0CA7-6A83-05017B22C1F5}"/>
              </a:ext>
            </a:extLst>
          </p:cNvPr>
          <p:cNvSpPr>
            <a:spLocks noGrp="1"/>
          </p:cNvSpPr>
          <p:nvPr>
            <p:ph idx="1"/>
          </p:nvPr>
        </p:nvSpPr>
        <p:spPr>
          <a:xfrm>
            <a:off x="952500" y="1528917"/>
            <a:ext cx="10600403" cy="4874341"/>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Milestones &amp; Tasks:- </a:t>
            </a:r>
          </a:p>
          <a:p>
            <a:r>
              <a:rPr lang="en-US" dirty="0">
                <a:latin typeface="Times New Roman" panose="02020603050405020304" pitchFamily="18" charset="0"/>
                <a:cs typeface="Times New Roman" panose="02020603050405020304" pitchFamily="18" charset="0"/>
              </a:rPr>
              <a:t>Phase 1: </a:t>
            </a:r>
            <a:r>
              <a:rPr lang="en-IN" dirty="0">
                <a:latin typeface="Times New Roman" panose="02020603050405020304" pitchFamily="18" charset="0"/>
                <a:cs typeface="Times New Roman" panose="02020603050405020304" pitchFamily="18" charset="0"/>
              </a:rPr>
              <a:t>Research</a:t>
            </a:r>
            <a:r>
              <a:rPr lang="en-US" dirty="0">
                <a:latin typeface="Times New Roman" panose="02020603050405020304" pitchFamily="18" charset="0"/>
                <a:cs typeface="Times New Roman" panose="02020603050405020304" pitchFamily="18" charset="0"/>
              </a:rPr>
              <a:t> and </a:t>
            </a:r>
            <a:r>
              <a:rPr lang="en-IN" dirty="0">
                <a:latin typeface="Times New Roman" panose="02020603050405020304" pitchFamily="18" charset="0"/>
                <a:cs typeface="Times New Roman" panose="02020603050405020304" pitchFamily="18" charset="0"/>
              </a:rPr>
              <a:t>Literature Review</a:t>
            </a:r>
            <a:r>
              <a:rPr lang="en-US" dirty="0">
                <a:latin typeface="Times New Roman" panose="02020603050405020304" pitchFamily="18" charset="0"/>
                <a:cs typeface="Times New Roman" panose="02020603050405020304" pitchFamily="18" charset="0"/>
              </a:rPr>
              <a:t> (2-3 Weeks)</a:t>
            </a:r>
          </a:p>
          <a:p>
            <a:r>
              <a:rPr lang="en-US" dirty="0">
                <a:latin typeface="Times New Roman" panose="02020603050405020304" pitchFamily="18" charset="0"/>
                <a:cs typeface="Times New Roman" panose="02020603050405020304" pitchFamily="18" charset="0"/>
              </a:rPr>
              <a:t>Phase 2: Network Design and Planning (2-3 Weeks)</a:t>
            </a:r>
          </a:p>
          <a:p>
            <a:r>
              <a:rPr lang="en-US" dirty="0">
                <a:latin typeface="Times New Roman" panose="02020603050405020304" pitchFamily="18" charset="0"/>
                <a:cs typeface="Times New Roman" panose="02020603050405020304" pitchFamily="18" charset="0"/>
              </a:rPr>
              <a:t>Phase 3: VLAN, IP Addressing Configuration, Routing Protocol Implementation and Security Configuration (4-5 Weeks)</a:t>
            </a:r>
          </a:p>
          <a:p>
            <a:r>
              <a:rPr lang="en-US" dirty="0">
                <a:latin typeface="Times New Roman" panose="02020603050405020304" pitchFamily="18" charset="0"/>
                <a:cs typeface="Times New Roman" panose="02020603050405020304" pitchFamily="18" charset="0"/>
              </a:rPr>
              <a:t>Phase 4: Testing and </a:t>
            </a:r>
            <a:r>
              <a:rPr lang="en-IN" dirty="0">
                <a:latin typeface="Times New Roman" panose="02020603050405020304" pitchFamily="18" charset="0"/>
                <a:cs typeface="Times New Roman" panose="02020603050405020304" pitchFamily="18" charset="0"/>
              </a:rPr>
              <a:t>Documentation</a:t>
            </a:r>
            <a:r>
              <a:rPr lang="en-US" dirty="0">
                <a:latin typeface="Times New Roman" panose="02020603050405020304" pitchFamily="18" charset="0"/>
                <a:cs typeface="Times New Roman" panose="02020603050405020304" pitchFamily="18" charset="0"/>
              </a:rPr>
              <a:t> (2-3 Weeks)</a:t>
            </a:r>
          </a:p>
          <a:p>
            <a:r>
              <a:rPr lang="en-US" dirty="0">
                <a:latin typeface="Times New Roman" panose="02020603050405020304" pitchFamily="18" charset="0"/>
                <a:cs typeface="Times New Roman" panose="02020603050405020304" pitchFamily="18" charset="0"/>
              </a:rPr>
              <a:t>Phase 5: </a:t>
            </a:r>
            <a:r>
              <a:rPr lang="en-IN" dirty="0">
                <a:latin typeface="Times New Roman" panose="02020603050405020304" pitchFamily="18" charset="0"/>
                <a:cs typeface="Times New Roman" panose="02020603050405020304" pitchFamily="18" charset="0"/>
              </a:rPr>
              <a:t>Final Submission</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Expected Completion date:- </a:t>
            </a:r>
            <a:r>
              <a:rPr lang="en-US" dirty="0">
                <a:latin typeface="Times New Roman" panose="02020603050405020304" pitchFamily="18" charset="0"/>
                <a:cs typeface="Times New Roman" panose="02020603050405020304" pitchFamily="18" charset="0"/>
              </a:rPr>
              <a:t>31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March, 2025</a:t>
            </a:r>
          </a:p>
        </p:txBody>
      </p:sp>
    </p:spTree>
    <p:extLst>
      <p:ext uri="{BB962C8B-B14F-4D97-AF65-F5344CB8AC3E}">
        <p14:creationId xmlns:p14="http://schemas.microsoft.com/office/powerpoint/2010/main" val="2114868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2A377-BE2F-8B59-0704-A064EB0D1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0EB57-4439-BD76-9C53-5D1BE0AB3D3D}"/>
              </a:ext>
            </a:extLst>
          </p:cNvPr>
          <p:cNvSpPr>
            <a:spLocks noGrp="1"/>
          </p:cNvSpPr>
          <p:nvPr>
            <p:ph type="title"/>
          </p:nvPr>
        </p:nvSpPr>
        <p:spPr>
          <a:xfrm>
            <a:off x="952500" y="406254"/>
            <a:ext cx="10287000" cy="678243"/>
          </a:xfrm>
        </p:spPr>
        <p:txBody>
          <a:bodyPr/>
          <a:lstStyle/>
          <a:p>
            <a:r>
              <a:rPr lang="en-US" dirty="0">
                <a:latin typeface="Times New Roman" panose="02020603050405020304" pitchFamily="18" charset="0"/>
                <a:cs typeface="Times New Roman" panose="02020603050405020304" pitchFamily="18" charset="0"/>
              </a:rPr>
              <a:t>Work Plan and Timeline</a:t>
            </a:r>
          </a:p>
        </p:txBody>
      </p:sp>
      <p:sp>
        <p:nvSpPr>
          <p:cNvPr id="3" name="Content Placeholder 2">
            <a:extLst>
              <a:ext uri="{FF2B5EF4-FFF2-40B4-BE49-F238E27FC236}">
                <a16:creationId xmlns:a16="http://schemas.microsoft.com/office/drawing/2014/main" id="{9A5963B5-C5FD-F00A-8F4A-215D10512994}"/>
              </a:ext>
            </a:extLst>
          </p:cNvPr>
          <p:cNvSpPr>
            <a:spLocks noGrp="1"/>
          </p:cNvSpPr>
          <p:nvPr>
            <p:ph idx="1"/>
          </p:nvPr>
        </p:nvSpPr>
        <p:spPr>
          <a:xfrm>
            <a:off x="952500" y="1483517"/>
            <a:ext cx="10287000" cy="3890965"/>
          </a:xfrm>
        </p:spPr>
        <p:txBody>
          <a:bodyPr/>
          <a:lstStyle/>
          <a:p>
            <a:r>
              <a:rPr lang="en-US" b="1" dirty="0">
                <a:latin typeface="Times New Roman" panose="02020603050405020304" pitchFamily="18" charset="0"/>
                <a:cs typeface="Times New Roman" panose="02020603050405020304" pitchFamily="18" charset="0"/>
              </a:rPr>
              <a:t>Gantt chart or timeline diagram:-</a:t>
            </a:r>
          </a:p>
          <a:p>
            <a:pPr marL="0" indent="0">
              <a:buNone/>
            </a:pPr>
            <a:endParaRPr lang="en-US"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8E05B7A-A8ED-62EB-4F24-8856C3EC1EC8}"/>
              </a:ext>
            </a:extLst>
          </p:cNvPr>
          <p:cNvGraphicFramePr>
            <a:graphicFrameLocks noGrp="1"/>
          </p:cNvGraphicFramePr>
          <p:nvPr>
            <p:extLst>
              <p:ext uri="{D42A27DB-BD31-4B8C-83A1-F6EECF244321}">
                <p14:modId xmlns:p14="http://schemas.microsoft.com/office/powerpoint/2010/main" val="146472540"/>
              </p:ext>
            </p:extLst>
          </p:nvPr>
        </p:nvGraphicFramePr>
        <p:xfrm>
          <a:off x="1288025" y="2017523"/>
          <a:ext cx="10167784" cy="3400050"/>
        </p:xfrm>
        <a:graphic>
          <a:graphicData uri="http://schemas.openxmlformats.org/drawingml/2006/table">
            <a:tbl>
              <a:tblPr firstRow="1" bandRow="1">
                <a:tableStyleId>{5C22544A-7EE6-4342-B048-85BDC9FD1C3A}</a:tableStyleId>
              </a:tblPr>
              <a:tblGrid>
                <a:gridCol w="2625247">
                  <a:extLst>
                    <a:ext uri="{9D8B030D-6E8A-4147-A177-3AD203B41FA5}">
                      <a16:colId xmlns:a16="http://schemas.microsoft.com/office/drawing/2014/main" val="1213798201"/>
                    </a:ext>
                  </a:extLst>
                </a:gridCol>
                <a:gridCol w="1948741">
                  <a:extLst>
                    <a:ext uri="{9D8B030D-6E8A-4147-A177-3AD203B41FA5}">
                      <a16:colId xmlns:a16="http://schemas.microsoft.com/office/drawing/2014/main" val="813155921"/>
                    </a:ext>
                  </a:extLst>
                </a:gridCol>
                <a:gridCol w="1928546">
                  <a:extLst>
                    <a:ext uri="{9D8B030D-6E8A-4147-A177-3AD203B41FA5}">
                      <a16:colId xmlns:a16="http://schemas.microsoft.com/office/drawing/2014/main" val="2953925746"/>
                    </a:ext>
                  </a:extLst>
                </a:gridCol>
                <a:gridCol w="1864718">
                  <a:extLst>
                    <a:ext uri="{9D8B030D-6E8A-4147-A177-3AD203B41FA5}">
                      <a16:colId xmlns:a16="http://schemas.microsoft.com/office/drawing/2014/main" val="4157237440"/>
                    </a:ext>
                  </a:extLst>
                </a:gridCol>
                <a:gridCol w="1800532">
                  <a:extLst>
                    <a:ext uri="{9D8B030D-6E8A-4147-A177-3AD203B41FA5}">
                      <a16:colId xmlns:a16="http://schemas.microsoft.com/office/drawing/2014/main" val="859739677"/>
                    </a:ext>
                  </a:extLst>
                </a:gridCol>
              </a:tblGrid>
              <a:tr h="566675">
                <a:tc>
                  <a:txBody>
                    <a:bodyPr/>
                    <a:lstStyle/>
                    <a:p>
                      <a:pPr algn="ctr"/>
                      <a:r>
                        <a:rPr lang="en-IN" sz="1800" dirty="0">
                          <a:latin typeface="Times New Roman" panose="02020603050405020304" pitchFamily="18" charset="0"/>
                          <a:cs typeface="Times New Roman" panose="02020603050405020304" pitchFamily="18" charset="0"/>
                        </a:rPr>
                        <a:t>Phases</a:t>
                      </a:r>
                    </a:p>
                  </a:txBody>
                  <a:tcPr anchor="ctr"/>
                </a:tc>
                <a:tc>
                  <a:txBody>
                    <a:bodyPr/>
                    <a:lstStyle/>
                    <a:p>
                      <a:pPr lvl="0" algn="ctr"/>
                      <a:r>
                        <a:rPr lang="en-IN" sz="1800" dirty="0">
                          <a:latin typeface="Times New Roman" panose="02020603050405020304" pitchFamily="18" charset="0"/>
                          <a:cs typeface="Times New Roman" panose="02020603050405020304" pitchFamily="18" charset="0"/>
                        </a:rPr>
                        <a:t>DECEMBER </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JANUARY </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FEBRUARY </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MARCH</a:t>
                      </a:r>
                    </a:p>
                  </a:txBody>
                  <a:tcPr anchor="ctr"/>
                </a:tc>
                <a:extLst>
                  <a:ext uri="{0D108BD9-81ED-4DB2-BD59-A6C34878D82A}">
                    <a16:rowId xmlns:a16="http://schemas.microsoft.com/office/drawing/2014/main" val="2484083220"/>
                  </a:ext>
                </a:extLst>
              </a:tr>
              <a:tr h="566675">
                <a:tc>
                  <a:txBody>
                    <a:bodyPr/>
                    <a:lstStyle/>
                    <a:p>
                      <a:pPr algn="ctr"/>
                      <a:r>
                        <a:rPr lang="en-IN" sz="1800" dirty="0">
                          <a:latin typeface="Times New Roman" panose="02020603050405020304" pitchFamily="18" charset="0"/>
                          <a:cs typeface="Times New Roman" panose="02020603050405020304" pitchFamily="18" charset="0"/>
                        </a:rPr>
                        <a:t>Research </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 weeks</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1week</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418352846"/>
                  </a:ext>
                </a:extLst>
              </a:tr>
              <a:tr h="566675">
                <a:tc>
                  <a:txBody>
                    <a:bodyPr/>
                    <a:lstStyle/>
                    <a:p>
                      <a:pPr algn="ctr"/>
                      <a:r>
                        <a:rPr lang="en-IN" sz="1800" dirty="0">
                          <a:latin typeface="Times New Roman" panose="02020603050405020304" pitchFamily="18" charset="0"/>
                          <a:cs typeface="Times New Roman" panose="02020603050405020304" pitchFamily="18" charset="0"/>
                        </a:rPr>
                        <a:t>Network Designing</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 weeks</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222326660"/>
                  </a:ext>
                </a:extLst>
              </a:tr>
              <a:tr h="566675">
                <a:tc>
                  <a:txBody>
                    <a:bodyPr/>
                    <a:lstStyle/>
                    <a:p>
                      <a:pPr algn="ctr"/>
                      <a:r>
                        <a:rPr lang="en-IN" sz="1800" dirty="0">
                          <a:latin typeface="Times New Roman" panose="02020603050405020304" pitchFamily="18" charset="0"/>
                          <a:cs typeface="Times New Roman" panose="02020603050405020304" pitchFamily="18" charset="0"/>
                        </a:rPr>
                        <a:t>Configuration </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 weeks</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 week</a:t>
                      </a:r>
                    </a:p>
                  </a:txBody>
                  <a:tcPr anchor="ctr"/>
                </a:tc>
                <a:extLst>
                  <a:ext uri="{0D108BD9-81ED-4DB2-BD59-A6C34878D82A}">
                    <a16:rowId xmlns:a16="http://schemas.microsoft.com/office/drawing/2014/main" val="2041777223"/>
                  </a:ext>
                </a:extLst>
              </a:tr>
              <a:tr h="566675">
                <a:tc>
                  <a:txBody>
                    <a:bodyPr/>
                    <a:lstStyle/>
                    <a:p>
                      <a:pPr algn="ctr"/>
                      <a:r>
                        <a:rPr lang="en-IN" sz="1800" dirty="0">
                          <a:latin typeface="Times New Roman" panose="02020603050405020304" pitchFamily="18" charset="0"/>
                          <a:cs typeface="Times New Roman" panose="02020603050405020304" pitchFamily="18" charset="0"/>
                        </a:rPr>
                        <a:t>Testing &amp; Documentation </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 weeks</a:t>
                      </a:r>
                    </a:p>
                  </a:txBody>
                  <a:tcPr anchor="ctr"/>
                </a:tc>
                <a:extLst>
                  <a:ext uri="{0D108BD9-81ED-4DB2-BD59-A6C34878D82A}">
                    <a16:rowId xmlns:a16="http://schemas.microsoft.com/office/drawing/2014/main" val="484187241"/>
                  </a:ext>
                </a:extLst>
              </a:tr>
              <a:tr h="566675">
                <a:tc>
                  <a:txBody>
                    <a:bodyPr/>
                    <a:lstStyle/>
                    <a:p>
                      <a:pPr algn="ctr"/>
                      <a:r>
                        <a:rPr lang="en-IN" sz="1800" dirty="0">
                          <a:latin typeface="Times New Roman" panose="02020603050405020304" pitchFamily="18" charset="0"/>
                          <a:cs typeface="Times New Roman" panose="02020603050405020304" pitchFamily="18" charset="0"/>
                        </a:rPr>
                        <a:t>Final Submission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31</a:t>
                      </a:r>
                      <a:r>
                        <a:rPr lang="en-IN" sz="1800" baseline="30000" dirty="0">
                          <a:latin typeface="Times New Roman" panose="02020603050405020304" pitchFamily="18" charset="0"/>
                          <a:cs typeface="Times New Roman" panose="02020603050405020304" pitchFamily="18" charset="0"/>
                        </a:rPr>
                        <a:t>st</a:t>
                      </a:r>
                      <a:r>
                        <a:rPr lang="en-IN" sz="1800" dirty="0">
                          <a:latin typeface="Times New Roman" panose="02020603050405020304" pitchFamily="18" charset="0"/>
                          <a:cs typeface="Times New Roman" panose="02020603050405020304" pitchFamily="18" charset="0"/>
                        </a:rPr>
                        <a:t> March</a:t>
                      </a:r>
                    </a:p>
                  </a:txBody>
                  <a:tcPr anchor="ctr"/>
                </a:tc>
                <a:extLst>
                  <a:ext uri="{0D108BD9-81ED-4DB2-BD59-A6C34878D82A}">
                    <a16:rowId xmlns:a16="http://schemas.microsoft.com/office/drawing/2014/main" val="2028164116"/>
                  </a:ext>
                </a:extLst>
              </a:tr>
            </a:tbl>
          </a:graphicData>
        </a:graphic>
      </p:graphicFrame>
    </p:spTree>
    <p:extLst>
      <p:ext uri="{BB962C8B-B14F-4D97-AF65-F5344CB8AC3E}">
        <p14:creationId xmlns:p14="http://schemas.microsoft.com/office/powerpoint/2010/main" val="30381506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81FB-0EC2-5400-8464-F84AF59F9098}"/>
              </a:ext>
            </a:extLst>
          </p:cNvPr>
          <p:cNvSpPr>
            <a:spLocks noGrp="1"/>
          </p:cNvSpPr>
          <p:nvPr>
            <p:ph type="title"/>
          </p:nvPr>
        </p:nvSpPr>
        <p:spPr>
          <a:xfrm>
            <a:off x="952500" y="1170193"/>
            <a:ext cx="10287000" cy="1147762"/>
          </a:xfrm>
        </p:spPr>
        <p:txBody>
          <a:bodyPr anchor="t"/>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EE7EC97-D3CA-7480-39FE-F055B22AB912}"/>
              </a:ext>
            </a:extLst>
          </p:cNvPr>
          <p:cNvSpPr>
            <a:spLocks noGrp="1"/>
          </p:cNvSpPr>
          <p:nvPr>
            <p:ph idx="1"/>
          </p:nvPr>
        </p:nvSpPr>
        <p:spPr>
          <a:xfrm>
            <a:off x="952500" y="2120158"/>
            <a:ext cx="10287000" cy="2832843"/>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This project provides a practical solution for designing a secure and scalable network for a manufacturing plant. The implementation of VLANs, routing protocols, and security measures enhances network performance and protects critical systems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Real-time monitoring ensures proactive issue resolution and minimizes downtime. The project contributes to a more resilient and efficient manufacturing environment. The network design is future-proofed to support growth and technological advancements.</a:t>
            </a:r>
          </a:p>
          <a:p>
            <a:pPr marL="0" indent="0" algn="just">
              <a:buNone/>
            </a:pPr>
            <a:endParaRPr lang="en-US" dirty="0"/>
          </a:p>
        </p:txBody>
      </p:sp>
    </p:spTree>
    <p:extLst>
      <p:ext uri="{BB962C8B-B14F-4D97-AF65-F5344CB8AC3E}">
        <p14:creationId xmlns:p14="http://schemas.microsoft.com/office/powerpoint/2010/main" val="1911032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0B2C9-7594-CF97-2BFB-096F2F627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3A6A5-06AD-C5B2-0B46-379E7EE0A20C}"/>
              </a:ext>
            </a:extLst>
          </p:cNvPr>
          <p:cNvSpPr>
            <a:spLocks noGrp="1"/>
          </p:cNvSpPr>
          <p:nvPr>
            <p:ph type="title"/>
          </p:nvPr>
        </p:nvSpPr>
        <p:spPr>
          <a:xfrm>
            <a:off x="873842" y="1062035"/>
            <a:ext cx="10287000" cy="1147762"/>
          </a:xfrm>
        </p:spPr>
        <p:txBody>
          <a:bodyPr anchor="t"/>
          <a:lstStyle/>
          <a:p>
            <a:r>
              <a:rPr lang="en-US"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4C85B69F-DAE3-2CB9-8021-98B8D8E98DDA}"/>
              </a:ext>
            </a:extLst>
          </p:cNvPr>
          <p:cNvSpPr>
            <a:spLocks noGrp="1"/>
          </p:cNvSpPr>
          <p:nvPr>
            <p:ph idx="1"/>
          </p:nvPr>
        </p:nvSpPr>
        <p:spPr>
          <a:xfrm>
            <a:off x="873842" y="1905000"/>
            <a:ext cx="10287000" cy="389096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future scope of the manufacturing plant network includes implement AI-driven network analytics to predict failures, optimize bandwidth, and auto-adjust routing. Deploy 5G-enabled IoT devices for real-time data transfer with ultra-low latency. Enable IPv6 support across all network infrastructure to future-proof against IP address exhaustion. Implement blockchain-based authentication for vendor interactions in the DMZ. Strengthen network access control (NAC) by integrating biometric authentication. Cloud-native management with SD-WAN, and a digital twin for network simulation will further enhance efficiency. These advancements will ensure a highly secure, intelligent, and future-proof industrial network</a:t>
            </a:r>
          </a:p>
        </p:txBody>
      </p:sp>
    </p:spTree>
    <p:extLst>
      <p:ext uri="{BB962C8B-B14F-4D97-AF65-F5344CB8AC3E}">
        <p14:creationId xmlns:p14="http://schemas.microsoft.com/office/powerpoint/2010/main" val="4124636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EA0D-8D2B-5CF6-4319-4CBF1668ABFB}"/>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E183DE5-3196-23C9-57D3-DDE861AD81AA}"/>
              </a:ext>
            </a:extLst>
          </p:cNvPr>
          <p:cNvSpPr>
            <a:spLocks noGrp="1"/>
          </p:cNvSpPr>
          <p:nvPr>
            <p:ph idx="1"/>
          </p:nvPr>
        </p:nvSpPr>
        <p:spPr>
          <a:xfrm>
            <a:off x="1028700" y="1483517"/>
            <a:ext cx="10287000" cy="3890965"/>
          </a:xfrm>
        </p:spPr>
        <p:txBody>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Mwansa, G., </a:t>
            </a:r>
            <a:r>
              <a:rPr lang="en-US" dirty="0" err="1">
                <a:latin typeface="Times New Roman" panose="02020603050405020304" pitchFamily="18" charset="0"/>
                <a:cs typeface="Times New Roman" panose="02020603050405020304" pitchFamily="18" charset="0"/>
              </a:rPr>
              <a:t>Ngandu</a:t>
            </a:r>
            <a:r>
              <a:rPr lang="en-US" dirty="0">
                <a:latin typeface="Times New Roman" panose="02020603050405020304" pitchFamily="18" charset="0"/>
                <a:cs typeface="Times New Roman" panose="02020603050405020304" pitchFamily="18" charset="0"/>
              </a:rPr>
              <a:t>, M. R., &amp; </a:t>
            </a:r>
            <a:r>
              <a:rPr lang="en-US" dirty="0" err="1">
                <a:latin typeface="Times New Roman" panose="02020603050405020304" pitchFamily="18" charset="0"/>
                <a:cs typeface="Times New Roman" panose="02020603050405020304" pitchFamily="18" charset="0"/>
              </a:rPr>
              <a:t>Dasi</a:t>
            </a:r>
            <a:r>
              <a:rPr lang="en-US" dirty="0">
                <a:latin typeface="Times New Roman" panose="02020603050405020304" pitchFamily="18" charset="0"/>
                <a:cs typeface="Times New Roman" panose="02020603050405020304" pitchFamily="18" charset="0"/>
              </a:rPr>
              <a:t>, Z. S. (2024). Enhancing Practical Skills in Computer Networking: Evaluating the Unique Impact of Simulation Tools, Particularly Cisco Packet Tracer, in Resource-Constrained Higher Education Settings. Education Sciences, 14(10), 1099.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Das, B. J., Chidambaram, V., &amp; </a:t>
            </a:r>
            <a:r>
              <a:rPr lang="en-US" dirty="0" err="1">
                <a:latin typeface="Times New Roman" panose="02020603050405020304" pitchFamily="18" charset="0"/>
                <a:cs typeface="Times New Roman" panose="02020603050405020304" pitchFamily="18" charset="0"/>
              </a:rPr>
              <a:t>Palanidoss</a:t>
            </a:r>
            <a:r>
              <a:rPr lang="en-US" dirty="0">
                <a:latin typeface="Times New Roman" panose="02020603050405020304" pitchFamily="18" charset="0"/>
                <a:cs typeface="Times New Roman" panose="02020603050405020304" pitchFamily="18" charset="0"/>
              </a:rPr>
              <a:t>, S. (2023, November). Packet tracer for smart home networks and real-world monitoring. In AIP Conference Proceedings (Vol. 2946, No. 1). AIP Publishing.</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Malanchini</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Michailow</a:t>
            </a:r>
            <a:r>
              <a:rPr lang="en-US" dirty="0">
                <a:latin typeface="Times New Roman" panose="02020603050405020304" pitchFamily="18" charset="0"/>
                <a:cs typeface="Times New Roman" panose="02020603050405020304" pitchFamily="18" charset="0"/>
              </a:rPr>
              <a:t>, N., Agostini, P., Ali-</a:t>
            </a:r>
            <a:r>
              <a:rPr lang="en-US" dirty="0" err="1">
                <a:latin typeface="Times New Roman" panose="02020603050405020304" pitchFamily="18" charset="0"/>
                <a:cs typeface="Times New Roman" panose="02020603050405020304" pitchFamily="18" charset="0"/>
              </a:rPr>
              <a:t>Tolppa</a:t>
            </a:r>
            <a:r>
              <a:rPr lang="en-US" dirty="0">
                <a:latin typeface="Times New Roman" panose="02020603050405020304" pitchFamily="18" charset="0"/>
                <a:cs typeface="Times New Roman" panose="02020603050405020304" pitchFamily="18" charset="0"/>
              </a:rPr>
              <a:t>, J., Hock, D., </a:t>
            </a:r>
            <a:r>
              <a:rPr lang="en-US" dirty="0" err="1">
                <a:latin typeface="Times New Roman" panose="02020603050405020304" pitchFamily="18" charset="0"/>
                <a:cs typeface="Times New Roman" panose="02020603050405020304" pitchFamily="18" charset="0"/>
              </a:rPr>
              <a:t>Kasparick</a:t>
            </a:r>
            <a:r>
              <a:rPr lang="en-US" dirty="0">
                <a:latin typeface="Times New Roman" panose="02020603050405020304" pitchFamily="18" charset="0"/>
                <a:cs typeface="Times New Roman" panose="02020603050405020304" pitchFamily="18" charset="0"/>
              </a:rPr>
              <a:t>, M., ... &amp; Zhou, Q. (2023). Convergence of Manufacturing and Networking in Future Factories.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arXiv:2312.08708.</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Lindenschmitt</a:t>
            </a:r>
            <a:r>
              <a:rPr lang="en-US" dirty="0">
                <a:latin typeface="Times New Roman" panose="02020603050405020304" pitchFamily="18" charset="0"/>
                <a:cs typeface="Times New Roman" panose="02020603050405020304" pitchFamily="18" charset="0"/>
              </a:rPr>
              <a:t>, D., Mertes, J., Schellenberger, C., Schmitz, M., Han, B., </a:t>
            </a:r>
            <a:r>
              <a:rPr lang="en-US" dirty="0" err="1">
                <a:latin typeface="Times New Roman" panose="02020603050405020304" pitchFamily="18" charset="0"/>
                <a:cs typeface="Times New Roman" panose="02020603050405020304" pitchFamily="18" charset="0"/>
              </a:rPr>
              <a:t>Aurich</a:t>
            </a:r>
            <a:r>
              <a:rPr lang="en-US" dirty="0">
                <a:latin typeface="Times New Roman" panose="02020603050405020304" pitchFamily="18" charset="0"/>
                <a:cs typeface="Times New Roman" panose="02020603050405020304" pitchFamily="18" charset="0"/>
              </a:rPr>
              <a:t>, J. C., &amp; </a:t>
            </a:r>
            <a:r>
              <a:rPr lang="en-US" dirty="0" err="1">
                <a:latin typeface="Times New Roman" panose="02020603050405020304" pitchFamily="18" charset="0"/>
                <a:cs typeface="Times New Roman" panose="02020603050405020304" pitchFamily="18" charset="0"/>
              </a:rPr>
              <a:t>Schotten</a:t>
            </a:r>
            <a:r>
              <a:rPr lang="en-US" dirty="0">
                <a:latin typeface="Times New Roman" panose="02020603050405020304" pitchFamily="18" charset="0"/>
                <a:cs typeface="Times New Roman" panose="02020603050405020304" pitchFamily="18" charset="0"/>
              </a:rPr>
              <a:t>, H. D. (2023, October). 6G Underlayer Network Concepts for Ultra Reliable and Low Latency Communication in Manufacturing. In European Wireless 2023; 28th European Wireless Conference (pp. 26-30). VDE.</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34562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57DDC-F382-0AD8-9FA3-6268E4AD6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DDEFD6-70FA-366F-53EB-35E83556AADF}"/>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74D97BF-358D-1819-FEA6-82C52F8C068E}"/>
              </a:ext>
            </a:extLst>
          </p:cNvPr>
          <p:cNvSpPr>
            <a:spLocks noGrp="1"/>
          </p:cNvSpPr>
          <p:nvPr>
            <p:ph idx="1"/>
          </p:nvPr>
        </p:nvSpPr>
        <p:spPr>
          <a:xfrm>
            <a:off x="952500" y="1717610"/>
            <a:ext cx="10287000" cy="3422779"/>
          </a:xfrm>
        </p:spPr>
        <p:txBody>
          <a:bodyPr/>
          <a:lstStyle/>
          <a:p>
            <a:pPr marL="0" indent="0" algn="just">
              <a:buNone/>
            </a:pPr>
            <a:r>
              <a:rPr lang="en-US" dirty="0">
                <a:latin typeface="Times New Roman" panose="02020603050405020304" pitchFamily="18" charset="0"/>
                <a:cs typeface="Times New Roman" panose="02020603050405020304" pitchFamily="18" charset="0"/>
              </a:rPr>
              <a:t>4. Allison, J. (2022, July). Simulation-based learning via cisco packet tracer to enhance the teaching of computer networks. In Proceedings of the 27th ACM Conference on </a:t>
            </a:r>
            <a:r>
              <a:rPr lang="en-US" dirty="0" err="1">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Innovation and Technology in Computer Science Education Vol. 1 (pp. 68-74).</a:t>
            </a:r>
          </a:p>
          <a:p>
            <a:pPr marL="0" indent="0" algn="just">
              <a:buNone/>
            </a:pPr>
            <a:r>
              <a:rPr lang="en-US" dirty="0">
                <a:latin typeface="Times New Roman" panose="02020603050405020304" pitchFamily="18" charset="0"/>
                <a:cs typeface="Times New Roman" panose="02020603050405020304" pitchFamily="18" charset="0"/>
              </a:rPr>
              <a:t>5. Cisco Networking Cisco Networking Academy. (2020). Switching, Routing, and Wireless Essentials Companion Guide (CCNAv7). Pearson Education, Limited.</a:t>
            </a:r>
          </a:p>
          <a:p>
            <a:pPr marL="0" indent="0" algn="just">
              <a:buNone/>
            </a:pPr>
            <a:r>
              <a:rPr lang="en-US" dirty="0">
                <a:solidFill>
                  <a:srgbClr val="222222"/>
                </a:solidFill>
                <a:latin typeface="Times New Roman" panose="02020603050405020304" pitchFamily="18" charset="0"/>
                <a:cs typeface="Times New Roman" panose="02020603050405020304" pitchFamily="18" charset="0"/>
              </a:rPr>
              <a:t>6. Kurose, J. F., &amp; Ross, K. W. (2007). Computer networking: A top-down approach edition. </a:t>
            </a:r>
            <a:r>
              <a:rPr lang="en-US" dirty="0" err="1">
                <a:solidFill>
                  <a:srgbClr val="222222"/>
                </a:solidFill>
                <a:latin typeface="Times New Roman" panose="02020603050405020304" pitchFamily="18" charset="0"/>
                <a:cs typeface="Times New Roman" panose="02020603050405020304" pitchFamily="18" charset="0"/>
              </a:rPr>
              <a:t>Addision</a:t>
            </a:r>
            <a:r>
              <a:rPr lang="en-US" dirty="0">
                <a:solidFill>
                  <a:srgbClr val="222222"/>
                </a:solidFill>
                <a:latin typeface="Times New Roman" panose="02020603050405020304" pitchFamily="18" charset="0"/>
                <a:cs typeface="Times New Roman" panose="02020603050405020304" pitchFamily="18" charset="0"/>
              </a:rPr>
              <a:t> Wesley.</a:t>
            </a:r>
          </a:p>
          <a:p>
            <a:pPr marL="0" indent="0" algn="just">
              <a:buNone/>
            </a:pPr>
            <a:r>
              <a:rPr lang="en-US" dirty="0">
                <a:latin typeface="Times New Roman" panose="02020603050405020304" pitchFamily="18" charset="0"/>
                <a:cs typeface="Times New Roman" panose="02020603050405020304" pitchFamily="18" charset="0"/>
              </a:rPr>
              <a:t>7. Coleman, D. D., &amp; Westcott, D. A. (2014). CWNA: Certified wireless network administrator official study guide: Exam CWNA-106. John Wiley &amp; Sons.</a:t>
            </a:r>
          </a:p>
        </p:txBody>
      </p:sp>
    </p:spTree>
    <p:extLst>
      <p:ext uri="{BB962C8B-B14F-4D97-AF65-F5344CB8AC3E}">
        <p14:creationId xmlns:p14="http://schemas.microsoft.com/office/powerpoint/2010/main" val="3871087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1D922-2303-403B-C80C-06A700728C8F}"/>
              </a:ext>
            </a:extLst>
          </p:cNvPr>
          <p:cNvSpPr>
            <a:spLocks noGrp="1"/>
          </p:cNvSpPr>
          <p:nvPr>
            <p:ph idx="1"/>
          </p:nvPr>
        </p:nvSpPr>
        <p:spPr>
          <a:xfrm>
            <a:off x="1185270" y="2353745"/>
            <a:ext cx="10287000" cy="2150510"/>
          </a:xfrm>
        </p:spPr>
        <p:txBody>
          <a:bodyPr>
            <a:normAutofit/>
          </a:bodyPr>
          <a:lstStyle/>
          <a:p>
            <a:pPr marL="0" indent="0" algn="ctr">
              <a:buNone/>
            </a:pPr>
            <a:r>
              <a:rPr lang="en-US"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4057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2867-10CE-D2D2-9F6F-B26BE299BD26}"/>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0BA8946-4A0F-451A-27A6-F37E98E1E8B6}"/>
              </a:ext>
            </a:extLst>
          </p:cNvPr>
          <p:cNvSpPr>
            <a:spLocks noGrp="1"/>
          </p:cNvSpPr>
          <p:nvPr>
            <p:ph idx="1"/>
          </p:nvPr>
        </p:nvSpPr>
        <p:spPr>
          <a:xfrm>
            <a:off x="952500" y="1578075"/>
            <a:ext cx="10287000" cy="4203293"/>
          </a:xfrm>
        </p:spPr>
        <p:txBody>
          <a:bodyPr>
            <a:normAutofit fontScale="77500" lnSpcReduction="20000"/>
          </a:bodyPr>
          <a:lstStyle/>
          <a:p>
            <a:r>
              <a:rPr lang="en-US" sz="2300" dirty="0">
                <a:latin typeface="Times New Roman" panose="02020603050405020304" pitchFamily="18" charset="0"/>
                <a:cs typeface="Times New Roman" panose="02020603050405020304" pitchFamily="18" charset="0"/>
              </a:rPr>
              <a:t>Abstract </a:t>
            </a:r>
          </a:p>
          <a:p>
            <a:r>
              <a:rPr lang="en-US" sz="2300" dirty="0">
                <a:latin typeface="Times New Roman" panose="02020603050405020304" pitchFamily="18" charset="0"/>
                <a:cs typeface="Times New Roman" panose="02020603050405020304" pitchFamily="18" charset="0"/>
              </a:rPr>
              <a:t>Introduction</a:t>
            </a:r>
          </a:p>
          <a:p>
            <a:r>
              <a:rPr lang="en-US" sz="2300" dirty="0">
                <a:latin typeface="Times New Roman" panose="02020603050405020304" pitchFamily="18" charset="0"/>
                <a:cs typeface="Times New Roman" panose="02020603050405020304" pitchFamily="18" charset="0"/>
              </a:rPr>
              <a:t>Literature Review</a:t>
            </a:r>
          </a:p>
          <a:p>
            <a:r>
              <a:rPr lang="en-US" sz="2300" dirty="0">
                <a:latin typeface="Times New Roman" panose="02020603050405020304" pitchFamily="18" charset="0"/>
                <a:cs typeface="Times New Roman" panose="02020603050405020304" pitchFamily="18" charset="0"/>
              </a:rPr>
              <a:t>Objective</a:t>
            </a:r>
          </a:p>
          <a:p>
            <a:r>
              <a:rPr lang="en-US" sz="2300" dirty="0">
                <a:latin typeface="Times New Roman" panose="02020603050405020304" pitchFamily="18" charset="0"/>
                <a:cs typeface="Times New Roman" panose="02020603050405020304" pitchFamily="18" charset="0"/>
              </a:rPr>
              <a:t>Motivation</a:t>
            </a:r>
          </a:p>
          <a:p>
            <a:r>
              <a:rPr lang="en-US" sz="2300" dirty="0">
                <a:latin typeface="Times New Roman" panose="02020603050405020304" pitchFamily="18" charset="0"/>
                <a:cs typeface="Times New Roman" panose="02020603050405020304" pitchFamily="18" charset="0"/>
              </a:rPr>
              <a:t>Problem Statement</a:t>
            </a:r>
          </a:p>
          <a:p>
            <a:r>
              <a:rPr lang="en-US" sz="2300" dirty="0">
                <a:latin typeface="Times New Roman" panose="02020603050405020304" pitchFamily="18" charset="0"/>
                <a:cs typeface="Times New Roman" panose="02020603050405020304" pitchFamily="18" charset="0"/>
              </a:rPr>
              <a:t>Work Plan and Timeline</a:t>
            </a:r>
          </a:p>
          <a:p>
            <a:r>
              <a:rPr lang="en-US" sz="2300" dirty="0">
                <a:latin typeface="Times New Roman" panose="02020603050405020304" pitchFamily="18" charset="0"/>
                <a:cs typeface="Times New Roman" panose="02020603050405020304" pitchFamily="18" charset="0"/>
              </a:rPr>
              <a:t>Conclusion</a:t>
            </a:r>
          </a:p>
          <a:p>
            <a:r>
              <a:rPr lang="en-US" sz="2300" dirty="0">
                <a:latin typeface="Times New Roman" panose="02020603050405020304" pitchFamily="18" charset="0"/>
                <a:cs typeface="Times New Roman" panose="02020603050405020304" pitchFamily="18" charset="0"/>
              </a:rPr>
              <a:t>Future Scope</a:t>
            </a:r>
          </a:p>
          <a:p>
            <a:r>
              <a:rPr lang="en-US" sz="2300"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97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ED31-AAA0-D3B4-9455-61CB2A1F9A93}"/>
              </a:ext>
            </a:extLst>
          </p:cNvPr>
          <p:cNvSpPr>
            <a:spLocks noGrp="1"/>
          </p:cNvSpPr>
          <p:nvPr>
            <p:ph type="title"/>
          </p:nvPr>
        </p:nvSpPr>
        <p:spPr>
          <a:xfrm>
            <a:off x="1072243" y="718212"/>
            <a:ext cx="10287000" cy="646331"/>
          </a:xfrm>
        </p:spPr>
        <p:txBody>
          <a:bodyPr anchor="t"/>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1A6A89A-B7F1-2C9C-6E95-A736D17A2F9A}"/>
              </a:ext>
            </a:extLst>
          </p:cNvPr>
          <p:cNvSpPr>
            <a:spLocks noGrp="1"/>
          </p:cNvSpPr>
          <p:nvPr>
            <p:ph idx="1"/>
          </p:nvPr>
        </p:nvSpPr>
        <p:spPr>
          <a:xfrm>
            <a:off x="1072243" y="1372514"/>
            <a:ext cx="10687138" cy="4767274"/>
          </a:xfrm>
        </p:spPr>
        <p:txBody>
          <a:bodyPr>
            <a:normAutofit/>
          </a:bodyPr>
          <a:lstStyle/>
          <a:p>
            <a:pPr marL="0" indent="0" algn="just">
              <a:lnSpc>
                <a:spcPct val="160000"/>
              </a:lnSpc>
              <a:buNone/>
            </a:pPr>
            <a:r>
              <a:rPr lang="en-US" b="0" i="0" dirty="0">
                <a:effectLst/>
                <a:latin typeface="Times New Roman" panose="02020603050405020304" pitchFamily="18" charset="0"/>
                <a:cs typeface="Times New Roman" panose="02020603050405020304" pitchFamily="18" charset="0"/>
              </a:rPr>
              <a:t>This project details the design and implementation of a scalable and secure network infrastructure for a modern manufacturing plant. The i</a:t>
            </a:r>
            <a:r>
              <a:rPr lang="en-US" altLang="en-US" dirty="0">
                <a:latin typeface="Times New Roman" panose="02020603050405020304" pitchFamily="18" charset="0"/>
                <a:cs typeface="Times New Roman" panose="02020603050405020304" pitchFamily="18" charset="0"/>
              </a:rPr>
              <a:t>nfrastructure design is a hierarchical network design with Core, Distribution, and Access layers for high availability and performance. The zone Integration covers Production, Engineering, Corporate, Storage, DMZ, and Guest zones. Traffic Segmentation is done through VLANs which isolate IoT devices, SCADA systems, and enterprise networks.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Measures includes f</a:t>
            </a:r>
            <a:r>
              <a:rPr lang="en-US" dirty="0">
                <a:latin typeface="Times New Roman" panose="02020603050405020304" pitchFamily="18" charset="0"/>
                <a:cs typeface="Times New Roman" panose="02020603050405020304" pitchFamily="18" charset="0"/>
              </a:rPr>
              <a:t>irewalls, intrusion prevention, port security, and ACLs to protect against industrial cyber threats targeting OT systems.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a:t>
            </a:r>
            <a:r>
              <a:rPr lang="en-US" altLang="en-US" dirty="0">
                <a:latin typeface="Times New Roman" panose="02020603050405020304" pitchFamily="18" charset="0"/>
                <a:cs typeface="Times New Roman" panose="02020603050405020304" pitchFamily="18" charset="0"/>
              </a:rPr>
              <a:t> of this project is to</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nsure a resilient, secure, and efficient network for seamless communication and data flow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lvl="0" indent="0" eaLnBrk="0" fontAlgn="base" hangingPunct="0">
              <a:lnSpc>
                <a:spcPct val="160000"/>
              </a:lnSpc>
              <a:spcBef>
                <a:spcPct val="0"/>
              </a:spcBef>
              <a:spcAft>
                <a:spcPct val="0"/>
              </a:spcAft>
              <a:buNone/>
            </a:pPr>
            <a:endParaRPr lang="en-US" altLang="en-US" sz="7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0782BAB-6115-58D2-FD41-6716EE7B6B1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94A683-7160-83FB-A52F-3C56CD5FF74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838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E0D9-651B-A40A-C77C-AF4BC13FF342}"/>
              </a:ext>
            </a:extLst>
          </p:cNvPr>
          <p:cNvSpPr>
            <a:spLocks noGrp="1"/>
          </p:cNvSpPr>
          <p:nvPr>
            <p:ph type="title"/>
          </p:nvPr>
        </p:nvSpPr>
        <p:spPr>
          <a:xfrm>
            <a:off x="883674" y="472103"/>
            <a:ext cx="10287000" cy="1147762"/>
          </a:xfrm>
        </p:spPr>
        <p:txBody>
          <a:bodyPr anchor="t"/>
          <a:lstStyle/>
          <a:p>
            <a:r>
              <a:rPr lang="en-US"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8D3F8A3F-7F41-8195-411F-5A744C38F463}"/>
              </a:ext>
            </a:extLst>
          </p:cNvPr>
          <p:cNvSpPr>
            <a:spLocks noGrp="1" noChangeArrowheads="1"/>
          </p:cNvSpPr>
          <p:nvPr>
            <p:ph idx="1"/>
          </p:nvPr>
        </p:nvSpPr>
        <p:spPr bwMode="auto">
          <a:xfrm>
            <a:off x="1021326" y="937829"/>
            <a:ext cx="10610235"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b="1" i="1" dirty="0">
                <a:latin typeface="Times New Roman" panose="02020603050405020304" pitchFamily="18" charset="0"/>
                <a:cs typeface="Times New Roman" panose="02020603050405020304" pitchFamily="18" charset="0"/>
              </a:rPr>
              <a:t>Project Domain</a:t>
            </a:r>
            <a:r>
              <a:rPr lang="en-US" altLang="en-US"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network design and implementation for a manufacturing plant.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lang="en-US" altLang="en-US" i="1" dirty="0">
                <a:latin typeface="Times New Roman" panose="02020603050405020304" pitchFamily="18" charset="0"/>
                <a:cs typeface="Times New Roman" panose="02020603050405020304" pitchFamily="18" charset="0"/>
              </a:rPr>
              <a:t>-</a:t>
            </a:r>
            <a:endPar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Integrating diverse units (Assembly, QC, Logistics, Admin) with secure communication and real-time monitoring.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IN"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a:t>
            </a: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seamless operations, protects against cyber threats, and supports future growth.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Relevance:-</a:t>
            </a:r>
            <a:b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Addresses the critical need for robust and secure industrial networks in modern manufacturing.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Design:-</a:t>
            </a:r>
            <a:b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Hierarchical approach (Core, Distribution, Access Layers) ensures scalability and redundancy.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Focus:-</a:t>
            </a:r>
            <a:b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Emphasizes VLAN segmentation and OT security to protect industrial control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90273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D98B3-F6EB-6043-4E2B-3ED8AB747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CD704-9845-BA30-41F3-31176089B2A9}"/>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DEE4BC2C-3377-F18C-1954-0BA6109F1D31}"/>
              </a:ext>
            </a:extLst>
          </p:cNvPr>
          <p:cNvGraphicFramePr>
            <a:graphicFrameLocks/>
          </p:cNvGraphicFramePr>
          <p:nvPr>
            <p:extLst>
              <p:ext uri="{D42A27DB-BD31-4B8C-83A1-F6EECF244321}">
                <p14:modId xmlns:p14="http://schemas.microsoft.com/office/powerpoint/2010/main" val="2234093352"/>
              </p:ext>
            </p:extLst>
          </p:nvPr>
        </p:nvGraphicFramePr>
        <p:xfrm>
          <a:off x="594537" y="783519"/>
          <a:ext cx="11002925" cy="5290961"/>
        </p:xfrm>
        <a:graphic>
          <a:graphicData uri="http://schemas.openxmlformats.org/drawingml/2006/table">
            <a:tbl>
              <a:tblPr>
                <a:tableStyleId>{D7AC3CCA-C797-4891-BE02-D94E43425B78}</a:tableStyleId>
              </a:tblPr>
              <a:tblGrid>
                <a:gridCol w="846203">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Key Findings</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494569">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G. Mwansa</a:t>
                      </a:r>
                    </a:p>
                    <a:p>
                      <a:pPr algn="ct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2024</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Enhancing Practical Skills in Computer Networking: Evaluating the Unique Impact of Simulation Tools, Particularly in Cisco Packet Tracer.</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This study examines the effectiveness of networking simulation tools, particularly Cisco Packet Tracer, in enhancing the learning experiences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The CIPP Evaluation Model</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Simulation tools significantly improve students’ practical skills understanding of theoretical concepts in computer networking</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Longitudinal studies, mixed methods, and comparative studies</a:t>
                      </a:r>
                    </a:p>
                  </a:txBody>
                  <a:tcPr anchor="ctr">
                    <a:noFill/>
                  </a:tcPr>
                </a:tc>
                <a:extLst>
                  <a:ext uri="{0D108BD9-81ED-4DB2-BD59-A6C34878D82A}">
                    <a16:rowId xmlns:a16="http://schemas.microsoft.com/office/drawing/2014/main" val="1312259080"/>
                  </a:ext>
                </a:extLst>
              </a:tr>
              <a:tr h="215631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noFill/>
                  </a:tcPr>
                </a:tc>
                <a:tc>
                  <a:txBody>
                    <a:bodyPr/>
                    <a:lstStyle/>
                    <a:p>
                      <a:pPr algn="ctr"/>
                      <a:r>
                        <a:rPr lang="pt-BR" sz="1400" dirty="0">
                          <a:latin typeface="Times New Roman" panose="02020603050405020304" pitchFamily="18" charset="0"/>
                          <a:cs typeface="Times New Roman" panose="02020603050405020304" pitchFamily="18" charset="0"/>
                        </a:rPr>
                        <a:t>Das et al.</a:t>
                      </a:r>
                      <a:endParaRPr lang="en-US" sz="140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2023</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Packet tracer for smart home networks and real-world monitoring</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To demonstrate how to run IoT-based technologies using Cisco Packet Tracer, connecting IoT devices to a home portal gateway for smart home network control</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Using Cisco Packet Tracer software to connect and control IoT devices in a smart home network, including solar panels and batteries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 Monitor IoT devices in a smart home setting, allowing users to check device functionality</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The study does not address the limitations of using a simulated environment versus real-world conditions and the scalability of such systems</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23366582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E23C-E7CF-AE1D-4B81-6C414BDC2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727E4-6A79-56FE-B78F-C0FD4E67364B}"/>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3A9AB0E9-DDAC-905A-DE9B-884B4498306E}"/>
              </a:ext>
            </a:extLst>
          </p:cNvPr>
          <p:cNvGraphicFramePr>
            <a:graphicFrameLocks/>
          </p:cNvGraphicFramePr>
          <p:nvPr>
            <p:extLst>
              <p:ext uri="{D42A27DB-BD31-4B8C-83A1-F6EECF244321}">
                <p14:modId xmlns:p14="http://schemas.microsoft.com/office/powerpoint/2010/main" val="2493651985"/>
              </p:ext>
            </p:extLst>
          </p:nvPr>
        </p:nvGraphicFramePr>
        <p:xfrm>
          <a:off x="597153" y="742272"/>
          <a:ext cx="10997694" cy="5373455"/>
        </p:xfrm>
        <a:graphic>
          <a:graphicData uri="http://schemas.openxmlformats.org/drawingml/2006/table">
            <a:tbl>
              <a:tblPr>
                <a:tableStyleId>{D7AC3CCA-C797-4891-BE02-D94E43425B78}</a:tableStyleId>
              </a:tblPr>
              <a:tblGrid>
                <a:gridCol w="840972">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Key Findings</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081615">
                <a:tc>
                  <a:txBody>
                    <a:bodyPr/>
                    <a:lstStyle/>
                    <a:p>
                      <a:pPr algn="ctr"/>
                      <a:r>
                        <a:rPr lang="en-US" sz="1400" dirty="0">
                          <a:latin typeface="Times New Roman" panose="02020603050405020304" pitchFamily="18" charset="0"/>
                          <a:cs typeface="Times New Roman" panose="02020603050405020304" pitchFamily="18" charset="0"/>
                        </a:rPr>
                        <a:t>3</a:t>
                      </a:r>
                    </a:p>
                  </a:txBody>
                  <a:tcPr anchor="ctr">
                    <a:noFill/>
                  </a:tcPr>
                </a:tc>
                <a:tc>
                  <a:txBody>
                    <a:bodyPr/>
                    <a:lstStyle/>
                    <a:p>
                      <a:pPr algn="ctr"/>
                      <a:r>
                        <a:rPr lang="it-IT" sz="1400" dirty="0">
                          <a:latin typeface="Times New Roman" panose="02020603050405020304" pitchFamily="18" charset="0"/>
                          <a:cs typeface="Times New Roman" panose="02020603050405020304" pitchFamily="18" charset="0"/>
                        </a:rPr>
                        <a:t>Malanchini et al.</a:t>
                      </a:r>
                      <a:endParaRPr lang="en-US" sz="140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2023</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Convergence of Manufacturing and Networking in Future Factories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To highlight the potential for intelligent networking and advanced ML -based solutions </a:t>
                      </a:r>
                      <a:r>
                        <a:rPr lang="en-IN" sz="1400" dirty="0">
                          <a:latin typeface="Times New Roman" panose="02020603050405020304" pitchFamily="18" charset="0"/>
                          <a:cs typeface="Times New Roman" panose="02020603050405020304" pitchFamily="18" charset="0"/>
                        </a:rPr>
                        <a:t>Industry’s </a:t>
                      </a:r>
                      <a:endParaRPr lang="en-US" sz="140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The work presents a vision and framework by introducing network-aware and production-aware principles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Manufacturing-network integration enables adaptable machines and dynamic communication networks.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Challenges include addressing issues in private networks and exploring future 6G</a:t>
                      </a:r>
                    </a:p>
                  </a:txBody>
                  <a:tcPr anchor="ctr">
                    <a:noFill/>
                  </a:tcPr>
                </a:tc>
                <a:extLst>
                  <a:ext uri="{0D108BD9-81ED-4DB2-BD59-A6C34878D82A}">
                    <a16:rowId xmlns:a16="http://schemas.microsoft.com/office/drawing/2014/main" val="1312259080"/>
                  </a:ext>
                </a:extLst>
              </a:tr>
              <a:tr h="2156312">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de-DE" sz="1400" dirty="0">
                          <a:latin typeface="Times New Roman" panose="02020603050405020304" pitchFamily="18" charset="0"/>
                          <a:cs typeface="Times New Roman" panose="02020603050405020304" pitchFamily="18" charset="0"/>
                        </a:rPr>
                        <a:t> Lindenschmitt et al</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2023</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6G Underlayer Network Concepts for Ultra Reliable and Low Latency Communication in Manufacturing</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To propose underlayer network designs tailored for manufacturing environments, ensuring low latency, high reliability, and robust security..</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The study introduces a network concept for underlayer networks and evaluates its application in closed-loop communication for machine tools.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Enhance flexibility and efficiency in manufacturing by integrating wireless technologies, addressing challenges like signal interference and latency.</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Further research is needed to explore the practical implementation of underlayer networks in diverse manufacturing settings.</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2433991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6FA78-F9DF-6594-1C71-E0788367F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9D127-0F93-BC62-5858-2671674F431B}"/>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A861FA88-3BC6-0552-8B77-D68B19374ED9}"/>
              </a:ext>
            </a:extLst>
          </p:cNvPr>
          <p:cNvGraphicFramePr>
            <a:graphicFrameLocks/>
          </p:cNvGraphicFramePr>
          <p:nvPr>
            <p:extLst>
              <p:ext uri="{D42A27DB-BD31-4B8C-83A1-F6EECF244321}">
                <p14:modId xmlns:p14="http://schemas.microsoft.com/office/powerpoint/2010/main" val="3453648371"/>
              </p:ext>
            </p:extLst>
          </p:nvPr>
        </p:nvGraphicFramePr>
        <p:xfrm>
          <a:off x="594537" y="785043"/>
          <a:ext cx="11002925" cy="5287914"/>
        </p:xfrm>
        <a:graphic>
          <a:graphicData uri="http://schemas.openxmlformats.org/drawingml/2006/table">
            <a:tbl>
              <a:tblPr>
                <a:tableStyleId>{D7AC3CCA-C797-4891-BE02-D94E43425B78}</a:tableStyleId>
              </a:tblPr>
              <a:tblGrid>
                <a:gridCol w="846203">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Key Findings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209434">
                <a:tc>
                  <a:txBody>
                    <a:bodyPr/>
                    <a:lstStyle/>
                    <a:p>
                      <a:pPr algn="ctr"/>
                      <a:r>
                        <a:rPr lang="en-US" sz="1400" b="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de-DE" sz="1400" dirty="0">
                          <a:latin typeface="Times New Roman" panose="02020603050405020304" pitchFamily="18" charset="0"/>
                          <a:cs typeface="Times New Roman" panose="02020603050405020304" pitchFamily="18" charset="0"/>
                        </a:rPr>
                        <a:t> J. Allison</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2022</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Simulation-Based Learning via Cisco Packet Tracer to Enhance the Teaching of Computer Networks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To enhance the teaching of computer networks through simulation-based learning using Cisco Packet Tracer</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Implementation of simulation-based learning in cisco packet tracer</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Simulation-based learning with Cisco Packet Tracer improves the teaching of computer networks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Comparative studies are needed to evaluate the effectiveness against traditional lab methods and other simulation tools.</a:t>
                      </a:r>
                    </a:p>
                  </a:txBody>
                  <a:tcPr anchor="ctr">
                    <a:noFill/>
                  </a:tcPr>
                </a:tc>
                <a:extLst>
                  <a:ext uri="{0D108BD9-81ED-4DB2-BD59-A6C34878D82A}">
                    <a16:rowId xmlns:a16="http://schemas.microsoft.com/office/drawing/2014/main" val="1312259080"/>
                  </a:ext>
                </a:extLst>
              </a:tr>
              <a:tr h="2156312">
                <a:tc>
                  <a:txBody>
                    <a:bodyPr/>
                    <a:lstStyle/>
                    <a:p>
                      <a:pPr algn="ctr"/>
                      <a:r>
                        <a:rPr lang="en-US" sz="1400" b="0" dirty="0">
                          <a:latin typeface="Times New Roman" panose="02020603050405020304" pitchFamily="18" charset="0"/>
                          <a:cs typeface="Times New Roman" panose="02020603050405020304" pitchFamily="18" charset="0"/>
                        </a:rPr>
                        <a:t>6</a:t>
                      </a:r>
                    </a:p>
                  </a:txBody>
                  <a:tcPr anchor="ctr">
                    <a:noFill/>
                  </a:tcPr>
                </a:tc>
                <a:tc>
                  <a:txBody>
                    <a:bodyPr/>
                    <a:lstStyle/>
                    <a:p>
                      <a:pPr algn="ctr"/>
                      <a:r>
                        <a:rPr lang="en-IN" sz="1400" dirty="0">
                          <a:latin typeface="Times New Roman" panose="02020603050405020304" pitchFamily="18" charset="0"/>
                          <a:cs typeface="Times New Roman" panose="02020603050405020304" pitchFamily="18" charset="0"/>
                        </a:rPr>
                        <a:t>Cisco Networking Academy</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2020</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Switching, Routing, and Wireless Essentials Companion Guide (CCNAv7)</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To provide a comprehensive companion guide that aligns with the Cisco Networking Academy’s CCNAv7 curriculum.</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The book combines theory with hands-on exercises, case studies, and Packet Tracer activities.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Delivers foundational networking knowledge, including VLANs, STP, EtherChannel, IPv4 and IPv6 routing, and WLAN configurations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Lacks deeper exploration into emerging networking technologies like SDN (Software-Defined Networking) and cloud networking.</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1427984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CEED0-6A5E-6124-D545-1AF21E8D6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7A72D-1CDB-735E-4C58-DB85F8832851}"/>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10999E2B-9973-D5A6-B0A7-4914ACC268DC}"/>
              </a:ext>
            </a:extLst>
          </p:cNvPr>
          <p:cNvGraphicFramePr>
            <a:graphicFrameLocks/>
          </p:cNvGraphicFramePr>
          <p:nvPr>
            <p:extLst>
              <p:ext uri="{D42A27DB-BD31-4B8C-83A1-F6EECF244321}">
                <p14:modId xmlns:p14="http://schemas.microsoft.com/office/powerpoint/2010/main" val="599044030"/>
              </p:ext>
            </p:extLst>
          </p:nvPr>
        </p:nvGraphicFramePr>
        <p:xfrm>
          <a:off x="594537" y="704924"/>
          <a:ext cx="11002925" cy="5448152"/>
        </p:xfrm>
        <a:graphic>
          <a:graphicData uri="http://schemas.openxmlformats.org/drawingml/2006/table">
            <a:tbl>
              <a:tblPr>
                <a:tableStyleId>{D7AC3CCA-C797-4891-BE02-D94E43425B78}</a:tableStyleId>
              </a:tblPr>
              <a:tblGrid>
                <a:gridCol w="846203">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Key Findings</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616325">
                <a:tc>
                  <a:txBody>
                    <a:bodyPr/>
                    <a:lstStyle/>
                    <a:p>
                      <a:pPr algn="ctr"/>
                      <a:r>
                        <a:rPr lang="en-US" sz="1400" b="0" dirty="0">
                          <a:latin typeface="Times New Roman" panose="02020603050405020304" pitchFamily="18" charset="0"/>
                          <a:cs typeface="Times New Roman" panose="02020603050405020304" pitchFamily="18" charset="0"/>
                        </a:rPr>
                        <a:t>7</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J. F. Kurose &amp;</a:t>
                      </a:r>
                    </a:p>
                    <a:p>
                      <a:pPr algn="ctr"/>
                      <a:r>
                        <a:rPr lang="en-US" sz="1400" dirty="0">
                          <a:latin typeface="Times New Roman" panose="02020603050405020304" pitchFamily="18" charset="0"/>
                          <a:cs typeface="Times New Roman" panose="02020603050405020304" pitchFamily="18" charset="0"/>
                        </a:rPr>
                        <a:t> K. W. Ross</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2020</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Computer Networking: A Top-Down Approach         (7th Edition)</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Aims to provide a comprehensive understanding of computer networking, focusing on a top-down &amp; lower-layer networking approach that starts with application-layer protocols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High-level networking concepts such as web applications, HTTP, and email protocols before introducing transport, network, and link-layer protocols.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A top-down approach enhances understanding by relating networking principles to real-world applications before diving into technical details.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Primarily focuses on traditional networking models and might not extensively cover the latest advancements in AI-driven networking and machine learning applications in networking.</a:t>
                      </a:r>
                    </a:p>
                  </a:txBody>
                  <a:tcPr anchor="ctr">
                    <a:noFill/>
                  </a:tcPr>
                </a:tc>
                <a:extLst>
                  <a:ext uri="{0D108BD9-81ED-4DB2-BD59-A6C34878D82A}">
                    <a16:rowId xmlns:a16="http://schemas.microsoft.com/office/drawing/2014/main" val="1312259080"/>
                  </a:ext>
                </a:extLst>
              </a:tr>
              <a:tr h="2156312">
                <a:tc>
                  <a:txBody>
                    <a:bodyPr/>
                    <a:lstStyle/>
                    <a:p>
                      <a:pPr algn="ctr"/>
                      <a:r>
                        <a:rPr lang="en-US" sz="14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D. D. Coleman &amp; D. A. Westcott</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2020</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CWNA Certified Wireless Network Administrator Official Study Guide (5th Edition)</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To provide a comprehensive guide for wireless networking professionals preparing for the CWNA certification.</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Technical explanations of Wi-Fi standards, RF behavior, wireless security, and enterprise WLAN architecture are provided.</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Proper WLAN design and security implementation with in-depth coverage of 802.11 standards and best practices.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Lacks coverage of emerging technologies like Wi-Fi 6E and 5G integration in wireless networks.</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2953175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C018-26FD-2031-438C-A6665ED39105}"/>
              </a:ext>
            </a:extLst>
          </p:cNvPr>
          <p:cNvSpPr>
            <a:spLocks noGrp="1"/>
          </p:cNvSpPr>
          <p:nvPr>
            <p:ph type="title"/>
          </p:nvPr>
        </p:nvSpPr>
        <p:spPr>
          <a:xfrm>
            <a:off x="952500" y="1031234"/>
            <a:ext cx="10287000" cy="1147762"/>
          </a:xfrm>
        </p:spPr>
        <p:txBody>
          <a:bodyPr anchor="t"/>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BAD7C50-8EB5-1571-EC06-D8CBB38A03D9}"/>
              </a:ext>
            </a:extLst>
          </p:cNvPr>
          <p:cNvSpPr>
            <a:spLocks noGrp="1"/>
          </p:cNvSpPr>
          <p:nvPr>
            <p:ph idx="1"/>
          </p:nvPr>
        </p:nvSpPr>
        <p:spPr>
          <a:xfrm>
            <a:off x="952500" y="2024292"/>
            <a:ext cx="10287000" cy="3890965"/>
          </a:xfrm>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Design a comprehensive network infrastructure for the manufacturing plant.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VLAN segmentation for secure communication between different zones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Enable real-time network monitoring to quickly detect and resolve issues.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Ensure high availability and redundancy to minimize downtime.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Protect the Operational Technology (OT) systems from industrial cyber threats.</a:t>
            </a:r>
          </a:p>
        </p:txBody>
      </p:sp>
    </p:spTree>
    <p:extLst>
      <p:ext uri="{BB962C8B-B14F-4D97-AF65-F5344CB8AC3E}">
        <p14:creationId xmlns:p14="http://schemas.microsoft.com/office/powerpoint/2010/main" val="31921995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3000">
        <p159:morph option="byObject"/>
      </p:transition>
    </mc:Choice>
    <mc:Fallback>
      <p:transition spd="slow">
        <p:fade/>
      </p:transition>
    </mc:Fallback>
  </mc:AlternateContent>
</p:sld>
</file>

<file path=ppt/theme/theme1.xml><?xml version="1.0" encoding="utf-8"?>
<a:theme xmlns:a="http://schemas.openxmlformats.org/drawingml/2006/main" name="Afterglow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2901</TotalTime>
  <Words>1929</Words>
  <Application>Microsoft Office PowerPoint</Application>
  <PresentationFormat>Widescreen</PresentationFormat>
  <Paragraphs>206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Times New Roman</vt:lpstr>
      <vt:lpstr>Trade Gothic Next Cond</vt:lpstr>
      <vt:lpstr>Trade Gothic Next Light</vt:lpstr>
      <vt:lpstr>AfterglowVTI</vt:lpstr>
      <vt:lpstr>Project Presentation on Manufacturing plant network</vt:lpstr>
      <vt:lpstr>Contents:</vt:lpstr>
      <vt:lpstr>Abstract</vt:lpstr>
      <vt:lpstr>Introduction</vt:lpstr>
      <vt:lpstr>Literature Survey/ Existing Work</vt:lpstr>
      <vt:lpstr>Literature Survey/ Existing Work</vt:lpstr>
      <vt:lpstr>Literature Survey/ Existing Work</vt:lpstr>
      <vt:lpstr>Literature Survey/ Existing Work</vt:lpstr>
      <vt:lpstr>Objective</vt:lpstr>
      <vt:lpstr>motivation</vt:lpstr>
      <vt:lpstr>Problem statement</vt:lpstr>
      <vt:lpstr>Work Plan and Timeline</vt:lpstr>
      <vt:lpstr>Work Plan and Timeline</vt:lpstr>
      <vt:lpstr>Conclusion</vt:lpstr>
      <vt:lpstr>FUTURE SCOPE:-</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Pritam Nanda</dc:creator>
  <cp:lastModifiedBy>Amal Antony Alex</cp:lastModifiedBy>
  <cp:revision>11</cp:revision>
  <dcterms:created xsi:type="dcterms:W3CDTF">2024-12-18T04:45:52Z</dcterms:created>
  <dcterms:modified xsi:type="dcterms:W3CDTF">2025-02-14T04:42:22Z</dcterms:modified>
</cp:coreProperties>
</file>