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notesMasterIdLst>
    <p:notesMasterId r:id="rId25"/>
  </p:notesMasterIdLst>
  <p:sldIdLst>
    <p:sldId id="256" r:id="rId2"/>
    <p:sldId id="257" r:id="rId3"/>
    <p:sldId id="265" r:id="rId4"/>
    <p:sldId id="258" r:id="rId5"/>
    <p:sldId id="272" r:id="rId6"/>
    <p:sldId id="274" r:id="rId7"/>
    <p:sldId id="271" r:id="rId8"/>
    <p:sldId id="270" r:id="rId9"/>
    <p:sldId id="266" r:id="rId10"/>
    <p:sldId id="268" r:id="rId11"/>
    <p:sldId id="261" r:id="rId12"/>
    <p:sldId id="260" r:id="rId13"/>
    <p:sldId id="269" r:id="rId14"/>
    <p:sldId id="278" r:id="rId15"/>
    <p:sldId id="279" r:id="rId16"/>
    <p:sldId id="280" r:id="rId17"/>
    <p:sldId id="273" r:id="rId18"/>
    <p:sldId id="276" r:id="rId19"/>
    <p:sldId id="277" r:id="rId20"/>
    <p:sldId id="264" r:id="rId21"/>
    <p:sldId id="267" r:id="rId22"/>
    <p:sldId id="275"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87"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1D9FA-1D94-41E5-A94C-365472C25426}"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63536-3D0F-4D0B-8BFB-3A65A18194C8}" type="slidenum">
              <a:rPr lang="en-US" smtClean="0"/>
              <a:t>‹#›</a:t>
            </a:fld>
            <a:endParaRPr lang="en-US"/>
          </a:p>
        </p:txBody>
      </p:sp>
    </p:spTree>
    <p:extLst>
      <p:ext uri="{BB962C8B-B14F-4D97-AF65-F5344CB8AC3E}">
        <p14:creationId xmlns:p14="http://schemas.microsoft.com/office/powerpoint/2010/main" val="22780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63536-3D0F-4D0B-8BFB-3A65A18194C8}" type="slidenum">
              <a:rPr lang="en-US" smtClean="0"/>
              <a:t>16</a:t>
            </a:fld>
            <a:endParaRPr lang="en-US"/>
          </a:p>
        </p:txBody>
      </p:sp>
    </p:spTree>
    <p:extLst>
      <p:ext uri="{BB962C8B-B14F-4D97-AF65-F5344CB8AC3E}">
        <p14:creationId xmlns:p14="http://schemas.microsoft.com/office/powerpoint/2010/main" val="365409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Core Routers – Cisco 2911 Series</a:t>
            </a:r>
          </a:p>
          <a:p>
            <a:pPr>
              <a:buFont typeface="Arial" panose="020B0604020202020204" pitchFamily="34" charset="0"/>
              <a:buChar char="•"/>
            </a:pPr>
            <a:r>
              <a:rPr lang="en-US" b="1" dirty="0"/>
              <a:t>Why it's better:</a:t>
            </a:r>
            <a:endParaRPr lang="en-US" dirty="0"/>
          </a:p>
          <a:p>
            <a:pPr marL="742950" lvl="1" indent="-285750">
              <a:buFont typeface="Arial" panose="020B0604020202020204" pitchFamily="34" charset="0"/>
              <a:buChar char="•"/>
            </a:pPr>
            <a:r>
              <a:rPr lang="en-US" dirty="0"/>
              <a:t>It's part of the </a:t>
            </a:r>
            <a:r>
              <a:rPr lang="en-US" b="1" dirty="0"/>
              <a:t>Cisco ISR G2 (Integrated Services Router Generation 2)</a:t>
            </a:r>
            <a:r>
              <a:rPr lang="en-US" dirty="0"/>
              <a:t>, which supports </a:t>
            </a:r>
            <a:r>
              <a:rPr lang="en-US" b="1" dirty="0"/>
              <a:t>modular expansion</a:t>
            </a:r>
            <a:r>
              <a:rPr lang="en-US" dirty="0"/>
              <a:t>, </a:t>
            </a:r>
            <a:r>
              <a:rPr lang="en-US" b="1" dirty="0"/>
              <a:t>voice/video</a:t>
            </a:r>
            <a:r>
              <a:rPr lang="en-US" dirty="0"/>
              <a:t>, and </a:t>
            </a:r>
            <a:r>
              <a:rPr lang="en-US" b="1" dirty="0"/>
              <a:t>security features</a:t>
            </a:r>
            <a:r>
              <a:rPr lang="en-US" dirty="0"/>
              <a:t>.</a:t>
            </a:r>
          </a:p>
          <a:p>
            <a:pPr marL="742950" lvl="1" indent="-285750">
              <a:buFont typeface="Arial" panose="020B0604020202020204" pitchFamily="34" charset="0"/>
              <a:buChar char="•"/>
            </a:pPr>
            <a:r>
              <a:rPr lang="en-US" dirty="0"/>
              <a:t>It supports </a:t>
            </a:r>
            <a:r>
              <a:rPr lang="en-US" b="1" dirty="0"/>
              <a:t>routing protocols like OSPF, EIGRP, BGP</a:t>
            </a:r>
            <a:r>
              <a:rPr lang="en-US" dirty="0"/>
              <a:t>, making it great for core/backbone routing.</a:t>
            </a:r>
          </a:p>
          <a:p>
            <a:pPr marL="742950" lvl="1" indent="-285750">
              <a:buFont typeface="Arial" panose="020B0604020202020204" pitchFamily="34" charset="0"/>
              <a:buChar char="•"/>
            </a:pPr>
            <a:r>
              <a:rPr lang="en-US" dirty="0"/>
              <a:t>Enough CPU/memory in simulation for </a:t>
            </a:r>
            <a:r>
              <a:rPr lang="en-US" b="1" dirty="0"/>
              <a:t>large networks</a:t>
            </a:r>
            <a:r>
              <a:rPr lang="en-US" dirty="0"/>
              <a:t>.</a:t>
            </a:r>
          </a:p>
          <a:p>
            <a:pPr>
              <a:buNone/>
            </a:pPr>
            <a:r>
              <a:rPr lang="en-US" b="1" dirty="0"/>
              <a:t>🔀 2. Multilayer Switches – Cisco 3650-24PS</a:t>
            </a:r>
          </a:p>
          <a:p>
            <a:pPr>
              <a:buFont typeface="Arial" panose="020B0604020202020204" pitchFamily="34" charset="0"/>
              <a:buChar char="•"/>
            </a:pPr>
            <a:r>
              <a:rPr lang="en-US" b="1" dirty="0"/>
              <a:t>Why it's better:</a:t>
            </a:r>
            <a:endParaRPr lang="en-US" dirty="0"/>
          </a:p>
          <a:p>
            <a:pPr marL="742950" lvl="1" indent="-285750">
              <a:buFont typeface="Arial" panose="020B0604020202020204" pitchFamily="34" charset="0"/>
              <a:buChar char="•"/>
            </a:pPr>
            <a:r>
              <a:rPr lang="en-US" b="1" dirty="0"/>
              <a:t>Layer 3 switching</a:t>
            </a:r>
            <a:r>
              <a:rPr lang="en-US" dirty="0"/>
              <a:t> capability (can do inter-VLAN routing, static/dynamic routing).</a:t>
            </a:r>
          </a:p>
          <a:p>
            <a:pPr marL="742950" lvl="1" indent="-285750">
              <a:buFont typeface="Arial" panose="020B0604020202020204" pitchFamily="34" charset="0"/>
              <a:buChar char="•"/>
            </a:pPr>
            <a:r>
              <a:rPr lang="en-US" dirty="0"/>
              <a:t>Supports </a:t>
            </a:r>
            <a:r>
              <a:rPr lang="en-US" b="1" dirty="0"/>
              <a:t>PoE (Power over Ethernet)</a:t>
            </a:r>
            <a:r>
              <a:rPr lang="en-US" dirty="0"/>
              <a:t> for devices like IP phones and wireless access points.</a:t>
            </a:r>
          </a:p>
          <a:p>
            <a:pPr marL="742950" lvl="1" indent="-285750">
              <a:buFont typeface="Arial" panose="020B0604020202020204" pitchFamily="34" charset="0"/>
              <a:buChar char="•"/>
            </a:pPr>
            <a:r>
              <a:rPr lang="en-US" dirty="0"/>
              <a:t>Ideal for </a:t>
            </a:r>
            <a:r>
              <a:rPr lang="en-US" b="1" dirty="0"/>
              <a:t>distribution layer</a:t>
            </a:r>
            <a:r>
              <a:rPr lang="en-US" dirty="0"/>
              <a:t>, bridging the gap between access and core.</a:t>
            </a:r>
          </a:p>
          <a:p>
            <a:pPr>
              <a:buNone/>
            </a:pPr>
            <a:r>
              <a:rPr lang="en-US" b="1" dirty="0"/>
              <a:t>🧷 3. Access Switches – Cisco 2960 with IOS 15</a:t>
            </a:r>
          </a:p>
          <a:p>
            <a:pPr>
              <a:buFont typeface="Arial" panose="020B0604020202020204" pitchFamily="34" charset="0"/>
              <a:buChar char="•"/>
            </a:pPr>
            <a:r>
              <a:rPr lang="en-US" b="1" dirty="0"/>
              <a:t>Why it's better:</a:t>
            </a:r>
            <a:endParaRPr lang="en-US" dirty="0"/>
          </a:p>
          <a:p>
            <a:pPr marL="742950" lvl="1" indent="-285750">
              <a:buFont typeface="Arial" panose="020B0604020202020204" pitchFamily="34" charset="0"/>
              <a:buChar char="•"/>
            </a:pPr>
            <a:r>
              <a:rPr lang="en-US" dirty="0"/>
              <a:t>Standard for </a:t>
            </a:r>
            <a:r>
              <a:rPr lang="en-US" b="1" dirty="0"/>
              <a:t>Layer 2 switching</a:t>
            </a:r>
            <a:r>
              <a:rPr lang="en-US" dirty="0"/>
              <a:t>, perfect for access layer deployment.</a:t>
            </a:r>
          </a:p>
          <a:p>
            <a:pPr marL="742950" lvl="1" indent="-285750">
              <a:buFont typeface="Arial" panose="020B0604020202020204" pitchFamily="34" charset="0"/>
              <a:buChar char="•"/>
            </a:pPr>
            <a:r>
              <a:rPr lang="en-US" dirty="0"/>
              <a:t>IOS 15 version includes </a:t>
            </a:r>
            <a:r>
              <a:rPr lang="en-US" b="1" dirty="0"/>
              <a:t>modern features</a:t>
            </a:r>
            <a:r>
              <a:rPr lang="en-US" dirty="0"/>
              <a:t> like VLANs, port security, spanning tree protocols, EtherChannel, etc.</a:t>
            </a:r>
          </a:p>
          <a:p>
            <a:pPr marL="742950" lvl="1" indent="-285750">
              <a:buFont typeface="Arial" panose="020B0604020202020204" pitchFamily="34" charset="0"/>
              <a:buChar char="•"/>
            </a:pPr>
            <a:r>
              <a:rPr lang="en-US" dirty="0"/>
              <a:t>Light on resources; good performance even with many devices connected.</a:t>
            </a:r>
          </a:p>
          <a:p>
            <a:pPr>
              <a:buNone/>
            </a:pPr>
            <a:r>
              <a:rPr lang="en-US" b="1" dirty="0"/>
              <a:t>💾 4. Servers – Server-PT (Generic)</a:t>
            </a:r>
          </a:p>
          <a:p>
            <a:pPr>
              <a:buFont typeface="Arial" panose="020B0604020202020204" pitchFamily="34" charset="0"/>
              <a:buChar char="•"/>
            </a:pPr>
            <a:r>
              <a:rPr lang="en-US" b="1" dirty="0"/>
              <a:t>Why it's better:</a:t>
            </a:r>
            <a:endParaRPr lang="en-US" dirty="0"/>
          </a:p>
          <a:p>
            <a:pPr marL="742950" lvl="1" indent="-285750">
              <a:buFont typeface="Arial" panose="020B0604020202020204" pitchFamily="34" charset="0"/>
              <a:buChar char="•"/>
            </a:pPr>
            <a:r>
              <a:rPr lang="en-US" dirty="0"/>
              <a:t>Highly customizable: can run services like </a:t>
            </a:r>
            <a:r>
              <a:rPr lang="en-US" b="1" dirty="0"/>
              <a:t>HTTP, FTP, DHCP, DNS, Email</a:t>
            </a:r>
            <a:r>
              <a:rPr lang="en-US" dirty="0"/>
              <a:t>, etc.</a:t>
            </a:r>
          </a:p>
          <a:p>
            <a:pPr marL="742950" lvl="1" indent="-285750">
              <a:buFont typeface="Arial" panose="020B0604020202020204" pitchFamily="34" charset="0"/>
              <a:buChar char="•"/>
            </a:pPr>
            <a:r>
              <a:rPr lang="en-US" dirty="0"/>
              <a:t>Simple interface but enough features to simulate </a:t>
            </a:r>
            <a:r>
              <a:rPr lang="en-US" b="1" dirty="0"/>
              <a:t>real-world server behavior</a:t>
            </a:r>
            <a:r>
              <a:rPr lang="en-US" dirty="0"/>
              <a:t> in a learning environment.</a:t>
            </a:r>
          </a:p>
          <a:p>
            <a:pPr>
              <a:buNone/>
            </a:pPr>
            <a:r>
              <a:rPr lang="en-US" b="1" dirty="0"/>
              <a:t>🔥 5. Firewalls – Cisco ASA 5506-X</a:t>
            </a:r>
          </a:p>
          <a:p>
            <a:pPr>
              <a:buFont typeface="Arial" panose="020B0604020202020204" pitchFamily="34" charset="0"/>
              <a:buChar char="•"/>
            </a:pPr>
            <a:r>
              <a:rPr lang="en-US" b="1" dirty="0"/>
              <a:t>Why it's better:</a:t>
            </a:r>
            <a:endParaRPr lang="en-US" dirty="0"/>
          </a:p>
          <a:p>
            <a:pPr marL="742950" lvl="1" indent="-285750">
              <a:buFont typeface="Arial" panose="020B0604020202020204" pitchFamily="34" charset="0"/>
              <a:buChar char="•"/>
            </a:pPr>
            <a:r>
              <a:rPr lang="en-US" dirty="0"/>
              <a:t>Mimics </a:t>
            </a:r>
            <a:r>
              <a:rPr lang="en-US" b="1" dirty="0"/>
              <a:t>real Cisco Adaptive Security Appliance (ASA)</a:t>
            </a:r>
            <a:r>
              <a:rPr lang="en-US" dirty="0"/>
              <a:t> firewalls.</a:t>
            </a:r>
          </a:p>
          <a:p>
            <a:pPr marL="742950" lvl="1" indent="-285750">
              <a:buFont typeface="Arial" panose="020B0604020202020204" pitchFamily="34" charset="0"/>
              <a:buChar char="•"/>
            </a:pPr>
            <a:r>
              <a:rPr lang="en-US" dirty="0"/>
              <a:t>Can apply </a:t>
            </a:r>
            <a:r>
              <a:rPr lang="en-US" b="1" dirty="0"/>
              <a:t>security policies, NAT, ACLs</a:t>
            </a:r>
            <a:r>
              <a:rPr lang="en-US" dirty="0"/>
              <a:t>, and zone-based firewall configs.</a:t>
            </a:r>
          </a:p>
          <a:p>
            <a:pPr marL="742950" lvl="1" indent="-285750">
              <a:buFont typeface="Arial" panose="020B0604020202020204" pitchFamily="34" charset="0"/>
              <a:buChar char="•"/>
            </a:pPr>
            <a:r>
              <a:rPr lang="en-US" dirty="0"/>
              <a:t>Offers good </a:t>
            </a:r>
            <a:r>
              <a:rPr lang="en-US" b="1" dirty="0"/>
              <a:t>perimeter security</a:t>
            </a:r>
            <a:r>
              <a:rPr lang="en-US" dirty="0"/>
              <a:t> for edge/border networks in simulations.</a:t>
            </a:r>
          </a:p>
          <a:p>
            <a:pPr>
              <a:buNone/>
            </a:pPr>
            <a:r>
              <a:rPr lang="en-US" b="1" dirty="0"/>
              <a:t>💡 In Summary:</a:t>
            </a:r>
          </a:p>
          <a:p>
            <a:pPr>
              <a:buNone/>
            </a:pPr>
            <a:r>
              <a:rPr lang="en-US" dirty="0"/>
              <a:t>You're using a </a:t>
            </a:r>
            <a:r>
              <a:rPr lang="en-US" b="1" dirty="0"/>
              <a:t>hierarchical network design</a:t>
            </a:r>
            <a:r>
              <a:rPr lang="en-US" dirty="0"/>
              <a:t> with:</a:t>
            </a:r>
          </a:p>
          <a:p>
            <a:pPr>
              <a:buFont typeface="Arial" panose="020B0604020202020204" pitchFamily="34" charset="0"/>
              <a:buChar char="•"/>
            </a:pPr>
            <a:r>
              <a:rPr lang="en-US" b="1" dirty="0"/>
              <a:t>2911 routers</a:t>
            </a:r>
            <a:r>
              <a:rPr lang="en-US" dirty="0"/>
              <a:t> for powerful, modular routing at the core.</a:t>
            </a:r>
          </a:p>
          <a:p>
            <a:pPr>
              <a:buFont typeface="Arial" panose="020B0604020202020204" pitchFamily="34" charset="0"/>
              <a:buChar char="•"/>
            </a:pPr>
            <a:r>
              <a:rPr lang="en-US" b="1" dirty="0"/>
              <a:t>3650 switches</a:t>
            </a:r>
            <a:r>
              <a:rPr lang="en-US" dirty="0"/>
              <a:t> for smart Layer 3 switching at the distribution layer.</a:t>
            </a:r>
          </a:p>
          <a:p>
            <a:pPr>
              <a:buFont typeface="Arial" panose="020B0604020202020204" pitchFamily="34" charset="0"/>
              <a:buChar char="•"/>
            </a:pPr>
            <a:r>
              <a:rPr lang="en-US" b="1" dirty="0"/>
              <a:t>2960s</a:t>
            </a:r>
            <a:r>
              <a:rPr lang="en-US" dirty="0"/>
              <a:t> for reliable Layer 2 switching at the access layer.</a:t>
            </a:r>
          </a:p>
          <a:p>
            <a:pPr>
              <a:buFont typeface="Arial" panose="020B0604020202020204" pitchFamily="34" charset="0"/>
              <a:buChar char="•"/>
            </a:pPr>
            <a:r>
              <a:rPr lang="en-US" b="1" dirty="0"/>
              <a:t>Firewall and servers</a:t>
            </a:r>
            <a:r>
              <a:rPr lang="en-US" dirty="0"/>
              <a:t> for realistic edge protection and network services.</a:t>
            </a:r>
          </a:p>
          <a:p>
            <a:r>
              <a:rPr lang="en-US" dirty="0"/>
              <a:t>This combo reflects a well-</a:t>
            </a:r>
            <a:r>
              <a:rPr lang="en-US" dirty="0" err="1"/>
              <a:t>struc</a:t>
            </a:r>
            <a:endParaRPr lang="en-US" dirty="0"/>
          </a:p>
          <a:p>
            <a:endParaRPr lang="en-IN" dirty="0"/>
          </a:p>
        </p:txBody>
      </p:sp>
      <p:sp>
        <p:nvSpPr>
          <p:cNvPr id="4" name="Slide Number Placeholder 3"/>
          <p:cNvSpPr>
            <a:spLocks noGrp="1"/>
          </p:cNvSpPr>
          <p:nvPr>
            <p:ph type="sldNum" sz="quarter" idx="5"/>
          </p:nvPr>
        </p:nvSpPr>
        <p:spPr/>
        <p:txBody>
          <a:bodyPr/>
          <a:lstStyle/>
          <a:p>
            <a:fld id="{3D463536-3D0F-4D0B-8BFB-3A65A18194C8}" type="slidenum">
              <a:rPr lang="en-US" smtClean="0"/>
              <a:t>17</a:t>
            </a:fld>
            <a:endParaRPr lang="en-US"/>
          </a:p>
        </p:txBody>
      </p:sp>
    </p:spTree>
    <p:extLst>
      <p:ext uri="{BB962C8B-B14F-4D97-AF65-F5344CB8AC3E}">
        <p14:creationId xmlns:p14="http://schemas.microsoft.com/office/powerpoint/2010/main" val="2019869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463536-3D0F-4D0B-8BFB-3A65A18194C8}" type="slidenum">
              <a:rPr lang="en-US" smtClean="0"/>
              <a:t>18</a:t>
            </a:fld>
            <a:endParaRPr lang="en-US"/>
          </a:p>
        </p:txBody>
      </p:sp>
    </p:spTree>
    <p:extLst>
      <p:ext uri="{BB962C8B-B14F-4D97-AF65-F5344CB8AC3E}">
        <p14:creationId xmlns:p14="http://schemas.microsoft.com/office/powerpoint/2010/main" val="305301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4/11/2025</a:t>
            </a:fld>
            <a:endParaRPr lang="en-US" dirty="0"/>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1079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62547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13579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4091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0957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05527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827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349606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0142387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772934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4/11/2025</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252969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4/11/2025</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pic>
        <p:nvPicPr>
          <p:cNvPr id="2050" name="Picture 2" descr="Sri Sri University - The Best of East and the Best of West">
            <a:extLst>
              <a:ext uri="{FF2B5EF4-FFF2-40B4-BE49-F238E27FC236}">
                <a16:creationId xmlns:a16="http://schemas.microsoft.com/office/drawing/2014/main" id="{BCEFEE4D-A063-3A3C-BBD3-51E8D8C11FA7}"/>
              </a:ext>
            </a:extLst>
          </p:cNvPr>
          <p:cNvPicPr>
            <a:picLocks noChangeAspect="1" noChangeArrowheads="1"/>
          </p:cNvPicPr>
          <p:nvPr userDrawn="1"/>
        </p:nvPicPr>
        <p:blipFill>
          <a:blip r:embed="rId13">
            <a:alphaModFix amt="20000"/>
            <a:extLst>
              <a:ext uri="{28A0092B-C50C-407E-A947-70E740481C1C}">
                <a14:useLocalDpi xmlns:a14="http://schemas.microsoft.com/office/drawing/2010/main" val="0"/>
              </a:ext>
            </a:extLst>
          </a:blip>
          <a:srcRect/>
          <a:stretch>
            <a:fillRect/>
          </a:stretch>
        </p:blipFill>
        <p:spPr bwMode="auto">
          <a:xfrm>
            <a:off x="3565121" y="2734722"/>
            <a:ext cx="5061758" cy="17536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88A91E5-787E-CE5C-812E-3C97862D4A0B}"/>
              </a:ext>
            </a:extLst>
          </p:cNvPr>
          <p:cNvSpPr txBox="1"/>
          <p:nvPr userDrawn="1"/>
        </p:nvSpPr>
        <p:spPr>
          <a:xfrm>
            <a:off x="3965448" y="6180789"/>
            <a:ext cx="4261104" cy="646331"/>
          </a:xfrm>
          <a:prstGeom prst="rect">
            <a:avLst/>
          </a:prstGeom>
          <a:noFill/>
        </p:spPr>
        <p:txBody>
          <a:bodyPr wrap="square" rtlCol="0">
            <a:spAutoFit/>
          </a:bodyPr>
          <a:lstStyle/>
          <a:p>
            <a:pPr algn="ctr"/>
            <a:r>
              <a:rPr lang="en-US" dirty="0"/>
              <a:t>Faculty of Engineering and Technology,</a:t>
            </a:r>
          </a:p>
          <a:p>
            <a:pPr algn="ctr"/>
            <a:r>
              <a:rPr lang="en-US" dirty="0"/>
              <a:t>Sri Sri University, Cuttack.</a:t>
            </a:r>
          </a:p>
        </p:txBody>
      </p:sp>
    </p:spTree>
    <p:extLst>
      <p:ext uri="{BB962C8B-B14F-4D97-AF65-F5344CB8AC3E}">
        <p14:creationId xmlns:p14="http://schemas.microsoft.com/office/powerpoint/2010/main" val="339835835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58CAA-5B54-5B37-8027-05F3D0E7DADE}"/>
              </a:ext>
            </a:extLst>
          </p:cNvPr>
          <p:cNvSpPr/>
          <p:nvPr/>
        </p:nvSpPr>
        <p:spPr>
          <a:xfrm>
            <a:off x="0" y="0"/>
            <a:ext cx="12412494" cy="69552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E89AF0-59A2-6C3B-22E1-9A83DE76FEC7}"/>
              </a:ext>
            </a:extLst>
          </p:cNvPr>
          <p:cNvSpPr>
            <a:spLocks noGrp="1"/>
          </p:cNvSpPr>
          <p:nvPr>
            <p:ph type="ctrTitle"/>
          </p:nvPr>
        </p:nvSpPr>
        <p:spPr>
          <a:xfrm>
            <a:off x="1988981" y="665919"/>
            <a:ext cx="8214037" cy="1450961"/>
          </a:xfrm>
        </p:spPr>
        <p:txBody>
          <a:bodyPr anchor="b">
            <a:noAutofit/>
          </a:bodyPr>
          <a:lstStyle/>
          <a:p>
            <a:pPr algn="ctr"/>
            <a:r>
              <a:rPr lang="en-US" sz="3400" dirty="0">
                <a:latin typeface="Times New Roman" panose="02020603050405020304" pitchFamily="18" charset="0"/>
                <a:cs typeface="Times New Roman" panose="02020603050405020304" pitchFamily="18" charset="0"/>
              </a:rPr>
              <a:t>Project Presentation</a:t>
            </a:r>
            <a:br>
              <a:rPr lang="en-US" sz="34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on</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Manufacturing plant network</a:t>
            </a:r>
          </a:p>
        </p:txBody>
      </p:sp>
      <p:sp>
        <p:nvSpPr>
          <p:cNvPr id="3" name="Subtitle 2">
            <a:extLst>
              <a:ext uri="{FF2B5EF4-FFF2-40B4-BE49-F238E27FC236}">
                <a16:creationId xmlns:a16="http://schemas.microsoft.com/office/drawing/2014/main" id="{E0F71FBA-E594-2569-D21A-2E9B6F2F3FC6}"/>
              </a:ext>
            </a:extLst>
          </p:cNvPr>
          <p:cNvSpPr>
            <a:spLocks noGrp="1"/>
          </p:cNvSpPr>
          <p:nvPr>
            <p:ph type="subTitle" idx="1"/>
          </p:nvPr>
        </p:nvSpPr>
        <p:spPr>
          <a:xfrm>
            <a:off x="258754" y="2445777"/>
            <a:ext cx="5837245" cy="1966445"/>
          </a:xfrm>
        </p:spPr>
        <p:txBody>
          <a:bodyPr>
            <a:noAutofit/>
          </a:bodyPr>
          <a:lstStyle/>
          <a:p>
            <a:pPr algn="ctr"/>
            <a:r>
              <a:rPr lang="en-US" sz="2000" dirty="0">
                <a:latin typeface="Times New Roman" panose="02020603050405020304" pitchFamily="18" charset="0"/>
                <a:cs typeface="Times New Roman" panose="02020603050405020304" pitchFamily="18" charset="0"/>
              </a:rPr>
              <a:t>Amal Antony Alex - FET-BCD-2023-27-020</a:t>
            </a:r>
          </a:p>
          <a:p>
            <a:pPr algn="ctr"/>
            <a:r>
              <a:rPr lang="en-IN" sz="2000" i="0" dirty="0" err="1">
                <a:solidFill>
                  <a:srgbClr val="1D1A1B"/>
                </a:solidFill>
                <a:effectLst/>
                <a:latin typeface="Times New Roman" panose="02020603050405020304" pitchFamily="18" charset="0"/>
                <a:cs typeface="Times New Roman" panose="02020603050405020304" pitchFamily="18" charset="0"/>
              </a:rPr>
              <a:t>Swosti</a:t>
            </a:r>
            <a:r>
              <a:rPr lang="en-IN" sz="2000" i="0" dirty="0">
                <a:solidFill>
                  <a:srgbClr val="1D1A1B"/>
                </a:solidFill>
                <a:effectLst/>
                <a:latin typeface="Times New Roman" panose="02020603050405020304" pitchFamily="18" charset="0"/>
                <a:cs typeface="Times New Roman" panose="02020603050405020304" pitchFamily="18" charset="0"/>
              </a:rPr>
              <a:t> Sanhita Jena - </a:t>
            </a:r>
            <a:r>
              <a:rPr lang="en-US" sz="2000" dirty="0">
                <a:latin typeface="Times New Roman" panose="02020603050405020304" pitchFamily="18" charset="0"/>
                <a:cs typeface="Times New Roman" panose="02020603050405020304" pitchFamily="18" charset="0"/>
              </a:rPr>
              <a:t>FET-BCD-2023-27-022</a:t>
            </a:r>
          </a:p>
          <a:p>
            <a:pPr algn="ctr"/>
            <a:r>
              <a:rPr lang="en-IN" sz="2000" i="0" dirty="0">
                <a:solidFill>
                  <a:srgbClr val="1D1A1B"/>
                </a:solidFill>
                <a:effectLst/>
                <a:latin typeface="Times New Roman" panose="02020603050405020304" pitchFamily="18" charset="0"/>
                <a:cs typeface="Times New Roman" panose="02020603050405020304" pitchFamily="18" charset="0"/>
              </a:rPr>
              <a:t>Chidananda </a:t>
            </a:r>
            <a:r>
              <a:rPr lang="en-IN" sz="2000" i="0" dirty="0" err="1">
                <a:solidFill>
                  <a:srgbClr val="1D1A1B"/>
                </a:solidFill>
                <a:effectLst/>
                <a:latin typeface="Times New Roman" panose="02020603050405020304" pitchFamily="18" charset="0"/>
                <a:cs typeface="Times New Roman" panose="02020603050405020304" pitchFamily="18" charset="0"/>
              </a:rPr>
              <a:t>Sashank</a:t>
            </a:r>
            <a:r>
              <a:rPr lang="en-IN" sz="2000" i="0" dirty="0">
                <a:solidFill>
                  <a:srgbClr val="1D1A1B"/>
                </a:solidFill>
                <a:effectLst/>
                <a:latin typeface="Times New Roman" panose="02020603050405020304" pitchFamily="18" charset="0"/>
                <a:cs typeface="Times New Roman" panose="02020603050405020304" pitchFamily="18" charset="0"/>
              </a:rPr>
              <a:t> Bhuyan - </a:t>
            </a:r>
            <a:r>
              <a:rPr lang="en-US" sz="2000" dirty="0">
                <a:latin typeface="Times New Roman" panose="02020603050405020304" pitchFamily="18" charset="0"/>
                <a:cs typeface="Times New Roman" panose="02020603050405020304" pitchFamily="18" charset="0"/>
              </a:rPr>
              <a:t>FET-BCD-2023-27-025</a:t>
            </a:r>
            <a:endParaRPr lang="en-US" sz="2000" i="0" dirty="0">
              <a:solidFill>
                <a:srgbClr val="1D1A1B"/>
              </a:solidFill>
              <a:effectLst/>
              <a:latin typeface="Times New Roman" panose="02020603050405020304" pitchFamily="18" charset="0"/>
              <a:cs typeface="Times New Roman" panose="02020603050405020304" pitchFamily="18" charset="0"/>
            </a:endParaRPr>
          </a:p>
          <a:p>
            <a:pPr algn="ctr"/>
            <a:r>
              <a:rPr lang="en-IN" sz="2000" i="0" dirty="0" err="1">
                <a:solidFill>
                  <a:srgbClr val="1D1A1B"/>
                </a:solidFill>
                <a:effectLst/>
                <a:latin typeface="Times New Roman" panose="02020603050405020304" pitchFamily="18" charset="0"/>
                <a:cs typeface="Times New Roman" panose="02020603050405020304" pitchFamily="18" charset="0"/>
              </a:rPr>
              <a:t>Chiranjibi</a:t>
            </a:r>
            <a:r>
              <a:rPr lang="en-IN" sz="2000" i="0" dirty="0">
                <a:solidFill>
                  <a:srgbClr val="1D1A1B"/>
                </a:solidFill>
                <a:effectLst/>
                <a:latin typeface="Times New Roman" panose="02020603050405020304" pitchFamily="18" charset="0"/>
                <a:cs typeface="Times New Roman" panose="02020603050405020304" pitchFamily="18" charset="0"/>
              </a:rPr>
              <a:t> Dash - </a:t>
            </a:r>
            <a:r>
              <a:rPr lang="en-US" sz="2000" dirty="0">
                <a:latin typeface="Times New Roman" panose="02020603050405020304" pitchFamily="18" charset="0"/>
                <a:cs typeface="Times New Roman" panose="02020603050405020304" pitchFamily="18" charset="0"/>
              </a:rPr>
              <a:t>FET-BCD-2023-27-026</a:t>
            </a:r>
          </a:p>
        </p:txBody>
      </p:sp>
      <p:pic>
        <p:nvPicPr>
          <p:cNvPr id="1026" name="Picture 2" descr="Sri Sri University - The Best of East and the Best of West">
            <a:extLst>
              <a:ext uri="{FF2B5EF4-FFF2-40B4-BE49-F238E27FC236}">
                <a16:creationId xmlns:a16="http://schemas.microsoft.com/office/drawing/2014/main" id="{99DD7663-6944-636D-4253-8884687B36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35457" y="4565155"/>
            <a:ext cx="3721086" cy="1289194"/>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EE5B1B7C-3885-DEBD-2C25-01D7586DA62D}"/>
              </a:ext>
            </a:extLst>
          </p:cNvPr>
          <p:cNvSpPr txBox="1">
            <a:spLocks/>
          </p:cNvSpPr>
          <p:nvPr/>
        </p:nvSpPr>
        <p:spPr>
          <a:xfrm>
            <a:off x="7124203" y="2899888"/>
            <a:ext cx="5067797" cy="87758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IN" sz="2000" dirty="0">
                <a:latin typeface="Times New Roman" panose="02020603050405020304" pitchFamily="18" charset="0"/>
                <a:cs typeface="Times New Roman" panose="02020603050405020304" pitchFamily="18" charset="0"/>
              </a:rPr>
              <a:t>Dr. Chinmaya Kumar Nayak - Internal Mentor</a:t>
            </a:r>
          </a:p>
          <a:p>
            <a:pPr algn="ctr"/>
            <a:r>
              <a:rPr lang="en-IN" sz="2000" dirty="0">
                <a:latin typeface="Times New Roman" panose="02020603050405020304" pitchFamily="18" charset="0"/>
                <a:cs typeface="Times New Roman" panose="02020603050405020304" pitchFamily="18" charset="0"/>
              </a:rPr>
              <a:t>Ms. Neha </a:t>
            </a:r>
            <a:r>
              <a:rPr lang="en-IN" sz="2000" dirty="0" err="1">
                <a:latin typeface="Times New Roman" panose="02020603050405020304" pitchFamily="18" charset="0"/>
                <a:cs typeface="Times New Roman" panose="02020603050405020304" pitchFamily="18" charset="0"/>
              </a:rPr>
              <a:t>Bagle</a:t>
            </a:r>
            <a:r>
              <a:rPr lang="en-IN" sz="2000" dirty="0">
                <a:latin typeface="Times New Roman" panose="02020603050405020304" pitchFamily="18" charset="0"/>
                <a:cs typeface="Times New Roman" panose="02020603050405020304" pitchFamily="18" charset="0"/>
              </a:rPr>
              <a:t> - External Mentor</a:t>
            </a:r>
          </a:p>
          <a:p>
            <a:pPr algn="ctr"/>
            <a:endParaRPr lang="en-US" sz="2000" dirty="0">
              <a:latin typeface="Times New Roman" panose="02020603050405020304" pitchFamily="18" charset="0"/>
              <a:cs typeface="Times New Roman" panose="02020603050405020304" pitchFamily="18" charset="0"/>
            </a:endParaRPr>
          </a:p>
        </p:txBody>
      </p:sp>
      <p:sp>
        <p:nvSpPr>
          <p:cNvPr id="7" name="Subtitle 2">
            <a:extLst>
              <a:ext uri="{FF2B5EF4-FFF2-40B4-BE49-F238E27FC236}">
                <a16:creationId xmlns:a16="http://schemas.microsoft.com/office/drawing/2014/main" id="{488539BF-6E28-EF93-325E-7A45899DC8AC}"/>
              </a:ext>
            </a:extLst>
          </p:cNvPr>
          <p:cNvSpPr txBox="1">
            <a:spLocks/>
          </p:cNvSpPr>
          <p:nvPr/>
        </p:nvSpPr>
        <p:spPr>
          <a:xfrm>
            <a:off x="2066599" y="5966020"/>
            <a:ext cx="8279296" cy="877585"/>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Tx/>
              <a:buNone/>
              <a:defRPr sz="2000" b="1"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Tx/>
              <a:buNone/>
              <a:defRPr sz="1600" b="1"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400" b="1" dirty="0">
                <a:latin typeface="Times New Roman" panose="02020603050405020304" pitchFamily="18" charset="0"/>
                <a:cs typeface="Times New Roman" panose="02020603050405020304" pitchFamily="18" charset="0"/>
              </a:rPr>
              <a:t>Faculty of Engineering &amp; Technology,</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Sri </a:t>
            </a:r>
            <a:r>
              <a:rPr lang="en-US" sz="2400" b="1" dirty="0" err="1">
                <a:latin typeface="Times New Roman" panose="02020603050405020304" pitchFamily="18" charset="0"/>
                <a:cs typeface="Times New Roman" panose="02020603050405020304" pitchFamily="18" charset="0"/>
              </a:rPr>
              <a:t>Sri</a:t>
            </a:r>
            <a:r>
              <a:rPr lang="en-US" sz="2400" b="1" dirty="0">
                <a:latin typeface="Times New Roman" panose="02020603050405020304" pitchFamily="18" charset="0"/>
                <a:cs typeface="Times New Roman" panose="02020603050405020304" pitchFamily="18" charset="0"/>
              </a:rPr>
              <a:t> University, Cuttack.</a:t>
            </a:r>
          </a:p>
        </p:txBody>
      </p:sp>
    </p:spTree>
    <p:extLst>
      <p:ext uri="{BB962C8B-B14F-4D97-AF65-F5344CB8AC3E}">
        <p14:creationId xmlns:p14="http://schemas.microsoft.com/office/powerpoint/2010/main" val="3927318425"/>
      </p:ext>
    </p:extLst>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BF29-CE82-BFE2-2787-D7FA7ABAAAC4}"/>
              </a:ext>
            </a:extLst>
          </p:cNvPr>
          <p:cNvSpPr>
            <a:spLocks noGrp="1"/>
          </p:cNvSpPr>
          <p:nvPr>
            <p:ph type="title"/>
          </p:nvPr>
        </p:nvSpPr>
        <p:spPr>
          <a:xfrm>
            <a:off x="952500" y="983380"/>
            <a:ext cx="10287000" cy="1147762"/>
          </a:xfrm>
        </p:spPr>
        <p:txBody>
          <a:bodyPr anchor="t"/>
          <a:lstStyle/>
          <a:p>
            <a:r>
              <a:rPr lang="en-US" dirty="0">
                <a:latin typeface="Times New Roman" panose="02020603050405020304" pitchFamily="18" charset="0"/>
                <a:cs typeface="Times New Roman" panose="02020603050405020304" pitchFamily="18" charset="0"/>
              </a:rPr>
              <a:t>motivation</a:t>
            </a:r>
          </a:p>
        </p:txBody>
      </p:sp>
      <p:sp>
        <p:nvSpPr>
          <p:cNvPr id="3" name="Content Placeholder 2">
            <a:extLst>
              <a:ext uri="{FF2B5EF4-FFF2-40B4-BE49-F238E27FC236}">
                <a16:creationId xmlns:a16="http://schemas.microsoft.com/office/drawing/2014/main" id="{87E13110-F237-7786-3ADA-8ED95090D024}"/>
              </a:ext>
            </a:extLst>
          </p:cNvPr>
          <p:cNvSpPr>
            <a:spLocks noGrp="1"/>
          </p:cNvSpPr>
          <p:nvPr>
            <p:ph idx="1"/>
          </p:nvPr>
        </p:nvSpPr>
        <p:spPr>
          <a:xfrm>
            <a:off x="952500" y="2034222"/>
            <a:ext cx="10287000" cy="2789555"/>
          </a:xfrm>
        </p:spPr>
        <p:txBody>
          <a:bodyPr/>
          <a:lstStyle/>
          <a:p>
            <a:pPr marL="0" indent="0">
              <a:lnSpc>
                <a:spcPct val="150000"/>
              </a:lnSpc>
              <a:buNone/>
            </a:pPr>
            <a:r>
              <a:rPr lang="en-US" sz="2000" b="0" i="0" dirty="0">
                <a:effectLst/>
                <a:latin typeface="Times New Roman" panose="02020603050405020304" pitchFamily="18" charset="0"/>
                <a:cs typeface="Times New Roman" panose="02020603050405020304" pitchFamily="18" charset="0"/>
              </a:rPr>
              <a:t>Modern manufacturing relies on interconnected systems for efficiency and productivity. Cybersecurity threats to industrial networks are increasing, demanding robust security measures. Scalability is crucial to accommodate future growth and technological advancements. This project offers hands-on experience in designing and implementing a real-world network solution. Opportunity to apply network security principles to protect OT systems from cyber threats.</a:t>
            </a:r>
          </a:p>
          <a:p>
            <a:endParaRPr lang="en-US" dirty="0"/>
          </a:p>
        </p:txBody>
      </p:sp>
    </p:spTree>
    <p:extLst>
      <p:ext uri="{BB962C8B-B14F-4D97-AF65-F5344CB8AC3E}">
        <p14:creationId xmlns:p14="http://schemas.microsoft.com/office/powerpoint/2010/main" val="319531162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7B9A-EA45-7D76-C10C-C5D6697BF4EE}"/>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94AA6E1A-6746-AFFA-306F-9CED41CE8CFB}"/>
              </a:ext>
            </a:extLst>
          </p:cNvPr>
          <p:cNvSpPr>
            <a:spLocks noGrp="1"/>
          </p:cNvSpPr>
          <p:nvPr>
            <p:ph idx="1"/>
          </p:nvPr>
        </p:nvSpPr>
        <p:spPr>
          <a:xfrm>
            <a:off x="952500" y="1905000"/>
            <a:ext cx="10287000" cy="3866535"/>
          </a:xfrm>
        </p:spPr>
        <p:txBody>
          <a:bodyPr/>
          <a:lstStyle/>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Develop a scalable network for a manufacturing plant integrating Assembly, Quality Control, Logistics, and Administration.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Support seamless communication between production lines and inventory systems.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VLAN segmentation for secure communication between IoT devices, SCADA systems, and enterprise networks.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real-time monitoring to detect and respond to network issues without disrupting operations.</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Ensure high availability and protection against industrial cyber threats targeting OT systems.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41505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5F89-34BE-D4CE-AF2E-53C98F03F297}"/>
              </a:ext>
            </a:extLst>
          </p:cNvPr>
          <p:cNvSpPr>
            <a:spLocks noGrp="1"/>
          </p:cNvSpPr>
          <p:nvPr>
            <p:ph type="title"/>
          </p:nvPr>
        </p:nvSpPr>
        <p:spPr>
          <a:xfrm>
            <a:off x="952500" y="457200"/>
            <a:ext cx="10287000" cy="715297"/>
          </a:xfrm>
        </p:spPr>
        <p:txBody>
          <a:bodyPr/>
          <a:lstStyle/>
          <a:p>
            <a:r>
              <a:rPr lang="en-US"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1B9F1615-216A-0CA7-6A83-05017B22C1F5}"/>
              </a:ext>
            </a:extLst>
          </p:cNvPr>
          <p:cNvSpPr>
            <a:spLocks noGrp="1"/>
          </p:cNvSpPr>
          <p:nvPr>
            <p:ph idx="1"/>
          </p:nvPr>
        </p:nvSpPr>
        <p:spPr>
          <a:xfrm>
            <a:off x="952500" y="1528917"/>
            <a:ext cx="10600403" cy="4874341"/>
          </a:xfrm>
        </p:spPr>
        <p:txBody>
          <a:bodyPr>
            <a:noAutofit/>
          </a:bodyPr>
          <a:lstStyle/>
          <a:p>
            <a:r>
              <a:rPr lang="en-US" b="1" i="0" dirty="0">
                <a:solidFill>
                  <a:srgbClr val="1D1A1B"/>
                </a:solidFill>
                <a:effectLst/>
              </a:rPr>
              <a:t>The network will be structured using a hierarchical model with three distinct layers:</a:t>
            </a:r>
            <a:endParaRPr lang="en-US" b="1" dirty="0">
              <a:solidFill>
                <a:srgbClr val="1D1A1B"/>
              </a:solidFill>
              <a:latin typeface="Times New Roman" panose="02020603050405020304" pitchFamily="18" charset="0"/>
              <a:cs typeface="Times New Roman" panose="02020603050405020304" pitchFamily="18" charset="0"/>
            </a:endParaRPr>
          </a:p>
          <a:p>
            <a:r>
              <a:rPr lang="en-US" b="1" i="0" dirty="0">
                <a:solidFill>
                  <a:srgbClr val="1D1A1B"/>
                </a:solidFill>
                <a:effectLst/>
              </a:rPr>
              <a:t>Core Layer Devices - 2 Core Routers connected to ISPs(Cloud)</a:t>
            </a:r>
            <a:r>
              <a:rPr lang="en-US" dirty="0"/>
              <a:t>.</a:t>
            </a:r>
          </a:p>
          <a:p>
            <a:r>
              <a:rPr lang="en-US" b="1" i="0" dirty="0">
                <a:solidFill>
                  <a:srgbClr val="1D1A1B"/>
                </a:solidFill>
                <a:effectLst/>
              </a:rPr>
              <a:t>Distribution Layer Devices - 3 Multilayer Switches</a:t>
            </a:r>
            <a:r>
              <a:rPr lang="en-US" dirty="0"/>
              <a:t>.</a:t>
            </a:r>
          </a:p>
          <a:p>
            <a:r>
              <a:rPr lang="en-US" b="1" i="0" dirty="0">
                <a:solidFill>
                  <a:srgbClr val="1D1A1B"/>
                </a:solidFill>
                <a:effectLst/>
              </a:rPr>
              <a:t>Access Layer Devices - Dedicated Access Switches and Wireless Access Points (APs)</a:t>
            </a:r>
          </a:p>
          <a:p>
            <a:r>
              <a:rPr lang="en-US" b="1" dirty="0">
                <a:solidFill>
                  <a:srgbClr val="1D1A1B"/>
                </a:solidFill>
              </a:rPr>
              <a:t>The entire network is divided into 6 Zones – The Guest &amp; Reception Area(2), Production Zone(2), Engineering Zone(2), Corporate Zone(5), Storage Zone(3) and The DMZ(3).</a:t>
            </a:r>
            <a:endParaRPr lang="en-US" dirty="0"/>
          </a:p>
          <a:p>
            <a:r>
              <a:rPr lang="en-US" b="1" i="0" dirty="0">
                <a:solidFill>
                  <a:srgbClr val="1D1A1B"/>
                </a:solidFill>
                <a:effectLst/>
              </a:rPr>
              <a:t>Each department will operate on a separate VLAN &amp; will implement DHCP for dynamic IP allocation, with static IPs reserved for servers</a:t>
            </a:r>
            <a:endParaRPr lang="en-US" dirty="0"/>
          </a:p>
          <a:p>
            <a:r>
              <a:rPr lang="en-US" b="1" i="0" dirty="0">
                <a:solidFill>
                  <a:srgbClr val="1D1A1B"/>
                </a:solidFill>
                <a:effectLst/>
              </a:rPr>
              <a:t>OSPF (Open Shortest Path First) &amp; NAT Overload (PAT) Routing Protocols will be used.</a:t>
            </a:r>
          </a:p>
          <a:p>
            <a:endParaRPr lang="en-US" dirty="0"/>
          </a:p>
        </p:txBody>
      </p:sp>
    </p:spTree>
    <p:extLst>
      <p:ext uri="{BB962C8B-B14F-4D97-AF65-F5344CB8AC3E}">
        <p14:creationId xmlns:p14="http://schemas.microsoft.com/office/powerpoint/2010/main" val="2114868729"/>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2A377-BE2F-8B59-0704-A064EB0D1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0EB57-4439-BD76-9C53-5D1BE0AB3D3D}"/>
              </a:ext>
            </a:extLst>
          </p:cNvPr>
          <p:cNvSpPr>
            <a:spLocks noGrp="1"/>
          </p:cNvSpPr>
          <p:nvPr>
            <p:ph type="title"/>
          </p:nvPr>
        </p:nvSpPr>
        <p:spPr>
          <a:xfrm>
            <a:off x="952500" y="406254"/>
            <a:ext cx="10287000" cy="678243"/>
          </a:xfrm>
        </p:spPr>
        <p:txBody>
          <a:bodyPr/>
          <a:lstStyle/>
          <a:p>
            <a:r>
              <a:rPr lang="en-US" dirty="0">
                <a:latin typeface="Times New Roman" panose="02020603050405020304" pitchFamily="18" charset="0"/>
                <a:cs typeface="Times New Roman" panose="02020603050405020304" pitchFamily="18" charset="0"/>
              </a:rPr>
              <a:t>System Design:-</a:t>
            </a:r>
          </a:p>
        </p:txBody>
      </p:sp>
      <p:pic>
        <p:nvPicPr>
          <p:cNvPr id="7" name="Content Placeholder 6">
            <a:extLst>
              <a:ext uri="{FF2B5EF4-FFF2-40B4-BE49-F238E27FC236}">
                <a16:creationId xmlns:a16="http://schemas.microsoft.com/office/drawing/2014/main" id="{A55A7DBF-AE63-3A4C-8AD2-276172B29124}"/>
              </a:ext>
            </a:extLst>
          </p:cNvPr>
          <p:cNvPicPr>
            <a:picLocks noGrp="1" noChangeAspect="1"/>
          </p:cNvPicPr>
          <p:nvPr>
            <p:ph idx="1"/>
          </p:nvPr>
        </p:nvPicPr>
        <p:blipFill>
          <a:blip r:embed="rId2"/>
          <a:stretch>
            <a:fillRect/>
          </a:stretch>
        </p:blipFill>
        <p:spPr>
          <a:xfrm>
            <a:off x="1478875" y="1170038"/>
            <a:ext cx="2826033" cy="4737048"/>
          </a:xfrm>
        </p:spPr>
      </p:pic>
      <p:sp>
        <p:nvSpPr>
          <p:cNvPr id="8" name="TextBox 7">
            <a:extLst>
              <a:ext uri="{FF2B5EF4-FFF2-40B4-BE49-F238E27FC236}">
                <a16:creationId xmlns:a16="http://schemas.microsoft.com/office/drawing/2014/main" id="{228DCC6C-2519-0BBD-4DA3-79159445330E}"/>
              </a:ext>
            </a:extLst>
          </p:cNvPr>
          <p:cNvSpPr txBox="1"/>
          <p:nvPr/>
        </p:nvSpPr>
        <p:spPr>
          <a:xfrm>
            <a:off x="1894727" y="5907086"/>
            <a:ext cx="199432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A - DMZ</a:t>
            </a:r>
          </a:p>
        </p:txBody>
      </p:sp>
      <p:pic>
        <p:nvPicPr>
          <p:cNvPr id="10" name="Picture 9">
            <a:extLst>
              <a:ext uri="{FF2B5EF4-FFF2-40B4-BE49-F238E27FC236}">
                <a16:creationId xmlns:a16="http://schemas.microsoft.com/office/drawing/2014/main" id="{DD64F821-0928-3141-926B-25075CA8293D}"/>
              </a:ext>
            </a:extLst>
          </p:cNvPr>
          <p:cNvPicPr>
            <a:picLocks noChangeAspect="1"/>
          </p:cNvPicPr>
          <p:nvPr/>
        </p:nvPicPr>
        <p:blipFill>
          <a:blip r:embed="rId3"/>
          <a:stretch>
            <a:fillRect/>
          </a:stretch>
        </p:blipFill>
        <p:spPr>
          <a:xfrm>
            <a:off x="4918126" y="1170038"/>
            <a:ext cx="2937960" cy="4737048"/>
          </a:xfrm>
          <a:prstGeom prst="rect">
            <a:avLst/>
          </a:prstGeom>
        </p:spPr>
      </p:pic>
      <p:sp>
        <p:nvSpPr>
          <p:cNvPr id="11" name="TextBox 10">
            <a:extLst>
              <a:ext uri="{FF2B5EF4-FFF2-40B4-BE49-F238E27FC236}">
                <a16:creationId xmlns:a16="http://schemas.microsoft.com/office/drawing/2014/main" id="{90396C3F-4DA3-3B91-91E8-6583577D56AF}"/>
              </a:ext>
            </a:extLst>
          </p:cNvPr>
          <p:cNvSpPr txBox="1"/>
          <p:nvPr/>
        </p:nvSpPr>
        <p:spPr>
          <a:xfrm>
            <a:off x="4720760" y="5904985"/>
            <a:ext cx="342573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B – Engineering Zone</a:t>
            </a:r>
          </a:p>
        </p:txBody>
      </p:sp>
      <p:pic>
        <p:nvPicPr>
          <p:cNvPr id="13" name="Picture 12">
            <a:extLst>
              <a:ext uri="{FF2B5EF4-FFF2-40B4-BE49-F238E27FC236}">
                <a16:creationId xmlns:a16="http://schemas.microsoft.com/office/drawing/2014/main" id="{0F3CF93F-B45B-23A0-C9A6-F62ABEAE5CA2}"/>
              </a:ext>
            </a:extLst>
          </p:cNvPr>
          <p:cNvPicPr>
            <a:picLocks noChangeAspect="1"/>
          </p:cNvPicPr>
          <p:nvPr/>
        </p:nvPicPr>
        <p:blipFill>
          <a:blip r:embed="rId4"/>
          <a:stretch>
            <a:fillRect/>
          </a:stretch>
        </p:blipFill>
        <p:spPr>
          <a:xfrm>
            <a:off x="8238314" y="1123750"/>
            <a:ext cx="3226099" cy="4783800"/>
          </a:xfrm>
          <a:prstGeom prst="rect">
            <a:avLst/>
          </a:prstGeom>
        </p:spPr>
      </p:pic>
      <p:sp>
        <p:nvSpPr>
          <p:cNvPr id="14" name="TextBox 13">
            <a:extLst>
              <a:ext uri="{FF2B5EF4-FFF2-40B4-BE49-F238E27FC236}">
                <a16:creationId xmlns:a16="http://schemas.microsoft.com/office/drawing/2014/main" id="{B1523486-F483-530D-7459-42127A110B9D}"/>
              </a:ext>
            </a:extLst>
          </p:cNvPr>
          <p:cNvSpPr txBox="1"/>
          <p:nvPr/>
        </p:nvSpPr>
        <p:spPr>
          <a:xfrm>
            <a:off x="8238314" y="5904985"/>
            <a:ext cx="342573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C – Storage Zone</a:t>
            </a:r>
          </a:p>
        </p:txBody>
      </p:sp>
    </p:spTree>
    <p:extLst>
      <p:ext uri="{BB962C8B-B14F-4D97-AF65-F5344CB8AC3E}">
        <p14:creationId xmlns:p14="http://schemas.microsoft.com/office/powerpoint/2010/main" val="3038150649"/>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E4CD7-1969-886F-16BE-74B4FE9FD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45369-5BCD-B3A0-19CC-953761AFB847}"/>
              </a:ext>
            </a:extLst>
          </p:cNvPr>
          <p:cNvSpPr>
            <a:spLocks noGrp="1"/>
          </p:cNvSpPr>
          <p:nvPr>
            <p:ph type="title"/>
          </p:nvPr>
        </p:nvSpPr>
        <p:spPr>
          <a:xfrm>
            <a:off x="952500" y="406254"/>
            <a:ext cx="10287000" cy="678243"/>
          </a:xfrm>
        </p:spPr>
        <p:txBody>
          <a:bodyPr/>
          <a:lstStyle/>
          <a:p>
            <a:r>
              <a:rPr lang="en-US" dirty="0">
                <a:latin typeface="Times New Roman" panose="02020603050405020304" pitchFamily="18" charset="0"/>
                <a:cs typeface="Times New Roman" panose="02020603050405020304" pitchFamily="18" charset="0"/>
              </a:rPr>
              <a:t>System Design:-</a:t>
            </a:r>
          </a:p>
        </p:txBody>
      </p:sp>
      <p:pic>
        <p:nvPicPr>
          <p:cNvPr id="11" name="Content Placeholder 10">
            <a:extLst>
              <a:ext uri="{FF2B5EF4-FFF2-40B4-BE49-F238E27FC236}">
                <a16:creationId xmlns:a16="http://schemas.microsoft.com/office/drawing/2014/main" id="{BD2640B1-47D6-F7D5-610D-6E8CAB204E63}"/>
              </a:ext>
            </a:extLst>
          </p:cNvPr>
          <p:cNvPicPr>
            <a:picLocks noGrp="1" noChangeAspect="1"/>
          </p:cNvPicPr>
          <p:nvPr>
            <p:ph idx="1"/>
          </p:nvPr>
        </p:nvPicPr>
        <p:blipFill>
          <a:blip r:embed="rId2"/>
          <a:srcRect l="4106" t="12029" r="4555" b="11945"/>
          <a:stretch/>
        </p:blipFill>
        <p:spPr>
          <a:xfrm>
            <a:off x="1062392" y="3429000"/>
            <a:ext cx="8071775" cy="2369574"/>
          </a:xfrm>
        </p:spPr>
      </p:pic>
      <p:pic>
        <p:nvPicPr>
          <p:cNvPr id="7" name="Picture 6">
            <a:extLst>
              <a:ext uri="{FF2B5EF4-FFF2-40B4-BE49-F238E27FC236}">
                <a16:creationId xmlns:a16="http://schemas.microsoft.com/office/drawing/2014/main" id="{F9ECAEF9-C3FD-5623-3F32-10F2C171E3B8}"/>
              </a:ext>
            </a:extLst>
          </p:cNvPr>
          <p:cNvPicPr>
            <a:picLocks noChangeAspect="1"/>
          </p:cNvPicPr>
          <p:nvPr/>
        </p:nvPicPr>
        <p:blipFill>
          <a:blip r:embed="rId3"/>
          <a:stretch>
            <a:fillRect/>
          </a:stretch>
        </p:blipFill>
        <p:spPr>
          <a:xfrm>
            <a:off x="1062393" y="1213572"/>
            <a:ext cx="7275362" cy="2019033"/>
          </a:xfrm>
          <a:prstGeom prst="rect">
            <a:avLst/>
          </a:prstGeom>
        </p:spPr>
      </p:pic>
      <p:sp>
        <p:nvSpPr>
          <p:cNvPr id="9" name="TextBox 8">
            <a:extLst>
              <a:ext uri="{FF2B5EF4-FFF2-40B4-BE49-F238E27FC236}">
                <a16:creationId xmlns:a16="http://schemas.microsoft.com/office/drawing/2014/main" id="{22532858-CCFD-443F-BC63-4B2B3360F4C4}"/>
              </a:ext>
            </a:extLst>
          </p:cNvPr>
          <p:cNvSpPr txBox="1"/>
          <p:nvPr/>
        </p:nvSpPr>
        <p:spPr>
          <a:xfrm>
            <a:off x="8337755" y="1647060"/>
            <a:ext cx="3693717"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D – Guest Zone &amp; Production Zone</a:t>
            </a:r>
          </a:p>
        </p:txBody>
      </p:sp>
      <p:sp>
        <p:nvSpPr>
          <p:cNvPr id="12" name="TextBox 11">
            <a:extLst>
              <a:ext uri="{FF2B5EF4-FFF2-40B4-BE49-F238E27FC236}">
                <a16:creationId xmlns:a16="http://schemas.microsoft.com/office/drawing/2014/main" id="{FB4F1B85-2D25-AE8C-43C1-7F17165E183B}"/>
              </a:ext>
            </a:extLst>
          </p:cNvPr>
          <p:cNvSpPr txBox="1"/>
          <p:nvPr/>
        </p:nvSpPr>
        <p:spPr>
          <a:xfrm>
            <a:off x="9134167" y="4031383"/>
            <a:ext cx="3057833"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E – Corporate Zone</a:t>
            </a:r>
          </a:p>
        </p:txBody>
      </p:sp>
    </p:spTree>
    <p:extLst>
      <p:ext uri="{BB962C8B-B14F-4D97-AF65-F5344CB8AC3E}">
        <p14:creationId xmlns:p14="http://schemas.microsoft.com/office/powerpoint/2010/main" val="3773107191"/>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FC465-A8AD-C72E-158E-9E59B9F93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8510C-1BA9-2516-557A-AF4F1542FF4B}"/>
              </a:ext>
            </a:extLst>
          </p:cNvPr>
          <p:cNvSpPr>
            <a:spLocks noGrp="1"/>
          </p:cNvSpPr>
          <p:nvPr>
            <p:ph type="title"/>
          </p:nvPr>
        </p:nvSpPr>
        <p:spPr>
          <a:xfrm>
            <a:off x="952500" y="406254"/>
            <a:ext cx="10287000" cy="678243"/>
          </a:xfrm>
        </p:spPr>
        <p:txBody>
          <a:bodyPr/>
          <a:lstStyle/>
          <a:p>
            <a:r>
              <a:rPr lang="en-US" dirty="0">
                <a:latin typeface="Times New Roman" panose="02020603050405020304" pitchFamily="18" charset="0"/>
                <a:cs typeface="Times New Roman" panose="02020603050405020304" pitchFamily="18" charset="0"/>
              </a:rPr>
              <a:t>System Design:-</a:t>
            </a:r>
          </a:p>
        </p:txBody>
      </p:sp>
      <p:sp>
        <p:nvSpPr>
          <p:cNvPr id="12" name="TextBox 11">
            <a:extLst>
              <a:ext uri="{FF2B5EF4-FFF2-40B4-BE49-F238E27FC236}">
                <a16:creationId xmlns:a16="http://schemas.microsoft.com/office/drawing/2014/main" id="{3183548D-0BA2-E07F-31C9-DB243CB2CA00}"/>
              </a:ext>
            </a:extLst>
          </p:cNvPr>
          <p:cNvSpPr txBox="1"/>
          <p:nvPr/>
        </p:nvSpPr>
        <p:spPr>
          <a:xfrm>
            <a:off x="3687096" y="5743860"/>
            <a:ext cx="5122607"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PART F – Core Layer &amp; Distribution Layer</a:t>
            </a:r>
          </a:p>
          <a:p>
            <a:endParaRPr lang="en-IN" sz="20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9E9AAF7-1255-AC69-B231-58249EC7ECD3}"/>
              </a:ext>
            </a:extLst>
          </p:cNvPr>
          <p:cNvPicPr>
            <a:picLocks noGrp="1" noChangeAspect="1"/>
          </p:cNvPicPr>
          <p:nvPr>
            <p:ph idx="1"/>
          </p:nvPr>
        </p:nvPicPr>
        <p:blipFill>
          <a:blip r:embed="rId2"/>
          <a:srcRect l="9378" b="20019"/>
          <a:stretch/>
        </p:blipFill>
        <p:spPr>
          <a:xfrm>
            <a:off x="324360" y="1578077"/>
            <a:ext cx="11317583" cy="4075472"/>
          </a:xfrm>
        </p:spPr>
      </p:pic>
    </p:spTree>
    <p:extLst>
      <p:ext uri="{BB962C8B-B14F-4D97-AF65-F5344CB8AC3E}">
        <p14:creationId xmlns:p14="http://schemas.microsoft.com/office/powerpoint/2010/main" val="166154420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AC023-0E53-D762-F81F-78E523BC7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E44F2-A256-B304-3C1D-661254740A3F}"/>
              </a:ext>
            </a:extLst>
          </p:cNvPr>
          <p:cNvSpPr>
            <a:spLocks noGrp="1"/>
          </p:cNvSpPr>
          <p:nvPr>
            <p:ph type="title"/>
          </p:nvPr>
        </p:nvSpPr>
        <p:spPr>
          <a:xfrm>
            <a:off x="952500" y="288267"/>
            <a:ext cx="10287000" cy="678243"/>
          </a:xfrm>
        </p:spPr>
        <p:txBody>
          <a:bodyPr/>
          <a:lstStyle/>
          <a:p>
            <a:r>
              <a:rPr lang="en-US" dirty="0">
                <a:latin typeface="Times New Roman" panose="02020603050405020304" pitchFamily="18" charset="0"/>
                <a:cs typeface="Times New Roman" panose="02020603050405020304" pitchFamily="18" charset="0"/>
              </a:rPr>
              <a:t>System Design:-</a:t>
            </a:r>
          </a:p>
        </p:txBody>
      </p:sp>
      <p:pic>
        <p:nvPicPr>
          <p:cNvPr id="7" name="Content Placeholder 6">
            <a:extLst>
              <a:ext uri="{FF2B5EF4-FFF2-40B4-BE49-F238E27FC236}">
                <a16:creationId xmlns:a16="http://schemas.microsoft.com/office/drawing/2014/main" id="{8A032F50-C9F3-8951-9334-AED4A98B9570}"/>
              </a:ext>
            </a:extLst>
          </p:cNvPr>
          <p:cNvPicPr>
            <a:picLocks noGrp="1" noChangeAspect="1"/>
          </p:cNvPicPr>
          <p:nvPr>
            <p:ph idx="1"/>
          </p:nvPr>
        </p:nvPicPr>
        <p:blipFill>
          <a:blip r:embed="rId3"/>
          <a:stretch>
            <a:fillRect/>
          </a:stretch>
        </p:blipFill>
        <p:spPr>
          <a:xfrm>
            <a:off x="2409114" y="966510"/>
            <a:ext cx="7875427" cy="5264870"/>
          </a:xfrm>
        </p:spPr>
      </p:pic>
    </p:spTree>
    <p:extLst>
      <p:ext uri="{BB962C8B-B14F-4D97-AF65-F5344CB8AC3E}">
        <p14:creationId xmlns:p14="http://schemas.microsoft.com/office/powerpoint/2010/main" val="1735514197"/>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0B2C9-7594-CF97-2BFB-096F2F627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3A6A5-06AD-C5B2-0B46-379E7EE0A20C}"/>
              </a:ext>
            </a:extLst>
          </p:cNvPr>
          <p:cNvSpPr>
            <a:spLocks noGrp="1"/>
          </p:cNvSpPr>
          <p:nvPr>
            <p:ph type="title"/>
          </p:nvPr>
        </p:nvSpPr>
        <p:spPr>
          <a:xfrm>
            <a:off x="873842" y="645470"/>
            <a:ext cx="10287000" cy="1147762"/>
          </a:xfrm>
        </p:spPr>
        <p:txBody>
          <a:bodyPr anchor="t"/>
          <a:lstStyle/>
          <a:p>
            <a:r>
              <a:rPr lang="en-US" dirty="0">
                <a:latin typeface="Times New Roman" panose="02020603050405020304" pitchFamily="18" charset="0"/>
                <a:cs typeface="Times New Roman" panose="02020603050405020304" pitchFamily="18" charset="0"/>
              </a:rPr>
              <a:t>Technical Details:-</a:t>
            </a:r>
          </a:p>
        </p:txBody>
      </p:sp>
      <p:sp>
        <p:nvSpPr>
          <p:cNvPr id="3" name="Content Placeholder 2">
            <a:extLst>
              <a:ext uri="{FF2B5EF4-FFF2-40B4-BE49-F238E27FC236}">
                <a16:creationId xmlns:a16="http://schemas.microsoft.com/office/drawing/2014/main" id="{4C85B69F-DAE3-2CB9-8021-98B8D8E98DDA}"/>
              </a:ext>
            </a:extLst>
          </p:cNvPr>
          <p:cNvSpPr>
            <a:spLocks noGrp="1"/>
          </p:cNvSpPr>
          <p:nvPr>
            <p:ph idx="1"/>
          </p:nvPr>
        </p:nvSpPr>
        <p:spPr>
          <a:xfrm>
            <a:off x="873842" y="1483517"/>
            <a:ext cx="10993694" cy="4729013"/>
          </a:xfrm>
        </p:spPr>
        <p:txBody>
          <a:bodyPr>
            <a:normAutofit fontScale="92500" lnSpcReduction="20000"/>
          </a:bodyPr>
          <a:lstStyle/>
          <a:p>
            <a:pPr algn="just"/>
            <a:r>
              <a:rPr lang="en-IN" b="1" i="0" dirty="0">
                <a:solidFill>
                  <a:srgbClr val="1D1A1B"/>
                </a:solidFill>
                <a:effectLst/>
              </a:rPr>
              <a:t>Hardware:-</a:t>
            </a:r>
          </a:p>
          <a:p>
            <a:pPr marL="0" indent="0" algn="just">
              <a:lnSpc>
                <a:spcPct val="160000"/>
              </a:lnSpc>
              <a:buNone/>
            </a:pPr>
            <a:r>
              <a:rPr lang="en-US" dirty="0">
                <a:latin typeface="Times New Roman" panose="02020603050405020304" pitchFamily="18" charset="0"/>
                <a:cs typeface="Times New Roman" panose="02020603050405020304" pitchFamily="18" charset="0"/>
              </a:rPr>
              <a:t>    2 Core Routers(Series-2911), 3 Multilayer Switches(Series-3650-24PS), 17 Access Switches(Series-2960-IOS15), 2 Servers(Series –Server-PT), 3 Firewalls(Series-5506-x), 17 PCs, 15 Printer &amp; 17 UPS, 16 Wireless Access Points.</a:t>
            </a:r>
          </a:p>
          <a:p>
            <a:pPr algn="just"/>
            <a:r>
              <a:rPr lang="en-IN" b="1" dirty="0">
                <a:solidFill>
                  <a:srgbClr val="1D1A1B"/>
                </a:solidFill>
              </a:rPr>
              <a:t>Software</a:t>
            </a:r>
            <a:r>
              <a:rPr lang="en-IN" b="1" i="0" dirty="0">
                <a:solidFill>
                  <a:srgbClr val="1D1A1B"/>
                </a:solidFill>
                <a:effectLst/>
              </a:rPr>
              <a:t>:-</a:t>
            </a:r>
          </a:p>
          <a:p>
            <a:pPr marL="0" indent="0">
              <a:lnSpc>
                <a:spcPct val="170000"/>
              </a:lnSpc>
              <a:buNone/>
            </a:pPr>
            <a:r>
              <a:rPr lang="en-US" dirty="0">
                <a:latin typeface="Times New Roman" panose="02020603050405020304" pitchFamily="18" charset="0"/>
                <a:cs typeface="Times New Roman" panose="02020603050405020304" pitchFamily="18" charset="0"/>
              </a:rPr>
              <a:t>    Cisco Packet Tracer for simulation(v 8.2.2), DHCP Server for IP allocation, OSPF &amp; NAT Overload for routing protocols.</a:t>
            </a:r>
          </a:p>
          <a:p>
            <a:pPr>
              <a:lnSpc>
                <a:spcPct val="170000"/>
              </a:lnSpc>
            </a:pPr>
            <a:r>
              <a:rPr lang="en-US" b="1" dirty="0">
                <a:cs typeface="Times New Roman" panose="02020603050405020304" pitchFamily="18" charset="0"/>
              </a:rPr>
              <a:t>IP address:-</a:t>
            </a:r>
            <a:br>
              <a:rPr lang="en-US" b="1" dirty="0">
                <a:cs typeface="Times New Roman" panose="02020603050405020304" pitchFamily="18" charset="0"/>
              </a:rPr>
            </a:br>
            <a:r>
              <a:rPr lang="en-IN" sz="1900" dirty="0">
                <a:latin typeface="Times New Roman" panose="02020603050405020304" pitchFamily="18" charset="0"/>
                <a:ea typeface="Calibri" panose="020F0502020204030204" pitchFamily="34" charset="0"/>
                <a:cs typeface="Times New Roman" panose="02020603050405020304" pitchFamily="18" charset="0"/>
              </a:rPr>
              <a:t>B</a:t>
            </a:r>
            <a:r>
              <a:rPr lang="en-IN" sz="1900" dirty="0">
                <a:effectLst/>
                <a:latin typeface="Times New Roman" panose="02020603050405020304" pitchFamily="18" charset="0"/>
                <a:ea typeface="Calibri" panose="020F0502020204030204" pitchFamily="34" charset="0"/>
              </a:rPr>
              <a:t>ase network - </a:t>
            </a:r>
            <a:r>
              <a:rPr lang="en-IN" sz="1900" b="1" dirty="0">
                <a:effectLst/>
                <a:latin typeface="Times New Roman" panose="02020603050405020304" pitchFamily="18" charset="0"/>
                <a:ea typeface="Calibri" panose="020F0502020204030204" pitchFamily="34" charset="0"/>
              </a:rPr>
              <a:t>172.16.0.0/16</a:t>
            </a:r>
            <a:br>
              <a:rPr lang="en-IN" sz="1900" b="1" dirty="0">
                <a:effectLst/>
                <a:latin typeface="Times New Roman" panose="02020603050405020304" pitchFamily="18" charset="0"/>
                <a:ea typeface="Calibri" panose="020F0502020204030204" pitchFamily="34" charset="0"/>
              </a:rPr>
            </a:br>
            <a:r>
              <a:rPr lang="en-IN" sz="1900" dirty="0">
                <a:effectLst/>
                <a:latin typeface="Times New Roman" panose="02020603050405020304" pitchFamily="18" charset="0"/>
                <a:ea typeface="Calibri" panose="020F0502020204030204" pitchFamily="34" charset="0"/>
              </a:rPr>
              <a:t>IP Range - </a:t>
            </a:r>
            <a:r>
              <a:rPr lang="en-IN" sz="1900" dirty="0">
                <a:latin typeface="Times New Roman" panose="02020603050405020304" pitchFamily="18" charset="0"/>
                <a:cs typeface="Times New Roman" panose="02020603050405020304" pitchFamily="18" charset="0"/>
              </a:rPr>
              <a:t>172.16.0.0 – 172.16.240.47</a:t>
            </a:r>
            <a:br>
              <a:rPr lang="en-IN" sz="1900" b="1" dirty="0">
                <a:effectLst/>
                <a:latin typeface="Times New Roman" panose="02020603050405020304" pitchFamily="18" charset="0"/>
                <a:ea typeface="Calibri" panose="020F0502020204030204" pitchFamily="34" charset="0"/>
              </a:rPr>
            </a:br>
            <a:r>
              <a:rPr lang="en-IN" sz="1900" dirty="0">
                <a:effectLst/>
                <a:latin typeface="Times New Roman" panose="02020603050405020304" pitchFamily="18" charset="0"/>
                <a:ea typeface="Calibri" panose="020F0502020204030204" pitchFamily="34" charset="0"/>
              </a:rPr>
              <a:t>Total subnets – 29</a:t>
            </a:r>
          </a:p>
          <a:p>
            <a:pPr>
              <a:lnSpc>
                <a:spcPct val="170000"/>
              </a:lnSpc>
            </a:pPr>
            <a:r>
              <a:rPr lang="en-IN" sz="1800" dirty="0">
                <a:effectLst/>
                <a:ea typeface="Calibri" panose="020F0502020204030204" pitchFamily="34" charset="0"/>
              </a:rPr>
              <a:t>VLAN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20 VLAN IDs are used for subnetting.</a:t>
            </a:r>
            <a:br>
              <a:rPr lang="en-IN" sz="1800" dirty="0">
                <a:effectLst/>
                <a:latin typeface="Times New Roman" panose="02020603050405020304" pitchFamily="18" charset="0"/>
                <a:ea typeface="Calibri" panose="020F0502020204030204" pitchFamily="34" charset="0"/>
              </a:rPr>
            </a:br>
            <a:endParaRPr lang="en-US" b="1" dirty="0">
              <a:cs typeface="Times New Roman" panose="02020603050405020304" pitchFamily="18" charset="0"/>
            </a:endParaRPr>
          </a:p>
        </p:txBody>
      </p:sp>
    </p:spTree>
    <p:extLst>
      <p:ext uri="{BB962C8B-B14F-4D97-AF65-F5344CB8AC3E}">
        <p14:creationId xmlns:p14="http://schemas.microsoft.com/office/powerpoint/2010/main" val="4124636020"/>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FD335-D4C6-D163-09D2-DE551F233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8B48C-20B8-BC63-5E1B-0C290F5F038A}"/>
              </a:ext>
            </a:extLst>
          </p:cNvPr>
          <p:cNvSpPr>
            <a:spLocks noGrp="1"/>
          </p:cNvSpPr>
          <p:nvPr>
            <p:ph type="title"/>
          </p:nvPr>
        </p:nvSpPr>
        <p:spPr>
          <a:xfrm>
            <a:off x="873842" y="511583"/>
            <a:ext cx="10287000" cy="1147762"/>
          </a:xfrm>
        </p:spPr>
        <p:txBody>
          <a:bodyPr anchor="t"/>
          <a:lstStyle/>
          <a:p>
            <a:r>
              <a:rPr lang="en-IN" dirty="0">
                <a:latin typeface="Times New Roman" panose="02020603050405020304" pitchFamily="18" charset="0"/>
                <a:cs typeface="Times New Roman" panose="02020603050405020304" pitchFamily="18" charset="0"/>
              </a:rPr>
              <a:t>Implementation:-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C665D9-C975-1A37-63BC-8CBE706B8AB0}"/>
              </a:ext>
            </a:extLst>
          </p:cNvPr>
          <p:cNvSpPr>
            <a:spLocks noGrp="1"/>
          </p:cNvSpPr>
          <p:nvPr>
            <p:ph idx="1"/>
          </p:nvPr>
        </p:nvSpPr>
        <p:spPr>
          <a:xfrm>
            <a:off x="873842" y="1146687"/>
            <a:ext cx="10287000" cy="5096797"/>
          </a:xfrm>
        </p:spPr>
        <p:txBody>
          <a:bodyPr>
            <a:noAutofit/>
          </a:bodyPr>
          <a:lstStyle/>
          <a:p>
            <a:pPr marL="0" indent="0" algn="just">
              <a:buNone/>
            </a:pPr>
            <a:r>
              <a:rPr lang="en-US" sz="1700" b="1" dirty="0">
                <a:latin typeface="Times New Roman" panose="02020603050405020304" pitchFamily="18" charset="0"/>
                <a:cs typeface="Times New Roman" panose="02020603050405020304" pitchFamily="18" charset="0"/>
              </a:rPr>
              <a:t>There are 6 zones which are divided into departments with following VLAN IDs -</a:t>
            </a:r>
            <a:r>
              <a:rPr lang="en-US" sz="1700" dirty="0">
                <a:latin typeface="Times New Roman" panose="02020603050405020304" pitchFamily="18" charset="0"/>
                <a:cs typeface="Times New Roman" panose="02020603050405020304" pitchFamily="18" charset="0"/>
              </a:rPr>
              <a:t>  </a:t>
            </a:r>
          </a:p>
          <a:p>
            <a:pPr marL="0" indent="0" algn="just">
              <a:buNone/>
            </a:pPr>
            <a:r>
              <a:rPr lang="en-US" sz="1700" dirty="0">
                <a:latin typeface="Times New Roman" panose="02020603050405020304" pitchFamily="18" charset="0"/>
                <a:cs typeface="Times New Roman" panose="02020603050405020304" pitchFamily="18" charset="0"/>
              </a:rPr>
              <a:t>Industrial Devices(60), Manufacturing Production Lines(11), Engineering Workstations(20), Design &amp; </a:t>
            </a:r>
            <a:r>
              <a:rPr lang="en-IN" sz="1700" dirty="0">
                <a:latin typeface="Times New Roman" panose="02020603050405020304" pitchFamily="18" charset="0"/>
                <a:cs typeface="Times New Roman" panose="02020603050405020304" pitchFamily="18" charset="0"/>
              </a:rPr>
              <a:t>Maintenance (21), Sales &amp; Marketing (30), Human Resources(31), Finance &amp; Accounts(32), Administrator &amp; PR(33), IT Dept(34), Inventory Management(40), Backup Storage(42), Logistics(43), Vendor Portals(50), Server Room(51), Cafeteria(10), Reception(61).</a:t>
            </a:r>
          </a:p>
          <a:p>
            <a:pPr marL="0" indent="0" algn="just">
              <a:buNone/>
            </a:pPr>
            <a:r>
              <a:rPr lang="en-IN" sz="1700" dirty="0">
                <a:effectLst/>
                <a:latin typeface="Times New Roman" panose="02020603050405020304" pitchFamily="18" charset="0"/>
                <a:ea typeface="Calibri" panose="020F0502020204030204" pitchFamily="34" charset="0"/>
              </a:rPr>
              <a:t>We have done VLAN segmentation for secure communication between IoT devices.</a:t>
            </a:r>
            <a:endParaRPr lang="en-IN" sz="1700" dirty="0">
              <a:latin typeface="Times New Roman" panose="02020603050405020304" pitchFamily="18" charset="0"/>
              <a:cs typeface="Times New Roman" panose="02020603050405020304" pitchFamily="18" charset="0"/>
            </a:endParaRPr>
          </a:p>
          <a:p>
            <a:pPr marL="0" indent="0" algn="just">
              <a:buNone/>
            </a:pPr>
            <a:r>
              <a:rPr lang="en-IN" sz="1700" dirty="0">
                <a:latin typeface="Times New Roman" panose="02020603050405020304" pitchFamily="18" charset="0"/>
                <a:cs typeface="Times New Roman" panose="02020603050405020304" pitchFamily="18" charset="0"/>
              </a:rPr>
              <a:t>We have used </a:t>
            </a:r>
            <a:r>
              <a:rPr lang="en-IN" sz="1700" b="1" dirty="0">
                <a:effectLst/>
                <a:latin typeface="Times New Roman" panose="02020603050405020304" pitchFamily="18" charset="0"/>
                <a:ea typeface="Calibri" panose="020F0502020204030204" pitchFamily="34" charset="0"/>
              </a:rPr>
              <a:t>172.16.0.0/16 </a:t>
            </a:r>
            <a:r>
              <a:rPr lang="en-IN" sz="1700" dirty="0">
                <a:effectLst/>
                <a:latin typeface="Times New Roman" panose="02020603050405020304" pitchFamily="18" charset="0"/>
                <a:ea typeface="Calibri" panose="020F0502020204030204" pitchFamily="34" charset="0"/>
              </a:rPr>
              <a:t>as the base network for subnetting.</a:t>
            </a:r>
          </a:p>
          <a:p>
            <a:pPr marL="0" indent="0" algn="just">
              <a:buNone/>
            </a:pPr>
            <a:r>
              <a:rPr lang="en-IN" sz="1700" dirty="0">
                <a:effectLst/>
                <a:latin typeface="Times New Roman" panose="02020603050405020304" pitchFamily="18" charset="0"/>
                <a:ea typeface="Calibri" panose="020F0502020204030204" pitchFamily="34" charset="0"/>
              </a:rPr>
              <a:t>We have enabled </a:t>
            </a:r>
            <a:r>
              <a:rPr lang="en-IN" sz="1700" b="1" dirty="0">
                <a:effectLst/>
                <a:latin typeface="Times New Roman" panose="02020603050405020304" pitchFamily="18" charset="0"/>
                <a:ea typeface="Calibri" panose="020F0502020204030204" pitchFamily="34" charset="0"/>
              </a:rPr>
              <a:t>Port Security </a:t>
            </a:r>
            <a:r>
              <a:rPr lang="en-IN" sz="1700" dirty="0">
                <a:effectLst/>
                <a:latin typeface="Times New Roman" panose="02020603050405020304" pitchFamily="18" charset="0"/>
                <a:ea typeface="Calibri" panose="020F0502020204030204" pitchFamily="34" charset="0"/>
              </a:rPr>
              <a:t> using sticky MA</a:t>
            </a:r>
            <a:r>
              <a:rPr lang="en-IN" sz="1700" dirty="0">
                <a:latin typeface="Times New Roman" panose="02020603050405020304" pitchFamily="18" charset="0"/>
                <a:ea typeface="Calibri" panose="020F0502020204030204" pitchFamily="34" charset="0"/>
              </a:rPr>
              <a:t>C</a:t>
            </a:r>
            <a:r>
              <a:rPr lang="en-IN" sz="1700" dirty="0">
                <a:effectLst/>
                <a:latin typeface="Times New Roman" panose="02020603050405020304" pitchFamily="18" charset="0"/>
                <a:ea typeface="Calibri" panose="020F0502020204030204" pitchFamily="34" charset="0"/>
              </a:rPr>
              <a:t> method.</a:t>
            </a:r>
          </a:p>
          <a:p>
            <a:pPr marL="0" indent="0" algn="just">
              <a:buNone/>
            </a:pPr>
            <a:r>
              <a:rPr lang="en-IN" sz="1700" dirty="0">
                <a:latin typeface="Times New Roman" panose="02020603050405020304" pitchFamily="18" charset="0"/>
                <a:ea typeface="Calibri" panose="020F0502020204030204" pitchFamily="34" charset="0"/>
              </a:rPr>
              <a:t>We have deployed a dedicated </a:t>
            </a:r>
            <a:r>
              <a:rPr lang="en-IN" sz="1700" b="1" dirty="0">
                <a:effectLst/>
                <a:latin typeface="Times New Roman" panose="02020603050405020304" pitchFamily="18" charset="0"/>
                <a:ea typeface="Calibri" panose="020F0502020204030204" pitchFamily="34" charset="0"/>
              </a:rPr>
              <a:t>firewall</a:t>
            </a:r>
            <a:r>
              <a:rPr lang="en-IN" sz="1700" dirty="0">
                <a:effectLst/>
                <a:latin typeface="Times New Roman" panose="02020603050405020304" pitchFamily="18" charset="0"/>
                <a:ea typeface="Calibri" panose="020F0502020204030204" pitchFamily="34" charset="0"/>
              </a:rPr>
              <a:t> in the Server Room in the DMZ to monitor incoming and outgoing traffic.</a:t>
            </a:r>
          </a:p>
          <a:p>
            <a:pPr marL="0" indent="0" algn="just">
              <a:buNone/>
            </a:pPr>
            <a:r>
              <a:rPr lang="en-IN" sz="1700" dirty="0">
                <a:effectLst/>
                <a:latin typeface="Times New Roman" panose="02020603050405020304" pitchFamily="18" charset="0"/>
                <a:ea typeface="Calibri" panose="020F0502020204030204" pitchFamily="34" charset="0"/>
              </a:rPr>
              <a:t>We have configured </a:t>
            </a:r>
            <a:r>
              <a:rPr lang="en-IN" sz="1700" b="1" dirty="0">
                <a:effectLst/>
                <a:latin typeface="Times New Roman" panose="02020603050405020304" pitchFamily="18" charset="0"/>
                <a:ea typeface="Calibri" panose="020F0502020204030204" pitchFamily="34" charset="0"/>
              </a:rPr>
              <a:t>ssh</a:t>
            </a:r>
            <a:r>
              <a:rPr lang="en-IN" sz="1700" dirty="0">
                <a:effectLst/>
                <a:latin typeface="Times New Roman" panose="02020603050405020304" pitchFamily="18" charset="0"/>
                <a:ea typeface="Calibri" panose="020F0502020204030204" pitchFamily="34" charset="0"/>
              </a:rPr>
              <a:t> on all routers and multilayer switches and we are using </a:t>
            </a:r>
            <a:r>
              <a:rPr lang="en-IN" sz="1700" b="1" dirty="0">
                <a:effectLst/>
                <a:latin typeface="Times New Roman" panose="02020603050405020304" pitchFamily="18" charset="0"/>
                <a:ea typeface="Calibri" panose="020F0502020204030204" pitchFamily="34" charset="0"/>
              </a:rPr>
              <a:t>ACL</a:t>
            </a:r>
            <a:r>
              <a:rPr lang="en-IN" sz="1700" dirty="0">
                <a:effectLst/>
                <a:latin typeface="Times New Roman" panose="02020603050405020304" pitchFamily="18" charset="0"/>
                <a:ea typeface="Calibri" panose="020F0502020204030204" pitchFamily="34" charset="0"/>
              </a:rPr>
              <a:t> </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to restrict access to sensitive resources.</a:t>
            </a:r>
            <a:endParaRPr lang="en-IN" sz="1700" dirty="0">
              <a:effectLst/>
              <a:latin typeface="Times New Roman" panose="02020603050405020304" pitchFamily="18" charset="0"/>
              <a:ea typeface="Calibri" panose="020F0502020204030204" pitchFamily="34" charset="0"/>
            </a:endParaRPr>
          </a:p>
          <a:p>
            <a:pPr marL="0" indent="0" algn="just">
              <a:buNone/>
            </a:pPr>
            <a:r>
              <a:rPr lang="en-IN" sz="1700" dirty="0">
                <a:latin typeface="Times New Roman" panose="02020603050405020304" pitchFamily="18" charset="0"/>
                <a:ea typeface="Calibri" panose="020F0502020204030204" pitchFamily="34" charset="0"/>
                <a:cs typeface="Times New Roman" panose="02020603050405020304" pitchFamily="18" charset="0"/>
              </a:rPr>
              <a:t>We have used </a:t>
            </a:r>
            <a:r>
              <a:rPr lang="en-IN" sz="1700" b="1" dirty="0">
                <a:effectLst/>
                <a:latin typeface="Times New Roman" panose="02020603050405020304" pitchFamily="18" charset="0"/>
                <a:ea typeface="Calibri" panose="020F0502020204030204" pitchFamily="34" charset="0"/>
              </a:rPr>
              <a:t>OSPF</a:t>
            </a:r>
            <a:r>
              <a:rPr lang="en-IN" sz="1700" dirty="0">
                <a:effectLst/>
                <a:latin typeface="Times New Roman" panose="02020603050405020304" pitchFamily="18" charset="0"/>
                <a:ea typeface="Calibri" panose="020F0502020204030204" pitchFamily="34" charset="0"/>
              </a:rPr>
              <a:t> as the routing protocol for internal routing </a:t>
            </a:r>
            <a:r>
              <a:rPr lang="en-IN" sz="1700" dirty="0">
                <a:latin typeface="Times New Roman" panose="02020603050405020304" pitchFamily="18" charset="0"/>
                <a:ea typeface="Calibri" panose="020F0502020204030204" pitchFamily="34" charset="0"/>
                <a:cs typeface="Times New Roman" panose="02020603050405020304" pitchFamily="18" charset="0"/>
              </a:rPr>
              <a:t>and </a:t>
            </a:r>
            <a:r>
              <a:rPr lang="en-IN" sz="1700" b="1" dirty="0">
                <a:effectLst/>
                <a:latin typeface="Times New Roman" panose="02020603050405020304" pitchFamily="18" charset="0"/>
                <a:ea typeface="Calibri" panose="020F0502020204030204" pitchFamily="34" charset="0"/>
              </a:rPr>
              <a:t>NAT Overload (PAT)</a:t>
            </a:r>
            <a:r>
              <a:rPr lang="en-IN" sz="1700" dirty="0">
                <a:effectLst/>
                <a:latin typeface="Times New Roman" panose="02020603050405020304" pitchFamily="18" charset="0"/>
                <a:ea typeface="Calibri" panose="020F0502020204030204" pitchFamily="34" charset="0"/>
              </a:rPr>
              <a:t> on the core routers.</a:t>
            </a:r>
            <a:r>
              <a:rPr lang="en-IN" sz="1700" dirty="0">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811968"/>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EF83E-EAF7-45CC-E9FF-78E185126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ACDB9E-781A-B30A-10AB-EA31CC39A281}"/>
              </a:ext>
            </a:extLst>
          </p:cNvPr>
          <p:cNvSpPr>
            <a:spLocks noGrp="1"/>
          </p:cNvSpPr>
          <p:nvPr>
            <p:ph type="title"/>
          </p:nvPr>
        </p:nvSpPr>
        <p:spPr>
          <a:xfrm>
            <a:off x="873842" y="488154"/>
            <a:ext cx="10287000" cy="1147762"/>
          </a:xfrm>
        </p:spPr>
        <p:txBody>
          <a:bodyPr anchor="t"/>
          <a:lstStyle/>
          <a:p>
            <a:r>
              <a:rPr lang="en-US" dirty="0">
                <a:latin typeface="Times New Roman" panose="02020603050405020304" pitchFamily="18" charset="0"/>
                <a:cs typeface="Times New Roman" panose="02020603050405020304" pitchFamily="18" charset="0"/>
              </a:rPr>
              <a:t>Testing &amp; Results:-</a:t>
            </a:r>
          </a:p>
        </p:txBody>
      </p:sp>
      <p:sp>
        <p:nvSpPr>
          <p:cNvPr id="3" name="Content Placeholder 2">
            <a:extLst>
              <a:ext uri="{FF2B5EF4-FFF2-40B4-BE49-F238E27FC236}">
                <a16:creationId xmlns:a16="http://schemas.microsoft.com/office/drawing/2014/main" id="{662AD9F1-3A7A-2664-FB6B-F480B90C8445}"/>
              </a:ext>
            </a:extLst>
          </p:cNvPr>
          <p:cNvSpPr>
            <a:spLocks noGrp="1"/>
          </p:cNvSpPr>
          <p:nvPr>
            <p:ph idx="1"/>
          </p:nvPr>
        </p:nvSpPr>
        <p:spPr>
          <a:xfrm>
            <a:off x="873842" y="1256071"/>
            <a:ext cx="10287000" cy="4928419"/>
          </a:xfrm>
        </p:spPr>
        <p:txBody>
          <a:bodyPr>
            <a:normAutofit/>
          </a:bodyPr>
          <a:lstStyle/>
          <a:p>
            <a:pPr marL="0" indent="0" algn="just">
              <a:buNone/>
            </a:pPr>
            <a:r>
              <a:rPr lang="en-US" dirty="0"/>
              <a:t>The network underwent a series of test cases to ensure functionality and adherence to design objectives. Inter-VLAN communication was successful where permitted, confirming proper routing and ACL configurations. Internet access was achieved through core routers using NAT, and DHCP services effectively assigned dynamic IPs across all VLANs. VLAN security was validated through successful traffic isolation between departments. Redundancy mechanisms, including HSRP, ensured uninterrupted connectivity during router failover scenarios. Wireless connectivity via department-specific SSIDs provided secure access, while Guest </a:t>
            </a:r>
            <a:r>
              <a:rPr lang="en-US" dirty="0" err="1"/>
              <a:t>WiFi</a:t>
            </a:r>
            <a:r>
              <a:rPr lang="en-US" dirty="0"/>
              <a:t> remained isolated. SSH access allowed secure remote management of network devices. Finally, port security and logging mechanisms successfully detected and blocked unauthorized devices, with corresponding alerts generated, confirming the effectiveness of network monitoring tools.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2992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92867-10CE-D2D2-9F6F-B26BE299BD26}"/>
              </a:ext>
            </a:extLst>
          </p:cNvPr>
          <p:cNvSpPr>
            <a:spLocks noGrp="1"/>
          </p:cNvSpPr>
          <p:nvPr>
            <p:ph type="title"/>
          </p:nvPr>
        </p:nvSpPr>
        <p:spPr>
          <a:xfrm>
            <a:off x="952500" y="555522"/>
            <a:ext cx="10287000" cy="1147762"/>
          </a:xfrm>
        </p:spPr>
        <p:txBody>
          <a:bodyPr anchor="t"/>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0BA8946-4A0F-451A-27A6-F37E98E1E8B6}"/>
              </a:ext>
            </a:extLst>
          </p:cNvPr>
          <p:cNvSpPr>
            <a:spLocks noGrp="1"/>
          </p:cNvSpPr>
          <p:nvPr>
            <p:ph idx="1"/>
          </p:nvPr>
        </p:nvSpPr>
        <p:spPr>
          <a:xfrm>
            <a:off x="952500" y="1217893"/>
            <a:ext cx="10287000" cy="4996093"/>
          </a:xfrm>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Abstract </a:t>
            </a:r>
          </a:p>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Objective</a:t>
            </a:r>
          </a:p>
          <a:p>
            <a:r>
              <a:rPr lang="en-US" sz="2000" dirty="0">
                <a:latin typeface="Times New Roman" panose="02020603050405020304" pitchFamily="18" charset="0"/>
                <a:cs typeface="Times New Roman" panose="02020603050405020304" pitchFamily="18" charset="0"/>
              </a:rPr>
              <a:t>Motivation</a:t>
            </a:r>
          </a:p>
          <a:p>
            <a:r>
              <a:rPr lang="en-US" sz="2000" dirty="0">
                <a:latin typeface="Times New Roman" panose="02020603050405020304" pitchFamily="18" charset="0"/>
                <a:cs typeface="Times New Roman" panose="02020603050405020304" pitchFamily="18" charset="0"/>
              </a:rPr>
              <a:t>Problem Statement</a:t>
            </a:r>
          </a:p>
          <a:p>
            <a:r>
              <a:rPr lang="en-IN" sz="2000" dirty="0">
                <a:latin typeface="Times New Roman" panose="02020603050405020304" pitchFamily="18" charset="0"/>
                <a:cs typeface="Times New Roman" panose="02020603050405020304" pitchFamily="18" charset="0"/>
              </a:rPr>
              <a:t>Proposed Solution</a:t>
            </a:r>
          </a:p>
          <a:p>
            <a:r>
              <a:rPr lang="en-IN" sz="2000" dirty="0">
                <a:latin typeface="Times New Roman" panose="02020603050405020304" pitchFamily="18" charset="0"/>
                <a:cs typeface="Times New Roman" panose="02020603050405020304" pitchFamily="18" charset="0"/>
              </a:rPr>
              <a:t>System Design</a:t>
            </a:r>
          </a:p>
          <a:p>
            <a:r>
              <a:rPr lang="en-IN" sz="2000" dirty="0">
                <a:latin typeface="Times New Roman" panose="02020603050405020304" pitchFamily="18" charset="0"/>
                <a:cs typeface="Times New Roman" panose="02020603050405020304" pitchFamily="18" charset="0"/>
              </a:rPr>
              <a:t>Technical Details</a:t>
            </a:r>
          </a:p>
          <a:p>
            <a:r>
              <a:rPr lang="en-IN" sz="2000" dirty="0">
                <a:latin typeface="Times New Roman" panose="02020603050405020304" pitchFamily="18" charset="0"/>
                <a:cs typeface="Times New Roman" panose="02020603050405020304" pitchFamily="18" charset="0"/>
              </a:rPr>
              <a:t>Implementation </a:t>
            </a:r>
          </a:p>
          <a:p>
            <a:r>
              <a:rPr lang="en-IN" sz="2000" dirty="0">
                <a:latin typeface="Times New Roman" panose="02020603050405020304" pitchFamily="18" charset="0"/>
                <a:cs typeface="Times New Roman" panose="02020603050405020304" pitchFamily="18" charset="0"/>
              </a:rPr>
              <a:t>Testing &amp; Results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Conclusion</a:t>
            </a:r>
          </a:p>
          <a:p>
            <a:r>
              <a:rPr lang="en-US" sz="2000" dirty="0">
                <a:latin typeface="Times New Roman" panose="02020603050405020304" pitchFamily="18" charset="0"/>
                <a:cs typeface="Times New Roman" panose="02020603050405020304" pitchFamily="18" charset="0"/>
              </a:rPr>
              <a:t>References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897884"/>
      </p:ext>
    </p:extLst>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81FB-0EC2-5400-8464-F84AF59F9098}"/>
              </a:ext>
            </a:extLst>
          </p:cNvPr>
          <p:cNvSpPr>
            <a:spLocks noGrp="1"/>
          </p:cNvSpPr>
          <p:nvPr>
            <p:ph type="title"/>
          </p:nvPr>
        </p:nvSpPr>
        <p:spPr>
          <a:xfrm>
            <a:off x="952500" y="1170193"/>
            <a:ext cx="10287000" cy="1147762"/>
          </a:xfrm>
        </p:spPr>
        <p:txBody>
          <a:bodyPr anchor="t"/>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EE7EC97-D3CA-7480-39FE-F055B22AB912}"/>
              </a:ext>
            </a:extLst>
          </p:cNvPr>
          <p:cNvSpPr>
            <a:spLocks noGrp="1"/>
          </p:cNvSpPr>
          <p:nvPr>
            <p:ph idx="1"/>
          </p:nvPr>
        </p:nvSpPr>
        <p:spPr>
          <a:xfrm>
            <a:off x="952500" y="2120158"/>
            <a:ext cx="10287000" cy="2832843"/>
          </a:xfrm>
        </p:spPr>
        <p:txBody>
          <a:bodyPr/>
          <a:lstStyle/>
          <a:p>
            <a:pPr marL="0" indent="0" algn="just">
              <a:buNone/>
            </a:pPr>
            <a:r>
              <a:rPr lang="en-US" b="0" i="0" dirty="0">
                <a:effectLst/>
                <a:latin typeface="Times New Roman" panose="02020603050405020304" pitchFamily="18" charset="0"/>
                <a:cs typeface="Times New Roman" panose="02020603050405020304" pitchFamily="18" charset="0"/>
              </a:rPr>
              <a:t>This project provides a practical solution for designing a secure and scalable network for a manufacturing plant. The implementation of VLANs, routing protocols, and security measures enhances network performance and protects critical systems</a:t>
            </a: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Real-time monitoring ensures proactive issue resolution and minimizes downtime. The project contributes to a more resilient and efficient manufacturing environment. The network design is future-proofed to support growth and technological advancements.</a:t>
            </a:r>
          </a:p>
          <a:p>
            <a:pPr marL="0" indent="0" algn="just">
              <a:buNone/>
            </a:pPr>
            <a:endParaRPr lang="en-US" dirty="0"/>
          </a:p>
        </p:txBody>
      </p:sp>
    </p:spTree>
    <p:extLst>
      <p:ext uri="{BB962C8B-B14F-4D97-AF65-F5344CB8AC3E}">
        <p14:creationId xmlns:p14="http://schemas.microsoft.com/office/powerpoint/2010/main" val="1911032489"/>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CEA0D-8D2B-5CF6-4319-4CBF1668ABFB}"/>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E183DE5-3196-23C9-57D3-DDE861AD81AA}"/>
              </a:ext>
            </a:extLst>
          </p:cNvPr>
          <p:cNvSpPr>
            <a:spLocks noGrp="1"/>
          </p:cNvSpPr>
          <p:nvPr>
            <p:ph idx="1"/>
          </p:nvPr>
        </p:nvSpPr>
        <p:spPr>
          <a:xfrm>
            <a:off x="1028700" y="1483517"/>
            <a:ext cx="10287000" cy="3890965"/>
          </a:xfrm>
        </p:spPr>
        <p:txBody>
          <a:bodyPr/>
          <a:lstStyle/>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Mwansa, G., </a:t>
            </a:r>
            <a:r>
              <a:rPr lang="en-US" dirty="0" err="1">
                <a:latin typeface="Times New Roman" panose="02020603050405020304" pitchFamily="18" charset="0"/>
                <a:cs typeface="Times New Roman" panose="02020603050405020304" pitchFamily="18" charset="0"/>
              </a:rPr>
              <a:t>Ngandu</a:t>
            </a:r>
            <a:r>
              <a:rPr lang="en-US" dirty="0">
                <a:latin typeface="Times New Roman" panose="02020603050405020304" pitchFamily="18" charset="0"/>
                <a:cs typeface="Times New Roman" panose="02020603050405020304" pitchFamily="18" charset="0"/>
              </a:rPr>
              <a:t>, M. R., &amp; </a:t>
            </a:r>
            <a:r>
              <a:rPr lang="en-US" dirty="0" err="1">
                <a:latin typeface="Times New Roman" panose="02020603050405020304" pitchFamily="18" charset="0"/>
                <a:cs typeface="Times New Roman" panose="02020603050405020304" pitchFamily="18" charset="0"/>
              </a:rPr>
              <a:t>Dasi</a:t>
            </a:r>
            <a:r>
              <a:rPr lang="en-US" dirty="0">
                <a:latin typeface="Times New Roman" panose="02020603050405020304" pitchFamily="18" charset="0"/>
                <a:cs typeface="Times New Roman" panose="02020603050405020304" pitchFamily="18" charset="0"/>
              </a:rPr>
              <a:t>, Z. S. (2024). Enhancing Practical Skills in Computer Networking: Evaluating the Unique Impact of Simulation Tools, Particularly Cisco Packet Tracer, in Resource-Constrained Higher Education Settings. Education Sciences, 14(10), 1099.</a:t>
            </a:r>
          </a:p>
          <a:p>
            <a:pPr marL="342900" indent="-342900" algn="just">
              <a:buFont typeface="+mj-lt"/>
              <a:buAutoNum type="arabicPeriod"/>
            </a:pPr>
            <a:r>
              <a:rPr lang="en-US" dirty="0">
                <a:latin typeface="Times New Roman" panose="02020603050405020304" pitchFamily="18" charset="0"/>
                <a:cs typeface="Times New Roman" panose="02020603050405020304" pitchFamily="18" charset="0"/>
              </a:rPr>
              <a:t>Das, B. J., Chidambaram, V., &amp; </a:t>
            </a:r>
            <a:r>
              <a:rPr lang="en-US" dirty="0" err="1">
                <a:latin typeface="Times New Roman" panose="02020603050405020304" pitchFamily="18" charset="0"/>
                <a:cs typeface="Times New Roman" panose="02020603050405020304" pitchFamily="18" charset="0"/>
              </a:rPr>
              <a:t>Palanidoss</a:t>
            </a:r>
            <a:r>
              <a:rPr lang="en-US" dirty="0">
                <a:latin typeface="Times New Roman" panose="02020603050405020304" pitchFamily="18" charset="0"/>
                <a:cs typeface="Times New Roman" panose="02020603050405020304" pitchFamily="18" charset="0"/>
              </a:rPr>
              <a:t>, S. (2023, November). Packet tracer for smart home networks and real-world monitoring. In AIP Conference Proceedings (Vol. 2946, No. 1). AIP Publishing.</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Malanchini</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Michailow</a:t>
            </a:r>
            <a:r>
              <a:rPr lang="en-US" dirty="0">
                <a:latin typeface="Times New Roman" panose="02020603050405020304" pitchFamily="18" charset="0"/>
                <a:cs typeface="Times New Roman" panose="02020603050405020304" pitchFamily="18" charset="0"/>
              </a:rPr>
              <a:t>, N., Agostini, P., Ali-</a:t>
            </a:r>
            <a:r>
              <a:rPr lang="en-US" dirty="0" err="1">
                <a:latin typeface="Times New Roman" panose="02020603050405020304" pitchFamily="18" charset="0"/>
                <a:cs typeface="Times New Roman" panose="02020603050405020304" pitchFamily="18" charset="0"/>
              </a:rPr>
              <a:t>Tolppa</a:t>
            </a:r>
            <a:r>
              <a:rPr lang="en-US" dirty="0">
                <a:latin typeface="Times New Roman" panose="02020603050405020304" pitchFamily="18" charset="0"/>
                <a:cs typeface="Times New Roman" panose="02020603050405020304" pitchFamily="18" charset="0"/>
              </a:rPr>
              <a:t>, J., Hock, D., </a:t>
            </a:r>
            <a:r>
              <a:rPr lang="en-US" dirty="0" err="1">
                <a:latin typeface="Times New Roman" panose="02020603050405020304" pitchFamily="18" charset="0"/>
                <a:cs typeface="Times New Roman" panose="02020603050405020304" pitchFamily="18" charset="0"/>
              </a:rPr>
              <a:t>Kasparick</a:t>
            </a:r>
            <a:r>
              <a:rPr lang="en-US" dirty="0">
                <a:latin typeface="Times New Roman" panose="02020603050405020304" pitchFamily="18" charset="0"/>
                <a:cs typeface="Times New Roman" panose="02020603050405020304" pitchFamily="18" charset="0"/>
              </a:rPr>
              <a:t>, M., ... &amp; Zhou, Q. (2023). Convergence of Manufacturing and Networking in Future Factories.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arXiv:2312.08708.</a:t>
            </a:r>
          </a:p>
          <a:p>
            <a:pPr marL="342900" indent="-342900" algn="just">
              <a:buFont typeface="+mj-lt"/>
              <a:buAutoNum type="arabicPeriod"/>
            </a:pPr>
            <a:r>
              <a:rPr lang="en-US" dirty="0" err="1">
                <a:latin typeface="Times New Roman" panose="02020603050405020304" pitchFamily="18" charset="0"/>
                <a:cs typeface="Times New Roman" panose="02020603050405020304" pitchFamily="18" charset="0"/>
              </a:rPr>
              <a:t>Lindenschmitt</a:t>
            </a:r>
            <a:r>
              <a:rPr lang="en-US" dirty="0">
                <a:latin typeface="Times New Roman" panose="02020603050405020304" pitchFamily="18" charset="0"/>
                <a:cs typeface="Times New Roman" panose="02020603050405020304" pitchFamily="18" charset="0"/>
              </a:rPr>
              <a:t>, D., Mertes, J., Schellenberger, C., Schmitz, M., Han, B., </a:t>
            </a:r>
            <a:r>
              <a:rPr lang="en-US" dirty="0" err="1">
                <a:latin typeface="Times New Roman" panose="02020603050405020304" pitchFamily="18" charset="0"/>
                <a:cs typeface="Times New Roman" panose="02020603050405020304" pitchFamily="18" charset="0"/>
              </a:rPr>
              <a:t>Aurich</a:t>
            </a:r>
            <a:r>
              <a:rPr lang="en-US" dirty="0">
                <a:latin typeface="Times New Roman" panose="02020603050405020304" pitchFamily="18" charset="0"/>
                <a:cs typeface="Times New Roman" panose="02020603050405020304" pitchFamily="18" charset="0"/>
              </a:rPr>
              <a:t>, J. C., &amp; </a:t>
            </a:r>
            <a:r>
              <a:rPr lang="en-US" dirty="0" err="1">
                <a:latin typeface="Times New Roman" panose="02020603050405020304" pitchFamily="18" charset="0"/>
                <a:cs typeface="Times New Roman" panose="02020603050405020304" pitchFamily="18" charset="0"/>
              </a:rPr>
              <a:t>Schotten</a:t>
            </a:r>
            <a:r>
              <a:rPr lang="en-US" dirty="0">
                <a:latin typeface="Times New Roman" panose="02020603050405020304" pitchFamily="18" charset="0"/>
                <a:cs typeface="Times New Roman" panose="02020603050405020304" pitchFamily="18" charset="0"/>
              </a:rPr>
              <a:t>, H. D. (2023, October). 6G Underlayer Network Concepts for Ultra Reliable and Low Latency Communication in Manufacturing. In European Wireless 2023; 28th European Wireless Conference (pp. 26-30). VDE.</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345620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57DDC-F382-0AD8-9FA3-6268E4AD6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DEFD6-70FA-366F-53EB-35E83556AADF}"/>
              </a:ext>
            </a:extLst>
          </p:cNvPr>
          <p:cNvSpPr>
            <a:spLocks noGrp="1"/>
          </p:cNvSpPr>
          <p:nvPr>
            <p:ph type="title"/>
          </p:nvPr>
        </p:nvSpPr>
        <p:spPr/>
        <p:txBody>
          <a:bodyPr anchor="t"/>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374D97BF-358D-1819-FEA6-82C52F8C068E}"/>
              </a:ext>
            </a:extLst>
          </p:cNvPr>
          <p:cNvSpPr>
            <a:spLocks noGrp="1"/>
          </p:cNvSpPr>
          <p:nvPr>
            <p:ph idx="1"/>
          </p:nvPr>
        </p:nvSpPr>
        <p:spPr>
          <a:xfrm>
            <a:off x="952500" y="1717610"/>
            <a:ext cx="10287000" cy="3422779"/>
          </a:xfrm>
        </p:spPr>
        <p:txBody>
          <a:bodyPr/>
          <a:lstStyle/>
          <a:p>
            <a:pPr marL="0" indent="0" algn="just">
              <a:buNone/>
            </a:pPr>
            <a:r>
              <a:rPr lang="en-US" dirty="0">
                <a:latin typeface="Times New Roman" panose="02020603050405020304" pitchFamily="18" charset="0"/>
                <a:cs typeface="Times New Roman" panose="02020603050405020304" pitchFamily="18" charset="0"/>
              </a:rPr>
              <a:t>4. Allison, J. (2022, July). Simulation-based learning via cisco packet tracer to enhance the teaching of computer networks. In Proceedings of the 27th ACM Conference on </a:t>
            </a:r>
            <a:r>
              <a:rPr lang="en-US" dirty="0" err="1">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Innovation and Technology in Computer Science Education Vol. 1 (pp. 68-74).</a:t>
            </a:r>
          </a:p>
          <a:p>
            <a:pPr marL="0" indent="0" algn="just">
              <a:buNone/>
            </a:pPr>
            <a:r>
              <a:rPr lang="en-US" dirty="0">
                <a:latin typeface="Times New Roman" panose="02020603050405020304" pitchFamily="18" charset="0"/>
                <a:cs typeface="Times New Roman" panose="02020603050405020304" pitchFamily="18" charset="0"/>
              </a:rPr>
              <a:t>5. Cisco Networking Cisco Networking Academy. (2020). Switching, Routing, and Wireless Essentials Companion Guide (CCNAv7). Pearson Education, Limited.</a:t>
            </a:r>
          </a:p>
          <a:p>
            <a:pPr marL="0" indent="0" algn="just">
              <a:buNone/>
            </a:pPr>
            <a:r>
              <a:rPr lang="en-US" dirty="0">
                <a:solidFill>
                  <a:srgbClr val="222222"/>
                </a:solidFill>
                <a:latin typeface="Times New Roman" panose="02020603050405020304" pitchFamily="18" charset="0"/>
                <a:cs typeface="Times New Roman" panose="02020603050405020304" pitchFamily="18" charset="0"/>
              </a:rPr>
              <a:t>6. Kurose, J. F., &amp; Ross, K. W. (2007). Computer networking: A top-down approach edition. </a:t>
            </a:r>
            <a:r>
              <a:rPr lang="en-US" dirty="0" err="1">
                <a:solidFill>
                  <a:srgbClr val="222222"/>
                </a:solidFill>
                <a:latin typeface="Times New Roman" panose="02020603050405020304" pitchFamily="18" charset="0"/>
                <a:cs typeface="Times New Roman" panose="02020603050405020304" pitchFamily="18" charset="0"/>
              </a:rPr>
              <a:t>Addision</a:t>
            </a:r>
            <a:r>
              <a:rPr lang="en-US" dirty="0">
                <a:solidFill>
                  <a:srgbClr val="222222"/>
                </a:solidFill>
                <a:latin typeface="Times New Roman" panose="02020603050405020304" pitchFamily="18" charset="0"/>
                <a:cs typeface="Times New Roman" panose="02020603050405020304" pitchFamily="18" charset="0"/>
              </a:rPr>
              <a:t> Wesley.</a:t>
            </a:r>
          </a:p>
          <a:p>
            <a:pPr marL="0" indent="0" algn="just">
              <a:buNone/>
            </a:pPr>
            <a:r>
              <a:rPr lang="en-US" dirty="0">
                <a:latin typeface="Times New Roman" panose="02020603050405020304" pitchFamily="18" charset="0"/>
                <a:cs typeface="Times New Roman" panose="02020603050405020304" pitchFamily="18" charset="0"/>
              </a:rPr>
              <a:t>7. Coleman, D. D., &amp; Westcott, D. A. (2014). CWNA: Certified wireless network administrator official study guide: Exam CWNA-106. John Wiley &amp; Sons.</a:t>
            </a:r>
          </a:p>
        </p:txBody>
      </p:sp>
    </p:spTree>
    <p:extLst>
      <p:ext uri="{BB962C8B-B14F-4D97-AF65-F5344CB8AC3E}">
        <p14:creationId xmlns:p14="http://schemas.microsoft.com/office/powerpoint/2010/main" val="3871087009"/>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1D922-2303-403B-C80C-06A700728C8F}"/>
              </a:ext>
            </a:extLst>
          </p:cNvPr>
          <p:cNvSpPr>
            <a:spLocks noGrp="1"/>
          </p:cNvSpPr>
          <p:nvPr>
            <p:ph idx="1"/>
          </p:nvPr>
        </p:nvSpPr>
        <p:spPr>
          <a:xfrm>
            <a:off x="1185270" y="2353745"/>
            <a:ext cx="10287000" cy="2150510"/>
          </a:xfrm>
        </p:spPr>
        <p:txBody>
          <a:bodyPr>
            <a:normAutofit/>
          </a:bodyPr>
          <a:lstStyle/>
          <a:p>
            <a:pPr marL="0" indent="0" algn="ctr">
              <a:buNone/>
            </a:pPr>
            <a:r>
              <a:rPr lang="en-US" sz="115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5405763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FED31-AAA0-D3B4-9455-61CB2A1F9A93}"/>
              </a:ext>
            </a:extLst>
          </p:cNvPr>
          <p:cNvSpPr>
            <a:spLocks noGrp="1"/>
          </p:cNvSpPr>
          <p:nvPr>
            <p:ph type="title"/>
          </p:nvPr>
        </p:nvSpPr>
        <p:spPr>
          <a:xfrm>
            <a:off x="1072243" y="718212"/>
            <a:ext cx="10287000" cy="646331"/>
          </a:xfrm>
        </p:spPr>
        <p:txBody>
          <a:bodyPr anchor="t"/>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E1A6A89A-B7F1-2C9C-6E95-A736D17A2F9A}"/>
              </a:ext>
            </a:extLst>
          </p:cNvPr>
          <p:cNvSpPr>
            <a:spLocks noGrp="1"/>
          </p:cNvSpPr>
          <p:nvPr>
            <p:ph idx="1"/>
          </p:nvPr>
        </p:nvSpPr>
        <p:spPr>
          <a:xfrm>
            <a:off x="1072243" y="1364543"/>
            <a:ext cx="10687138" cy="4767274"/>
          </a:xfrm>
        </p:spPr>
        <p:txBody>
          <a:bodyPr>
            <a:normAutofit/>
          </a:bodyPr>
          <a:lstStyle/>
          <a:p>
            <a:pPr marL="0" indent="0" algn="just">
              <a:lnSpc>
                <a:spcPct val="150000"/>
              </a:lnSpc>
              <a:buNone/>
            </a:pPr>
            <a:r>
              <a:rPr lang="en-US" b="0" i="0" dirty="0">
                <a:effectLst/>
                <a:latin typeface="Times New Roman" panose="02020603050405020304" pitchFamily="18" charset="0"/>
                <a:cs typeface="Times New Roman" panose="02020603050405020304" pitchFamily="18" charset="0"/>
              </a:rPr>
              <a:t>This project details the design and implementation of a scalable and secure network infrastructure for a modern manufacturing plant. The i</a:t>
            </a:r>
            <a:r>
              <a:rPr lang="en-US" altLang="en-US" dirty="0">
                <a:latin typeface="Times New Roman" panose="02020603050405020304" pitchFamily="18" charset="0"/>
                <a:cs typeface="Times New Roman" panose="02020603050405020304" pitchFamily="18" charset="0"/>
              </a:rPr>
              <a:t>nfrastructure design is a hierarchical network design with Core, Distribution, and Access layers for high availability and performance. The zone Integration covers Production, Engineering, Corporate, Storage, DMZ, and Guest zones. Traffic Segmentation is done through VLANs which isolate IoT devices, SCADA systems, and enterprise networks.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Measures includes f</a:t>
            </a:r>
            <a:r>
              <a:rPr lang="en-US" dirty="0">
                <a:latin typeface="Times New Roman" panose="02020603050405020304" pitchFamily="18" charset="0"/>
                <a:cs typeface="Times New Roman" panose="02020603050405020304" pitchFamily="18" charset="0"/>
              </a:rPr>
              <a:t>irewalls, intrusion prevention, port security, and ACLs to protect against industrial cyber threats targeting OT systems.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a:t>
            </a:r>
            <a:r>
              <a:rPr lang="en-US" altLang="en-US" dirty="0">
                <a:latin typeface="Times New Roman" panose="02020603050405020304" pitchFamily="18" charset="0"/>
                <a:cs typeface="Times New Roman" panose="02020603050405020304" pitchFamily="18" charset="0"/>
              </a:rPr>
              <a:t> of this project is to</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e</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nsure a resilient, secure, and efficient network for seamless communication and data flow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lvl="0" indent="0" eaLnBrk="0" fontAlgn="base" hangingPunct="0">
              <a:lnSpc>
                <a:spcPct val="160000"/>
              </a:lnSpc>
              <a:spcBef>
                <a:spcPct val="0"/>
              </a:spcBef>
              <a:spcAft>
                <a:spcPct val="0"/>
              </a:spcAft>
              <a:buNone/>
            </a:pPr>
            <a:endParaRPr lang="en-US" altLang="en-US" sz="72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0782BAB-6115-58D2-FD41-6716EE7B6B1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5094A683-7160-83FB-A52F-3C56CD5FF74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838395"/>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E0D9-651B-A40A-C77C-AF4BC13FF342}"/>
              </a:ext>
            </a:extLst>
          </p:cNvPr>
          <p:cNvSpPr>
            <a:spLocks noGrp="1"/>
          </p:cNvSpPr>
          <p:nvPr>
            <p:ph type="title"/>
          </p:nvPr>
        </p:nvSpPr>
        <p:spPr>
          <a:xfrm>
            <a:off x="883674" y="767071"/>
            <a:ext cx="10287000" cy="1147762"/>
          </a:xfrm>
        </p:spPr>
        <p:txBody>
          <a:bodyPr anchor="t"/>
          <a:lstStyle/>
          <a:p>
            <a:r>
              <a:rPr lang="en-US"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8D3F8A3F-7F41-8195-411F-5A744C38F463}"/>
              </a:ext>
            </a:extLst>
          </p:cNvPr>
          <p:cNvSpPr>
            <a:spLocks noGrp="1" noChangeArrowheads="1"/>
          </p:cNvSpPr>
          <p:nvPr>
            <p:ph idx="1"/>
          </p:nvPr>
        </p:nvSpPr>
        <p:spPr bwMode="auto">
          <a:xfrm>
            <a:off x="883674" y="1461358"/>
            <a:ext cx="1061023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Designing</a:t>
            </a:r>
            <a:r>
              <a:rPr kumimoji="0" lang="en-US" altLang="en-US" sz="2000" b="1"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a 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calable network design and implementation for a manufacturing plant</a:t>
            </a:r>
            <a:r>
              <a:rPr lang="en-US" altLang="en-US" sz="2000" dirty="0">
                <a:latin typeface="Times New Roman" panose="02020603050405020304" pitchFamily="18" charset="0"/>
                <a:cs typeface="Times New Roman" panose="02020603050405020304" pitchFamily="18" charset="0"/>
              </a:rPr>
              <a:t> by 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ntegrating diverse units (Assembly, QC, Logistics, Admin) with secure communication and real-time monitoring.</a:t>
            </a:r>
            <a:r>
              <a:rPr lang="en-US" altLang="en-US" sz="2000" b="1" i="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Ensuring seamless operations, protects against cyber threats, and supports future growth. </a:t>
            </a:r>
            <a:r>
              <a:rPr lang="en-US" altLang="en-US" sz="2000" dirty="0">
                <a:latin typeface="Times New Roman" panose="02020603050405020304" pitchFamily="18" charset="0"/>
                <a:cs typeface="Times New Roman" panose="02020603050405020304" pitchFamily="18" charset="0"/>
              </a:rPr>
              <a:t>Also 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ddressing the critical need for robust and secure industrial networks in modern manufacturing. Using a </a:t>
            </a:r>
            <a:r>
              <a:rPr lang="en-US" altLang="en-US" sz="2000" dirty="0">
                <a:latin typeface="Times New Roman" panose="02020603050405020304" pitchFamily="18" charset="0"/>
                <a:cs typeface="Times New Roman" panose="02020603050405020304" pitchFamily="18" charset="0"/>
              </a:rPr>
              <a: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ierarchical network model approach (Core, Distribution, Access Layers) ensures scalability and redundancy</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a:t>
            </a:r>
            <a:r>
              <a:rPr lang="en-US" altLang="en-US" sz="2000" dirty="0">
                <a:latin typeface="Times New Roman" panose="02020603050405020304" pitchFamily="18" charset="0"/>
                <a:cs typeface="Times New Roman" panose="02020603050405020304" pitchFamily="18" charset="0"/>
              </a:rPr>
              <a:t>ing 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VLAN segmentation and OT security to protect industrial control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902737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D98B3-F6EB-6043-4E2B-3ED8AB747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CD704-9845-BA30-41F3-31176089B2A9}"/>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DEE4BC2C-3377-F18C-1954-0BA6109F1D31}"/>
              </a:ext>
            </a:extLst>
          </p:cNvPr>
          <p:cNvGraphicFramePr>
            <a:graphicFrameLocks/>
          </p:cNvGraphicFramePr>
          <p:nvPr>
            <p:extLst>
              <p:ext uri="{D42A27DB-BD31-4B8C-83A1-F6EECF244321}">
                <p14:modId xmlns:p14="http://schemas.microsoft.com/office/powerpoint/2010/main" val="2234093352"/>
              </p:ext>
            </p:extLst>
          </p:nvPr>
        </p:nvGraphicFramePr>
        <p:xfrm>
          <a:off x="594537" y="783519"/>
          <a:ext cx="11002925" cy="5290961"/>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494569">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G. Mwansa</a:t>
                      </a:r>
                    </a:p>
                    <a:p>
                      <a:pPr algn="ct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2024</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Enhancing Practical Skills in Computer Networking: Evaluating the Unique Impact of Simulation Tools, Particularly in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This study examines the effectiveness of networking simulation tools, particularly Cisco Packet Tracer, in enhancing the learning experiences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CIPP Evaluation Model</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Simulation tools significantly improve students’ practical skills understanding of theoretical concepts in computer networking</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Longitudinal studies, mixed methods, and comparative studies</a:t>
                      </a:r>
                    </a:p>
                  </a:txBody>
                  <a:tcPr anchor="ctr">
                    <a:noFill/>
                  </a:tcPr>
                </a:tc>
                <a:extLst>
                  <a:ext uri="{0D108BD9-81ED-4DB2-BD59-A6C34878D82A}">
                    <a16:rowId xmlns:a16="http://schemas.microsoft.com/office/drawing/2014/main" val="1312259080"/>
                  </a:ext>
                </a:extLst>
              </a:tr>
              <a:tr h="215631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noFill/>
                  </a:tcPr>
                </a:tc>
                <a:tc>
                  <a:txBody>
                    <a:bodyPr/>
                    <a:lstStyle/>
                    <a:p>
                      <a:pPr algn="ctr"/>
                      <a:r>
                        <a:rPr lang="pt-BR" sz="1400" dirty="0">
                          <a:latin typeface="Times New Roman" panose="02020603050405020304" pitchFamily="18" charset="0"/>
                          <a:cs typeface="Times New Roman" panose="02020603050405020304" pitchFamily="18" charset="0"/>
                        </a:rPr>
                        <a:t>Das et al.</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Packet tracer for smart home networks and real-world monitoring</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demonstrate how to run IoT-based technologies using Cisco Packet Tracer, connecting IoT devices to a home portal gateway for smart home network control</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Using Cisco Packet Tracer software to connect and control IoT devices in a smart home network, including solar panels and batteries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 Monitor IoT devices in a smart home setting, allowing users to check device functionality</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The study does not address the limitations of using a simulated environment versus real-world conditions and the scalability of such systems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336658234"/>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E23C-E7CF-AE1D-4B81-6C414BDC2B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727E4-6A79-56FE-B78F-C0FD4E67364B}"/>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3A9AB0E9-DDAC-905A-DE9B-884B4498306E}"/>
              </a:ext>
            </a:extLst>
          </p:cNvPr>
          <p:cNvGraphicFramePr>
            <a:graphicFrameLocks/>
          </p:cNvGraphicFramePr>
          <p:nvPr>
            <p:extLst>
              <p:ext uri="{D42A27DB-BD31-4B8C-83A1-F6EECF244321}">
                <p14:modId xmlns:p14="http://schemas.microsoft.com/office/powerpoint/2010/main" val="2493651985"/>
              </p:ext>
            </p:extLst>
          </p:nvPr>
        </p:nvGraphicFramePr>
        <p:xfrm>
          <a:off x="597153" y="742272"/>
          <a:ext cx="10997694" cy="5373455"/>
        </p:xfrm>
        <a:graphic>
          <a:graphicData uri="http://schemas.openxmlformats.org/drawingml/2006/table">
            <a:tbl>
              <a:tblPr>
                <a:tableStyleId>{D7AC3CCA-C797-4891-BE02-D94E43425B78}</a:tableStyleId>
              </a:tblPr>
              <a:tblGrid>
                <a:gridCol w="840972">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081615">
                <a:tc>
                  <a:txBody>
                    <a:bodyPr/>
                    <a:lstStyle/>
                    <a:p>
                      <a:pPr algn="ctr"/>
                      <a:r>
                        <a:rPr lang="en-US" sz="1400" dirty="0">
                          <a:latin typeface="Times New Roman" panose="02020603050405020304" pitchFamily="18" charset="0"/>
                          <a:cs typeface="Times New Roman" panose="02020603050405020304" pitchFamily="18" charset="0"/>
                        </a:rPr>
                        <a:t>3</a:t>
                      </a:r>
                    </a:p>
                  </a:txBody>
                  <a:tcPr anchor="ctr">
                    <a:noFill/>
                  </a:tcPr>
                </a:tc>
                <a:tc>
                  <a:txBody>
                    <a:bodyPr/>
                    <a:lstStyle/>
                    <a:p>
                      <a:pPr algn="ctr"/>
                      <a:r>
                        <a:rPr lang="it-IT" sz="1400" dirty="0">
                          <a:latin typeface="Times New Roman" panose="02020603050405020304" pitchFamily="18" charset="0"/>
                          <a:cs typeface="Times New Roman" panose="02020603050405020304" pitchFamily="18" charset="0"/>
                        </a:rPr>
                        <a:t>Malanchini et al.</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Convergence of Manufacturing and Networking in Future Factories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highlight the potential for intelligent networking and advanced ML -based solutions </a:t>
                      </a:r>
                      <a:r>
                        <a:rPr lang="en-IN" sz="1400" dirty="0">
                          <a:latin typeface="Times New Roman" panose="02020603050405020304" pitchFamily="18" charset="0"/>
                          <a:cs typeface="Times New Roman" panose="02020603050405020304" pitchFamily="18" charset="0"/>
                        </a:rPr>
                        <a:t>Industry’s </a:t>
                      </a:r>
                      <a:endParaRPr lang="en-US" sz="140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The work presents a vision and framework by introducing network-aware and production-aware principles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Manufacturing-network integration enables adaptable machines and dynamic communication networks.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Challenges include addressing issues in private networks and exploring future 6G</a:t>
                      </a:r>
                    </a:p>
                  </a:txBody>
                  <a:tcPr anchor="ctr">
                    <a:noFill/>
                  </a:tcPr>
                </a:tc>
                <a:extLst>
                  <a:ext uri="{0D108BD9-81ED-4DB2-BD59-A6C34878D82A}">
                    <a16:rowId xmlns:a16="http://schemas.microsoft.com/office/drawing/2014/main" val="1312259080"/>
                  </a:ext>
                </a:extLst>
              </a:tr>
              <a:tr h="2156312">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noFill/>
                  </a:tcPr>
                </a:tc>
                <a:tc>
                  <a:txBody>
                    <a:bodyPr/>
                    <a:lstStyle/>
                    <a:p>
                      <a:pPr algn="ctr"/>
                      <a:r>
                        <a:rPr lang="de-DE" sz="1400" dirty="0">
                          <a:latin typeface="Times New Roman" panose="02020603050405020304" pitchFamily="18" charset="0"/>
                          <a:cs typeface="Times New Roman" panose="02020603050405020304" pitchFamily="18" charset="0"/>
                        </a:rPr>
                        <a:t> Lindenschmitt et al</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2023</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6G Underlayer Network Concepts for Ultra Reliable and Low Latency Communication in Manufacturing</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propose underlayer network designs tailored for manufacturing environments, ensuring low latency, high reliability, and robust security..</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study introduces a network concept for underlayer networks and evaluates its application in closed-loop communication for machine tools.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Enhance flexibility and efficiency in manufacturing by integrating wireless technologies, addressing challenges like signal interference and latency.</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Further research is needed to explore the practical implementation of underlayer networks in diverse manufacturing settings.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433991025"/>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6FA78-F9DF-6594-1C71-E0788367F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9D127-0F93-BC62-5858-2671674F431B}"/>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A861FA88-3BC6-0552-8B77-D68B19374ED9}"/>
              </a:ext>
            </a:extLst>
          </p:cNvPr>
          <p:cNvGraphicFramePr>
            <a:graphicFrameLocks/>
          </p:cNvGraphicFramePr>
          <p:nvPr>
            <p:extLst>
              <p:ext uri="{D42A27DB-BD31-4B8C-83A1-F6EECF244321}">
                <p14:modId xmlns:p14="http://schemas.microsoft.com/office/powerpoint/2010/main" val="3453648371"/>
              </p:ext>
            </p:extLst>
          </p:nvPr>
        </p:nvGraphicFramePr>
        <p:xfrm>
          <a:off x="594537" y="785043"/>
          <a:ext cx="11002925" cy="5287914"/>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209434">
                <a:tc>
                  <a:txBody>
                    <a:bodyPr/>
                    <a:lstStyle/>
                    <a:p>
                      <a:pPr algn="ctr"/>
                      <a:r>
                        <a:rPr lang="en-US" sz="1400" b="0" dirty="0">
                          <a:latin typeface="Times New Roman" panose="02020603050405020304" pitchFamily="18" charset="0"/>
                          <a:cs typeface="Times New Roman" panose="02020603050405020304" pitchFamily="18" charset="0"/>
                        </a:rPr>
                        <a:t>5</a:t>
                      </a:r>
                    </a:p>
                  </a:txBody>
                  <a:tcPr anchor="ctr">
                    <a:noFill/>
                  </a:tcPr>
                </a:tc>
                <a:tc>
                  <a:txBody>
                    <a:bodyPr/>
                    <a:lstStyle/>
                    <a:p>
                      <a:pPr algn="ctr"/>
                      <a:r>
                        <a:rPr lang="de-DE" sz="1400" dirty="0">
                          <a:latin typeface="Times New Roman" panose="02020603050405020304" pitchFamily="18" charset="0"/>
                          <a:cs typeface="Times New Roman" panose="02020603050405020304" pitchFamily="18" charset="0"/>
                        </a:rPr>
                        <a:t> J. Allison</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2022</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Simulation-Based Learning via Cisco Packet Tracer to Enhance the Teaching of Computer Networks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enhance the teaching of computer networks through simulation-based learning using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Implementation of simulation-based learning in cisco packet tracer</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Simulation-based learning with Cisco Packet Tracer improves the teaching of computer networks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Comparative studies are needed to evaluate the effectiveness against traditional lab methods and other simulation tools.</a:t>
                      </a:r>
                    </a:p>
                  </a:txBody>
                  <a:tcPr anchor="ctr">
                    <a:noFill/>
                  </a:tcPr>
                </a:tc>
                <a:extLst>
                  <a:ext uri="{0D108BD9-81ED-4DB2-BD59-A6C34878D82A}">
                    <a16:rowId xmlns:a16="http://schemas.microsoft.com/office/drawing/2014/main" val="1312259080"/>
                  </a:ext>
                </a:extLst>
              </a:tr>
              <a:tr h="2156312">
                <a:tc>
                  <a:txBody>
                    <a:bodyPr/>
                    <a:lstStyle/>
                    <a:p>
                      <a:pPr algn="ctr"/>
                      <a:r>
                        <a:rPr lang="en-US" sz="1400" b="0" dirty="0">
                          <a:latin typeface="Times New Roman" panose="02020603050405020304" pitchFamily="18" charset="0"/>
                          <a:cs typeface="Times New Roman" panose="02020603050405020304" pitchFamily="18" charset="0"/>
                        </a:rPr>
                        <a:t>6</a:t>
                      </a:r>
                    </a:p>
                  </a:txBody>
                  <a:tcPr anchor="ctr">
                    <a:noFill/>
                  </a:tcPr>
                </a:tc>
                <a:tc>
                  <a:txBody>
                    <a:bodyPr/>
                    <a:lstStyle/>
                    <a:p>
                      <a:pPr algn="ctr"/>
                      <a:r>
                        <a:rPr lang="en-IN" sz="1400" dirty="0">
                          <a:latin typeface="Times New Roman" panose="02020603050405020304" pitchFamily="18" charset="0"/>
                          <a:cs typeface="Times New Roman" panose="02020603050405020304" pitchFamily="18" charset="0"/>
                        </a:rPr>
                        <a:t>Cisco Networking Academy</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Switching, Routing, and Wireless Essentials Companion Guide (CCNAv7)</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To provide a comprehensive companion guide that aligns with the Cisco Networking Academy’s CCNAv7 curriculum.</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The book combines theory with hands-on exercises, case studies, and Packet Tracer activities.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Delivers foundational networking knowledge, including VLANs, STP, EtherChannel, IPv4 and IPv6 routing, and WLAN configurations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Lacks deeper exploration into emerging networking technologies like SDN (Software-Defined Networking) and cloud networking.</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1427984154"/>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CEED0-6A5E-6124-D545-1AF21E8D6D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7A72D-1CDB-735E-4C58-DB85F8832851}"/>
              </a:ext>
            </a:extLst>
          </p:cNvPr>
          <p:cNvSpPr>
            <a:spLocks noGrp="1"/>
          </p:cNvSpPr>
          <p:nvPr>
            <p:ph type="title"/>
          </p:nvPr>
        </p:nvSpPr>
        <p:spPr>
          <a:xfrm>
            <a:off x="952500" y="117987"/>
            <a:ext cx="10287000" cy="766762"/>
          </a:xfrm>
        </p:spPr>
        <p:txBody>
          <a:bodyPr anchor="t"/>
          <a:lstStyle/>
          <a:p>
            <a:r>
              <a:rPr lang="en-US" dirty="0">
                <a:latin typeface="Times New Roman" panose="02020603050405020304" pitchFamily="18" charset="0"/>
                <a:cs typeface="Times New Roman" panose="02020603050405020304" pitchFamily="18" charset="0"/>
              </a:rPr>
              <a:t>Literature Survey/ Existing Work</a:t>
            </a:r>
          </a:p>
        </p:txBody>
      </p:sp>
      <p:graphicFrame>
        <p:nvGraphicFramePr>
          <p:cNvPr id="8" name="Content Placeholder 3">
            <a:extLst>
              <a:ext uri="{FF2B5EF4-FFF2-40B4-BE49-F238E27FC236}">
                <a16:creationId xmlns:a16="http://schemas.microsoft.com/office/drawing/2014/main" id="{10999E2B-9973-D5A6-B0A7-4914ACC268DC}"/>
              </a:ext>
            </a:extLst>
          </p:cNvPr>
          <p:cNvGraphicFramePr>
            <a:graphicFrameLocks/>
          </p:cNvGraphicFramePr>
          <p:nvPr>
            <p:extLst>
              <p:ext uri="{D42A27DB-BD31-4B8C-83A1-F6EECF244321}">
                <p14:modId xmlns:p14="http://schemas.microsoft.com/office/powerpoint/2010/main" val="599044030"/>
              </p:ext>
            </p:extLst>
          </p:nvPr>
        </p:nvGraphicFramePr>
        <p:xfrm>
          <a:off x="594537" y="704924"/>
          <a:ext cx="11002925" cy="5448152"/>
        </p:xfrm>
        <a:graphic>
          <a:graphicData uri="http://schemas.openxmlformats.org/drawingml/2006/table">
            <a:tbl>
              <a:tblPr>
                <a:tableStyleId>{D7AC3CCA-C797-4891-BE02-D94E43425B78}</a:tableStyleId>
              </a:tblPr>
              <a:tblGrid>
                <a:gridCol w="846203">
                  <a:extLst>
                    <a:ext uri="{9D8B030D-6E8A-4147-A177-3AD203B41FA5}">
                      <a16:colId xmlns:a16="http://schemas.microsoft.com/office/drawing/2014/main" val="3600491401"/>
                    </a:ext>
                  </a:extLst>
                </a:gridCol>
                <a:gridCol w="1553497">
                  <a:extLst>
                    <a:ext uri="{9D8B030D-6E8A-4147-A177-3AD203B41FA5}">
                      <a16:colId xmlns:a16="http://schemas.microsoft.com/office/drawing/2014/main" val="1722143225"/>
                    </a:ext>
                  </a:extLst>
                </a:gridCol>
                <a:gridCol w="778054">
                  <a:extLst>
                    <a:ext uri="{9D8B030D-6E8A-4147-A177-3AD203B41FA5}">
                      <a16:colId xmlns:a16="http://schemas.microsoft.com/office/drawing/2014/main" val="2332127981"/>
                    </a:ext>
                  </a:extLst>
                </a:gridCol>
                <a:gridCol w="1565034">
                  <a:extLst>
                    <a:ext uri="{9D8B030D-6E8A-4147-A177-3AD203B41FA5}">
                      <a16:colId xmlns:a16="http://schemas.microsoft.com/office/drawing/2014/main" val="3036803402"/>
                    </a:ext>
                  </a:extLst>
                </a:gridCol>
                <a:gridCol w="1727466">
                  <a:extLst>
                    <a:ext uri="{9D8B030D-6E8A-4147-A177-3AD203B41FA5}">
                      <a16:colId xmlns:a16="http://schemas.microsoft.com/office/drawing/2014/main" val="911376678"/>
                    </a:ext>
                  </a:extLst>
                </a:gridCol>
                <a:gridCol w="1676311">
                  <a:extLst>
                    <a:ext uri="{9D8B030D-6E8A-4147-A177-3AD203B41FA5}">
                      <a16:colId xmlns:a16="http://schemas.microsoft.com/office/drawing/2014/main" val="621933530"/>
                    </a:ext>
                  </a:extLst>
                </a:gridCol>
                <a:gridCol w="1368080">
                  <a:extLst>
                    <a:ext uri="{9D8B030D-6E8A-4147-A177-3AD203B41FA5}">
                      <a16:colId xmlns:a16="http://schemas.microsoft.com/office/drawing/2014/main" val="1482389531"/>
                    </a:ext>
                  </a:extLst>
                </a:gridCol>
                <a:gridCol w="1488280">
                  <a:extLst>
                    <a:ext uri="{9D8B030D-6E8A-4147-A177-3AD203B41FA5}">
                      <a16:colId xmlns:a16="http://schemas.microsoft.com/office/drawing/2014/main" val="3475837534"/>
                    </a:ext>
                  </a:extLst>
                </a:gridCol>
              </a:tblGrid>
              <a:tr h="603767">
                <a:tc>
                  <a:txBody>
                    <a:bodyPr/>
                    <a:lstStyle/>
                    <a:p>
                      <a:pPr algn="ctr"/>
                      <a:r>
                        <a:rPr lang="en-US" b="1" dirty="0">
                          <a:latin typeface="Times New Roman" panose="02020603050405020304" pitchFamily="18" charset="0"/>
                          <a:cs typeface="Times New Roman" panose="02020603050405020304" pitchFamily="18" charset="0"/>
                        </a:rPr>
                        <a:t>S. No.</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Author(s)</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Objective</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Methodology</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a:latin typeface="Times New Roman" panose="02020603050405020304" pitchFamily="18" charset="0"/>
                          <a:cs typeface="Times New Roman" panose="02020603050405020304" pitchFamily="18" charset="0"/>
                        </a:rPr>
                        <a:t>Key Findings</a:t>
                      </a:r>
                      <a:endParaRPr lang="en-US">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b="1" dirty="0">
                          <a:latin typeface="Times New Roman" panose="02020603050405020304" pitchFamily="18" charset="0"/>
                          <a:cs typeface="Times New Roman" panose="02020603050405020304" pitchFamily="18" charset="0"/>
                        </a:rPr>
                        <a:t>Gaps Identified</a:t>
                      </a:r>
                      <a:endParaRPr lang="en-US" dirty="0">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74650814"/>
                  </a:ext>
                </a:extLst>
              </a:tr>
              <a:tr h="2616325">
                <a:tc>
                  <a:txBody>
                    <a:bodyPr/>
                    <a:lstStyle/>
                    <a:p>
                      <a:pPr algn="ctr"/>
                      <a:r>
                        <a:rPr lang="en-US" sz="1400" b="0" dirty="0">
                          <a:latin typeface="Times New Roman" panose="02020603050405020304" pitchFamily="18" charset="0"/>
                          <a:cs typeface="Times New Roman" panose="02020603050405020304" pitchFamily="18" charset="0"/>
                        </a:rPr>
                        <a:t>7</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J. F. Kurose &amp;</a:t>
                      </a:r>
                    </a:p>
                    <a:p>
                      <a:pPr algn="ctr"/>
                      <a:r>
                        <a:rPr lang="en-US" sz="1400" dirty="0">
                          <a:latin typeface="Times New Roman" panose="02020603050405020304" pitchFamily="18" charset="0"/>
                          <a:cs typeface="Times New Roman" panose="02020603050405020304" pitchFamily="18" charset="0"/>
                        </a:rPr>
                        <a:t> K. W. Ross</a:t>
                      </a:r>
                      <a:endParaRPr lang="en-US" sz="1400" b="0" dirty="0">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i="0" dirty="0">
                          <a:latin typeface="Times New Roman" panose="02020603050405020304" pitchFamily="18" charset="0"/>
                          <a:cs typeface="Times New Roman" panose="02020603050405020304" pitchFamily="18" charset="0"/>
                        </a:rPr>
                        <a:t>Computer Networking: A Top-Down Approach         (7th Edition)</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Aims to provide a comprehensive understanding of computer networking, focusing on a top-down &amp; lower-layer networking approach that starts with application-layer protocols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High-level networking concepts such as web applications, HTTP, and email protocols before introducing transport, network, and link-layer protocols.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A top-down approach enhances understanding by relating networking principles to real-world applications before diving into technical details.</a:t>
                      </a:r>
                    </a:p>
                  </a:txBody>
                  <a:tcPr anchor="ctr">
                    <a:noFill/>
                  </a:tcPr>
                </a:tc>
                <a:tc>
                  <a:txBody>
                    <a:bodyPr/>
                    <a:lstStyle/>
                    <a:p>
                      <a:pPr algn="ctr"/>
                      <a:r>
                        <a:rPr lang="en-US" sz="1400" b="0" dirty="0">
                          <a:latin typeface="Times New Roman" panose="02020603050405020304" pitchFamily="18" charset="0"/>
                          <a:cs typeface="Times New Roman" panose="02020603050405020304" pitchFamily="18" charset="0"/>
                        </a:rPr>
                        <a:t>Primarily focuses on traditional networking models and might not extensively cover the latest advancements in AI-driven networking and machine learning applications in networking.</a:t>
                      </a:r>
                    </a:p>
                  </a:txBody>
                  <a:tcPr anchor="ctr">
                    <a:noFill/>
                  </a:tcPr>
                </a:tc>
                <a:extLst>
                  <a:ext uri="{0D108BD9-81ED-4DB2-BD59-A6C34878D82A}">
                    <a16:rowId xmlns:a16="http://schemas.microsoft.com/office/drawing/2014/main" val="1312259080"/>
                  </a:ext>
                </a:extLst>
              </a:tr>
              <a:tr h="2156312">
                <a:tc>
                  <a:txBody>
                    <a:bodyPr/>
                    <a:lstStyle/>
                    <a:p>
                      <a:pPr algn="ctr"/>
                      <a:r>
                        <a:rPr lang="en-US" sz="1400" dirty="0">
                          <a:latin typeface="Times New Roman" panose="02020603050405020304" pitchFamily="18" charset="0"/>
                          <a:cs typeface="Times New Roman" panose="02020603050405020304" pitchFamily="18" charset="0"/>
                        </a:rPr>
                        <a:t>8</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D. D. Coleman &amp; D. A. Westcott</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2020</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CWNA Certified Wireless Network Administrator Official Study Guide (5th Edition)</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To provide a comprehensive guide for wireless networking professionals preparing for the CWNA certification.</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Technical explanations of Wi-Fi standards, RF behavior, wireless security, and enterprise WLAN architecture are provided.</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Proper WLAN design and security implementation with in-depth coverage of 802.11 standards and best practices.</a:t>
                      </a:r>
                    </a:p>
                  </a:txBody>
                  <a:tcPr anchor="ctr">
                    <a:noFill/>
                  </a:tcPr>
                </a:tc>
                <a:tc>
                  <a:txBody>
                    <a:bodyPr/>
                    <a:lstStyle/>
                    <a:p>
                      <a:pPr algn="ctr"/>
                      <a:r>
                        <a:rPr lang="en-US" sz="1400" dirty="0">
                          <a:latin typeface="Times New Roman" panose="02020603050405020304" pitchFamily="18" charset="0"/>
                          <a:cs typeface="Times New Roman" panose="02020603050405020304" pitchFamily="18" charset="0"/>
                        </a:rPr>
                        <a:t>Lacks coverage of emerging technologies like Wi-Fi 6E and 5G integration in wireless networks.</a:t>
                      </a:r>
                    </a:p>
                  </a:txBody>
                  <a:tcPr anchor="ctr">
                    <a:noFill/>
                  </a:tcPr>
                </a:tc>
                <a:extLst>
                  <a:ext uri="{0D108BD9-81ED-4DB2-BD59-A6C34878D82A}">
                    <a16:rowId xmlns:a16="http://schemas.microsoft.com/office/drawing/2014/main" val="2389036816"/>
                  </a:ext>
                </a:extLst>
              </a:tr>
            </a:tbl>
          </a:graphicData>
        </a:graphic>
      </p:graphicFrame>
    </p:spTree>
    <p:extLst>
      <p:ext uri="{BB962C8B-B14F-4D97-AF65-F5344CB8AC3E}">
        <p14:creationId xmlns:p14="http://schemas.microsoft.com/office/powerpoint/2010/main" val="2953175541"/>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8C018-26FD-2031-438C-A6665ED39105}"/>
              </a:ext>
            </a:extLst>
          </p:cNvPr>
          <p:cNvSpPr>
            <a:spLocks noGrp="1"/>
          </p:cNvSpPr>
          <p:nvPr>
            <p:ph type="title"/>
          </p:nvPr>
        </p:nvSpPr>
        <p:spPr>
          <a:xfrm>
            <a:off x="952500" y="1031234"/>
            <a:ext cx="10287000" cy="1147762"/>
          </a:xfrm>
        </p:spPr>
        <p:txBody>
          <a:bodyPr anchor="t"/>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DBAD7C50-8EB5-1571-EC06-D8CBB38A03D9}"/>
              </a:ext>
            </a:extLst>
          </p:cNvPr>
          <p:cNvSpPr>
            <a:spLocks noGrp="1"/>
          </p:cNvSpPr>
          <p:nvPr>
            <p:ph idx="1"/>
          </p:nvPr>
        </p:nvSpPr>
        <p:spPr>
          <a:xfrm>
            <a:off x="952500" y="2024292"/>
            <a:ext cx="10287000" cy="3890965"/>
          </a:xfrm>
        </p:spPr>
        <p:txBody>
          <a:bodyPr/>
          <a:lstStyle/>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Design a comprehensive network infrastructure for the manufacturing plant.</a:t>
            </a: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Implement VLAN segmentation for secure communication between different zones</a:t>
            </a: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Enable real-time network monitoring to quickly detect and resolve issues.</a:t>
            </a: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Ensure high availability and redundancy to minimize downtime.</a:t>
            </a:r>
          </a:p>
          <a:p>
            <a:pPr algn="l">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Protect the Operational Technology (OT) systems from industrial cyber threats.</a:t>
            </a:r>
          </a:p>
        </p:txBody>
      </p:sp>
    </p:spTree>
    <p:extLst>
      <p:ext uri="{BB962C8B-B14F-4D97-AF65-F5344CB8AC3E}">
        <p14:creationId xmlns:p14="http://schemas.microsoft.com/office/powerpoint/2010/main" val="3192199516"/>
      </p:ext>
    </p:extLst>
  </p:cSld>
  <p:clrMapOvr>
    <a:masterClrMapping/>
  </p:clrMapOvr>
  <p:transition spd="slow">
    <p:push/>
  </p:transition>
</p:sld>
</file>

<file path=ppt/theme/theme1.xml><?xml version="1.0" encoding="utf-8"?>
<a:theme xmlns:a="http://schemas.openxmlformats.org/drawingml/2006/main" name="AfterglowVTI">
  <a:themeElements>
    <a:clrScheme name="AnalogousFromLightSeedLeftStep">
      <a:dk1>
        <a:srgbClr val="000000"/>
      </a:dk1>
      <a:lt1>
        <a:srgbClr val="FFFFFF"/>
      </a:lt1>
      <a:dk2>
        <a:srgbClr val="233A3E"/>
      </a:dk2>
      <a:lt2>
        <a:srgbClr val="E8E8E2"/>
      </a:lt2>
      <a:accent1>
        <a:srgbClr val="9697C6"/>
      </a:accent1>
      <a:accent2>
        <a:srgbClr val="7F99BA"/>
      </a:accent2>
      <a:accent3>
        <a:srgbClr val="80ABB3"/>
      </a:accent3>
      <a:accent4>
        <a:srgbClr val="78B0A1"/>
      </a:accent4>
      <a:accent5>
        <a:srgbClr val="84AE91"/>
      </a:accent5>
      <a:accent6>
        <a:srgbClr val="7FB179"/>
      </a:accent6>
      <a:hlink>
        <a:srgbClr val="868551"/>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4434</TotalTime>
  <Words>2657</Words>
  <Application>Microsoft Office PowerPoint</Application>
  <PresentationFormat>Widescreen</PresentationFormat>
  <Paragraphs>225</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Arial</vt:lpstr>
      <vt:lpstr>Calibri</vt:lpstr>
      <vt:lpstr>Times New Roman</vt:lpstr>
      <vt:lpstr>Trade Gothic Next Cond</vt:lpstr>
      <vt:lpstr>Trade Gothic Next Light</vt:lpstr>
      <vt:lpstr>AfterglowVTI</vt:lpstr>
      <vt:lpstr>Project Presentation on Manufacturing plant network</vt:lpstr>
      <vt:lpstr>Contents:</vt:lpstr>
      <vt:lpstr>Abstract</vt:lpstr>
      <vt:lpstr>Introduction</vt:lpstr>
      <vt:lpstr>Literature Survey/ Existing Work</vt:lpstr>
      <vt:lpstr>Literature Survey/ Existing Work</vt:lpstr>
      <vt:lpstr>Literature Survey/ Existing Work</vt:lpstr>
      <vt:lpstr>Literature Survey/ Existing Work</vt:lpstr>
      <vt:lpstr>Objective</vt:lpstr>
      <vt:lpstr>motivation</vt:lpstr>
      <vt:lpstr>Problem statement</vt:lpstr>
      <vt:lpstr>Proposed solution</vt:lpstr>
      <vt:lpstr>System Design:-</vt:lpstr>
      <vt:lpstr>System Design:-</vt:lpstr>
      <vt:lpstr>System Design:-</vt:lpstr>
      <vt:lpstr>System Design:-</vt:lpstr>
      <vt:lpstr>Technical Details:-</vt:lpstr>
      <vt:lpstr>Implementation:- </vt:lpstr>
      <vt:lpstr>Testing &amp; Results:-</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Amal Antony Alex</dc:creator>
  <cp:lastModifiedBy>Amal Antony Alex</cp:lastModifiedBy>
  <cp:revision>20</cp:revision>
  <dcterms:created xsi:type="dcterms:W3CDTF">2024-12-18T04:45:52Z</dcterms:created>
  <dcterms:modified xsi:type="dcterms:W3CDTF">2025-04-11T19:25:37Z</dcterms:modified>
</cp:coreProperties>
</file>