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4" r:id="rId4"/>
    <p:sldId id="285" r:id="rId5"/>
    <p:sldId id="286" r:id="rId6"/>
    <p:sldId id="287" r:id="rId7"/>
    <p:sldId id="288" r:id="rId8"/>
    <p:sldId id="289" r:id="rId9"/>
    <p:sldId id="257" r:id="rId10"/>
    <p:sldId id="264" r:id="rId11"/>
    <p:sldId id="267" r:id="rId12"/>
    <p:sldId id="266" r:id="rId13"/>
    <p:sldId id="259" r:id="rId14"/>
    <p:sldId id="265" r:id="rId15"/>
    <p:sldId id="292" r:id="rId16"/>
    <p:sldId id="270" r:id="rId17"/>
    <p:sldId id="269" r:id="rId18"/>
    <p:sldId id="271" r:id="rId19"/>
    <p:sldId id="272" r:id="rId20"/>
    <p:sldId id="282" r:id="rId21"/>
    <p:sldId id="280" r:id="rId22"/>
    <p:sldId id="273" r:id="rId23"/>
    <p:sldId id="275" r:id="rId24"/>
    <p:sldId id="277" r:id="rId25"/>
    <p:sldId id="284" r:id="rId26"/>
    <p:sldId id="290" r:id="rId27"/>
    <p:sldId id="291" r:id="rId28"/>
    <p:sldId id="268" r:id="rId29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82431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这是一个包含事务验证失败的描述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Rolling Schema Upgrade</a:t>
            </a:r>
            <a:r>
              <a:rPr lang="zh-CN" altLang="en-US" dirty="0" smtClean="0"/>
              <a:t>并不是很安全的，使用它需要有完备的计划，否则可能会损坏其他集群节点。例如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语句在新旧结构上 的兼容性。</a:t>
            </a:r>
          </a:p>
          <a:p>
            <a:r>
              <a:rPr lang="zh-CN" altLang="en-US" dirty="0" smtClean="0"/>
              <a:t>另外，像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等这样的操作，还是去使用</a:t>
            </a:r>
            <a:r>
              <a:rPr lang="en-US" altLang="zh-CN" dirty="0" smtClean="0"/>
              <a:t>TOI</a:t>
            </a:r>
            <a:r>
              <a:rPr lang="zh-CN" altLang="en-US" dirty="0" smtClean="0"/>
              <a:t>吧！ 但是某些情况能够显著改善某些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对用户的影响，但是操作和事后检查复杂些。</a:t>
            </a:r>
            <a:endParaRPr lang="en-US" altLang="zh-CN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同时，大多数情况下，我们都考虑用</a:t>
            </a:r>
            <a:r>
              <a:rPr lang="en-US" altLang="zh-CN" baseline="0" dirty="0" smtClean="0"/>
              <a:t>pt-online-schema-change</a:t>
            </a:r>
            <a:r>
              <a:rPr lang="zh-CN" altLang="en-US" baseline="0" dirty="0" smtClean="0"/>
              <a:t>，但是当涉及到有主外键关系、过大的数据量，等无法用</a:t>
            </a:r>
            <a:r>
              <a:rPr lang="en-US" altLang="zh-CN" baseline="0" dirty="0" err="1" smtClean="0"/>
              <a:t>posc</a:t>
            </a:r>
            <a:r>
              <a:rPr lang="zh-CN" altLang="en-US" baseline="0" dirty="0" smtClean="0"/>
              <a:t>的场景，需要考虑</a:t>
            </a:r>
            <a:r>
              <a:rPr lang="en-US" altLang="zh-CN" baseline="0" dirty="0" smtClean="0"/>
              <a:t>RSU</a:t>
            </a:r>
            <a:r>
              <a:rPr lang="zh-CN" altLang="en-US" baseline="0" dirty="0" smtClean="0"/>
              <a:t>的可用性。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7/20/2013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57224" y="642918"/>
            <a:ext cx="7772400" cy="1974059"/>
          </a:xfrm>
        </p:spPr>
        <p:txBody>
          <a:bodyPr/>
          <a:lstStyle>
            <a:extLst/>
          </a:lstStyle>
          <a:p>
            <a:pPr algn="ctr"/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Percona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xTRAdb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cLUSERT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运维实践</a:t>
            </a:r>
            <a:endParaRPr 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7020272" y="5301208"/>
            <a:ext cx="1795736" cy="46189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all" spc="-150" normalizeH="0" baseline="0" noProof="0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Sohu</a:t>
            </a:r>
            <a:r>
              <a:rPr kumimoji="0" lang="en-US" altLang="zh-CN" sz="2000" b="1" i="0" u="none" strike="noStrike" kern="1200" cap="all" spc="-150" normalizeH="0" noProof="0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zh-CN" altLang="en-US" sz="2000" b="1" i="0" u="none" strike="noStrike" kern="1200" cap="all" spc="-150" normalizeH="0" noProof="0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徐国强</a:t>
            </a:r>
            <a:endParaRPr kumimoji="0" lang="zh-CN" sz="2000" b="1" i="0" u="none" strike="noStrike" kern="1200" cap="all" spc="-150" normalizeH="0" baseline="0" noProof="0" dirty="0">
              <a:ln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latinLnBrk="0" hangingPunct="1">
              <a:spcBef>
                <a:spcPct val="0"/>
              </a:spcBef>
              <a:buNone/>
            </a:pPr>
            <a:r>
              <a:rPr kumimoji="0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数据复制流程（一）</a:t>
            </a:r>
            <a:endParaRPr kumimoji="0" lang="zh-CN" altLang="en-US" sz="4000" kern="1200" spc="-150" baseline="0" dirty="0" smtClean="0">
              <a:solidFill>
                <a:schemeClr val="accent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</a:t>
            </a:r>
            <a:r>
              <a:rPr altLang="en-US" dirty="0" smtClean="0"/>
              <a:t>描述两个节点间的数据复制。</a:t>
            </a:r>
            <a:endParaRPr lang="en-US" altLang="en-US" dirty="0" smtClean="0"/>
          </a:p>
          <a:p>
            <a:r>
              <a:rPr altLang="en-US" dirty="0" smtClean="0">
                <a:solidFill>
                  <a:srgbClr val="FF0000"/>
                </a:solidFill>
              </a:rPr>
              <a:t>要点：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 smtClean="0"/>
              <a:t>1</a:t>
            </a:r>
            <a:r>
              <a:rPr altLang="en-US" sz="1600" dirty="0" smtClean="0"/>
              <a:t>，只有当发生</a:t>
            </a:r>
            <a:r>
              <a:rPr lang="en-US" altLang="zh-CN" sz="1600" dirty="0" smtClean="0"/>
              <a:t>Commit</a:t>
            </a:r>
            <a:r>
              <a:rPr altLang="en-US" sz="1600" dirty="0" smtClean="0"/>
              <a:t>操作时，才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 发送数据验证请求到其他节点。</a:t>
            </a:r>
            <a:endParaRPr lang="en-US" altLang="en-US" sz="1600" dirty="0" smtClean="0"/>
          </a:p>
          <a:p>
            <a:pPr>
              <a:buNone/>
            </a:pPr>
            <a:endParaRPr lang="en-US" altLang="en-US" sz="1600" dirty="0" smtClean="0"/>
          </a:p>
          <a:p>
            <a:pPr>
              <a:buNone/>
            </a:pPr>
            <a:r>
              <a:rPr lang="en-US" altLang="zh-CN" sz="1600" dirty="0" smtClean="0"/>
              <a:t>2</a:t>
            </a:r>
            <a:r>
              <a:rPr altLang="en-US" sz="1600" dirty="0" smtClean="0"/>
              <a:t>，传输</a:t>
            </a:r>
            <a:r>
              <a:rPr lang="en-US" altLang="en-US" sz="1600" dirty="0" smtClean="0"/>
              <a:t>/</a:t>
            </a:r>
            <a:r>
              <a:rPr altLang="en-US" sz="1600" dirty="0" smtClean="0"/>
              <a:t>返回验证数据时间和其他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节点的数据验证时间，将影响到当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前数据操作节点真正</a:t>
            </a:r>
            <a:r>
              <a:rPr lang="en-US" altLang="zh-CN" sz="1600" dirty="0" smtClean="0"/>
              <a:t>commit</a:t>
            </a:r>
            <a:r>
              <a:rPr altLang="en-US" sz="1600" dirty="0" smtClean="0"/>
              <a:t>的时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刻。</a:t>
            </a:r>
            <a:endParaRPr lang="en-US" altLang="en-US" sz="1600" dirty="0" smtClean="0"/>
          </a:p>
          <a:p>
            <a:pPr>
              <a:buNone/>
            </a:pPr>
            <a:endParaRPr lang="en-US" altLang="en-US" sz="1600" dirty="0" smtClean="0"/>
          </a:p>
          <a:p>
            <a:pPr>
              <a:buNone/>
            </a:pPr>
            <a:r>
              <a:rPr lang="en-US" altLang="zh-CN" sz="1600" dirty="0" smtClean="0"/>
              <a:t>3</a:t>
            </a:r>
            <a:r>
              <a:rPr altLang="en-US" sz="1600" dirty="0" smtClean="0"/>
              <a:t>，其他节点只要验证成功了，就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会返回成功的信号，即使当前数据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并没有真正的写入当前节点，这段</a:t>
            </a:r>
            <a:endParaRPr lang="en-US" altLang="en-US" sz="1600" dirty="0" smtClean="0"/>
          </a:p>
          <a:p>
            <a:pPr>
              <a:buNone/>
            </a:pPr>
            <a:r>
              <a:rPr altLang="en-US" sz="1600" dirty="0" smtClean="0"/>
              <a:t>    时间内，将造成数据的不一致。</a:t>
            </a:r>
            <a:endParaRPr lang="en-US" altLang="en-US" sz="1600" dirty="0" smtClean="0"/>
          </a:p>
        </p:txBody>
      </p:sp>
      <p:pic>
        <p:nvPicPr>
          <p:cNvPr id="7" name="内容占位符 6" descr="replicat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571868" y="2428868"/>
            <a:ext cx="5692246" cy="3286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数据复制流程（二）</a:t>
            </a:r>
            <a:endParaRPr kumimoji="0" lang="zh-CN" altLang="en-US" sz="4000" kern="1200" spc="-150" baseline="0" dirty="0" smtClean="0">
              <a:solidFill>
                <a:schemeClr val="accent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replication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500174"/>
            <a:ext cx="8516760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数据复制流程（三）</a:t>
            </a:r>
            <a:endParaRPr kumimoji="0" lang="zh-CN" altLang="en-US" sz="4000" kern="1200" spc="-150" baseline="0" dirty="0" smtClean="0">
              <a:solidFill>
                <a:schemeClr val="accent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  </a:t>
            </a:r>
            <a:r>
              <a:rPr altLang="en-US" dirty="0" smtClean="0"/>
              <a:t>根据前面描述的数据复制流程，可以得到这样的结论：</a:t>
            </a:r>
            <a:endParaRPr lang="en-US" altLang="en-US" dirty="0" smtClean="0"/>
          </a:p>
          <a:p>
            <a:r>
              <a:rPr lang="en-US" altLang="en-US" dirty="0" smtClean="0"/>
              <a:t>   </a:t>
            </a:r>
            <a:r>
              <a:rPr altLang="en-US" dirty="0" smtClean="0"/>
              <a:t>当多个事务同时操作相同的数据资源时，这个资源在集群中是不受任何一个</a:t>
            </a:r>
            <a:r>
              <a:rPr lang="en-US" altLang="zh-CN" dirty="0" smtClean="0"/>
              <a:t>Session</a:t>
            </a:r>
            <a:r>
              <a:rPr altLang="en-US" dirty="0" smtClean="0"/>
              <a:t>影响的，直到有一个</a:t>
            </a:r>
            <a:r>
              <a:rPr lang="en-US" altLang="zh-CN" dirty="0" smtClean="0"/>
              <a:t>Session</a:t>
            </a:r>
            <a:r>
              <a:rPr altLang="en-US" dirty="0" smtClean="0"/>
              <a:t>对这个数据资源进行了成功的</a:t>
            </a:r>
            <a:r>
              <a:rPr lang="en-US" altLang="zh-CN" dirty="0" smtClean="0"/>
              <a:t>Commit</a:t>
            </a:r>
            <a:r>
              <a:rPr altLang="en-US" dirty="0" smtClean="0"/>
              <a:t>操作，这时，其他的</a:t>
            </a:r>
            <a:r>
              <a:rPr lang="en-US" altLang="zh-CN" dirty="0" smtClean="0"/>
              <a:t>Session</a:t>
            </a:r>
            <a:r>
              <a:rPr altLang="en-US" dirty="0" smtClean="0"/>
              <a:t>的所有操作实际上已经不可能成功了，当其他的事务尝试做</a:t>
            </a:r>
            <a:r>
              <a:rPr lang="en-US" altLang="zh-CN" dirty="0" smtClean="0"/>
              <a:t>Commit</a:t>
            </a:r>
            <a:r>
              <a:rPr altLang="en-US" dirty="0" smtClean="0"/>
              <a:t>，会直接返回一个因为</a:t>
            </a:r>
            <a:r>
              <a:rPr lang="en-US" altLang="zh-CN" dirty="0" smtClean="0"/>
              <a:t>deadlock</a:t>
            </a:r>
            <a:r>
              <a:rPr altLang="en-US" dirty="0" smtClean="0"/>
              <a:t>事务失败回滚的信息。</a:t>
            </a:r>
            <a:endParaRPr lang="en-US" altLang="en-US" dirty="0" smtClean="0"/>
          </a:p>
          <a:p>
            <a:r>
              <a:rPr lang="en-US" altLang="zh-CN" dirty="0" smtClean="0"/>
              <a:t>    </a:t>
            </a:r>
            <a:r>
              <a:rPr altLang="en-US" dirty="0" err="1" smtClean="0"/>
              <a:t>这与</a:t>
            </a:r>
            <a:r>
              <a:rPr lang="en-US" altLang="zh-CN" dirty="0" err="1" smtClean="0"/>
              <a:t>mysql</a:t>
            </a:r>
            <a:r>
              <a:rPr altLang="en-US" dirty="0" err="1" smtClean="0"/>
              <a:t>默认的机制不同，在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innodb</a:t>
            </a:r>
            <a:r>
              <a:rPr altLang="en-US" dirty="0" smtClean="0"/>
              <a:t>默认的情况下，当我们在其他事务中对某个</a:t>
            </a:r>
            <a:r>
              <a:rPr lang="en-US" altLang="zh-CN" dirty="0" smtClean="0"/>
              <a:t>id</a:t>
            </a:r>
            <a:r>
              <a:rPr altLang="en-US" dirty="0" smtClean="0"/>
              <a:t>的数据进行</a:t>
            </a:r>
            <a:r>
              <a:rPr lang="en-US" altLang="zh-CN" dirty="0" smtClean="0"/>
              <a:t>update</a:t>
            </a:r>
            <a:r>
              <a:rPr altLang="en-US" dirty="0" smtClean="0"/>
              <a:t>；此时我们发起一个事务对这个数据进行需要获得排它锁的操作，操作将会进行等待，直到超时失败或者现在持有排它锁的事务提交，当前事务将继续。</a:t>
            </a:r>
            <a:endParaRPr lang="en-US" altLang="en-US" dirty="0" smtClean="0"/>
          </a:p>
          <a:p>
            <a:r>
              <a:rPr lang="en-US" altLang="zh-CN" dirty="0" smtClean="0"/>
              <a:t>   (</a:t>
            </a:r>
            <a:r>
              <a:rPr lang="zh-CN" altLang="en-US" dirty="0" smtClean="0"/>
              <a:t>注意：这里的每个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来源于不同节点，单节点的死锁机制遵循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默认的工作模式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内容占位符 4" descr="6{QZ{WAY1YO]}9NCF4~[XL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1928802"/>
            <a:ext cx="4038600" cy="1988147"/>
          </a:xfrm>
        </p:spPr>
      </p:pic>
      <p:sp>
        <p:nvSpPr>
          <p:cNvPr id="6" name="TextBox 5"/>
          <p:cNvSpPr txBox="1"/>
          <p:nvPr/>
        </p:nvSpPr>
        <p:spPr>
          <a:xfrm>
            <a:off x="4714876" y="414338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那么上图的</a:t>
            </a:r>
            <a:r>
              <a:rPr lang="en-US" altLang="zh-CN" dirty="0" smtClean="0"/>
              <a:t>session</a:t>
            </a:r>
            <a:r>
              <a:rPr altLang="en-US" dirty="0" smtClean="0"/>
              <a:t>中，那些会成功呢？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768" y="507207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只有</a:t>
            </a:r>
            <a:r>
              <a:rPr lang="en-US" altLang="zh-CN" dirty="0" err="1" smtClean="0"/>
              <a:t>SessionB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节点状态变化</a:t>
            </a:r>
            <a:endParaRPr kumimoji="0" lang="zh-CN" altLang="en-US" sz="4000" kern="1200" spc="-150" baseline="0" dirty="0" smtClean="0">
              <a:solidFill>
                <a:schemeClr val="accent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 descr="6e6lu6y2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75250" y="2253456"/>
            <a:ext cx="3000375" cy="3219450"/>
          </a:xfrm>
        </p:spPr>
      </p:pic>
      <p:sp>
        <p:nvSpPr>
          <p:cNvPr id="8" name="TextBox 7"/>
          <p:cNvSpPr txBox="1"/>
          <p:nvPr/>
        </p:nvSpPr>
        <p:spPr>
          <a:xfrm>
            <a:off x="714348" y="1214422"/>
            <a:ext cx="3643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en-US" sz="1600" dirty="0" err="1" smtClean="0"/>
              <a:t>节点变化过程中用到的</a:t>
            </a:r>
            <a:r>
              <a:rPr lang="zh-CN" altLang="en-US" sz="1600" dirty="0" smtClean="0"/>
              <a:t>部分</a:t>
            </a:r>
            <a:r>
              <a:rPr altLang="en-US" sz="1600" dirty="0" err="1" smtClean="0"/>
              <a:t>术语</a:t>
            </a:r>
            <a:r>
              <a:rPr altLang="en-US" sz="1600" dirty="0" smtClean="0"/>
              <a:t>：</a:t>
            </a:r>
            <a:endParaRPr lang="en-US" altLang="en-US" sz="1600" dirty="0" smtClean="0"/>
          </a:p>
          <a:p>
            <a:r>
              <a:rPr lang="en-US" altLang="zh-CN" sz="1600" b="1" dirty="0" smtClean="0"/>
              <a:t>SST</a:t>
            </a:r>
            <a:r>
              <a:rPr altLang="en-US" sz="1600" dirty="0" smtClean="0"/>
              <a:t>（</a:t>
            </a:r>
            <a:r>
              <a:rPr lang="en-US" altLang="zh-CN" sz="1600" dirty="0" smtClean="0"/>
              <a:t>State Snapshot Transfer</a:t>
            </a:r>
            <a:r>
              <a:rPr altLang="en-US" sz="1600" dirty="0" smtClean="0"/>
              <a:t>）</a:t>
            </a:r>
            <a:endParaRPr lang="en-US" altLang="en-US" sz="1600" dirty="0" smtClean="0"/>
          </a:p>
          <a:p>
            <a:r>
              <a:rPr lang="en-US" altLang="zh-CN" sz="1600" dirty="0" smtClean="0"/>
              <a:t>   </a:t>
            </a:r>
            <a:r>
              <a:rPr altLang="en-US" sz="1600" dirty="0" smtClean="0"/>
              <a:t>用于节点间传送数据，发生在节点初始化，或者节点故障需要全部重置数据的时候，相当于整个</a:t>
            </a:r>
            <a:r>
              <a:rPr lang="en-US" altLang="zh-CN" sz="1600" dirty="0" smtClean="0"/>
              <a:t>copy</a:t>
            </a:r>
            <a:r>
              <a:rPr altLang="en-US" sz="1600" dirty="0" smtClean="0"/>
              <a:t>一份数据到新节点，这个过程影响非常大，会造成</a:t>
            </a:r>
            <a:r>
              <a:rPr lang="en-US" altLang="zh-CN" sz="1600" dirty="0" smtClean="0"/>
              <a:t>Donor</a:t>
            </a:r>
            <a:r>
              <a:rPr altLang="en-US" sz="1600" dirty="0" smtClean="0"/>
              <a:t>节点的无法访问</a:t>
            </a:r>
            <a:endParaRPr lang="en-US" altLang="en-US" sz="1600" dirty="0" smtClean="0"/>
          </a:p>
          <a:p>
            <a:r>
              <a:rPr lang="en-US" altLang="zh-CN" sz="1600" b="1" dirty="0" smtClean="0"/>
              <a:t>IST</a:t>
            </a:r>
            <a:r>
              <a:rPr altLang="en-US" sz="1600" dirty="0" smtClean="0"/>
              <a:t>（</a:t>
            </a:r>
            <a:r>
              <a:rPr lang="en-US" altLang="zh-CN" sz="1600" dirty="0" smtClean="0"/>
              <a:t>Increment Snapshot Transfer</a:t>
            </a:r>
            <a:r>
              <a:rPr altLang="en-US" sz="1600" dirty="0" smtClean="0"/>
              <a:t>）</a:t>
            </a:r>
          </a:p>
          <a:p>
            <a:r>
              <a:rPr altLang="en-US" sz="1600" dirty="0" smtClean="0"/>
              <a:t>   用于节点间传送数据，发生在节点初始化，或者节点故障，但是能够从</a:t>
            </a:r>
            <a:r>
              <a:rPr lang="en-US" altLang="zh-CN" sz="1600" dirty="0" smtClean="0"/>
              <a:t>galera.dat</a:t>
            </a:r>
            <a:r>
              <a:rPr altLang="en-US" sz="1600" dirty="0" smtClean="0"/>
              <a:t>中获得增量同步点的情况，仅仅做必要的增量同步，是最理想的数据恢复方法。</a:t>
            </a:r>
            <a:endParaRPr lang="en-US" altLang="en-US" sz="1600" dirty="0" smtClean="0"/>
          </a:p>
          <a:p>
            <a:r>
              <a:rPr lang="en-US" altLang="zh-CN" sz="1600" b="1" dirty="0" smtClean="0"/>
              <a:t>Donor</a:t>
            </a:r>
          </a:p>
          <a:p>
            <a:r>
              <a:rPr lang="en-US" altLang="zh-CN" sz="1600" dirty="0" smtClean="0"/>
              <a:t>   </a:t>
            </a:r>
            <a:r>
              <a:rPr altLang="en-US" sz="1600" dirty="0" smtClean="0"/>
              <a:t>当发生</a:t>
            </a:r>
            <a:r>
              <a:rPr lang="en-US" altLang="zh-CN" sz="1600" dirty="0" smtClean="0"/>
              <a:t>SST</a:t>
            </a:r>
            <a:r>
              <a:rPr altLang="en-US" sz="1600" dirty="0" smtClean="0"/>
              <a:t>时，集群中被选中作为数据源的节点，可以手动指定也可以自动选择，被选中为</a:t>
            </a:r>
            <a:r>
              <a:rPr lang="en-US" altLang="zh-CN" sz="1600" dirty="0" smtClean="0"/>
              <a:t>Donor</a:t>
            </a:r>
            <a:r>
              <a:rPr altLang="en-US" sz="1600" dirty="0" smtClean="0"/>
              <a:t>的节点可以进行</a:t>
            </a:r>
            <a:r>
              <a:rPr lang="en-US" altLang="zh-CN" sz="1600" dirty="0" smtClean="0"/>
              <a:t>Select</a:t>
            </a:r>
            <a:r>
              <a:rPr altLang="en-US" sz="1600" dirty="0" smtClean="0"/>
              <a:t>，但是新的数据变化情况无法被应用，会被缓存在当前节点的</a:t>
            </a:r>
            <a:r>
              <a:rPr lang="en-US" altLang="zh-CN" sz="1600" dirty="0" smtClean="0"/>
              <a:t>cache</a:t>
            </a:r>
            <a:r>
              <a:rPr altLang="en-US" sz="1600" dirty="0" smtClean="0"/>
              <a:t>文件中。当</a:t>
            </a:r>
            <a:r>
              <a:rPr lang="en-US" altLang="zh-CN" sz="1600" dirty="0" smtClean="0"/>
              <a:t>SST</a:t>
            </a:r>
            <a:r>
              <a:rPr altLang="en-US" sz="1600" dirty="0" smtClean="0"/>
              <a:t>过程结束，</a:t>
            </a:r>
            <a:r>
              <a:rPr lang="en-US" altLang="zh-CN" sz="1600" dirty="0" smtClean="0"/>
              <a:t>Donor</a:t>
            </a:r>
            <a:r>
              <a:rPr altLang="en-US" sz="1600" dirty="0" smtClean="0"/>
              <a:t>节点将变为</a:t>
            </a:r>
            <a:r>
              <a:rPr lang="en-US" altLang="zh-CN" sz="1600" dirty="0" smtClean="0"/>
              <a:t>JOINED</a:t>
            </a:r>
            <a:r>
              <a:rPr altLang="en-US" sz="1600" dirty="0" smtClean="0"/>
              <a:t>状态，并应用这些缓存的内容，从而返回</a:t>
            </a:r>
            <a:r>
              <a:rPr lang="en-US" altLang="zh-CN" sz="1600" dirty="0" smtClean="0"/>
              <a:t>SYNCED</a:t>
            </a:r>
            <a:r>
              <a:rPr altLang="en-US" sz="1600" dirty="0" smtClean="0"/>
              <a:t>状态。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新节点加入流程</a:t>
            </a:r>
            <a:endParaRPr kumimoji="0" lang="zh-CN" altLang="en-US" sz="4000" kern="1200" spc="-150" baseline="0" dirty="0" smtClean="0">
              <a:solidFill>
                <a:schemeClr val="accent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 descr="r4ib3yaq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00174"/>
            <a:ext cx="7929618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Global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Transcation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当通过客户端对数据库进行有顺序的一系列修改时（不一定仅仅是数据库），集群中所有的节点都对这个修改动作进行同步。在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API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中，通过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对这个修改进行标识， 从而在所有节点达到一致。 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由俩部分组成，一个标识对象的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UUID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，和一个标识这次修改状态的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（对应每一个动作），例如：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45eec521-2f34-11e0-0800-2a36050b826b:94530586304</a:t>
            </a:r>
          </a:p>
          <a:p>
            <a:pPr lvl="1"/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State Snapshot Transfer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SST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节点初始化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重做方法，使用指定的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sst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策略，来做数据的全量同步。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Incremental State Transfer(IST)</a:t>
            </a:r>
          </a:p>
          <a:p>
            <a:pPr lvl="1"/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Galera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2.x 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开始支持。 当一个节点加入，他当前的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GUID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与现集群相同，且缺失的数据能够在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Writeset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cache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中找到，则可以进行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IST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，否则只能全部初始化数据，进行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SST(State Snapshot Transfer)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SST</a:t>
            </a:r>
            <a:r>
              <a:rPr altLang="en-US" dirty="0" smtClean="0">
                <a:solidFill>
                  <a:schemeClr val="accent1"/>
                </a:solidFill>
              </a:rPr>
              <a:t>方式的选择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Dump</a:t>
            </a: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需要锁定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节点，无法提供访问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速度慢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Rsync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需要锁定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节点，无法提供访问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速度快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Xtrabackup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只需要短时间锁定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，基本不影响访问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速度较快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Rolling Schema Upgrade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3857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Schema Upgrade</a:t>
            </a:r>
            <a:r>
              <a:rPr altLang="en-US" dirty="0" smtClean="0"/>
              <a:t>指的是任何修改数据库结构的</a:t>
            </a:r>
            <a:r>
              <a:rPr lang="en-US" altLang="zh-CN" dirty="0" smtClean="0"/>
              <a:t>DDL</a:t>
            </a:r>
            <a:r>
              <a:rPr altLang="en-US" dirty="0" smtClean="0"/>
              <a:t>语句，这种语句不具有事务性。 </a:t>
            </a:r>
            <a:r>
              <a:rPr lang="en-US" altLang="zh-CN" dirty="0" smtClean="0"/>
              <a:t>Total Order Isolation(TOI) </a:t>
            </a:r>
            <a:r>
              <a:rPr altLang="en-US" dirty="0" smtClean="0"/>
              <a:t>默认的工作方式，在这种模式下，</a:t>
            </a:r>
            <a:r>
              <a:rPr lang="en-US" altLang="zh-CN" dirty="0" smtClean="0"/>
              <a:t>DDL</a:t>
            </a:r>
            <a:r>
              <a:rPr altLang="en-US" dirty="0" smtClean="0"/>
              <a:t>语句的表现将和在一个单机数据库上一样，将会锁定整个集群库。并且这个语句将会同时发 送到所有的集群节点去执行。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altLang="en-US" dirty="0" smtClean="0"/>
              <a:t>   </a:t>
            </a:r>
            <a:r>
              <a:rPr lang="en-US" altLang="zh-CN" dirty="0" smtClean="0"/>
              <a:t>Rolling Schema Upgrade(RSU) </a:t>
            </a:r>
            <a:r>
              <a:rPr lang="en-US" altLang="zh-CN" dirty="0" err="1" smtClean="0"/>
              <a:t>wsrep</a:t>
            </a:r>
            <a:r>
              <a:rPr altLang="en-US" dirty="0" smtClean="0"/>
              <a:t>是通过设置</a:t>
            </a:r>
            <a:r>
              <a:rPr lang="en-US" altLang="zh-CN" dirty="0" err="1" smtClean="0"/>
              <a:t>wsrep_OSU_method</a:t>
            </a:r>
            <a:r>
              <a:rPr altLang="en-US" dirty="0" smtClean="0"/>
              <a:t>参数，</a:t>
            </a:r>
            <a:r>
              <a:rPr lang="en-US" altLang="zh-CN" dirty="0" smtClean="0"/>
              <a:t>DDL</a:t>
            </a:r>
            <a:r>
              <a:rPr altLang="en-US" dirty="0" smtClean="0"/>
              <a:t>语句将会在当前节点执行，并且在执行过程中不锁 定其他节点，当这个节点的</a:t>
            </a:r>
            <a:r>
              <a:rPr lang="en-US" altLang="zh-CN" dirty="0" smtClean="0"/>
              <a:t>DDL</a:t>
            </a:r>
            <a:r>
              <a:rPr altLang="en-US" dirty="0" smtClean="0"/>
              <a:t>操作完成，将会应用操作过程中延迟的</a:t>
            </a:r>
            <a:r>
              <a:rPr lang="en-US" altLang="zh-CN" dirty="0" smtClean="0"/>
              <a:t>replication</a:t>
            </a:r>
            <a:r>
              <a:rPr altLang="en-US" dirty="0" smtClean="0"/>
              <a:t>，然后你在手工的一个一个节点的去做</a:t>
            </a:r>
            <a:r>
              <a:rPr lang="en-US" altLang="zh-CN" dirty="0" smtClean="0"/>
              <a:t>DDL</a:t>
            </a:r>
            <a:r>
              <a:rPr altLang="en-US" dirty="0" smtClean="0"/>
              <a:t>操作。这个滚动 升级的过程中，集群中会有部分服务器有新的表结构，部分有旧的表结构。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71612"/>
            <a:ext cx="4376729" cy="436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节点故障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任何的硬件故障、软件崩溃、网络连接异常，都将造成节点故障。 判断故障节点的依据，是根据他是否还能够连接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PC（Primary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component），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而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PC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是从当前集群中随机选择的，因此不能简单的根据服务 器是否能够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ping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通等外部的方式来判断，需要根据各个节点的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wsrep_local_state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来进行投票。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故障侦测 节点每隔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evs.inactive_check_period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接收一次数据包。假如在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evs.keepalive_period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间隔都没有任何信息发出，则发出一个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heartbeat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信 号。假如某一个节点在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evs.suspect_timeout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都没有任何信息发出，则这个节点被标识为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suspected，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当所有的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cluster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成员节点都认为这个节点 是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suspected，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则认为这个节点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failed。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同理，假如某个节点认为另一个节点有问题，则也必须所有的节点都保持一致的想法，才能够定性。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综上，这些节点状态参数的设置应该遵循：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evs.keepalive_period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evs.inactive_check_period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evs.suspect_timeout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evs.inactive_timeout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evs.consensus_timeout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Galera</a:t>
            </a:r>
            <a:r>
              <a:rPr lang="en-US" altLang="zh-CN" dirty="0" smtClean="0">
                <a:solidFill>
                  <a:schemeClr val="accent1"/>
                </a:solidFill>
              </a:rPr>
              <a:t> Arbiter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  0.8.2</a:t>
            </a:r>
            <a:r>
              <a:rPr altLang="en-US" dirty="0" smtClean="0"/>
              <a:t>的</a:t>
            </a:r>
            <a:r>
              <a:rPr lang="en-US" altLang="zh-CN" dirty="0" err="1" smtClean="0"/>
              <a:t>Galera</a:t>
            </a:r>
            <a:r>
              <a:rPr altLang="en-US" dirty="0" smtClean="0"/>
              <a:t>开始支持一个</a:t>
            </a:r>
            <a:r>
              <a:rPr lang="en-US" altLang="zh-CN" dirty="0" smtClean="0"/>
              <a:t>Arbitrator</a:t>
            </a:r>
            <a:r>
              <a:rPr altLang="en-US" dirty="0" smtClean="0"/>
              <a:t>节点，来预防脑裂</a:t>
            </a:r>
            <a:r>
              <a:rPr lang="en-US" altLang="zh-CN" dirty="0" smtClean="0"/>
              <a:t>(split-brain)</a:t>
            </a:r>
            <a:r>
              <a:rPr altLang="en-US" dirty="0" smtClean="0"/>
              <a:t>；在如下图的情况下，如果有其中一个</a:t>
            </a:r>
            <a:r>
              <a:rPr lang="en-US" altLang="zh-CN" dirty="0" smtClean="0"/>
              <a:t>node</a:t>
            </a:r>
            <a:r>
              <a:rPr altLang="en-US" dirty="0" smtClean="0"/>
              <a:t>无法正常连接</a:t>
            </a:r>
            <a:r>
              <a:rPr lang="en-US" altLang="zh-CN" dirty="0" smtClean="0"/>
              <a:t>WAN</a:t>
            </a:r>
            <a:r>
              <a:rPr altLang="en-US" dirty="0" smtClean="0"/>
              <a:t>，那么 另外一个</a:t>
            </a:r>
            <a:r>
              <a:rPr lang="en-US" altLang="zh-CN" dirty="0" smtClean="0"/>
              <a:t>node</a:t>
            </a:r>
            <a:r>
              <a:rPr altLang="en-US" dirty="0" smtClean="0"/>
              <a:t>仍然可以通过和</a:t>
            </a:r>
            <a:r>
              <a:rPr lang="en-US" altLang="zh-CN" dirty="0" smtClean="0"/>
              <a:t>Arbitrator</a:t>
            </a:r>
            <a:r>
              <a:rPr altLang="en-US" dirty="0" smtClean="0"/>
              <a:t>的联系来确认状态正常，并且继续提供服务。</a:t>
            </a:r>
            <a:endParaRPr lang="en-US" altLang="en-US" dirty="0" smtClean="0"/>
          </a:p>
          <a:p>
            <a:r>
              <a:rPr altLang="en-US" dirty="0" smtClean="0"/>
              <a:t>  </a:t>
            </a:r>
            <a:endParaRPr lang="en-US" altLang="en-US" dirty="0" smtClean="0"/>
          </a:p>
          <a:p>
            <a:r>
              <a:rPr altLang="en-US" dirty="0" smtClean="0"/>
              <a:t>  需要注意的是，</a:t>
            </a:r>
            <a:r>
              <a:rPr lang="en-US" altLang="zh-CN" dirty="0" smtClean="0"/>
              <a:t>Arbitrator</a:t>
            </a:r>
            <a:r>
              <a:rPr altLang="en-US" dirty="0" smtClean="0"/>
              <a:t>需要能够看到所有的网络流量，尽管它不用这些数据做任何事，因此，它会给网络带来额外的压力。</a:t>
            </a:r>
            <a:endParaRPr lang="zh-CN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138" y="2386312"/>
            <a:ext cx="4038600" cy="295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latinLnBrk="0" hangingPunct="1">
              <a:spcBef>
                <a:spcPct val="0"/>
              </a:spcBef>
              <a:buNone/>
            </a:pPr>
            <a:r>
              <a:rPr kumimoji="0" lang="en-US" altLang="zh-CN" sz="4000" kern="1200" spc="-150" baseline="0" dirty="0" err="1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XtraDB</a:t>
            </a:r>
            <a:r>
              <a:rPr kumimoji="0" lang="en-US" altLang="zh-CN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Cluster </a:t>
            </a:r>
            <a:r>
              <a:rPr kumimoji="0" lang="zh-CN" altLang="en-US" sz="4000" kern="1200" spc="-150" baseline="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</a:t>
            </a:r>
            <a:r>
              <a:rPr altLang="en-US" dirty="0" smtClean="0"/>
              <a:t>， </a:t>
            </a:r>
            <a:r>
              <a:rPr altLang="en-US" b="1" dirty="0" smtClean="0"/>
              <a:t>同步复制</a:t>
            </a:r>
            <a:endParaRPr lang="en-US" altLang="en-US" b="1" dirty="0" smtClean="0"/>
          </a:p>
          <a:p>
            <a:r>
              <a:rPr lang="en-US" altLang="zh-CN" dirty="0" smtClean="0"/>
              <a:t>      </a:t>
            </a:r>
            <a:r>
              <a:rPr altLang="en-US" sz="1600" dirty="0" smtClean="0"/>
              <a:t>复制动作是同步的，</a:t>
            </a:r>
            <a:r>
              <a:rPr altLang="en-US" sz="1600" dirty="0" smtClean="0">
                <a:solidFill>
                  <a:srgbClr val="FF0000"/>
                </a:solidFill>
              </a:rPr>
              <a:t>实际上数据并不是完全同步的</a:t>
            </a:r>
            <a:r>
              <a:rPr altLang="en-US" sz="1600" dirty="0" smtClean="0"/>
              <a:t>，数据的同步存在一个间隙，只能称为虚同步。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altLang="en-US" dirty="0" smtClean="0"/>
              <a:t>，</a:t>
            </a:r>
            <a:r>
              <a:rPr altLang="en-US" b="1" dirty="0" smtClean="0"/>
              <a:t>多</a:t>
            </a:r>
            <a:r>
              <a:rPr lang="en-US" altLang="zh-CN" b="1" dirty="0" smtClean="0"/>
              <a:t>master</a:t>
            </a:r>
          </a:p>
          <a:p>
            <a:r>
              <a:rPr lang="en-US" altLang="zh-CN" dirty="0" smtClean="0"/>
              <a:t>       </a:t>
            </a:r>
            <a:r>
              <a:rPr altLang="en-US" sz="1600" dirty="0" smtClean="0"/>
              <a:t>每一个节点都可以作为</a:t>
            </a:r>
            <a:r>
              <a:rPr lang="en-US" altLang="zh-CN" sz="1600" dirty="0" smtClean="0"/>
              <a:t>master</a:t>
            </a:r>
            <a:r>
              <a:rPr altLang="en-US" sz="1600" dirty="0" smtClean="0"/>
              <a:t>，并将改动发送到其他节点。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altLang="en-US" dirty="0" smtClean="0"/>
              <a:t>，</a:t>
            </a:r>
            <a:r>
              <a:rPr altLang="en-US" b="1" dirty="0" smtClean="0"/>
              <a:t>并行复制</a:t>
            </a:r>
            <a:endParaRPr lang="en-US" altLang="en-US" b="1" dirty="0" smtClean="0"/>
          </a:p>
          <a:p>
            <a:r>
              <a:rPr lang="en-US" altLang="zh-CN" dirty="0" smtClean="0"/>
              <a:t>       </a:t>
            </a:r>
            <a:r>
              <a:rPr altLang="en-US" sz="1600" dirty="0" smtClean="0"/>
              <a:t>复制可以指定多个线程，并且复制是以事务为单位的，多个事务同时并行推送到所有集群节点。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altLang="en-US" dirty="0" smtClean="0"/>
              <a:t>，</a:t>
            </a:r>
            <a:r>
              <a:rPr altLang="en-US" b="1" dirty="0" smtClean="0"/>
              <a:t>新节点自动部署</a:t>
            </a:r>
            <a:endParaRPr lang="en-US" altLang="en-US" b="1" dirty="0" smtClean="0"/>
          </a:p>
          <a:p>
            <a:r>
              <a:rPr lang="en-US" altLang="zh-CN" b="1" dirty="0" smtClean="0"/>
              <a:t>        </a:t>
            </a:r>
            <a:r>
              <a:rPr altLang="en-US" sz="1600" dirty="0" err="1" smtClean="0"/>
              <a:t>只需要修改合适的参数，启动新节点的</a:t>
            </a:r>
            <a:r>
              <a:rPr lang="en-US" altLang="zh-CN" sz="1600" dirty="0" err="1" smtClean="0"/>
              <a:t>mysqld</a:t>
            </a:r>
            <a:r>
              <a:rPr altLang="en-US" sz="1600" dirty="0" err="1" smtClean="0"/>
              <a:t>进程并成功加入集群后，数据完全自动的部署到新节点</a:t>
            </a:r>
            <a:r>
              <a:rPr altLang="en-US" sz="1600" dirty="0" smtClean="0"/>
              <a:t>。</a:t>
            </a:r>
            <a:endParaRPr lang="en-US" altLang="en-US" sz="1600" dirty="0" smtClean="0"/>
          </a:p>
          <a:p>
            <a:r>
              <a:rPr lang="en-US" altLang="en-US" sz="2100" b="1" dirty="0" smtClean="0"/>
              <a:t>5</a:t>
            </a:r>
            <a:r>
              <a:rPr lang="zh-CN" altLang="en-US" sz="2100" b="1" dirty="0" smtClean="0"/>
              <a:t>，数据一致性</a:t>
            </a:r>
            <a:endParaRPr lang="en-US" altLang="zh-CN" sz="2100" b="1" dirty="0" smtClean="0"/>
          </a:p>
          <a:p>
            <a:r>
              <a:rPr lang="en-US" altLang="en-US" sz="1600" dirty="0" smtClean="0"/>
              <a:t>          </a:t>
            </a:r>
            <a:r>
              <a:rPr lang="zh-CN" altLang="en-US" sz="1600" dirty="0" smtClean="0"/>
              <a:t>严格的数据一致</a:t>
            </a:r>
            <a:endParaRPr lang="en-US" altLang="zh-CN" sz="1600" dirty="0" smtClean="0"/>
          </a:p>
          <a:p>
            <a:r>
              <a:rPr lang="en-US" altLang="en-US" sz="2100" b="1" dirty="0" smtClean="0"/>
              <a:t>6</a:t>
            </a:r>
            <a:r>
              <a:rPr lang="zh-CN" altLang="en-US" sz="2100" b="1" dirty="0" smtClean="0"/>
              <a:t>，高可用性</a:t>
            </a:r>
            <a:endParaRPr lang="en-US" altLang="zh-CN" sz="2100" b="1" dirty="0" smtClean="0"/>
          </a:p>
          <a:p>
            <a:r>
              <a:rPr lang="en-US" altLang="en-US" sz="1600" dirty="0" smtClean="0"/>
              <a:t>           </a:t>
            </a:r>
            <a:r>
              <a:rPr lang="zh-CN" altLang="en-US" sz="1600" dirty="0" smtClean="0"/>
              <a:t>单点故障不影响可用性</a:t>
            </a:r>
            <a:endParaRPr lang="en-US" altLang="zh-CN" sz="1600" dirty="0" smtClean="0"/>
          </a:p>
          <a:p>
            <a:r>
              <a:rPr lang="en-US" altLang="en-US" sz="2100" b="1" dirty="0" smtClean="0"/>
              <a:t>7</a:t>
            </a:r>
            <a:r>
              <a:rPr lang="zh-CN" altLang="en-US" sz="2100" b="1" dirty="0" smtClean="0"/>
              <a:t>，与传统</a:t>
            </a:r>
            <a:r>
              <a:rPr lang="en-US" altLang="zh-CN" sz="2100" b="1" dirty="0" err="1" smtClean="0"/>
              <a:t>mysql</a:t>
            </a:r>
            <a:r>
              <a:rPr lang="zh-CN" altLang="en-US" sz="2100" b="1" dirty="0" smtClean="0"/>
              <a:t>几乎完全兼容</a:t>
            </a:r>
            <a:endParaRPr lang="en-US" altLang="zh-CN" sz="2100" b="1" dirty="0" smtClean="0"/>
          </a:p>
          <a:p>
            <a:r>
              <a:rPr lang="zh-CN" altLang="en-US" sz="1600" dirty="0" smtClean="0"/>
              <a:t>数据可以直接使用不需要任何转换，程序上也仅仅事务处理机制有变化，并且还可以完全规避</a:t>
            </a:r>
            <a:endParaRPr lang="en-US" altLang="en-US" sz="1600" dirty="0" smtClean="0"/>
          </a:p>
        </p:txBody>
      </p:sp>
      <p:pic>
        <p:nvPicPr>
          <p:cNvPr id="6" name="内容占位符 5" descr="cluster-diagram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391488"/>
            <a:ext cx="4038600" cy="29433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部分参数调整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28662" y="1571612"/>
            <a:ext cx="7772400" cy="4572000"/>
          </a:xfrm>
        </p:spPr>
        <p:txBody>
          <a:bodyPr>
            <a:normAutofit fontScale="92500" lnSpcReduction="20000"/>
          </a:bodyPr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altLang="en-US" sz="2300" dirty="0" smtClean="0">
                <a:solidFill>
                  <a:schemeClr val="bg1"/>
                </a:solidFill>
              </a:rPr>
              <a:t>当网络状况不好时考虑调整的参数设置：</a:t>
            </a:r>
            <a:endParaRPr lang="en-US" altLang="en-US" sz="2300" dirty="0" smtClean="0">
              <a:solidFill>
                <a:schemeClr val="bg1"/>
              </a:solidFill>
            </a:endParaRPr>
          </a:p>
          <a:p>
            <a:pPr lvl="1"/>
            <a:r>
              <a:rPr alt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wsrep_provider_options</a:t>
            </a:r>
            <a:r>
              <a:rPr lang="en-US" sz="1900" dirty="0" smtClean="0">
                <a:solidFill>
                  <a:schemeClr val="bg1"/>
                </a:solidFill>
              </a:rPr>
              <a:t> = "</a:t>
            </a:r>
            <a:r>
              <a:rPr lang="en-US" sz="1900" dirty="0" err="1" smtClean="0">
                <a:solidFill>
                  <a:schemeClr val="bg1"/>
                </a:solidFill>
              </a:rPr>
              <a:t>evs.keepalive_period</a:t>
            </a:r>
            <a:r>
              <a:rPr lang="en-US" sz="1900" dirty="0" smtClean="0">
                <a:solidFill>
                  <a:schemeClr val="bg1"/>
                </a:solidFill>
              </a:rPr>
              <a:t> = PT3S; </a:t>
            </a:r>
            <a:r>
              <a:rPr lang="en-US" sz="1900" dirty="0" err="1" smtClean="0">
                <a:solidFill>
                  <a:schemeClr val="bg1"/>
                </a:solidFill>
              </a:rPr>
              <a:t>evs.inactive_check_period</a:t>
            </a:r>
            <a:r>
              <a:rPr lang="en-US" sz="1900" dirty="0" smtClean="0">
                <a:solidFill>
                  <a:schemeClr val="bg1"/>
                </a:solidFill>
              </a:rPr>
              <a:t> = PT10S; </a:t>
            </a:r>
            <a:r>
              <a:rPr lang="en-US" sz="1900" dirty="0" err="1" smtClean="0">
                <a:solidFill>
                  <a:schemeClr val="bg1"/>
                </a:solidFill>
              </a:rPr>
              <a:t>evs.suspect_timeout</a:t>
            </a:r>
            <a:r>
              <a:rPr lang="en-US" sz="1900" dirty="0" smtClean="0">
                <a:solidFill>
                  <a:schemeClr val="bg1"/>
                </a:solidFill>
              </a:rPr>
              <a:t> = PT30S; </a:t>
            </a:r>
            <a:r>
              <a:rPr lang="en-US" sz="1900" dirty="0" err="1" smtClean="0">
                <a:solidFill>
                  <a:schemeClr val="bg1"/>
                </a:solidFill>
              </a:rPr>
              <a:t>evs.inactive_timeout</a:t>
            </a:r>
            <a:r>
              <a:rPr lang="en-US" sz="1900" dirty="0" smtClean="0">
                <a:solidFill>
                  <a:schemeClr val="bg1"/>
                </a:solidFill>
              </a:rPr>
              <a:t> = PT1M; </a:t>
            </a:r>
            <a:r>
              <a:rPr lang="en-US" sz="1900" dirty="0" err="1" smtClean="0">
                <a:solidFill>
                  <a:schemeClr val="bg1"/>
                </a:solidFill>
              </a:rPr>
              <a:t>evs.consensus_timeout</a:t>
            </a:r>
            <a:r>
              <a:rPr lang="en-US" sz="1900" dirty="0" smtClean="0">
                <a:solidFill>
                  <a:schemeClr val="bg1"/>
                </a:solidFill>
              </a:rPr>
              <a:t> = PT1M" </a:t>
            </a:r>
          </a:p>
          <a:p>
            <a:pPr lvl="2"/>
            <a:r>
              <a:rPr lang="en-US" sz="1700" dirty="0" err="1" smtClean="0">
                <a:solidFill>
                  <a:schemeClr val="bg1"/>
                </a:solidFill>
              </a:rPr>
              <a:t>evs.keepalive_period</a:t>
            </a:r>
            <a:r>
              <a:rPr lang="en-US" sz="1700" dirty="0" smtClean="0">
                <a:solidFill>
                  <a:schemeClr val="bg1"/>
                </a:solidFill>
              </a:rPr>
              <a:t>               </a:t>
            </a:r>
            <a:r>
              <a:rPr altLang="en-US" sz="1700" dirty="0" smtClean="0">
                <a:solidFill>
                  <a:schemeClr val="bg1"/>
                </a:solidFill>
              </a:rPr>
              <a:t>参数控制多久发送一次</a:t>
            </a:r>
            <a:r>
              <a:rPr lang="en-US" sz="1700" dirty="0" err="1" smtClean="0">
                <a:solidFill>
                  <a:schemeClr val="bg1"/>
                </a:solidFill>
              </a:rPr>
              <a:t>keepalive</a:t>
            </a:r>
            <a:r>
              <a:rPr altLang="en-US" sz="1700" dirty="0" smtClean="0">
                <a:solidFill>
                  <a:schemeClr val="bg1"/>
                </a:solidFill>
              </a:rPr>
              <a:t>请求信号</a:t>
            </a:r>
            <a:endParaRPr lang="en-US" altLang="en-US" sz="1700" dirty="0" smtClean="0">
              <a:solidFill>
                <a:schemeClr val="bg1"/>
              </a:solidFill>
            </a:endParaRPr>
          </a:p>
          <a:p>
            <a:pPr lvl="2"/>
            <a:r>
              <a:rPr alt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evs.inactive_check_period</a:t>
            </a:r>
            <a:r>
              <a:rPr lang="en-US" sz="1700" dirty="0" smtClean="0">
                <a:solidFill>
                  <a:schemeClr val="bg1"/>
                </a:solidFill>
              </a:rPr>
              <a:t>  </a:t>
            </a:r>
            <a:r>
              <a:rPr altLang="en-US" sz="1700" dirty="0" smtClean="0">
                <a:solidFill>
                  <a:schemeClr val="bg1"/>
                </a:solidFill>
              </a:rPr>
              <a:t>参数控制多久检测一次节点活动</a:t>
            </a:r>
            <a:r>
              <a:rPr lang="en-US" altLang="zh-CN" sz="1700" dirty="0" smtClean="0">
                <a:solidFill>
                  <a:schemeClr val="bg1"/>
                </a:solidFill>
              </a:rPr>
              <a:t>/</a:t>
            </a:r>
            <a:r>
              <a:rPr altLang="en-US" sz="1700" dirty="0" smtClean="0">
                <a:solidFill>
                  <a:schemeClr val="bg1"/>
                </a:solidFill>
              </a:rPr>
              <a:t>静止状态 </a:t>
            </a:r>
            <a:endParaRPr lang="en-US" altLang="en-US" sz="1700" dirty="0" smtClean="0">
              <a:solidFill>
                <a:schemeClr val="bg1"/>
              </a:solidFill>
            </a:endParaRPr>
          </a:p>
          <a:p>
            <a:pPr lvl="2"/>
            <a:r>
              <a:rPr lang="en-US" sz="1700" dirty="0" err="1" smtClean="0">
                <a:solidFill>
                  <a:schemeClr val="bg1"/>
                </a:solidFill>
              </a:rPr>
              <a:t>evs.suspect_timeout</a:t>
            </a:r>
            <a:r>
              <a:rPr lang="en-US" sz="1700" dirty="0" smtClean="0">
                <a:solidFill>
                  <a:schemeClr val="bg1"/>
                </a:solidFill>
              </a:rPr>
              <a:t>               </a:t>
            </a:r>
            <a:r>
              <a:rPr altLang="en-US" sz="1700" dirty="0" smtClean="0">
                <a:solidFill>
                  <a:schemeClr val="bg1"/>
                </a:solidFill>
              </a:rPr>
              <a:t>参数控制某个节点是否被标识为</a:t>
            </a:r>
            <a:r>
              <a:rPr lang="en-US" sz="1700" dirty="0" smtClean="0">
                <a:solidFill>
                  <a:schemeClr val="bg1"/>
                </a:solidFill>
              </a:rPr>
              <a:t>suspected</a:t>
            </a:r>
            <a:r>
              <a:rPr altLang="en-US" sz="1700" dirty="0" smtClean="0">
                <a:solidFill>
                  <a:schemeClr val="bg1"/>
                </a:solidFill>
              </a:rPr>
              <a:t>状态的时间间隔</a:t>
            </a:r>
            <a:endParaRPr lang="en-US" altLang="en-US" sz="1700" dirty="0" smtClean="0">
              <a:solidFill>
                <a:schemeClr val="bg1"/>
              </a:solidFill>
            </a:endParaRPr>
          </a:p>
          <a:p>
            <a:pPr lvl="2"/>
            <a:r>
              <a:rPr alt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evs.inactive_timeout</a:t>
            </a:r>
            <a:r>
              <a:rPr lang="en-US" sz="1700" dirty="0" smtClean="0">
                <a:solidFill>
                  <a:schemeClr val="bg1"/>
                </a:solidFill>
              </a:rPr>
              <a:t>             </a:t>
            </a:r>
            <a:r>
              <a:rPr altLang="en-US" sz="1700" dirty="0" smtClean="0">
                <a:solidFill>
                  <a:schemeClr val="bg1"/>
                </a:solidFill>
              </a:rPr>
              <a:t>参数控制节点不活动时检测周期 </a:t>
            </a:r>
            <a:endParaRPr lang="en-US" altLang="en-US" sz="1700" dirty="0" smtClean="0">
              <a:solidFill>
                <a:schemeClr val="bg1"/>
              </a:solidFill>
            </a:endParaRPr>
          </a:p>
          <a:p>
            <a:pPr lvl="2"/>
            <a:r>
              <a:rPr lang="en-US" sz="1700" dirty="0" err="1" smtClean="0">
                <a:solidFill>
                  <a:schemeClr val="bg1"/>
                </a:solidFill>
              </a:rPr>
              <a:t>evs.consensus_timeout</a:t>
            </a:r>
            <a:r>
              <a:rPr lang="en-US" sz="1700" dirty="0" smtClean="0">
                <a:solidFill>
                  <a:schemeClr val="bg1"/>
                </a:solidFill>
              </a:rPr>
              <a:t>         </a:t>
            </a:r>
            <a:r>
              <a:rPr altLang="en-US" sz="1700" dirty="0" smtClean="0">
                <a:solidFill>
                  <a:schemeClr val="bg1"/>
                </a:solidFill>
              </a:rPr>
              <a:t>参数控制多久检测一次节点一致性 通过上面的设置，可以使节点超时时间为</a:t>
            </a:r>
            <a:r>
              <a:rPr lang="en-US" altLang="zh-CN" sz="1700" dirty="0" smtClean="0">
                <a:solidFill>
                  <a:schemeClr val="bg1"/>
                </a:solidFill>
              </a:rPr>
              <a:t>30</a:t>
            </a:r>
            <a:r>
              <a:rPr altLang="en-US" sz="1700" dirty="0" smtClean="0">
                <a:solidFill>
                  <a:schemeClr val="bg1"/>
                </a:solidFill>
              </a:rPr>
              <a:t>秒</a:t>
            </a:r>
            <a:endParaRPr lang="en-US" altLang="en-US" sz="1700" dirty="0" smtClean="0">
              <a:solidFill>
                <a:schemeClr val="bg1"/>
              </a:solidFill>
            </a:endParaRPr>
          </a:p>
          <a:p>
            <a:pPr lvl="2"/>
            <a:r>
              <a:rPr lang="en-US" sz="1700" dirty="0" err="1" smtClean="0">
                <a:solidFill>
                  <a:schemeClr val="bg1"/>
                </a:solidFill>
              </a:rPr>
              <a:t>evs.inactive_timeout</a:t>
            </a:r>
            <a:r>
              <a:rPr altLang="en-US" sz="1700" dirty="0" smtClean="0">
                <a:solidFill>
                  <a:schemeClr val="bg1"/>
                </a:solidFill>
              </a:rPr>
              <a:t>参数必须不小于</a:t>
            </a:r>
            <a:r>
              <a:rPr lang="en-US" sz="1700" dirty="0" err="1" smtClean="0">
                <a:solidFill>
                  <a:schemeClr val="bg1"/>
                </a:solidFill>
              </a:rPr>
              <a:t>evs.suspect_timeout</a:t>
            </a:r>
            <a:r>
              <a:rPr lang="en-US" sz="1700" dirty="0" smtClean="0">
                <a:solidFill>
                  <a:schemeClr val="bg1"/>
                </a:solidFill>
              </a:rPr>
              <a:t>， </a:t>
            </a:r>
            <a:r>
              <a:rPr lang="en-US" sz="1700" dirty="0" err="1" smtClean="0">
                <a:solidFill>
                  <a:schemeClr val="bg1"/>
                </a:solidFill>
              </a:rPr>
              <a:t>evs.consensus_timeout</a:t>
            </a:r>
            <a:r>
              <a:rPr altLang="en-US" sz="1700" dirty="0" smtClean="0">
                <a:solidFill>
                  <a:schemeClr val="bg1"/>
                </a:solidFill>
              </a:rPr>
              <a:t>必须不小于</a:t>
            </a:r>
            <a:r>
              <a:rPr lang="en-US" sz="1700" dirty="0" err="1" smtClean="0">
                <a:solidFill>
                  <a:schemeClr val="bg1"/>
                </a:solidFill>
              </a:rPr>
              <a:t>evs.inactive_timeout</a:t>
            </a:r>
            <a:r>
              <a:rPr lang="en-US" sz="1700" dirty="0" smtClean="0">
                <a:solidFill>
                  <a:schemeClr val="bg1"/>
                </a:solidFill>
              </a:rPr>
              <a:t>。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wsrep_slave_threads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altLang="en-US" sz="1600" dirty="0" smtClean="0">
                <a:solidFill>
                  <a:schemeClr val="bg1"/>
                </a:solidFill>
              </a:rPr>
              <a:t>建议每个</a:t>
            </a:r>
            <a:r>
              <a:rPr lang="en-US" altLang="zh-CN" sz="1600" dirty="0" smtClean="0">
                <a:solidFill>
                  <a:schemeClr val="bg1"/>
                </a:solidFill>
              </a:rPr>
              <a:t>core</a:t>
            </a:r>
            <a:r>
              <a:rPr altLang="en-US" sz="1600" dirty="0" smtClean="0">
                <a:solidFill>
                  <a:schemeClr val="bg1"/>
                </a:solidFill>
              </a:rPr>
              <a:t>启动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altLang="en-US" sz="1600" dirty="0" smtClean="0">
                <a:solidFill>
                  <a:schemeClr val="bg1"/>
                </a:solidFill>
              </a:rPr>
              <a:t>个复制线程，这个参数很大程度上受到</a:t>
            </a:r>
            <a:r>
              <a:rPr lang="en-US" altLang="zh-CN" sz="1600" dirty="0" smtClean="0">
                <a:solidFill>
                  <a:schemeClr val="bg1"/>
                </a:solidFill>
              </a:rPr>
              <a:t>I/O</a:t>
            </a:r>
            <a:r>
              <a:rPr altLang="en-US" sz="1600" dirty="0" smtClean="0">
                <a:solidFill>
                  <a:schemeClr val="bg1"/>
                </a:solidFill>
              </a:rPr>
              <a:t>能力的影响，官方甚至在</a:t>
            </a:r>
            <a:r>
              <a:rPr lang="en-US" altLang="zh-CN" sz="1600" dirty="0" smtClean="0">
                <a:solidFill>
                  <a:schemeClr val="bg1"/>
                </a:solidFill>
              </a:rPr>
              <a:t>ThinkPad R51</a:t>
            </a:r>
            <a:r>
              <a:rPr altLang="en-US" sz="1600" dirty="0" smtClean="0">
                <a:solidFill>
                  <a:schemeClr val="bg1"/>
                </a:solidFill>
              </a:rPr>
              <a:t>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4200</a:t>
            </a:r>
            <a:r>
              <a:rPr altLang="en-US" sz="1600" dirty="0" smtClean="0">
                <a:solidFill>
                  <a:schemeClr val="bg1"/>
                </a:solidFill>
              </a:rPr>
              <a:t>转硬盘、单核心的机器上设置</a:t>
            </a:r>
            <a:r>
              <a:rPr lang="en-US" altLang="zh-CN" sz="1600" dirty="0" smtClean="0">
                <a:solidFill>
                  <a:schemeClr val="bg1"/>
                </a:solidFill>
              </a:rPr>
              <a:t>32</a:t>
            </a:r>
            <a:r>
              <a:rPr altLang="en-US" sz="1600" dirty="0" smtClean="0">
                <a:solidFill>
                  <a:schemeClr val="bg1"/>
                </a:solidFill>
              </a:rPr>
              <a:t>个线程，并且执行良好。 可以通过观察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wsrep_cert_deps_distance</a:t>
            </a:r>
            <a:r>
              <a:rPr altLang="en-US" sz="1600" dirty="0" smtClean="0">
                <a:solidFill>
                  <a:schemeClr val="bg1"/>
                </a:solidFill>
              </a:rPr>
              <a:t>这个状态变量来获得当前最佳的线程数，这个参数实际上表示单位时间平均多少个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writesets</a:t>
            </a:r>
            <a:r>
              <a:rPr altLang="en-US" sz="1600" dirty="0" smtClean="0">
                <a:solidFill>
                  <a:schemeClr val="bg1"/>
                </a:solidFill>
              </a:rPr>
              <a:t>能被执行掉。</a:t>
            </a:r>
            <a:endParaRPr lang="en-US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监控要点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wsrep_flow_control_paused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altLang="en-US" dirty="0" smtClean="0">
                <a:solidFill>
                  <a:schemeClr val="bg1"/>
                </a:solidFill>
              </a:rPr>
              <a:t>这个变量标识当前节点落后于集群的程度，</a:t>
            </a:r>
            <a:r>
              <a:rPr lang="en-US" altLang="zh-CN" dirty="0" smtClean="0">
                <a:solidFill>
                  <a:schemeClr val="bg1"/>
                </a:solidFill>
              </a:rPr>
              <a:t>0.0-1.0,0.0</a:t>
            </a:r>
            <a:r>
              <a:rPr altLang="en-US" dirty="0" smtClean="0">
                <a:solidFill>
                  <a:schemeClr val="bg1"/>
                </a:solidFill>
              </a:rPr>
              <a:t>为没有落后，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flow control</a:t>
            </a:r>
            <a:r>
              <a:rPr altLang="en-US" dirty="0" smtClean="0">
                <a:solidFill>
                  <a:schemeClr val="bg1"/>
                </a:solidFill>
              </a:rPr>
              <a:t>已经停止了。应该尽量保证这个变量值为</a:t>
            </a:r>
            <a:r>
              <a:rPr lang="en-US" altLang="zh-CN" dirty="0" smtClean="0">
                <a:solidFill>
                  <a:schemeClr val="bg1"/>
                </a:solidFill>
              </a:rPr>
              <a:t>0.0</a:t>
            </a:r>
            <a:r>
              <a:rPr altLang="en-US" dirty="0" smtClean="0">
                <a:solidFill>
                  <a:schemeClr val="bg1"/>
                </a:solidFill>
              </a:rPr>
              <a:t>。 如果落后实在太厉害，则应该适当增加复制线程数</a:t>
            </a:r>
            <a:r>
              <a:rPr lang="en-US" altLang="zh-CN" dirty="0" err="1" smtClean="0">
                <a:solidFill>
                  <a:schemeClr val="bg1"/>
                </a:solidFill>
              </a:rPr>
              <a:t>wsrep_slave_threads</a:t>
            </a:r>
            <a:r>
              <a:rPr altLang="en-US" dirty="0" smtClean="0">
                <a:solidFill>
                  <a:schemeClr val="bg1"/>
                </a:solidFill>
              </a:rPr>
              <a:t>，如果还没有改善，则应该从集群中删除最慢的节点。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wsrep_cert_deps_distance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altLang="en-US" dirty="0" smtClean="0">
                <a:solidFill>
                  <a:schemeClr val="bg1"/>
                </a:solidFill>
              </a:rPr>
              <a:t>这个变量标识当前节点平均时间内并行执行的事务数，这个数据可以用来作为</a:t>
            </a:r>
            <a:r>
              <a:rPr lang="en-US" altLang="zh-CN" dirty="0" err="1" smtClean="0">
                <a:solidFill>
                  <a:schemeClr val="bg1"/>
                </a:solidFill>
              </a:rPr>
              <a:t>wsrep_slave_threads</a:t>
            </a:r>
            <a:r>
              <a:rPr altLang="en-US" dirty="0" smtClean="0">
                <a:solidFill>
                  <a:schemeClr val="bg1"/>
                </a:solidFill>
              </a:rPr>
              <a:t>的参考，同时当并发量很高的时候，这个数值也会很大。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wsrep_flow_control_sent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</a:rPr>
              <a:t>flow_control</a:t>
            </a:r>
            <a:r>
              <a:rPr altLang="en-US" dirty="0" smtClean="0">
                <a:solidFill>
                  <a:schemeClr val="bg1"/>
                </a:solidFill>
              </a:rPr>
              <a:t>发出</a:t>
            </a:r>
            <a:r>
              <a:rPr lang="en-US" altLang="zh-CN" dirty="0" smtClean="0">
                <a:solidFill>
                  <a:schemeClr val="bg1"/>
                </a:solidFill>
              </a:rPr>
              <a:t>FC_PAUSE</a:t>
            </a:r>
            <a:r>
              <a:rPr altLang="en-US" dirty="0" smtClean="0">
                <a:solidFill>
                  <a:schemeClr val="bg1"/>
                </a:solidFill>
              </a:rPr>
              <a:t>事件的次数，暂停的次数越多，表示接受到的请求频繁堵满</a:t>
            </a:r>
            <a:r>
              <a:rPr lang="en-US" altLang="zh-CN" dirty="0" smtClean="0">
                <a:solidFill>
                  <a:schemeClr val="bg1"/>
                </a:solidFill>
              </a:rPr>
              <a:t>slave</a:t>
            </a:r>
            <a:r>
              <a:rPr altLang="en-US" dirty="0" smtClean="0">
                <a:solidFill>
                  <a:schemeClr val="bg1"/>
                </a:solidFill>
              </a:rPr>
              <a:t>队列，这种情况下不是队列长度不足，就是机器性能太差。（如果集群中多个机器都有 这个情况，则考虑调整</a:t>
            </a:r>
            <a:r>
              <a:rPr lang="en-US" altLang="zh-CN" dirty="0" smtClean="0">
                <a:solidFill>
                  <a:schemeClr val="bg1"/>
                </a:solidFill>
              </a:rPr>
              <a:t>slave</a:t>
            </a:r>
            <a:r>
              <a:rPr altLang="en-US" dirty="0" smtClean="0">
                <a:solidFill>
                  <a:schemeClr val="bg1"/>
                </a:solidFill>
              </a:rPr>
              <a:t>队列长度的相关参数，如</a:t>
            </a:r>
            <a:r>
              <a:rPr lang="en-US" altLang="zh-CN" dirty="0" err="1" smtClean="0">
                <a:solidFill>
                  <a:schemeClr val="bg1"/>
                </a:solidFill>
              </a:rPr>
              <a:t>gcs.fc_limit</a:t>
            </a:r>
            <a:r>
              <a:rPr altLang="en-US" dirty="0" smtClean="0">
                <a:solidFill>
                  <a:schemeClr val="bg1"/>
                </a:solidFill>
              </a:rPr>
              <a:t>等）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wsrep_local_recv_queue_avg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altLang="en-US" dirty="0" smtClean="0">
                <a:solidFill>
                  <a:schemeClr val="bg1"/>
                </a:solidFill>
              </a:rPr>
              <a:t>这个参数表示本地节点平均的接收队列长度，如果这个参数不为</a:t>
            </a:r>
            <a:r>
              <a:rPr lang="en-US" altLang="zh-CN" dirty="0" smtClean="0">
                <a:solidFill>
                  <a:schemeClr val="bg1"/>
                </a:solidFill>
              </a:rPr>
              <a:t>0.0</a:t>
            </a:r>
            <a:r>
              <a:rPr altLang="en-US" dirty="0" smtClean="0">
                <a:solidFill>
                  <a:schemeClr val="bg1"/>
                </a:solidFill>
              </a:rPr>
              <a:t>，则表示接收来的数据不能被及时应用（立即应用了则不会进入队列）。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wsrep_local_send_q_avg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altLang="en-US" dirty="0" smtClean="0">
                <a:solidFill>
                  <a:schemeClr val="bg1"/>
                </a:solidFill>
              </a:rPr>
              <a:t>这个参数表示本地节点发送数据的队列长度，如果这个参数不为</a:t>
            </a:r>
            <a:r>
              <a:rPr lang="en-US" altLang="zh-CN" dirty="0" smtClean="0">
                <a:solidFill>
                  <a:schemeClr val="bg1"/>
                </a:solidFill>
              </a:rPr>
              <a:t>0.0</a:t>
            </a:r>
            <a:r>
              <a:rPr altLang="en-US" dirty="0" smtClean="0">
                <a:solidFill>
                  <a:schemeClr val="bg1"/>
                </a:solidFill>
              </a:rPr>
              <a:t>，则表示向外发送数据的速度比较慢，有堆积。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高负载下的宕机风险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利用</a:t>
            </a:r>
            <a:r>
              <a:rPr lang="en-US" altLang="zh-CN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sysbench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通过</a:t>
            </a:r>
            <a:r>
              <a:rPr lang="en-US" altLang="zh-CN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Haproxy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对三节点的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Cluster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进行并发读写，并发线程数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300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en-US" alt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此时，整体每个节点的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IO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负载都比较低，没有造成瓶颈，但是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CPU</a:t>
            </a:r>
            <a:r>
              <a:rPr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资源消耗很大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857628"/>
            <a:ext cx="713166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高负载下的宕机风险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此时三个节点的日志中均频繁出现如下内容。</a:t>
            </a:r>
            <a:endParaRPr lang="en-US" altLang="zh-CN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此时发生过一次三个节点均无法通信，导致脑裂，三个节点 均变为只读状态的故障。</a:t>
            </a:r>
            <a:endParaRPr lang="en-US" alt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同时观察</a:t>
            </a:r>
            <a:r>
              <a:rPr lang="en-US" altLang="zh-CN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_*</a:t>
            </a:r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的相关状态参数，发现了</a:t>
            </a:r>
            <a:r>
              <a:rPr lang="en-US" altLang="zh-CN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wsrep_cert_deps_distance</a:t>
            </a:r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的值，与集群的稳定性息息相关。在当时的测试情况下，当该值超过</a:t>
            </a:r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1300</a:t>
            </a:r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，则集群崩溃的可能性非常大。</a:t>
            </a:r>
            <a:endParaRPr lang="en-US" alt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这种宕机一般不会引起数据丢失和不一致，但是将会终止数据库的可用性。</a:t>
            </a:r>
            <a:endParaRPr lang="en-US" alt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714884"/>
            <a:ext cx="8143932" cy="122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高负载引起宕机风险的防治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参考建议的监控数据，严格控制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对应用的入口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SQL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详细审核，避免不正常的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SQL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运行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使用一些策略，例如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Iptables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限制单位时间的并发量、包个数，来避免宕机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节点故障与恢复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任何的硬件故障、软件崩溃、网络连接异常，都将造成节点故障。 判断故障节点的依据，是根据他是否还能够连接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PC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Primary component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），而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PC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是从当前集群中随机选择的，因此不能简单的根据服务 器是否能够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ping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通等外部的方式来判断，需要根据各个节点的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wsrep_local_state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前面说过，故障侦测 节点每隔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evs.inactive_check_period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接收一次数据包。假如在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evs.keepalive_period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间隔都没有任何信息发出，则发出一个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heartbeat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信 号。假如某一个节点在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evs.suspect_timeout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都没有任何信息发出，则这个节点被标识为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suspected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，当所有的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cluster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成员节点都认为这个节点 是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suspected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，则认为这个节点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failed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。同理，假如某个节点认为另一个节点有问题，则也必须所有的节点都保持一致的想法，才能够定性。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综上，这些节点状态参数的设置应该遵循：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evs.keepalive_period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evs.inactive_check_period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evs.suspect_timeout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evs.inactive_timeout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evs.consensus_timeout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节点故障与恢复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一旦节点发生故障，分不同的情况，如果无法进行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IST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，则需要做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SST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，即需要进行完全的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state snapshot transfer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，代价非常巨大。 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选择： 有自动选择和手动指定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两种方式，通过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wsrep_sst_donor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 DONOR_NAME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来指定，不指定则在当前集群中随机选择。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需要注意的是，当某个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被选为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时，如果使用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Rsync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或者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Dump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，这个节点是不能提供客户端服务的，即使使用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Xtrabackup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这个节点的性能和稳定性也会受到很大影响，基于这种情况，建议手动选择一个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，避免高负载的机器被用来做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Donor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olidFill>
                  <a:schemeClr val="accent1"/>
                </a:solidFill>
              </a:rPr>
              <a:t>节点故障与恢复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节点故障后获取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的方法</a:t>
            </a: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mysqld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加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-recover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参数，可获得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如 </a:t>
            </a:r>
          </a:p>
          <a:p>
            <a:pPr lvl="2"/>
            <a:r>
              <a:rPr lang="en-US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mysqld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--defaults-file=/DATA/my6000/my6000.cnf --</a:t>
            </a:r>
            <a:r>
              <a:rPr lang="en-US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log_error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=/dev/</a:t>
            </a:r>
            <a:r>
              <a:rPr lang="en-US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stdout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--</a:t>
            </a:r>
            <a:r>
              <a:rPr lang="en-US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-recover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/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再调用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wsrep_start_position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设置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  <a:r>
              <a:rPr lang="en-US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启动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mysqld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>
              <a:buNone/>
            </a:pP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默认情况下，目前的版本似乎会自动这样做，看源码是从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innodb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redolog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记录的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checkpoint</a:t>
            </a:r>
            <a:r>
              <a:rPr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里获得的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GTID</a:t>
            </a:r>
          </a:p>
          <a:p>
            <a:endParaRPr lang="en-US" alt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5852" y="2357430"/>
            <a:ext cx="2425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      谢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9256" y="3714752"/>
            <a:ext cx="235745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altLang="en-US" sz="8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完</a:t>
            </a:r>
            <a:endParaRPr lang="zh-CN" altLang="en-US" sz="8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缺陷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 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，默认工作在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InnoDB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引擎表上，因此对其他引擎的表支持的很差，甚至根本不支持，所以不要考虑在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PXC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上使用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MyISAM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或者其他的存储引擎</a:t>
            </a:r>
          </a:p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 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，所有的表都必须要有主键</a:t>
            </a:r>
          </a:p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，不支持的操作： 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LOCK/UNLOCK TABLES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、 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lock functions (GET_LOCK(), RELEASE_LOCK()... )</a:t>
            </a: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 4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query log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日志不能存放在表里面，必须存放在文件</a:t>
            </a:r>
          </a:p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6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，由于集群是基于乐观的并发控制（ 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optimistic concurrency control 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），事务冲突的情况可能会在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commit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阶段发生</a:t>
            </a:r>
          </a:p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 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7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，不支持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XA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事务，因为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XA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事务有可能在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commit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的时候出现异常发生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rollback</a:t>
            </a:r>
            <a:endParaRPr alt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 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8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，整个集群的吞吐量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性能取决于最慢的那个节点（成本）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 9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，最小建议的集群节点数为</a:t>
            </a:r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，否则很容易产生脑裂（成本）</a:t>
            </a:r>
            <a:endParaRPr lang="en-US" alt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10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，加入新节点，开销大，有多少个节点就有多少重复的数据</a:t>
            </a:r>
            <a:endParaRPr lang="en-US" alt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11</a:t>
            </a:r>
            <a:r>
              <a:rPr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，不能有效的解决写缩放问题，所有的写操作都将发生在所有节点上</a:t>
            </a:r>
            <a:endParaRPr lang="en-US" alt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性能</a:t>
            </a:r>
            <a:r>
              <a:rPr lang="en-US" altLang="en-US" sz="2400" dirty="0" smtClean="0">
                <a:solidFill>
                  <a:schemeClr val="accent1"/>
                </a:solidFill>
              </a:rPr>
              <a:t>-</a:t>
            </a:r>
            <a:r>
              <a:rPr lang="en-US" altLang="zh-CN" sz="2400" dirty="0" smtClean="0">
                <a:solidFill>
                  <a:schemeClr val="accent1"/>
                </a:solidFill>
              </a:rPr>
              <a:t>-</a:t>
            </a:r>
            <a:r>
              <a:rPr altLang="en-US" sz="2400" dirty="0" smtClean="0">
                <a:solidFill>
                  <a:schemeClr val="accent1"/>
                </a:solidFill>
              </a:rPr>
              <a:t>测试环境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PXC </a:t>
            </a:r>
            <a:r>
              <a:rPr altLang="en-US" sz="2000" dirty="0" smtClean="0">
                <a:solidFill>
                  <a:schemeClr val="bg1"/>
                </a:solidFill>
              </a:rPr>
              <a:t>和 </a:t>
            </a:r>
            <a:r>
              <a:rPr lang="en-US" altLang="zh-CN" sz="2000" dirty="0" smtClean="0">
                <a:solidFill>
                  <a:schemeClr val="bg1"/>
                </a:solidFill>
              </a:rPr>
              <a:t>Master-Slave </a:t>
            </a:r>
            <a:r>
              <a:rPr altLang="en-US" sz="2000" dirty="0" smtClean="0">
                <a:solidFill>
                  <a:schemeClr val="bg1"/>
                </a:solidFill>
              </a:rPr>
              <a:t>均为</a:t>
            </a: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altLang="en-US" sz="2000" dirty="0" smtClean="0">
                <a:solidFill>
                  <a:schemeClr val="bg1"/>
                </a:solidFill>
              </a:rPr>
              <a:t>个节点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SAS</a:t>
            </a:r>
            <a:r>
              <a:rPr altLang="en-US" sz="2000" dirty="0" smtClean="0">
                <a:solidFill>
                  <a:schemeClr val="bg1"/>
                </a:solidFill>
              </a:rPr>
              <a:t> 、</a:t>
            </a:r>
            <a:r>
              <a:rPr lang="en-US" altLang="zh-CN" sz="2000" dirty="0" smtClean="0">
                <a:solidFill>
                  <a:schemeClr val="bg1"/>
                </a:solidFill>
              </a:rPr>
              <a:t>SSD </a:t>
            </a:r>
            <a:r>
              <a:rPr altLang="en-US" sz="2000" dirty="0" smtClean="0">
                <a:solidFill>
                  <a:schemeClr val="bg1"/>
                </a:solidFill>
              </a:rPr>
              <a:t>磁盘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Percona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XtraDB</a:t>
            </a:r>
            <a:r>
              <a:rPr lang="en-US" altLang="zh-CN" sz="2000" dirty="0" smtClean="0">
                <a:solidFill>
                  <a:schemeClr val="bg1"/>
                </a:solidFill>
              </a:rPr>
              <a:t> Cluster 5.5.28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Percona</a:t>
            </a:r>
            <a:r>
              <a:rPr lang="en-US" altLang="zh-CN" sz="2000" dirty="0" smtClean="0">
                <a:solidFill>
                  <a:schemeClr val="bg1"/>
                </a:solidFill>
              </a:rPr>
              <a:t> Sever 5.5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5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Oracle Linux 6.3</a:t>
            </a: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</a:rPr>
              <a:t>2.6.39-200.24.1.el6uek.x86_64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6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</a:rPr>
              <a:t>DELL R710 </a:t>
            </a:r>
          </a:p>
          <a:p>
            <a:pPr lvl="2"/>
            <a:r>
              <a:rPr lang="en-US" altLang="zh-CN" sz="2000" dirty="0" smtClean="0">
                <a:solidFill>
                  <a:schemeClr val="bg1"/>
                </a:solidFill>
              </a:rPr>
              <a:t>CPU Xeon 5620 </a:t>
            </a:r>
            <a:r>
              <a:rPr altLang="en-US" sz="2000" dirty="0" smtClean="0">
                <a:solidFill>
                  <a:schemeClr val="bg1"/>
                </a:solidFill>
              </a:rPr>
              <a:t>* </a:t>
            </a: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</a:p>
          <a:p>
            <a:pPr lvl="2"/>
            <a:r>
              <a:rPr lang="en-US" altLang="zh-CN" sz="2000" dirty="0" smtClean="0">
                <a:solidFill>
                  <a:schemeClr val="bg1"/>
                </a:solidFill>
              </a:rPr>
              <a:t>Memory 64GB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7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Sysbench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8</a:t>
            </a:r>
            <a:r>
              <a:rPr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haproxy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altLang="en-US" sz="2000" dirty="0" smtClean="0">
                <a:solidFill>
                  <a:schemeClr val="bg1"/>
                </a:solidFill>
              </a:rPr>
              <a:t>和 </a:t>
            </a:r>
            <a:r>
              <a:rPr lang="en-US" altLang="zh-CN" sz="2000" dirty="0" smtClean="0">
                <a:solidFill>
                  <a:schemeClr val="bg1"/>
                </a:solidFill>
              </a:rPr>
              <a:t>LVS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性能</a:t>
            </a:r>
            <a:r>
              <a:rPr lang="en-US" altLang="en-US" sz="2400" dirty="0" smtClean="0">
                <a:solidFill>
                  <a:schemeClr val="accent1"/>
                </a:solidFill>
              </a:rPr>
              <a:t>—</a:t>
            </a:r>
            <a:r>
              <a:rPr lang="en-US" altLang="zh-CN" sz="2400" dirty="0" smtClean="0">
                <a:solidFill>
                  <a:schemeClr val="accent1"/>
                </a:solidFill>
              </a:rPr>
              <a:t>LVS </a:t>
            </a:r>
            <a:r>
              <a:rPr altLang="en-US" sz="2400" dirty="0" smtClean="0">
                <a:solidFill>
                  <a:schemeClr val="accent1"/>
                </a:solidFill>
              </a:rPr>
              <a:t>只读测试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1472" y="1571612"/>
            <a:ext cx="795773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916832"/>
            <a:ext cx="949490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altLang="en-US" sz="1600" b="1" dirty="0" smtClean="0">
                <a:solidFill>
                  <a:schemeClr val="bg1"/>
                </a:solidFill>
              </a:rPr>
              <a:t>可以看到随着并发线程数的增加，三节点的只读操作：</a:t>
            </a:r>
            <a:endParaRPr lang="en-US" altLang="en-US" sz="1600" b="1" dirty="0" smtClean="0">
              <a:solidFill>
                <a:schemeClr val="bg1"/>
              </a:solidFill>
            </a:endParaRPr>
          </a:p>
          <a:p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r>
              <a:rPr altLang="en-US" sz="1600" b="1" dirty="0" smtClean="0">
                <a:solidFill>
                  <a:schemeClr val="bg1"/>
                </a:solidFill>
              </a:rPr>
              <a:t>，在使用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SSD</a:t>
            </a:r>
            <a:r>
              <a:rPr altLang="en-US" sz="1600" b="1" dirty="0" smtClean="0">
                <a:solidFill>
                  <a:schemeClr val="bg1"/>
                </a:solidFill>
              </a:rPr>
              <a:t>磁盘的情况下，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PXC</a:t>
            </a:r>
            <a:r>
              <a:rPr altLang="en-US" sz="1600" b="1" dirty="0" smtClean="0">
                <a:solidFill>
                  <a:schemeClr val="bg1"/>
                </a:solidFill>
              </a:rPr>
              <a:t>与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MS</a:t>
            </a:r>
            <a:r>
              <a:rPr altLang="en-US" sz="1600" b="1" dirty="0" smtClean="0">
                <a:solidFill>
                  <a:schemeClr val="bg1"/>
                </a:solidFill>
              </a:rPr>
              <a:t>结构的查询性能基本一致，偶有误差也基本保持在一个数量级</a:t>
            </a:r>
            <a:endParaRPr lang="en-US" altLang="en-US" sz="1600" b="1" dirty="0" smtClean="0">
              <a:solidFill>
                <a:schemeClr val="bg1"/>
              </a:solidFill>
            </a:endParaRPr>
          </a:p>
          <a:p>
            <a:r>
              <a:rPr altLang="en-US" sz="1600" b="1" dirty="0" smtClean="0">
                <a:solidFill>
                  <a:schemeClr val="bg1"/>
                </a:solidFill>
              </a:rPr>
              <a:t>上；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SAS</a:t>
            </a:r>
            <a:r>
              <a:rPr altLang="en-US" sz="1600" b="1" dirty="0" smtClean="0">
                <a:solidFill>
                  <a:schemeClr val="bg1"/>
                </a:solidFill>
              </a:rPr>
              <a:t>盘时，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PXC</a:t>
            </a:r>
            <a:r>
              <a:rPr altLang="en-US" sz="1600" b="1" dirty="0" smtClean="0">
                <a:solidFill>
                  <a:schemeClr val="bg1"/>
                </a:solidFill>
              </a:rPr>
              <a:t>性能会弱小一些</a:t>
            </a:r>
            <a:endParaRPr lang="en-US" altLang="en-US" sz="1600" b="1" dirty="0" smtClean="0">
              <a:solidFill>
                <a:schemeClr val="bg1"/>
              </a:solidFill>
            </a:endParaRPr>
          </a:p>
          <a:p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2</a:t>
            </a:r>
            <a:r>
              <a:rPr altLang="en-US" sz="1600" b="1" dirty="0" smtClean="0">
                <a:solidFill>
                  <a:schemeClr val="bg1"/>
                </a:solidFill>
              </a:rPr>
              <a:t>，从响应时间上来看，也差不多是这个情况</a:t>
            </a:r>
            <a:endParaRPr lang="en-US" altLang="en-US" sz="1600" b="1" dirty="0" smtClean="0">
              <a:solidFill>
                <a:schemeClr val="bg1"/>
              </a:solidFill>
            </a:endParaRPr>
          </a:p>
          <a:p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3</a:t>
            </a:r>
            <a:r>
              <a:rPr altLang="en-US" sz="1600" b="1" dirty="0" smtClean="0">
                <a:solidFill>
                  <a:schemeClr val="bg1"/>
                </a:solidFill>
              </a:rPr>
              <a:t>，但是在实际的应用中，如果达到了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100</a:t>
            </a:r>
            <a:r>
              <a:rPr altLang="en-US" sz="1600" b="1" dirty="0" smtClean="0">
                <a:solidFill>
                  <a:schemeClr val="bg1"/>
                </a:solidFill>
              </a:rPr>
              <a:t>个实时活动的连接，那么系统就已经非常繁忙了，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MasterSlave</a:t>
            </a:r>
          </a:p>
          <a:p>
            <a:r>
              <a:rPr altLang="en-US" sz="1600" b="1" dirty="0" err="1" smtClean="0">
                <a:solidFill>
                  <a:schemeClr val="bg1"/>
                </a:solidFill>
              </a:rPr>
              <a:t>结构，如果有写入操作，那么一致性就很难保证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性能</a:t>
            </a:r>
            <a:r>
              <a:rPr lang="en-US" altLang="en-US" sz="2400" dirty="0" smtClean="0">
                <a:solidFill>
                  <a:schemeClr val="accent1"/>
                </a:solidFill>
              </a:rPr>
              <a:t>—</a:t>
            </a:r>
            <a:r>
              <a:rPr lang="en-US" altLang="zh-CN" sz="2400" dirty="0" smtClean="0">
                <a:solidFill>
                  <a:schemeClr val="accent1"/>
                </a:solidFill>
              </a:rPr>
              <a:t>LVS </a:t>
            </a:r>
            <a:r>
              <a:rPr altLang="en-US" sz="2400" dirty="0" smtClean="0">
                <a:solidFill>
                  <a:schemeClr val="accent1"/>
                </a:solidFill>
              </a:rPr>
              <a:t>单节点写测试</a:t>
            </a:r>
            <a:endParaRPr lang="zh-CN" altLang="en-US" sz="2400" dirty="0"/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85786" y="1571612"/>
            <a:ext cx="744512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7163" y="1928802"/>
            <a:ext cx="9038052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 PXC</a:t>
            </a:r>
            <a:r>
              <a:rPr altLang="en-US" sz="1600" b="1" dirty="0" smtClean="0"/>
              <a:t>的写入性能是公开的表示了会比较差，这个差的比例约会低下</a:t>
            </a:r>
            <a:r>
              <a:rPr lang="en-US" altLang="zh-CN" sz="1600" b="1" dirty="0" smtClean="0"/>
              <a:t>1/4</a:t>
            </a:r>
            <a:r>
              <a:rPr altLang="en-US" sz="1600" b="1" dirty="0" smtClean="0"/>
              <a:t>，但是如果使用了</a:t>
            </a:r>
            <a:r>
              <a:rPr lang="en-US" altLang="zh-CN" sz="1600" b="1" dirty="0" smtClean="0"/>
              <a:t>SSD</a:t>
            </a:r>
            <a:r>
              <a:rPr altLang="en-US" sz="1600" b="1" dirty="0" smtClean="0"/>
              <a:t>磁盘，</a:t>
            </a:r>
            <a:endParaRPr lang="en-US" altLang="en-US" sz="1600" b="1" dirty="0" smtClean="0"/>
          </a:p>
          <a:p>
            <a:r>
              <a:rPr altLang="en-US" sz="1600" b="1" dirty="0" err="1" smtClean="0"/>
              <a:t>则会有较大的改观，但是依然会保持比较差的总体状况，具体原因后续会有分析</a:t>
            </a:r>
            <a:r>
              <a:rPr altLang="en-US" sz="1600" b="1" dirty="0" smtClean="0"/>
              <a:t>：</a:t>
            </a:r>
            <a:endParaRPr lang="en-US" altLang="en-US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1</a:t>
            </a:r>
            <a:r>
              <a:rPr altLang="en-US" sz="1600" b="1" dirty="0" smtClean="0"/>
              <a:t>，</a:t>
            </a:r>
            <a:r>
              <a:rPr lang="en-US" altLang="zh-CN" sz="1600" b="1" dirty="0" smtClean="0"/>
              <a:t>PXC</a:t>
            </a:r>
            <a:r>
              <a:rPr altLang="en-US" sz="1600" b="1" dirty="0" smtClean="0"/>
              <a:t>整体上落后</a:t>
            </a:r>
            <a:r>
              <a:rPr lang="en-US" altLang="zh-CN" sz="1600" b="1" dirty="0" smtClean="0"/>
              <a:t>MS</a:t>
            </a:r>
            <a:r>
              <a:rPr altLang="en-US" sz="1600" b="1" dirty="0" smtClean="0"/>
              <a:t>结构</a:t>
            </a:r>
            <a:endParaRPr lang="en-US" altLang="en-US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altLang="en-US" sz="1600" b="1" dirty="0" smtClean="0"/>
              <a:t>，响应时间也是同样落后一些</a:t>
            </a:r>
            <a:endParaRPr lang="en-US" altLang="en-US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altLang="en-US" sz="1600" b="1" dirty="0" smtClean="0"/>
              <a:t>，</a:t>
            </a:r>
            <a:r>
              <a:rPr lang="en-US" altLang="zh-CN" sz="1600" b="1" dirty="0" smtClean="0"/>
              <a:t>SSD</a:t>
            </a:r>
            <a:r>
              <a:rPr altLang="en-US" sz="1600" b="1" dirty="0" smtClean="0"/>
              <a:t>磁盘会带来相当大的提升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性能</a:t>
            </a:r>
            <a:r>
              <a:rPr lang="en-US" altLang="en-US" sz="2400" dirty="0" smtClean="0">
                <a:solidFill>
                  <a:schemeClr val="accent1"/>
                </a:solidFill>
              </a:rPr>
              <a:t>—</a:t>
            </a:r>
            <a:r>
              <a:rPr altLang="en-US" sz="2400" dirty="0" smtClean="0">
                <a:solidFill>
                  <a:schemeClr val="accent1"/>
                </a:solidFill>
              </a:rPr>
              <a:t>业务模拟测试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SzTx/>
              <a:buNone/>
              <a:defRPr/>
            </a:pPr>
            <a:endParaRPr lang="en-US" sz="3400" dirty="0" smtClean="0">
              <a:solidFill>
                <a:schemeClr val="bg1"/>
              </a:solidFill>
            </a:endParaRPr>
          </a:p>
          <a:p>
            <a:r>
              <a:rPr lang="en-US" altLang="en-US" sz="3400" b="1" dirty="0" smtClean="0">
                <a:solidFill>
                  <a:schemeClr val="bg1"/>
                </a:solidFill>
              </a:rPr>
              <a:t>1</a:t>
            </a:r>
            <a:r>
              <a:rPr altLang="en-US" sz="3400" b="1" dirty="0" smtClean="0">
                <a:solidFill>
                  <a:schemeClr val="bg1"/>
                </a:solidFill>
              </a:rPr>
              <a:t>，同时启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2</a:t>
            </a:r>
            <a:r>
              <a:rPr altLang="en-US" sz="3400" b="1" dirty="0" smtClean="0">
                <a:solidFill>
                  <a:schemeClr val="bg1"/>
                </a:solidFill>
              </a:rPr>
              <a:t>个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sysbench</a:t>
            </a:r>
            <a:r>
              <a:rPr altLang="en-US" sz="3400" b="1" dirty="0" smtClean="0">
                <a:solidFill>
                  <a:schemeClr val="bg1"/>
                </a:solidFill>
              </a:rPr>
              <a:t>，一个只读，另一个只写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b="1" dirty="0" smtClean="0">
              <a:solidFill>
                <a:schemeClr val="bg1"/>
              </a:solidFill>
            </a:endParaRPr>
          </a:p>
          <a:p>
            <a:r>
              <a:rPr lang="en-US" altLang="en-US" sz="3400" b="1" dirty="0" smtClean="0">
                <a:solidFill>
                  <a:schemeClr val="bg1"/>
                </a:solidFill>
              </a:rPr>
              <a:t>2</a:t>
            </a:r>
            <a:r>
              <a:rPr altLang="en-US" sz="3400" b="1" dirty="0" smtClean="0">
                <a:solidFill>
                  <a:schemeClr val="bg1"/>
                </a:solidFill>
              </a:rPr>
              <a:t>，写请求只发送到某一个固定节点，读请求负载均衡到集群环境的所有节点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b="1" dirty="0" smtClean="0">
              <a:solidFill>
                <a:schemeClr val="bg1"/>
              </a:solidFill>
            </a:endParaRPr>
          </a:p>
          <a:p>
            <a:r>
              <a:rPr lang="en-US" altLang="en-US" sz="3400" b="1" dirty="0" smtClean="0">
                <a:solidFill>
                  <a:schemeClr val="bg1"/>
                </a:solidFill>
              </a:rPr>
              <a:t>3</a:t>
            </a:r>
            <a:r>
              <a:rPr altLang="en-US" sz="3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2</a:t>
            </a:r>
            <a:r>
              <a:rPr altLang="en-US" sz="3400" b="1" dirty="0" smtClean="0">
                <a:solidFill>
                  <a:schemeClr val="bg1"/>
                </a:solidFill>
              </a:rPr>
              <a:t>个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sysbench</a:t>
            </a:r>
            <a:r>
              <a:rPr altLang="en-US" sz="3400" b="1" dirty="0" smtClean="0">
                <a:solidFill>
                  <a:schemeClr val="bg1"/>
                </a:solidFill>
              </a:rPr>
              <a:t>的读写请求数比例设置约为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9</a:t>
            </a:r>
            <a:r>
              <a:rPr altLang="en-US" sz="34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1</a:t>
            </a:r>
            <a:r>
              <a:rPr altLang="en-US" sz="3400" b="1" dirty="0" smtClean="0">
                <a:solidFill>
                  <a:schemeClr val="bg1"/>
                </a:solidFill>
              </a:rPr>
              <a:t>，保证测试时间约等于或大于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1</a:t>
            </a:r>
            <a:r>
              <a:rPr altLang="en-US" sz="3400" b="1" dirty="0" smtClean="0">
                <a:solidFill>
                  <a:schemeClr val="bg1"/>
                </a:solidFill>
              </a:rPr>
              <a:t>小时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lang="en-US" altLang="en-US" sz="3400" b="1" dirty="0" smtClean="0">
              <a:solidFill>
                <a:schemeClr val="bg1"/>
              </a:solidFill>
            </a:endParaRPr>
          </a:p>
          <a:p>
            <a:r>
              <a:rPr lang="en-US" altLang="en-US" sz="3400" b="1" dirty="0" smtClean="0">
                <a:solidFill>
                  <a:schemeClr val="bg1"/>
                </a:solidFill>
              </a:rPr>
              <a:t>4</a:t>
            </a:r>
            <a:r>
              <a:rPr altLang="en-US" sz="3400" b="1" dirty="0" smtClean="0">
                <a:solidFill>
                  <a:schemeClr val="bg1"/>
                </a:solidFill>
              </a:rPr>
              <a:t>，数据量为</a:t>
            </a:r>
            <a:r>
              <a:rPr lang="en-US" altLang="en-US" sz="3400" b="1" dirty="0" smtClean="0">
                <a:solidFill>
                  <a:schemeClr val="bg1"/>
                </a:solidFill>
              </a:rPr>
              <a:t>1.5</a:t>
            </a:r>
            <a:r>
              <a:rPr altLang="en-US" sz="3400" b="1" dirty="0" smtClean="0">
                <a:solidFill>
                  <a:schemeClr val="bg1"/>
                </a:solidFill>
              </a:rPr>
              <a:t>亿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b="1" dirty="0" smtClean="0">
              <a:solidFill>
                <a:schemeClr val="bg1"/>
              </a:solidFill>
            </a:endParaRPr>
          </a:p>
          <a:p>
            <a:r>
              <a:rPr lang="en-US" altLang="zh-CN" sz="3400" b="1" dirty="0" smtClean="0">
                <a:solidFill>
                  <a:schemeClr val="bg1"/>
                </a:solidFill>
              </a:rPr>
              <a:t>6</a:t>
            </a:r>
            <a:r>
              <a:rPr altLang="en-US" sz="3400" b="1" dirty="0" smtClean="0">
                <a:solidFill>
                  <a:schemeClr val="bg1"/>
                </a:solidFill>
              </a:rPr>
              <a:t>，依次对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pxc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/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ms,lvs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/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haproxy</a:t>
            </a:r>
            <a:r>
              <a:rPr altLang="en-US" sz="3400" b="1" dirty="0" smtClean="0">
                <a:solidFill>
                  <a:schemeClr val="bg1"/>
                </a:solidFill>
              </a:rPr>
              <a:t>各种环境进行测试，共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4</a:t>
            </a:r>
            <a:r>
              <a:rPr altLang="en-US" sz="3400" b="1" dirty="0" smtClean="0">
                <a:solidFill>
                  <a:schemeClr val="bg1"/>
                </a:solidFill>
              </a:rPr>
              <a:t>项：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pxc-ssd-lvs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pxc-ssd-haproxy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, ms-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ssd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-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lvs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, ms-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ssd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-</a:t>
            </a:r>
            <a:r>
              <a:rPr lang="en-US" altLang="zh-CN" sz="3400" b="1" dirty="0" err="1" smtClean="0">
                <a:solidFill>
                  <a:schemeClr val="bg1"/>
                </a:solidFill>
              </a:rPr>
              <a:t>haproxy</a:t>
            </a:r>
            <a:endParaRPr lang="en-US" altLang="zh-CN" sz="3400" b="1" dirty="0" smtClean="0">
              <a:solidFill>
                <a:schemeClr val="bg1"/>
              </a:solidFill>
            </a:endParaRPr>
          </a:p>
          <a:p>
            <a:endParaRPr lang="en-US" altLang="zh-CN" sz="3400" b="1" dirty="0" smtClean="0">
              <a:solidFill>
                <a:schemeClr val="bg1"/>
              </a:solidFill>
            </a:endParaRPr>
          </a:p>
          <a:p>
            <a:r>
              <a:rPr lang="en-US" altLang="zh-CN" sz="3400" b="1" dirty="0" smtClean="0">
                <a:solidFill>
                  <a:schemeClr val="bg1"/>
                </a:solidFill>
              </a:rPr>
              <a:t>7</a:t>
            </a:r>
            <a:r>
              <a:rPr altLang="en-US" sz="3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ms</a:t>
            </a:r>
            <a:r>
              <a:rPr altLang="en-US" sz="3400" b="1" dirty="0" smtClean="0">
                <a:solidFill>
                  <a:schemeClr val="bg1"/>
                </a:solidFill>
              </a:rPr>
              <a:t>测试导致主备不同步，暂时忽略其对测试的影响。需等待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ms</a:t>
            </a:r>
            <a:r>
              <a:rPr altLang="en-US" sz="3400" b="1" dirty="0" smtClean="0">
                <a:solidFill>
                  <a:schemeClr val="bg1"/>
                </a:solidFill>
              </a:rPr>
              <a:t>同步后再进行下一项测试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b="1" dirty="0" smtClean="0">
              <a:solidFill>
                <a:schemeClr val="bg1"/>
              </a:solidFill>
            </a:endParaRPr>
          </a:p>
          <a:p>
            <a:r>
              <a:rPr lang="en-US" altLang="zh-CN" sz="3400" b="1" dirty="0" smtClean="0">
                <a:solidFill>
                  <a:schemeClr val="bg1"/>
                </a:solidFill>
              </a:rPr>
              <a:t>8</a:t>
            </a:r>
            <a:r>
              <a:rPr altLang="en-US" sz="3400" b="1" dirty="0" smtClean="0">
                <a:solidFill>
                  <a:schemeClr val="bg1"/>
                </a:solidFill>
              </a:rPr>
              <a:t>，分别对集群环境中存在单节点、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2</a:t>
            </a:r>
            <a:r>
              <a:rPr altLang="en-US" sz="3400" b="1" dirty="0" smtClean="0">
                <a:solidFill>
                  <a:schemeClr val="bg1"/>
                </a:solidFill>
              </a:rPr>
              <a:t>节点、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3</a:t>
            </a:r>
            <a:r>
              <a:rPr altLang="en-US" sz="3400" b="1" dirty="0" smtClean="0">
                <a:solidFill>
                  <a:schemeClr val="bg1"/>
                </a:solidFill>
              </a:rPr>
              <a:t>节点测试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3</a:t>
            </a:r>
            <a:r>
              <a:rPr altLang="en-US" sz="3400" b="1" dirty="0" smtClean="0">
                <a:solidFill>
                  <a:schemeClr val="bg1"/>
                </a:solidFill>
              </a:rPr>
              <a:t>组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b="1" dirty="0" smtClean="0">
              <a:solidFill>
                <a:schemeClr val="bg1"/>
              </a:solidFill>
            </a:endParaRPr>
          </a:p>
          <a:p>
            <a:r>
              <a:rPr lang="en-US" altLang="zh-CN" sz="3400" b="1" dirty="0" smtClean="0">
                <a:solidFill>
                  <a:schemeClr val="bg1"/>
                </a:solidFill>
              </a:rPr>
              <a:t>9</a:t>
            </a:r>
            <a:r>
              <a:rPr altLang="en-US" sz="3400" b="1" dirty="0" smtClean="0">
                <a:solidFill>
                  <a:schemeClr val="bg1"/>
                </a:solidFill>
              </a:rPr>
              <a:t>，每组测试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5</a:t>
            </a:r>
            <a:r>
              <a:rPr altLang="en-US" sz="3400" b="1" dirty="0" smtClean="0">
                <a:solidFill>
                  <a:schemeClr val="bg1"/>
                </a:solidFill>
              </a:rPr>
              <a:t>轮。每秒请求数计算：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SUM(</a:t>
            </a:r>
            <a:r>
              <a:rPr altLang="en-US" sz="3400" b="1" dirty="0" smtClean="0">
                <a:solidFill>
                  <a:schemeClr val="bg1"/>
                </a:solidFill>
              </a:rPr>
              <a:t>读请求数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+</a:t>
            </a:r>
            <a:r>
              <a:rPr altLang="en-US" sz="3400" b="1" dirty="0" smtClean="0">
                <a:solidFill>
                  <a:schemeClr val="bg1"/>
                </a:solidFill>
              </a:rPr>
              <a:t>写请求数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)/SUM(</a:t>
            </a:r>
            <a:r>
              <a:rPr altLang="en-US" sz="3400" b="1" dirty="0" smtClean="0">
                <a:solidFill>
                  <a:schemeClr val="bg1"/>
                </a:solidFill>
              </a:rPr>
              <a:t>读执行时间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+</a:t>
            </a:r>
            <a:r>
              <a:rPr altLang="en-US" sz="3400" b="1" dirty="0" smtClean="0">
                <a:solidFill>
                  <a:schemeClr val="bg1"/>
                </a:solidFill>
              </a:rPr>
              <a:t>写执行时间</a:t>
            </a:r>
            <a:r>
              <a:rPr lang="en-US" altLang="zh-CN" sz="3400" b="1" dirty="0" smtClean="0">
                <a:solidFill>
                  <a:schemeClr val="bg1"/>
                </a:solidFill>
              </a:rPr>
              <a:t>), GROUP BY </a:t>
            </a:r>
            <a:r>
              <a:rPr altLang="en-US" sz="3400" b="1" dirty="0" smtClean="0">
                <a:solidFill>
                  <a:schemeClr val="bg1"/>
                </a:solidFill>
              </a:rPr>
              <a:t>测试项</a:t>
            </a:r>
            <a:endParaRPr lang="en-US" altLang="en-US" sz="3400" b="1" dirty="0" smtClean="0">
              <a:solidFill>
                <a:schemeClr val="bg1"/>
              </a:solidFill>
            </a:endParaRPr>
          </a:p>
          <a:p>
            <a:endParaRPr altLang="en-US" sz="3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XtraDB</a:t>
            </a:r>
            <a:r>
              <a:rPr lang="en-US" altLang="zh-CN" dirty="0" smtClean="0">
                <a:solidFill>
                  <a:schemeClr val="accent1"/>
                </a:solidFill>
              </a:rPr>
              <a:t> Cluster </a:t>
            </a:r>
            <a:r>
              <a:rPr altLang="en-US" dirty="0" smtClean="0">
                <a:solidFill>
                  <a:schemeClr val="accent1"/>
                </a:solidFill>
              </a:rPr>
              <a:t>性能</a:t>
            </a:r>
            <a:r>
              <a:rPr lang="en-US" altLang="en-US" sz="2400" dirty="0" smtClean="0">
                <a:solidFill>
                  <a:schemeClr val="accent1"/>
                </a:solidFill>
              </a:rPr>
              <a:t>—</a:t>
            </a:r>
            <a:r>
              <a:rPr altLang="en-US" sz="2400" dirty="0" smtClean="0">
                <a:solidFill>
                  <a:schemeClr val="accent1"/>
                </a:solidFill>
              </a:rPr>
              <a:t>业务模拟测试</a:t>
            </a:r>
            <a:endParaRPr lang="zh-CN" altLang="en-US" sz="24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66756"/>
            <a:ext cx="8229600" cy="441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1428736"/>
            <a:ext cx="813568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altLang="en-US" b="1" dirty="0" smtClean="0">
                <a:solidFill>
                  <a:schemeClr val="bg1"/>
                </a:solidFill>
              </a:rPr>
              <a:t>如果排除延迟问题，</a:t>
            </a:r>
            <a:r>
              <a:rPr lang="en-US" altLang="zh-CN" b="1" dirty="0" smtClean="0">
                <a:solidFill>
                  <a:schemeClr val="bg1"/>
                </a:solidFill>
              </a:rPr>
              <a:t>MS</a:t>
            </a:r>
            <a:r>
              <a:rPr altLang="en-US" b="1" dirty="0" smtClean="0">
                <a:solidFill>
                  <a:schemeClr val="bg1"/>
                </a:solidFill>
              </a:rPr>
              <a:t>确实比</a:t>
            </a:r>
            <a:r>
              <a:rPr lang="en-US" altLang="zh-CN" b="1" dirty="0" smtClean="0">
                <a:solidFill>
                  <a:schemeClr val="bg1"/>
                </a:solidFill>
              </a:rPr>
              <a:t>PXC</a:t>
            </a:r>
            <a:r>
              <a:rPr altLang="en-US" b="1" dirty="0" smtClean="0">
                <a:solidFill>
                  <a:schemeClr val="bg1"/>
                </a:solidFill>
              </a:rPr>
              <a:t>的性能更好（但是实际情况下，</a:t>
            </a:r>
            <a:r>
              <a:rPr lang="en-US" altLang="zh-CN" b="1" dirty="0" smtClean="0">
                <a:solidFill>
                  <a:schemeClr val="bg1"/>
                </a:solidFill>
              </a:rPr>
              <a:t>MS</a:t>
            </a:r>
            <a:r>
              <a:rPr altLang="en-US" b="1" dirty="0" smtClean="0">
                <a:solidFill>
                  <a:schemeClr val="bg1"/>
                </a:solidFill>
              </a:rPr>
              <a:t>的延迟已</a:t>
            </a:r>
            <a:endParaRPr lang="en-US" altLang="en-US" b="1" dirty="0" smtClean="0">
              <a:solidFill>
                <a:schemeClr val="bg1"/>
              </a:solidFill>
            </a:endParaRPr>
          </a:p>
          <a:p>
            <a:r>
              <a:rPr altLang="en-US" b="1" dirty="0" smtClean="0">
                <a:solidFill>
                  <a:schemeClr val="bg1"/>
                </a:solidFill>
              </a:rPr>
              <a:t>经非常严重，测试了一小时，基本上延迟越来越大）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>
                <a:solidFill>
                  <a:schemeClr val="accent1"/>
                </a:solidFill>
              </a:rPr>
              <a:t>基于</a:t>
            </a:r>
            <a:r>
              <a:rPr lang="en-US" altLang="zh-CN" dirty="0" err="1" smtClean="0">
                <a:solidFill>
                  <a:schemeClr val="accent1"/>
                </a:solidFill>
              </a:rPr>
              <a:t>Galera</a:t>
            </a:r>
            <a:r>
              <a:rPr altLang="en-US" dirty="0" smtClean="0">
                <a:solidFill>
                  <a:schemeClr val="accent1"/>
                </a:solidFill>
              </a:rPr>
              <a:t>实现</a:t>
            </a:r>
            <a:endParaRPr lang="zh-CN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Percona</a:t>
            </a:r>
            <a:r>
              <a:rPr altLang="en-US" dirty="0" smtClean="0"/>
              <a:t>的这个</a:t>
            </a:r>
            <a:r>
              <a:rPr lang="en-US" altLang="zh-CN" dirty="0" smtClean="0"/>
              <a:t>Cluster</a:t>
            </a:r>
            <a:r>
              <a:rPr altLang="en-US" dirty="0" smtClean="0"/>
              <a:t>实际上就是基于</a:t>
            </a:r>
            <a:r>
              <a:rPr lang="en-US" altLang="zh-CN" dirty="0" err="1" smtClean="0"/>
              <a:t>Galera</a:t>
            </a:r>
            <a:r>
              <a:rPr altLang="en-US" dirty="0" smtClean="0"/>
              <a:t>实现，添加了一些</a:t>
            </a:r>
            <a:r>
              <a:rPr lang="en-US" altLang="zh-CN" dirty="0" err="1" smtClean="0"/>
              <a:t>mysql</a:t>
            </a:r>
            <a:r>
              <a:rPr altLang="en-US" dirty="0" smtClean="0"/>
              <a:t>的参数，并调用</a:t>
            </a:r>
            <a:r>
              <a:rPr lang="en-US" altLang="zh-CN" dirty="0" err="1" smtClean="0"/>
              <a:t>Galera</a:t>
            </a:r>
            <a:r>
              <a:rPr altLang="en-US" dirty="0" smtClean="0"/>
              <a:t>的接口，这是整体的工作流程：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zh-CN" dirty="0" smtClean="0"/>
              <a:t>1</a:t>
            </a:r>
            <a:r>
              <a:rPr altLang="en-US" dirty="0" smtClean="0"/>
              <a:t>，客户端提交</a:t>
            </a:r>
            <a:r>
              <a:rPr lang="en-US" altLang="en-US" dirty="0" err="1" smtClean="0"/>
              <a:t>MySQL</a:t>
            </a:r>
            <a:r>
              <a:rPr altLang="en-US" dirty="0" smtClean="0"/>
              <a:t>数据库访问请求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zh-CN" dirty="0" smtClean="0"/>
              <a:t>2</a:t>
            </a:r>
            <a:r>
              <a:rPr altLang="en-US" dirty="0" smtClean="0"/>
              <a:t>，通过</a:t>
            </a:r>
            <a:r>
              <a:rPr lang="en-US" altLang="zh-CN" dirty="0" err="1" smtClean="0"/>
              <a:t>wsrepAPI</a:t>
            </a:r>
            <a:r>
              <a:rPr altLang="en-US" dirty="0" smtClean="0"/>
              <a:t>调用</a:t>
            </a:r>
            <a:r>
              <a:rPr lang="en-US" altLang="en-US" dirty="0" err="1" smtClean="0"/>
              <a:t>Galera</a:t>
            </a:r>
            <a:r>
              <a:rPr altLang="en-US" dirty="0" smtClean="0"/>
              <a:t>将数据变化复制到集群中其他节点</a:t>
            </a:r>
            <a:endParaRPr lang="zh-CN" dirty="0" smtClean="0"/>
          </a:p>
        </p:txBody>
      </p:sp>
      <p:pic>
        <p:nvPicPr>
          <p:cNvPr id="7" name="内容占位符 6" descr="galera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60938" y="2801144"/>
            <a:ext cx="3429000" cy="2124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1470</Words>
  <Application>Microsoft Office PowerPoint</Application>
  <PresentationFormat>全屏显示(4:3)</PresentationFormat>
  <Paragraphs>226</Paragraphs>
  <Slides>28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IntroducingPowerPoint2007</vt:lpstr>
      <vt:lpstr>Percona   xTRAdb   cLUSERT  运维实践</vt:lpstr>
      <vt:lpstr>XtraDB Cluster 特征</vt:lpstr>
      <vt:lpstr>XtraDB Cluster 缺陷</vt:lpstr>
      <vt:lpstr>XtraDB Cluster 性能--测试环境</vt:lpstr>
      <vt:lpstr>XtraDB Cluster 性能—LVS 只读测试</vt:lpstr>
      <vt:lpstr>XtraDB Cluster 性能—LVS 单节点写测试</vt:lpstr>
      <vt:lpstr>XtraDB Cluster 性能—业务模拟测试</vt:lpstr>
      <vt:lpstr>XtraDB Cluster 性能—业务模拟测试</vt:lpstr>
      <vt:lpstr>基于Galera实现</vt:lpstr>
      <vt:lpstr>数据复制流程（一）</vt:lpstr>
      <vt:lpstr>数据复制流程（二）</vt:lpstr>
      <vt:lpstr>数据复制流程（三）</vt:lpstr>
      <vt:lpstr>节点状态变化</vt:lpstr>
      <vt:lpstr>新节点加入流程</vt:lpstr>
      <vt:lpstr>名词解释</vt:lpstr>
      <vt:lpstr>SST方式的选择</vt:lpstr>
      <vt:lpstr>Rolling Schema Upgrade</vt:lpstr>
      <vt:lpstr>节点故障</vt:lpstr>
      <vt:lpstr>Galera Arbiter</vt:lpstr>
      <vt:lpstr>部分参数调整</vt:lpstr>
      <vt:lpstr>监控要点</vt:lpstr>
      <vt:lpstr>高负载下的宕机风险</vt:lpstr>
      <vt:lpstr>高负载下的宕机风险</vt:lpstr>
      <vt:lpstr>高负载引起宕机风险的防治</vt:lpstr>
      <vt:lpstr>节点故障与恢复</vt:lpstr>
      <vt:lpstr>节点故障与恢复</vt:lpstr>
      <vt:lpstr>节点故障与恢复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Percona XtraDB Cluster</dc:title>
  <dc:creator/>
  <cp:lastModifiedBy/>
  <cp:revision>1</cp:revision>
  <dcterms:created xsi:type="dcterms:W3CDTF">2012-08-12T09:08:47Z</dcterms:created>
  <dcterms:modified xsi:type="dcterms:W3CDTF">2013-07-20T06:35:24Z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