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handoutMasterIdLst>
    <p:handoutMasterId r:id="rId18"/>
  </p:handoutMasterIdLst>
  <p:sldIdLst>
    <p:sldId id="256" r:id="rId2"/>
    <p:sldId id="265" r:id="rId3"/>
    <p:sldId id="258" r:id="rId4"/>
    <p:sldId id="257" r:id="rId5"/>
    <p:sldId id="259" r:id="rId6"/>
    <p:sldId id="260" r:id="rId7"/>
    <p:sldId id="261" r:id="rId8"/>
    <p:sldId id="262" r:id="rId9"/>
    <p:sldId id="263" r:id="rId10"/>
    <p:sldId id="264" r:id="rId11"/>
    <p:sldId id="267" r:id="rId12"/>
    <p:sldId id="269" r:id="rId13"/>
    <p:sldId id="270" r:id="rId14"/>
    <p:sldId id="266" r:id="rId15"/>
    <p:sldId id="268" r:id="rId16"/>
  </p:sldIdLst>
  <p:sldSz cx="9906000" cy="6858000" type="A4"/>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CCFF"/>
    <a:srgbClr val="CC66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8" autoAdjust="0"/>
    <p:restoredTop sz="92692" autoAdjust="0"/>
  </p:normalViewPr>
  <p:slideViewPr>
    <p:cSldViewPr>
      <p:cViewPr varScale="1">
        <p:scale>
          <a:sx n="83" d="100"/>
          <a:sy n="83" d="100"/>
        </p:scale>
        <p:origin x="-1584" y="-11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8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zh-CN" altLang="en-US"/>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ltLang="zh-CN"/>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ltLang="zh-CN"/>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D13AAC34-536C-4F59-A3E7-8D6DEF95B57D}" type="slidenum">
              <a:rPr lang="zh-CN" altLang="en-US"/>
              <a:pPr/>
              <a:t>‹#›</a:t>
            </a:fld>
            <a:endParaRPr lang="en-US" altLang="zh-CN"/>
          </a:p>
        </p:txBody>
      </p:sp>
    </p:spTree>
    <p:extLst>
      <p:ext uri="{BB962C8B-B14F-4D97-AF65-F5344CB8AC3E}">
        <p14:creationId xmlns:p14="http://schemas.microsoft.com/office/powerpoint/2010/main" val="2850371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宋体" charset="-122"/>
              </a:defRPr>
            </a:lvl1pPr>
          </a:lstStyle>
          <a:p>
            <a:endParaRPr lang="zh-CN" alt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宋体" charset="-122"/>
              </a:defRPr>
            </a:lvl1pPr>
          </a:lstStyle>
          <a:p>
            <a:endParaRPr lang="en-US" altLang="zh-CN"/>
          </a:p>
        </p:txBody>
      </p:sp>
      <p:sp>
        <p:nvSpPr>
          <p:cNvPr id="22532"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宋体" charset="-122"/>
              </a:defRPr>
            </a:lvl1pPr>
          </a:lstStyle>
          <a:p>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宋体" charset="-122"/>
              </a:defRPr>
            </a:lvl1pPr>
          </a:lstStyle>
          <a:p>
            <a:fld id="{3436D76F-1079-4B97-853E-81F641C0F89A}" type="slidenum">
              <a:rPr lang="zh-CN" altLang="en-US"/>
              <a:pPr/>
              <a:t>‹#›</a:t>
            </a:fld>
            <a:endParaRPr lang="en-US" altLang="zh-CN"/>
          </a:p>
        </p:txBody>
      </p:sp>
    </p:spTree>
    <p:extLst>
      <p:ext uri="{BB962C8B-B14F-4D97-AF65-F5344CB8AC3E}">
        <p14:creationId xmlns:p14="http://schemas.microsoft.com/office/powerpoint/2010/main" val="32390531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charset="-122"/>
        <a:ea typeface="宋体" charset="-122"/>
        <a:cs typeface="+mn-cs"/>
      </a:defRPr>
    </a:lvl1pPr>
    <a:lvl2pPr marL="457200" algn="l" rtl="0" fontAlgn="base">
      <a:spcBef>
        <a:spcPct val="30000"/>
      </a:spcBef>
      <a:spcAft>
        <a:spcPct val="0"/>
      </a:spcAft>
      <a:defRPr sz="1200" kern="1200">
        <a:solidFill>
          <a:schemeClr val="tx1"/>
        </a:solidFill>
        <a:latin typeface="宋体" charset="-122"/>
        <a:ea typeface="宋体" charset="-122"/>
        <a:cs typeface="+mn-cs"/>
      </a:defRPr>
    </a:lvl2pPr>
    <a:lvl3pPr marL="914400" algn="l" rtl="0" fontAlgn="base">
      <a:spcBef>
        <a:spcPct val="30000"/>
      </a:spcBef>
      <a:spcAft>
        <a:spcPct val="0"/>
      </a:spcAft>
      <a:defRPr sz="1200" kern="1200">
        <a:solidFill>
          <a:schemeClr val="tx1"/>
        </a:solidFill>
        <a:latin typeface="宋体" charset="-122"/>
        <a:ea typeface="宋体" charset="-122"/>
        <a:cs typeface="+mn-cs"/>
      </a:defRPr>
    </a:lvl3pPr>
    <a:lvl4pPr marL="1371600" algn="l" rtl="0" fontAlgn="base">
      <a:spcBef>
        <a:spcPct val="30000"/>
      </a:spcBef>
      <a:spcAft>
        <a:spcPct val="0"/>
      </a:spcAft>
      <a:defRPr sz="1200" kern="1200">
        <a:solidFill>
          <a:schemeClr val="tx1"/>
        </a:solidFill>
        <a:latin typeface="宋体" charset="-122"/>
        <a:ea typeface="宋体" charset="-122"/>
        <a:cs typeface="+mn-cs"/>
      </a:defRPr>
    </a:lvl4pPr>
    <a:lvl5pPr marL="1828800" algn="l" rtl="0" fontAlgn="base">
      <a:spcBef>
        <a:spcPct val="30000"/>
      </a:spcBef>
      <a:spcAft>
        <a:spcPct val="0"/>
      </a:spcAft>
      <a:defRPr sz="1200" kern="1200">
        <a:solidFill>
          <a:schemeClr val="tx1"/>
        </a:solidFill>
        <a:latin typeface="宋体" charset="-122"/>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49470-0F17-47F0-A362-7F256127328D}" type="slidenum">
              <a:rPr lang="zh-CN" altLang="en-US"/>
              <a:pPr/>
              <a:t>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107D9-949C-4241-B242-1DE588ABFD3A}" type="slidenum">
              <a:rPr lang="zh-CN" altLang="en-US"/>
              <a:pPr/>
              <a:t>4</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742950" y="1997075"/>
            <a:ext cx="8420100" cy="1431925"/>
          </a:xfrm>
        </p:spPr>
        <p:txBody>
          <a:bodyPr anchor="b" anchorCtr="1"/>
          <a:lstStyle>
            <a:lvl1pPr algn="ctr">
              <a:defRPr/>
            </a:lvl1pPr>
          </a:lstStyle>
          <a:p>
            <a:r>
              <a:rPr lang="zh-CN" altLang="en-US" smtClean="0"/>
              <a:t>单击此处编辑母版标题样式</a:t>
            </a:r>
            <a:endParaRPr lang="en-US" altLang="zh-CN"/>
          </a:p>
        </p:txBody>
      </p:sp>
      <p:sp>
        <p:nvSpPr>
          <p:cNvPr id="5123" name="Rectangle 3"/>
          <p:cNvSpPr>
            <a:spLocks noGrp="1" noChangeArrowheads="1"/>
          </p:cNvSpPr>
          <p:nvPr>
            <p:ph type="subTitle" sz="quarter" idx="1"/>
          </p:nvPr>
        </p:nvSpPr>
        <p:spPr>
          <a:xfrm>
            <a:off x="1485900" y="3886200"/>
            <a:ext cx="6934200" cy="1752600"/>
          </a:xfrm>
        </p:spPr>
        <p:txBody>
          <a:bodyPr/>
          <a:lstStyle>
            <a:lvl1pPr marL="0" indent="0" algn="ctr">
              <a:buFontTx/>
              <a:buNone/>
              <a:defRPr/>
            </a:lvl1pPr>
          </a:lstStyle>
          <a:p>
            <a:r>
              <a:rPr lang="zh-CN" altLang="en-US" smtClean="0"/>
              <a:t>单击此处编辑母版副标题样式</a:t>
            </a:r>
            <a:endParaRPr lang="en-US" altLang="zh-CN"/>
          </a:p>
        </p:txBody>
      </p:sp>
      <p:sp>
        <p:nvSpPr>
          <p:cNvPr id="5124" name="Freeform 4"/>
          <p:cNvSpPr>
            <a:spLocks/>
          </p:cNvSpPr>
          <p:nvPr/>
        </p:nvSpPr>
        <p:spPr bwMode="auto">
          <a:xfrm>
            <a:off x="309563" y="2803525"/>
            <a:ext cx="1587"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endParaRPr lang="zh-CN" altLang="en-US"/>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9BD23AE5-F945-4483-B0AB-056EBDC84FCD}" type="slidenum">
              <a:rPr lang="zh-CN" altLang="en-US"/>
              <a:pPr/>
              <a:t>‹#›</a:t>
            </a:fld>
            <a:endParaRPr lang="en-US" altLang="zh-CN"/>
          </a:p>
        </p:txBody>
      </p:sp>
      <p:sp>
        <p:nvSpPr>
          <p:cNvPr id="5127" name="Rectangle 7"/>
          <p:cNvSpPr>
            <a:spLocks noGrp="1" noChangeArrowheads="1"/>
          </p:cNvSpPr>
          <p:nvPr>
            <p:ph type="dt" sz="quarter" idx="2"/>
          </p:nvPr>
        </p:nvSpPr>
        <p:spPr/>
        <p:txBody>
          <a:bodyPr/>
          <a:lstStyle>
            <a:lvl1pPr>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78DB85-A981-42D7-9A26-62276892F3B9}"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92100"/>
            <a:ext cx="2228850"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92100"/>
            <a:ext cx="65341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C2E22B-0EA6-458B-BE9E-766B9F0C779F}"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95300" y="292100"/>
            <a:ext cx="8915400" cy="1384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905000"/>
            <a:ext cx="8915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4038600"/>
            <a:ext cx="8915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95300" y="6245225"/>
            <a:ext cx="23114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5225"/>
            <a:ext cx="31369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5225"/>
            <a:ext cx="2311400" cy="476250"/>
          </a:xfrm>
        </p:spPr>
        <p:txBody>
          <a:bodyPr/>
          <a:lstStyle>
            <a:lvl1pPr>
              <a:defRPr/>
            </a:lvl1pPr>
          </a:lstStyle>
          <a:p>
            <a:fld id="{CB0F7513-8904-4A2D-BBC9-A3ABB4427EE4}"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95300" y="292100"/>
            <a:ext cx="8915400" cy="1384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905000"/>
            <a:ext cx="4381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29200" y="1905000"/>
            <a:ext cx="4381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95300" y="6245225"/>
            <a:ext cx="23114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5225"/>
            <a:ext cx="31369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5225"/>
            <a:ext cx="2311400" cy="476250"/>
          </a:xfrm>
        </p:spPr>
        <p:txBody>
          <a:bodyPr/>
          <a:lstStyle>
            <a:lvl1pPr>
              <a:defRPr/>
            </a:lvl1pPr>
          </a:lstStyle>
          <a:p>
            <a:fld id="{EF884035-D565-4DCC-A098-46FA59E84505}"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95300" y="292100"/>
            <a:ext cx="8915400" cy="13843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95300" y="1905000"/>
            <a:ext cx="43815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95300" y="4038600"/>
            <a:ext cx="43815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5029200" y="1905000"/>
            <a:ext cx="4381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5225"/>
            <a:ext cx="23114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5225"/>
            <a:ext cx="31369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5225"/>
            <a:ext cx="2311400" cy="476250"/>
          </a:xfrm>
        </p:spPr>
        <p:txBody>
          <a:bodyPr/>
          <a:lstStyle>
            <a:lvl1pPr>
              <a:defRPr/>
            </a:lvl1pPr>
          </a:lstStyle>
          <a:p>
            <a:fld id="{C37931B1-52D4-4EEC-A436-C86ED1BC0AB5}" type="slidenum">
              <a:rPr lang="zh-CN" altLang="en-US"/>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95300" y="292100"/>
            <a:ext cx="8915400" cy="1384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905000"/>
            <a:ext cx="8915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 y="4038600"/>
            <a:ext cx="8915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95300" y="6245225"/>
            <a:ext cx="23114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5225"/>
            <a:ext cx="31369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5225"/>
            <a:ext cx="2311400" cy="476250"/>
          </a:xfrm>
        </p:spPr>
        <p:txBody>
          <a:bodyPr/>
          <a:lstStyle>
            <a:lvl1pPr>
              <a:defRPr/>
            </a:lvl1pPr>
          </a:lstStyle>
          <a:p>
            <a:fld id="{B18AC541-A642-43AA-94DB-7DB7DB62BE9D}" type="slidenum">
              <a:rPr lang="zh-CN" altLang="en-US"/>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95300" y="292100"/>
            <a:ext cx="8915400" cy="13843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95300" y="1905000"/>
            <a:ext cx="43815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905000"/>
            <a:ext cx="43815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95300" y="4038600"/>
            <a:ext cx="8915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5225"/>
            <a:ext cx="23114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5225"/>
            <a:ext cx="31369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5225"/>
            <a:ext cx="2311400" cy="476250"/>
          </a:xfrm>
        </p:spPr>
        <p:txBody>
          <a:bodyPr/>
          <a:lstStyle>
            <a:lvl1pPr>
              <a:defRPr/>
            </a:lvl1pPr>
          </a:lstStyle>
          <a:p>
            <a:fld id="{C7B70862-9398-489A-ABD5-700E97AE2E5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3E53DA-2776-45B5-9840-5279965DA1DC}"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9932EC-52A5-4337-8080-E37E0E44939E}"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905000"/>
            <a:ext cx="4381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05000"/>
            <a:ext cx="4381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1DA0BC0-A5D4-47AE-9183-2057D8BD04D9}"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5C0387F-728E-40A7-8FAA-DDC777CD4895}"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8D2D30F-95D5-491B-92A8-66EE37104DC5}"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2BC9DE2-DEE2-48E4-BAEC-60433533FC7D}"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F5349D-BA70-485E-A182-50565433BBE3}"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2FA8EA-C1D4-457D-8CF1-75041AF5E0C8}"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95300" y="292100"/>
            <a:ext cx="89154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4099" name="Rectangle 3"/>
          <p:cNvSpPr>
            <a:spLocks noGrp="1" noChangeArrowheads="1"/>
          </p:cNvSpPr>
          <p:nvPr>
            <p:ph type="body" idx="1"/>
          </p:nvPr>
        </p:nvSpPr>
        <p:spPr bwMode="auto">
          <a:xfrm>
            <a:off x="495300" y="1905000"/>
            <a:ext cx="8915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zh-CN" altLang="en-US" smtClean="0"/>
              <a:t>第二级</a:t>
            </a:r>
            <a:endParaRPr lang="en-US" altLang="zh-CN" smtClean="0"/>
          </a:p>
          <a:p>
            <a:pPr lvl="2"/>
            <a:r>
              <a:rPr lang="zh-CN" altLang="en-US" smtClean="0"/>
              <a:t>第三级</a:t>
            </a:r>
          </a:p>
          <a:p>
            <a:pPr lvl="3"/>
            <a:r>
              <a:rPr lang="zh-CN" altLang="en-US" smtClean="0"/>
              <a:t>第四级</a:t>
            </a:r>
            <a:endParaRPr lang="en-US" altLang="zh-CN" smtClean="0"/>
          </a:p>
          <a:p>
            <a:pPr lvl="4"/>
            <a:r>
              <a:rPr lang="zh-CN" altLang="en-US" smtClean="0"/>
              <a:t>第五级</a:t>
            </a:r>
            <a:endParaRPr lang="en-US" altLang="zh-CN" smtClean="0"/>
          </a:p>
        </p:txBody>
      </p:sp>
      <p:sp>
        <p:nvSpPr>
          <p:cNvPr id="4100"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ea typeface="宋体" charset="-122"/>
              </a:defRPr>
            </a:lvl1pPr>
          </a:lstStyle>
          <a:p>
            <a:endParaRPr lang="en-US" altLang="zh-CN"/>
          </a:p>
        </p:txBody>
      </p:sp>
      <p:sp>
        <p:nvSpPr>
          <p:cNvPr id="4101"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ea typeface="宋体" charset="-122"/>
              </a:defRPr>
            </a:lvl1pPr>
          </a:lstStyle>
          <a:p>
            <a:endParaRPr lang="en-US" altLang="zh-CN"/>
          </a:p>
        </p:txBody>
      </p:sp>
      <p:sp>
        <p:nvSpPr>
          <p:cNvPr id="4102"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charset="0"/>
                <a:ea typeface="宋体" charset="-122"/>
              </a:defRPr>
            </a:lvl1pPr>
          </a:lstStyle>
          <a:p>
            <a:fld id="{37402D0C-6A12-40E3-ACC9-2316B72F9E3A}"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xStyles>
    <p:titleStyle>
      <a:lvl1pPr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2pPr>
      <a:lvl3pPr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3pPr>
      <a:lvl4pPr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4pPr>
      <a:lvl5pPr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5pPr>
      <a:lvl6pPr marL="457200"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6pPr>
      <a:lvl7pPr marL="914400"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7pPr>
      <a:lvl8pPr marL="1371600"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8pPr>
      <a:lvl9pPr marL="1828800" algn="l" rtl="0" eaLnBrk="1" fontAlgn="base" hangingPunct="1">
        <a:spcBef>
          <a:spcPct val="0"/>
        </a:spcBef>
        <a:spcAft>
          <a:spcPct val="0"/>
        </a:spcAft>
        <a:defRPr sz="4400">
          <a:solidFill>
            <a:schemeClr val="folHlink"/>
          </a:solidFill>
          <a:effectLst>
            <a:outerShdw blurRad="38100" dist="38100" dir="2700000" algn="tl">
              <a:srgbClr val="000000"/>
            </a:outerShdw>
          </a:effectLst>
          <a:latin typeface="华文隶书" pitchFamily="2" charset="-122"/>
          <a:ea typeface="华文隶书" pitchFamily="2" charset="-122"/>
        </a:defRPr>
      </a:lvl9pPr>
    </p:titleStyle>
    <p:bodyStyle>
      <a:lvl1pPr marL="342900" indent="-342900" algn="l" rtl="0" eaLnBrk="1" fontAlgn="base" hangingPunct="1">
        <a:spcBef>
          <a:spcPct val="20000"/>
        </a:spcBef>
        <a:spcAft>
          <a:spcPct val="0"/>
        </a:spcAft>
        <a:buClr>
          <a:schemeClr val="hlink"/>
        </a:buClr>
        <a:buSzPct val="120000"/>
        <a:buChar char="•"/>
        <a:defRPr sz="3200">
          <a:solidFill>
            <a:schemeClr val="folHlink"/>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Font typeface="Tahoma" pitchFamily="34" charset="0"/>
        <a:buChar char="–"/>
        <a:defRPr sz="2800">
          <a:solidFill>
            <a:schemeClr val="folHlink"/>
          </a:solidFill>
          <a:effectLst>
            <a:outerShdw blurRad="38100" dist="38100" dir="2700000" algn="tl">
              <a:srgbClr val="000000"/>
            </a:outerShdw>
          </a:effectLst>
          <a:latin typeface="+mn-lt"/>
          <a:ea typeface="+mn-ea"/>
        </a:defRPr>
      </a:lvl2pPr>
      <a:lvl3pPr marL="1143000" indent="-228600" algn="l" rtl="0" eaLnBrk="1" fontAlgn="base" hangingPunct="1">
        <a:spcBef>
          <a:spcPct val="20000"/>
        </a:spcBef>
        <a:spcAft>
          <a:spcPct val="0"/>
        </a:spcAft>
        <a:buClr>
          <a:schemeClr val="hlink"/>
        </a:buClr>
        <a:buSzPct val="120000"/>
        <a:buChar char="•"/>
        <a:defRPr sz="2400">
          <a:solidFill>
            <a:schemeClr val="folHlink"/>
          </a:solidFill>
          <a:effectLst>
            <a:outerShdw blurRad="38100" dist="38100" dir="2700000" algn="tl">
              <a:srgbClr val="000000"/>
            </a:outerShdw>
          </a:effectLst>
          <a:latin typeface="+mn-lt"/>
          <a:ea typeface="+mn-ea"/>
        </a:defRPr>
      </a:lvl3pPr>
      <a:lvl4pPr marL="1600200" indent="-228600" algn="l" rtl="0" eaLnBrk="1" fontAlgn="base" hangingPunct="1">
        <a:spcBef>
          <a:spcPct val="20000"/>
        </a:spcBef>
        <a:spcAft>
          <a:spcPct val="0"/>
        </a:spcAft>
        <a:buFont typeface="Tahoma" pitchFamily="34" charset="0"/>
        <a:buChar char="–"/>
        <a:defRPr sz="2000">
          <a:solidFill>
            <a:schemeClr val="folHlink"/>
          </a:solidFill>
          <a:effectLst>
            <a:outerShdw blurRad="38100" dist="38100" dir="2700000" algn="tl">
              <a:srgbClr val="000000"/>
            </a:outerShdw>
          </a:effectLst>
          <a:latin typeface="+mn-lt"/>
          <a:ea typeface="+mn-ea"/>
        </a:defRPr>
      </a:lvl4pPr>
      <a:lvl5pPr marL="2057400" indent="-228600" algn="l" rtl="0" eaLnBrk="1" fontAlgn="base" hangingPunct="1">
        <a:spcBef>
          <a:spcPct val="20000"/>
        </a:spcBef>
        <a:spcAft>
          <a:spcPct val="0"/>
        </a:spcAft>
        <a:buClr>
          <a:schemeClr val="hlink"/>
        </a:buClr>
        <a:buSzPct val="80000"/>
        <a:buFont typeface="Wingdings" pitchFamily="2" charset="2"/>
        <a:buChar char="v"/>
        <a:defRPr sz="2000">
          <a:solidFill>
            <a:schemeClr val="folHlink"/>
          </a:solidFill>
          <a:effectLst>
            <a:outerShdw blurRad="38100" dist="38100" dir="2700000" algn="tl">
              <a:srgbClr val="000000"/>
            </a:outerShdw>
          </a:effectLst>
          <a:latin typeface="+mn-lt"/>
          <a:ea typeface="+mn-ea"/>
        </a:defRPr>
      </a:lvl5pPr>
      <a:lvl6pPr marL="2514600" indent="-228600" algn="l" rtl="0" eaLnBrk="1" fontAlgn="base" hangingPunct="1">
        <a:spcBef>
          <a:spcPct val="20000"/>
        </a:spcBef>
        <a:spcAft>
          <a:spcPct val="0"/>
        </a:spcAft>
        <a:buClr>
          <a:schemeClr val="hlink"/>
        </a:buClr>
        <a:buSzPct val="80000"/>
        <a:buFont typeface="Wingdings" pitchFamily="2" charset="2"/>
        <a:buChar char="v"/>
        <a:defRPr sz="2000">
          <a:solidFill>
            <a:schemeClr val="folHlink"/>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80000"/>
        <a:buFont typeface="Wingdings" pitchFamily="2" charset="2"/>
        <a:buChar char="v"/>
        <a:defRPr sz="2000">
          <a:solidFill>
            <a:schemeClr val="folHlink"/>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80000"/>
        <a:buFont typeface="Wingdings" pitchFamily="2" charset="2"/>
        <a:buChar char="v"/>
        <a:defRPr sz="2000">
          <a:solidFill>
            <a:schemeClr val="folHlink"/>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80000"/>
        <a:buFont typeface="Wingdings" pitchFamily="2" charset="2"/>
        <a:buChar char="v"/>
        <a:defRPr sz="2000">
          <a:solidFill>
            <a:schemeClr val="folHlink"/>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dirty="0" err="1" smtClean="0"/>
              <a:t>MySQL</a:t>
            </a:r>
            <a:r>
              <a:rPr lang="zh-CN" altLang="en-US" dirty="0" smtClean="0"/>
              <a:t>之</a:t>
            </a:r>
            <a:r>
              <a:rPr lang="en-US" altLang="zh-CN" dirty="0" smtClean="0"/>
              <a:t>SQL</a:t>
            </a:r>
            <a:r>
              <a:rPr lang="zh-CN" altLang="en-US" dirty="0" smtClean="0"/>
              <a:t>执行过程初探</a:t>
            </a:r>
            <a:r>
              <a:rPr lang="en-US" altLang="zh-CN" dirty="0" smtClean="0"/>
              <a:t>——</a:t>
            </a:r>
            <a:br>
              <a:rPr lang="en-US" altLang="zh-CN" dirty="0" smtClean="0"/>
            </a:br>
            <a:r>
              <a:rPr lang="zh-CN" altLang="en-US" dirty="0" smtClean="0"/>
              <a:t>在</a:t>
            </a:r>
            <a:r>
              <a:rPr lang="en-US" altLang="zh-CN" dirty="0" err="1" smtClean="0"/>
              <a:t>MySQL</a:t>
            </a:r>
            <a:r>
              <a:rPr lang="zh-CN" altLang="en-US" dirty="0" smtClean="0"/>
              <a:t>源代码的海洋中游弋</a:t>
            </a:r>
            <a:endParaRPr lang="en-US" altLang="zh-CN" dirty="0"/>
          </a:p>
        </p:txBody>
      </p:sp>
      <p:sp>
        <p:nvSpPr>
          <p:cNvPr id="2051" name="Rectangle 3"/>
          <p:cNvSpPr>
            <a:spLocks noGrp="1" noChangeArrowheads="1"/>
          </p:cNvSpPr>
          <p:nvPr>
            <p:ph type="subTitle" idx="1"/>
          </p:nvPr>
        </p:nvSpPr>
        <p:spPr/>
        <p:txBody>
          <a:bodyPr/>
          <a:lstStyle/>
          <a:p>
            <a:r>
              <a:rPr lang="en-US" altLang="zh-CN" dirty="0" smtClean="0">
                <a:latin typeface="华文隶书" pitchFamily="2" charset="-122"/>
              </a:rPr>
              <a:t>2012 </a:t>
            </a:r>
            <a:r>
              <a:rPr lang="zh-CN" altLang="en-US" dirty="0" smtClean="0">
                <a:latin typeface="华文隶书" pitchFamily="2" charset="-122"/>
              </a:rPr>
              <a:t>年</a:t>
            </a:r>
            <a:r>
              <a:rPr lang="en-US" altLang="zh-CN" dirty="0" smtClean="0">
                <a:latin typeface="华文隶书" pitchFamily="2" charset="-122"/>
              </a:rPr>
              <a:t>4</a:t>
            </a:r>
            <a:r>
              <a:rPr lang="zh-CN" altLang="en-US" dirty="0" smtClean="0">
                <a:latin typeface="华文隶书" pitchFamily="2" charset="-122"/>
              </a:rPr>
              <a:t>月</a:t>
            </a:r>
            <a:endParaRPr lang="en-US" altLang="zh-CN" dirty="0" smtClean="0">
              <a:latin typeface="华文隶书" pitchFamily="2" charset="-122"/>
            </a:endParaRPr>
          </a:p>
          <a:p>
            <a:r>
              <a:rPr lang="zh-CN" altLang="en-US" dirty="0" smtClean="0">
                <a:latin typeface="华文隶书" pitchFamily="2" charset="-122"/>
              </a:rPr>
              <a:t>古雷</a:t>
            </a:r>
            <a:endParaRPr lang="zh-CN" altLang="en-US" dirty="0">
              <a:latin typeface="华文隶书" pitchFamily="2" charset="-122"/>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0" y="2492896"/>
            <a:ext cx="6134100" cy="140970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smtClean="0"/>
              <a:t>DERIVED</a:t>
            </a:r>
            <a:r>
              <a:rPr lang="zh-CN" altLang="en-US" dirty="0" smtClean="0"/>
              <a:t>（派生表）</a:t>
            </a:r>
            <a:endParaRPr lang="zh-CN" altLang="en-US" dirty="0"/>
          </a:p>
        </p:txBody>
      </p:sp>
      <p:sp>
        <p:nvSpPr>
          <p:cNvPr id="3" name="内容占位符 2"/>
          <p:cNvSpPr>
            <a:spLocks noGrp="1"/>
          </p:cNvSpPr>
          <p:nvPr>
            <p:ph idx="1"/>
          </p:nvPr>
        </p:nvSpPr>
        <p:spPr>
          <a:xfrm>
            <a:off x="1424608" y="2708920"/>
            <a:ext cx="4961756" cy="4149080"/>
          </a:xfrm>
        </p:spPr>
        <p:txBody>
          <a:bodyPr/>
          <a:lstStyle/>
          <a:p>
            <a:r>
              <a:rPr lang="zh-CN" altLang="en-US" sz="2400" dirty="0" smtClean="0"/>
              <a:t>循环读取</a:t>
            </a:r>
            <a:r>
              <a:rPr lang="en-US" altLang="zh-CN" sz="2400" dirty="0" smtClean="0"/>
              <a:t>table2</a:t>
            </a:r>
            <a:r>
              <a:rPr lang="zh-CN" altLang="en-US" sz="2400" dirty="0" smtClean="0"/>
              <a:t>的记录，写入临时表，没有</a:t>
            </a:r>
            <a:r>
              <a:rPr lang="en-US" altLang="zh-CN" sz="2400" dirty="0" smtClean="0"/>
              <a:t>hash</a:t>
            </a:r>
            <a:r>
              <a:rPr lang="zh-CN" altLang="en-US" sz="2400" dirty="0" smtClean="0"/>
              <a:t>索引</a:t>
            </a:r>
            <a:endParaRPr lang="en-US" altLang="zh-CN" sz="2400" dirty="0" smtClean="0"/>
          </a:p>
          <a:p>
            <a:r>
              <a:rPr lang="zh-CN" altLang="en-US" sz="2400" dirty="0" smtClean="0"/>
              <a:t>循环读取</a:t>
            </a:r>
            <a:r>
              <a:rPr lang="en-US" altLang="zh-CN" sz="2400" dirty="0" smtClean="0"/>
              <a:t>t1</a:t>
            </a:r>
            <a:r>
              <a:rPr lang="zh-CN" altLang="en-US" sz="2400" dirty="0" smtClean="0"/>
              <a:t>的记录，写入</a:t>
            </a:r>
            <a:r>
              <a:rPr lang="en-US" altLang="zh-CN" sz="2400" dirty="0" smtClean="0"/>
              <a:t>cache</a:t>
            </a:r>
            <a:r>
              <a:rPr lang="zh-CN" altLang="en-US" sz="2400" dirty="0" smtClean="0"/>
              <a:t>，包括</a:t>
            </a:r>
            <a:r>
              <a:rPr lang="en-US" altLang="zh-CN" sz="2400" dirty="0" smtClean="0"/>
              <a:t>t1id</a:t>
            </a:r>
            <a:r>
              <a:rPr lang="zh-CN" altLang="en-US" sz="2400" dirty="0" smtClean="0"/>
              <a:t>、</a:t>
            </a:r>
            <a:r>
              <a:rPr lang="en-US" altLang="zh-CN" sz="2400" dirty="0" smtClean="0"/>
              <a:t>t1name</a:t>
            </a:r>
            <a:r>
              <a:rPr lang="zh-CN" altLang="en-US" sz="2400" dirty="0" smtClean="0"/>
              <a:t>，还有一列似乎是个结尾标记（不确定）</a:t>
            </a:r>
            <a:endParaRPr lang="en-US" altLang="zh-CN" sz="2400" dirty="0" smtClean="0"/>
          </a:p>
          <a:p>
            <a:r>
              <a:rPr lang="zh-CN" altLang="en-US" sz="2400" dirty="0" smtClean="0"/>
              <a:t>全部写入完成后，从临时表循环读数据，每读一条，再从</a:t>
            </a:r>
            <a:r>
              <a:rPr lang="en-US" altLang="zh-CN" sz="2400" dirty="0" smtClean="0"/>
              <a:t>cache</a:t>
            </a:r>
            <a:r>
              <a:rPr lang="zh-CN" altLang="en-US" sz="2400" dirty="0" smtClean="0"/>
              <a:t>循环读取数据，比较</a:t>
            </a:r>
            <a:r>
              <a:rPr lang="en-US" altLang="zh-CN" sz="2400" dirty="0" smtClean="0"/>
              <a:t>t1name</a:t>
            </a:r>
            <a:r>
              <a:rPr lang="zh-CN" altLang="en-US" sz="2400" dirty="0" smtClean="0"/>
              <a:t>和</a:t>
            </a:r>
            <a:r>
              <a:rPr lang="en-US" altLang="zh-CN" sz="2400" dirty="0" smtClean="0"/>
              <a:t>name</a:t>
            </a:r>
            <a:r>
              <a:rPr lang="zh-CN" altLang="en-US" sz="2400" dirty="0" smtClean="0"/>
              <a:t>，相同者向客户端发送数据</a:t>
            </a:r>
            <a:endParaRPr lang="en-US" altLang="zh-CN" sz="2400" dirty="0" smtClean="0"/>
          </a:p>
          <a:p>
            <a:r>
              <a:rPr lang="zh-CN" altLang="en-US" sz="2400" dirty="0" smtClean="0"/>
              <a:t>猜测其中的</a:t>
            </a:r>
            <a:r>
              <a:rPr lang="en-US" altLang="zh-CN" sz="2400" dirty="0" smtClean="0"/>
              <a:t>cache</a:t>
            </a:r>
            <a:r>
              <a:rPr lang="zh-CN" altLang="en-US" sz="2400" dirty="0" smtClean="0"/>
              <a:t>是</a:t>
            </a:r>
            <a:r>
              <a:rPr lang="en-US" altLang="zh-CN" sz="2400" dirty="0" smtClean="0"/>
              <a:t>join buffer</a:t>
            </a:r>
            <a:endParaRPr lang="zh-CN" altLang="en-US" sz="2400" dirty="0"/>
          </a:p>
        </p:txBody>
      </p:sp>
      <p:pic>
        <p:nvPicPr>
          <p:cNvPr id="2051" name="Picture 3"/>
          <p:cNvPicPr>
            <a:picLocks noChangeAspect="1" noChangeArrowheads="1"/>
          </p:cNvPicPr>
          <p:nvPr/>
        </p:nvPicPr>
        <p:blipFill>
          <a:blip r:embed="rId3" cstate="print"/>
          <a:srcRect/>
          <a:stretch>
            <a:fillRect/>
          </a:stretch>
        </p:blipFill>
        <p:spPr bwMode="auto">
          <a:xfrm>
            <a:off x="0" y="1273696"/>
            <a:ext cx="9248775" cy="12192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6530280" y="2428875"/>
            <a:ext cx="2743200" cy="4429125"/>
          </a:xfrm>
          <a:prstGeom prst="rect">
            <a:avLst/>
          </a:prstGeom>
          <a:noFill/>
          <a:ln w="9525">
            <a:noFill/>
            <a:miter lim="800000"/>
            <a:headEnd/>
            <a:tailEnd/>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两表</a:t>
            </a:r>
            <a:r>
              <a:rPr kumimoji="1" lang="en-US" altLang="zh-CN" dirty="0" smtClean="0"/>
              <a:t>join + order by</a:t>
            </a:r>
            <a:endParaRPr kumimoji="1" lang="zh-CN" altLang="en-US" dirty="0"/>
          </a:p>
        </p:txBody>
      </p:sp>
      <p:pic>
        <p:nvPicPr>
          <p:cNvPr id="4" name="图片 3"/>
          <p:cNvPicPr>
            <a:picLocks noChangeAspect="1"/>
          </p:cNvPicPr>
          <p:nvPr/>
        </p:nvPicPr>
        <p:blipFill>
          <a:blip r:embed="rId2"/>
          <a:stretch>
            <a:fillRect/>
          </a:stretch>
        </p:blipFill>
        <p:spPr>
          <a:xfrm>
            <a:off x="0" y="1484784"/>
            <a:ext cx="9860164" cy="2016224"/>
          </a:xfrm>
          <a:prstGeom prst="rect">
            <a:avLst/>
          </a:prstGeom>
        </p:spPr>
      </p:pic>
      <p:sp>
        <p:nvSpPr>
          <p:cNvPr id="3" name="内容占位符 2"/>
          <p:cNvSpPr>
            <a:spLocks noGrp="1"/>
          </p:cNvSpPr>
          <p:nvPr>
            <p:ph idx="1"/>
          </p:nvPr>
        </p:nvSpPr>
        <p:spPr>
          <a:xfrm>
            <a:off x="495300" y="3429000"/>
            <a:ext cx="8915400" cy="3312368"/>
          </a:xfrm>
        </p:spPr>
        <p:txBody>
          <a:bodyPr/>
          <a:lstStyle/>
          <a:p>
            <a:r>
              <a:rPr lang="zh-CN" altLang="en-US" sz="2800" dirty="0"/>
              <a:t>循环读取</a:t>
            </a:r>
            <a:r>
              <a:rPr lang="en-US" altLang="zh-CN" sz="2800" dirty="0" err="1"/>
              <a:t>ttt</a:t>
            </a:r>
            <a:r>
              <a:rPr lang="zh-CN" altLang="en-US" sz="2800" dirty="0" smtClean="0"/>
              <a:t>表的记录，写入</a:t>
            </a:r>
            <a:r>
              <a:rPr lang="en-US" altLang="zh-CN" sz="2800" dirty="0" smtClean="0"/>
              <a:t>cache</a:t>
            </a:r>
            <a:r>
              <a:rPr lang="zh-CN" altLang="en-US" sz="2800" dirty="0" smtClean="0"/>
              <a:t>，直至都写完</a:t>
            </a:r>
            <a:endParaRPr lang="en-US" altLang="zh-CN" sz="2800" dirty="0" smtClean="0"/>
          </a:p>
          <a:p>
            <a:r>
              <a:rPr kumimoji="1" lang="zh-CN" altLang="en-US" sz="2800" dirty="0" smtClean="0"/>
              <a:t>循环从</a:t>
            </a:r>
            <a:r>
              <a:rPr kumimoji="1" lang="en-US" altLang="zh-CN" sz="2800" dirty="0" err="1" smtClean="0"/>
              <a:t>tttt</a:t>
            </a:r>
            <a:r>
              <a:rPr kumimoji="1" lang="zh-CN" altLang="en-US" sz="2800" dirty="0" smtClean="0"/>
              <a:t>表中读取记录</a:t>
            </a:r>
            <a:endParaRPr kumimoji="1" lang="en-US" altLang="zh-CN" sz="2800" dirty="0" smtClean="0"/>
          </a:p>
          <a:p>
            <a:r>
              <a:rPr kumimoji="1" lang="zh-CN" altLang="en-US" sz="2800" dirty="0" smtClean="0"/>
              <a:t>每读一条，再循环读取</a:t>
            </a:r>
            <a:r>
              <a:rPr kumimoji="1" lang="en-US" altLang="zh-CN" sz="2800" dirty="0" smtClean="0"/>
              <a:t>cache</a:t>
            </a:r>
            <a:r>
              <a:rPr kumimoji="1" lang="zh-CN" altLang="en-US" sz="2800" dirty="0" smtClean="0"/>
              <a:t>中记录，并做比较</a:t>
            </a:r>
            <a:endParaRPr kumimoji="1" lang="en-US" altLang="zh-CN" sz="2800" dirty="0" smtClean="0"/>
          </a:p>
          <a:p>
            <a:r>
              <a:rPr kumimoji="1" lang="zh-CN" altLang="en-US" sz="2800" dirty="0" smtClean="0"/>
              <a:t>满足条件的记录写入临时表</a:t>
            </a:r>
            <a:endParaRPr kumimoji="1" lang="en-US" altLang="zh-CN" sz="2800" dirty="0" smtClean="0"/>
          </a:p>
          <a:p>
            <a:r>
              <a:rPr kumimoji="1" lang="zh-CN" altLang="en-US" sz="2800" dirty="0" smtClean="0"/>
              <a:t>对临时表排序</a:t>
            </a:r>
            <a:endParaRPr kumimoji="1" lang="en-US" altLang="zh-CN" sz="2800" dirty="0" smtClean="0"/>
          </a:p>
          <a:p>
            <a:r>
              <a:rPr kumimoji="1" lang="zh-CN" altLang="en-US" sz="2800" dirty="0" smtClean="0"/>
              <a:t>发送结果</a:t>
            </a:r>
            <a:endParaRPr kumimoji="1" lang="zh-CN" altLang="en-US" sz="2800" dirty="0"/>
          </a:p>
        </p:txBody>
      </p:sp>
    </p:spTree>
    <p:extLst>
      <p:ext uri="{BB962C8B-B14F-4D97-AF65-F5344CB8AC3E}">
        <p14:creationId xmlns:p14="http://schemas.microsoft.com/office/powerpoint/2010/main" val="1579359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292100"/>
            <a:ext cx="8915400" cy="1048668"/>
          </a:xfrm>
        </p:spPr>
        <p:txBody>
          <a:bodyPr/>
          <a:lstStyle/>
          <a:p>
            <a:r>
              <a:rPr kumimoji="1" lang="zh-CN" altLang="en-US" dirty="0"/>
              <a:t>两表</a:t>
            </a:r>
            <a:r>
              <a:rPr kumimoji="1" lang="en-US" altLang="zh-CN" dirty="0"/>
              <a:t>join + order </a:t>
            </a:r>
            <a:r>
              <a:rPr kumimoji="1" lang="en-US" altLang="zh-CN" dirty="0" smtClean="0"/>
              <a:t>by</a:t>
            </a:r>
            <a:r>
              <a:rPr kumimoji="1" lang="zh-CN" altLang="en-US" dirty="0" smtClean="0"/>
              <a:t>未使用</a:t>
            </a:r>
            <a:r>
              <a:rPr kumimoji="1" lang="en-US" altLang="zh-CN" dirty="0" smtClean="0"/>
              <a:t>join buffer</a:t>
            </a:r>
            <a:endParaRPr kumimoji="1" lang="zh-CN" altLang="en-US" dirty="0"/>
          </a:p>
        </p:txBody>
      </p:sp>
      <p:sp>
        <p:nvSpPr>
          <p:cNvPr id="3" name="内容占位符 2"/>
          <p:cNvSpPr>
            <a:spLocks noGrp="1"/>
          </p:cNvSpPr>
          <p:nvPr>
            <p:ph idx="1"/>
          </p:nvPr>
        </p:nvSpPr>
        <p:spPr>
          <a:xfrm>
            <a:off x="495300" y="4725144"/>
            <a:ext cx="8915400" cy="2132856"/>
          </a:xfrm>
        </p:spPr>
        <p:txBody>
          <a:bodyPr/>
          <a:lstStyle/>
          <a:p>
            <a:r>
              <a:rPr kumimoji="1" lang="zh-CN" altLang="en-US" dirty="0" smtClean="0"/>
              <a:t>循环读取</a:t>
            </a:r>
            <a:r>
              <a:rPr kumimoji="1" lang="en-US" altLang="zh-CN" dirty="0" err="1" smtClean="0"/>
              <a:t>ttt</a:t>
            </a:r>
            <a:r>
              <a:rPr kumimoji="1" lang="zh-CN" altLang="en-US" dirty="0" smtClean="0"/>
              <a:t>表记录，每读一条，再利用主键循环读取</a:t>
            </a:r>
            <a:r>
              <a:rPr kumimoji="1" lang="en-US" altLang="zh-CN" dirty="0" err="1" smtClean="0"/>
              <a:t>tttt</a:t>
            </a:r>
            <a:r>
              <a:rPr kumimoji="1" lang="zh-CN" altLang="en-US" dirty="0" smtClean="0"/>
              <a:t>表记录，写入临时表，排序</a:t>
            </a:r>
            <a:endParaRPr kumimoji="1" lang="en-US" altLang="zh-CN" dirty="0" smtClean="0"/>
          </a:p>
          <a:p>
            <a:r>
              <a:rPr kumimoji="1" lang="en-US" altLang="zh-CN" dirty="0" err="1" smtClean="0"/>
              <a:t>Tname</a:t>
            </a:r>
            <a:r>
              <a:rPr kumimoji="1" lang="zh-CN" altLang="en-US" dirty="0" smtClean="0"/>
              <a:t>上的索引没用上？但执行计划变了</a:t>
            </a:r>
            <a:endParaRPr kumimoji="1" lang="zh-CN" altLang="en-US" dirty="0"/>
          </a:p>
        </p:txBody>
      </p:sp>
      <p:pic>
        <p:nvPicPr>
          <p:cNvPr id="4" name="图片 3"/>
          <p:cNvPicPr>
            <a:picLocks noChangeAspect="1"/>
          </p:cNvPicPr>
          <p:nvPr/>
        </p:nvPicPr>
        <p:blipFill>
          <a:blip r:embed="rId2"/>
          <a:stretch>
            <a:fillRect/>
          </a:stretch>
        </p:blipFill>
        <p:spPr>
          <a:xfrm>
            <a:off x="0" y="1196752"/>
            <a:ext cx="8828099" cy="2520280"/>
          </a:xfrm>
          <a:prstGeom prst="rect">
            <a:avLst/>
          </a:prstGeom>
        </p:spPr>
      </p:pic>
      <p:pic>
        <p:nvPicPr>
          <p:cNvPr id="5" name="图片 4"/>
          <p:cNvPicPr>
            <a:picLocks noChangeAspect="1"/>
          </p:cNvPicPr>
          <p:nvPr/>
        </p:nvPicPr>
        <p:blipFill>
          <a:blip r:embed="rId3"/>
          <a:stretch>
            <a:fillRect/>
          </a:stretch>
        </p:blipFill>
        <p:spPr>
          <a:xfrm>
            <a:off x="0" y="3212976"/>
            <a:ext cx="9906000" cy="1440160"/>
          </a:xfrm>
          <a:prstGeom prst="rect">
            <a:avLst/>
          </a:prstGeom>
        </p:spPr>
      </p:pic>
    </p:spTree>
    <p:extLst>
      <p:ext uri="{BB962C8B-B14F-4D97-AF65-F5344CB8AC3E}">
        <p14:creationId xmlns:p14="http://schemas.microsoft.com/office/powerpoint/2010/main" val="339989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869160"/>
            <a:ext cx="9906000" cy="1872208"/>
          </a:xfrm>
        </p:spPr>
        <p:txBody>
          <a:bodyPr/>
          <a:lstStyle/>
          <a:p>
            <a:r>
              <a:rPr kumimoji="1" lang="en-US" altLang="zh-CN" dirty="0" smtClean="0"/>
              <a:t>Using </a:t>
            </a:r>
            <a:r>
              <a:rPr kumimoji="1" lang="en-US" altLang="zh-CN" dirty="0" smtClean="0"/>
              <a:t>join </a:t>
            </a:r>
            <a:r>
              <a:rPr kumimoji="1" lang="en-US" altLang="zh-CN" dirty="0" smtClean="0"/>
              <a:t>buffer</a:t>
            </a:r>
            <a:r>
              <a:rPr kumimoji="1" lang="zh-CN" altLang="en-US" dirty="0" smtClean="0"/>
              <a:t>是循环读取</a:t>
            </a:r>
            <a:r>
              <a:rPr kumimoji="1" lang="en-US" altLang="zh-CN" dirty="0" smtClean="0"/>
              <a:t>big</a:t>
            </a:r>
            <a:r>
              <a:rPr kumimoji="1" lang="zh-CN" altLang="en-US" dirty="0" smtClean="0"/>
              <a:t>表并与</a:t>
            </a:r>
            <a:r>
              <a:rPr kumimoji="1" lang="en-US" altLang="zh-CN" dirty="0" smtClean="0"/>
              <a:t>join buffer</a:t>
            </a:r>
            <a:r>
              <a:rPr kumimoji="1" lang="zh-CN" altLang="en-US" dirty="0" smtClean="0"/>
              <a:t>中的保存的</a:t>
            </a:r>
            <a:r>
              <a:rPr kumimoji="1" lang="en-US" altLang="zh-CN" dirty="0" smtClean="0"/>
              <a:t>table2</a:t>
            </a:r>
            <a:r>
              <a:rPr kumimoji="1" lang="zh-CN" altLang="en-US" dirty="0" smtClean="0"/>
              <a:t>记录比较</a:t>
            </a:r>
            <a:endParaRPr kumimoji="1" lang="en-US" altLang="zh-CN" dirty="0" smtClean="0"/>
          </a:p>
          <a:p>
            <a:r>
              <a:rPr kumimoji="1" lang="en-US" altLang="zh-CN" dirty="0" smtClean="0"/>
              <a:t>Using temporary</a:t>
            </a:r>
            <a:r>
              <a:rPr kumimoji="1" lang="zh-CN" altLang="en-US" dirty="0" smtClean="0"/>
              <a:t>是保存匹配的记录，然后需要排序</a:t>
            </a:r>
            <a:endParaRPr kumimoji="1" lang="zh-CN" altLang="en-US" dirty="0"/>
          </a:p>
        </p:txBody>
      </p:sp>
      <p:pic>
        <p:nvPicPr>
          <p:cNvPr id="4" name="图片 3"/>
          <p:cNvPicPr>
            <a:picLocks noChangeAspect="1"/>
          </p:cNvPicPr>
          <p:nvPr/>
        </p:nvPicPr>
        <p:blipFill>
          <a:blip r:embed="rId2"/>
          <a:stretch>
            <a:fillRect/>
          </a:stretch>
        </p:blipFill>
        <p:spPr>
          <a:xfrm>
            <a:off x="0" y="44624"/>
            <a:ext cx="9906000" cy="4680520"/>
          </a:xfrm>
          <a:prstGeom prst="rect">
            <a:avLst/>
          </a:prstGeom>
        </p:spPr>
      </p:pic>
    </p:spTree>
    <p:extLst>
      <p:ext uri="{BB962C8B-B14F-4D97-AF65-F5344CB8AC3E}">
        <p14:creationId xmlns:p14="http://schemas.microsoft.com/office/powerpoint/2010/main" val="1852029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之前看手册上的诸多概念，有空中楼阁的感觉</a:t>
            </a:r>
            <a:endParaRPr lang="en-US" altLang="zh-CN" dirty="0" smtClean="0"/>
          </a:p>
          <a:p>
            <a:r>
              <a:rPr lang="zh-CN" altLang="en-US" dirty="0" smtClean="0"/>
              <a:t>通过跟踪源码，则逐渐有脚踏实地的感觉</a:t>
            </a:r>
            <a:endParaRPr lang="en-US" altLang="zh-CN" dirty="0" smtClean="0"/>
          </a:p>
          <a:p>
            <a:r>
              <a:rPr lang="en-US" altLang="en-US" dirty="0" err="1" smtClean="0"/>
              <a:t>希望真正看懂explain的输出</a:t>
            </a:r>
            <a:endParaRPr lang="en-US" altLang="zh-CN" dirty="0" smtClean="0"/>
          </a:p>
          <a:p>
            <a:r>
              <a:rPr lang="zh-CN" altLang="en-US" dirty="0" smtClean="0"/>
              <a:t>不积跬步，无以至千里；不积小流，无以成江海</a:t>
            </a:r>
            <a:r>
              <a:rPr lang="en-US" altLang="zh-CN" dirty="0" smtClean="0"/>
              <a:t>——《</a:t>
            </a:r>
            <a:r>
              <a:rPr lang="zh-CN" altLang="en-US" dirty="0" smtClean="0"/>
              <a:t>劝学</a:t>
            </a:r>
            <a:r>
              <a:rPr lang="en-US" altLang="zh-CN" dirty="0" smtClean="0"/>
              <a:t>》</a:t>
            </a:r>
            <a:r>
              <a:rPr lang="zh-CN" altLang="en-US" dirty="0" smtClean="0"/>
              <a:t>荀子</a:t>
            </a:r>
            <a:endParaRPr lang="en-US" altLang="zh-CN" dirty="0" smtClean="0"/>
          </a:p>
          <a:p>
            <a:r>
              <a:rPr lang="zh-CN" altLang="en-US" dirty="0" smtClean="0"/>
              <a:t>吾生也有涯，而知也无涯。以有涯随无涯，殆已</a:t>
            </a:r>
            <a:r>
              <a:rPr lang="en-US" altLang="zh-CN" dirty="0" smtClean="0"/>
              <a:t>——《</a:t>
            </a:r>
            <a:r>
              <a:rPr lang="zh-CN" altLang="en-US" dirty="0" smtClean="0"/>
              <a:t>养生主</a:t>
            </a:r>
            <a:r>
              <a:rPr lang="en-US" altLang="zh-CN" dirty="0" smtClean="0"/>
              <a:t>》</a:t>
            </a:r>
            <a:r>
              <a:rPr lang="zh-CN" altLang="en-US" dirty="0" smtClean="0"/>
              <a:t>庄子</a:t>
            </a:r>
            <a:endParaRPr lang="en-US" altLang="zh-CN" dirty="0" smtClean="0"/>
          </a:p>
        </p:txBody>
      </p:sp>
      <p:sp>
        <p:nvSpPr>
          <p:cNvPr id="4" name="标题 1"/>
          <p:cNvSpPr>
            <a:spLocks noGrp="1"/>
          </p:cNvSpPr>
          <p:nvPr>
            <p:ph type="title"/>
          </p:nvPr>
        </p:nvSpPr>
        <p:spPr>
          <a:xfrm>
            <a:off x="495300" y="292100"/>
            <a:ext cx="8915400" cy="1384300"/>
          </a:xfrm>
        </p:spPr>
        <p:txBody>
          <a:bodyPr/>
          <a:lstStyle/>
          <a:p>
            <a:r>
              <a:rPr kumimoji="1" lang="zh-CN" altLang="en-US" dirty="0" smtClean="0"/>
              <a:t>总结</a:t>
            </a:r>
            <a:endParaRPr kumimoji="1" lang="zh-CN"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kumimoji="1" lang="zh-CN" altLang="en-US" sz="6000" dirty="0" smtClean="0"/>
              <a:t>谢谢大家</a:t>
            </a:r>
            <a:endParaRPr kumimoji="1" lang="zh-CN" altLang="en-US" sz="6000" dirty="0"/>
          </a:p>
        </p:txBody>
      </p:sp>
    </p:spTree>
    <p:extLst>
      <p:ext uri="{BB962C8B-B14F-4D97-AF65-F5344CB8AC3E}">
        <p14:creationId xmlns:p14="http://schemas.microsoft.com/office/powerpoint/2010/main" val="33415063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不积跬步，无以至千里；不积小流，无以成江海</a:t>
            </a:r>
            <a:r>
              <a:rPr lang="en-US" altLang="zh-CN" dirty="0" smtClean="0"/>
              <a:t>——《</a:t>
            </a:r>
            <a:r>
              <a:rPr lang="zh-CN" altLang="en-US" dirty="0" smtClean="0"/>
              <a:t>劝学</a:t>
            </a:r>
            <a:r>
              <a:rPr lang="en-US" altLang="zh-CN" dirty="0" smtClean="0"/>
              <a:t>》</a:t>
            </a:r>
            <a:r>
              <a:rPr lang="zh-CN" altLang="en-US" dirty="0" smtClean="0"/>
              <a:t>荀子</a:t>
            </a:r>
            <a:endParaRPr lang="en-US" altLang="zh-CN" dirty="0" smtClean="0"/>
          </a:p>
          <a:p>
            <a:r>
              <a:rPr lang="zh-CN" altLang="en-US" dirty="0" smtClean="0"/>
              <a:t>吾生也有涯，而知也无涯。以有涯随无涯，殆已</a:t>
            </a:r>
            <a:r>
              <a:rPr lang="en-US" altLang="zh-CN" dirty="0" smtClean="0"/>
              <a:t>——《</a:t>
            </a:r>
            <a:r>
              <a:rPr lang="zh-CN" altLang="en-US" dirty="0" smtClean="0"/>
              <a:t>养生主</a:t>
            </a:r>
            <a:r>
              <a:rPr lang="en-US" altLang="zh-CN" dirty="0" smtClean="0"/>
              <a:t>》</a:t>
            </a:r>
            <a:r>
              <a:rPr lang="zh-CN" altLang="en-US" dirty="0" smtClean="0"/>
              <a:t>庄子</a:t>
            </a:r>
            <a:endParaRPr lang="en-US" altLang="zh-CN" dirty="0" smtClean="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by</a:t>
            </a:r>
            <a:endParaRPr lang="zh-CN" altLang="en-US" dirty="0"/>
          </a:p>
        </p:txBody>
      </p:sp>
      <p:sp>
        <p:nvSpPr>
          <p:cNvPr id="3" name="内容占位符 2"/>
          <p:cNvSpPr>
            <a:spLocks noGrp="1"/>
          </p:cNvSpPr>
          <p:nvPr>
            <p:ph idx="1"/>
          </p:nvPr>
        </p:nvSpPr>
        <p:spPr/>
        <p:txBody>
          <a:bodyPr/>
          <a:lstStyle/>
          <a:p>
            <a:pPr fontAlgn="auto">
              <a:spcAft>
                <a:spcPts val="0"/>
              </a:spcAft>
              <a:defRPr/>
            </a:pPr>
            <a:r>
              <a:rPr lang="en-US" altLang="zh-CN" sz="2400" dirty="0"/>
              <a:t>select name1 from test group by name1; </a:t>
            </a:r>
            <a:endParaRPr lang="en-US" altLang="zh-CN" sz="2400" dirty="0" smtClean="0"/>
          </a:p>
          <a:p>
            <a:pPr fontAlgn="auto">
              <a:spcAft>
                <a:spcPts val="0"/>
              </a:spcAft>
              <a:defRPr/>
            </a:pPr>
            <a:r>
              <a:rPr lang="zh-CN" altLang="en-US" sz="2400" dirty="0" smtClean="0"/>
              <a:t>从</a:t>
            </a:r>
            <a:r>
              <a:rPr lang="en-US" altLang="zh-CN" sz="2400" dirty="0" err="1"/>
              <a:t>innodb</a:t>
            </a:r>
            <a:r>
              <a:rPr lang="zh-CN" altLang="en-US" sz="2400" dirty="0"/>
              <a:t>表读出一条记录，写入临时表，循环往复</a:t>
            </a:r>
            <a:endParaRPr lang="en-US" altLang="zh-CN" sz="2400" dirty="0"/>
          </a:p>
          <a:p>
            <a:pPr fontAlgn="auto">
              <a:spcAft>
                <a:spcPts val="0"/>
              </a:spcAft>
              <a:defRPr/>
            </a:pPr>
            <a:r>
              <a:rPr lang="zh-CN" altLang="en-US" sz="2400" dirty="0"/>
              <a:t>临时表中，</a:t>
            </a:r>
            <a:r>
              <a:rPr lang="en-US" altLang="zh-CN" sz="2400" dirty="0"/>
              <a:t>group by</a:t>
            </a:r>
            <a:r>
              <a:rPr lang="zh-CN" altLang="en-US" sz="2400" dirty="0"/>
              <a:t>的</a:t>
            </a:r>
            <a:r>
              <a:rPr lang="en-US" altLang="zh-CN" sz="2400" dirty="0"/>
              <a:t>key</a:t>
            </a:r>
            <a:r>
              <a:rPr lang="zh-CN" altLang="en-US" sz="2400" dirty="0"/>
              <a:t>（本例中为</a:t>
            </a:r>
            <a:r>
              <a:rPr lang="en-US" altLang="zh-CN" sz="2400" dirty="0"/>
              <a:t>name1</a:t>
            </a:r>
            <a:r>
              <a:rPr lang="zh-CN" altLang="en-US" sz="2400" dirty="0"/>
              <a:t>）</a:t>
            </a:r>
            <a:endParaRPr lang="en-US" altLang="zh-CN" sz="2400" dirty="0"/>
          </a:p>
          <a:p>
            <a:pPr lvl="1" fontAlgn="auto">
              <a:spcAft>
                <a:spcPts val="0"/>
              </a:spcAft>
              <a:defRPr/>
            </a:pPr>
            <a:r>
              <a:rPr lang="zh-CN" altLang="en-US" sz="2400" dirty="0"/>
              <a:t>每个</a:t>
            </a:r>
            <a:r>
              <a:rPr lang="en-US" altLang="zh-CN" sz="2400" dirty="0"/>
              <a:t>KEY</a:t>
            </a:r>
            <a:r>
              <a:rPr lang="zh-CN" altLang="en-US" sz="2400" dirty="0"/>
              <a:t>值只有一行记录</a:t>
            </a:r>
            <a:endParaRPr lang="en-US" altLang="zh-CN" sz="2400" dirty="0"/>
          </a:p>
          <a:p>
            <a:pPr lvl="1" fontAlgn="auto">
              <a:spcAft>
                <a:spcPts val="0"/>
              </a:spcAft>
              <a:defRPr/>
            </a:pPr>
            <a:r>
              <a:rPr lang="en-US" altLang="zh-CN" sz="2400" dirty="0"/>
              <a:t>(</a:t>
            </a:r>
            <a:r>
              <a:rPr lang="zh-CN" altLang="en-US" sz="2400" dirty="0"/>
              <a:t>相同</a:t>
            </a:r>
            <a:r>
              <a:rPr lang="en-US" altLang="zh-CN" sz="2400" dirty="0"/>
              <a:t>KEY</a:t>
            </a:r>
            <a:r>
              <a:rPr lang="zh-CN" altLang="en-US" sz="2400" dirty="0"/>
              <a:t>值写入，检测到重复键错误，忽略此错误并继续</a:t>
            </a:r>
            <a:r>
              <a:rPr lang="en-US" altLang="zh-CN" sz="2400" dirty="0" smtClean="0"/>
              <a:t>)</a:t>
            </a:r>
            <a:endParaRPr lang="en-US" altLang="zh-CN" sz="2400" dirty="0"/>
          </a:p>
          <a:p>
            <a:pPr fontAlgn="auto">
              <a:spcAft>
                <a:spcPts val="0"/>
              </a:spcAft>
              <a:defRPr/>
            </a:pPr>
            <a:r>
              <a:rPr lang="zh-CN" altLang="en-US" sz="2400" dirty="0"/>
              <a:t>从临时表中读取记录（全部或</a:t>
            </a:r>
            <a:r>
              <a:rPr lang="en-US" altLang="zh-CN" sz="2400" dirty="0"/>
              <a:t>KEY</a:t>
            </a:r>
            <a:r>
              <a:rPr lang="zh-CN" altLang="en-US" sz="2400" dirty="0"/>
              <a:t>）</a:t>
            </a:r>
            <a:endParaRPr lang="en-US" altLang="zh-CN" sz="2400" dirty="0"/>
          </a:p>
          <a:p>
            <a:pPr fontAlgn="auto">
              <a:spcAft>
                <a:spcPts val="0"/>
              </a:spcAft>
              <a:defRPr/>
            </a:pPr>
            <a:r>
              <a:rPr lang="zh-CN" altLang="en-US" sz="2400" dirty="0"/>
              <a:t>排序（</a:t>
            </a:r>
            <a:r>
              <a:rPr lang="en-US" altLang="zh-CN" sz="2400" dirty="0" err="1"/>
              <a:t>filesort</a:t>
            </a:r>
            <a:r>
              <a:rPr lang="zh-CN" altLang="en-US" sz="2400" dirty="0"/>
              <a:t>）</a:t>
            </a:r>
            <a:endParaRPr lang="en-US" altLang="zh-CN" sz="2400" dirty="0"/>
          </a:p>
          <a:p>
            <a:pPr fontAlgn="auto">
              <a:spcAft>
                <a:spcPts val="0"/>
              </a:spcAft>
              <a:defRPr/>
            </a:pPr>
            <a:r>
              <a:rPr lang="zh-CN" altLang="en-US" sz="2400" dirty="0" smtClean="0"/>
              <a:t>发送排序结果</a:t>
            </a:r>
            <a:endParaRPr lang="zh-CN" altLang="en-US" sz="2400"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0"/>
          <p:cNvSpPr>
            <a:spLocks noGrp="1" noChangeArrowheads="1"/>
          </p:cNvSpPr>
          <p:nvPr>
            <p:ph type="title"/>
          </p:nvPr>
        </p:nvSpPr>
        <p:spPr/>
        <p:txBody>
          <a:bodyPr/>
          <a:lstStyle/>
          <a:p>
            <a:r>
              <a:rPr lang="en-US" altLang="zh-CN" dirty="0" smtClean="0"/>
              <a:t>Group by + sum</a:t>
            </a:r>
            <a:endParaRPr lang="zh-CN" altLang="en-US" dirty="0"/>
          </a:p>
        </p:txBody>
      </p:sp>
      <p:sp>
        <p:nvSpPr>
          <p:cNvPr id="6157" name="Rectangle 13"/>
          <p:cNvSpPr>
            <a:spLocks noGrp="1" noChangeArrowheads="1"/>
          </p:cNvSpPr>
          <p:nvPr>
            <p:ph sz="half" idx="1"/>
          </p:nvPr>
        </p:nvSpPr>
        <p:spPr>
          <a:xfrm>
            <a:off x="560512" y="1412776"/>
            <a:ext cx="8915400" cy="5184576"/>
          </a:xfrm>
        </p:spPr>
        <p:txBody>
          <a:bodyPr/>
          <a:lstStyle/>
          <a:p>
            <a:pPr fontAlgn="auto">
              <a:spcAft>
                <a:spcPts val="0"/>
              </a:spcAft>
              <a:defRPr/>
            </a:pPr>
            <a:r>
              <a:rPr lang="en-US" altLang="zh-CN" sz="2400" dirty="0"/>
              <a:t>select sum(id) from test group by name1;</a:t>
            </a:r>
          </a:p>
          <a:p>
            <a:pPr fontAlgn="auto">
              <a:spcAft>
                <a:spcPts val="0"/>
              </a:spcAft>
              <a:defRPr/>
            </a:pPr>
            <a:r>
              <a:rPr lang="zh-CN" altLang="en-US" sz="2400" dirty="0" smtClean="0"/>
              <a:t>从</a:t>
            </a:r>
            <a:r>
              <a:rPr lang="en-US" altLang="zh-CN" sz="2400" dirty="0" err="1"/>
              <a:t>innodb</a:t>
            </a:r>
            <a:r>
              <a:rPr lang="zh-CN" altLang="en-US" sz="2400" dirty="0"/>
              <a:t>表读取一条记录，写入临时表，循环往复</a:t>
            </a:r>
            <a:endParaRPr lang="en-US" altLang="zh-CN" sz="2400" dirty="0"/>
          </a:p>
          <a:p>
            <a:pPr fontAlgn="auto">
              <a:spcAft>
                <a:spcPts val="0"/>
              </a:spcAft>
              <a:defRPr/>
            </a:pPr>
            <a:r>
              <a:rPr lang="zh-CN" altLang="en-US" sz="2400" dirty="0"/>
              <a:t>临时表中</a:t>
            </a:r>
            <a:r>
              <a:rPr lang="en-US" altLang="zh-CN" sz="2400" dirty="0"/>
              <a:t>group by</a:t>
            </a:r>
            <a:r>
              <a:rPr lang="zh-CN" altLang="en-US" sz="2400" dirty="0"/>
              <a:t>的</a:t>
            </a:r>
            <a:r>
              <a:rPr lang="en-US" altLang="zh-CN" sz="2400" dirty="0"/>
              <a:t>key</a:t>
            </a:r>
            <a:r>
              <a:rPr lang="zh-CN" altLang="en-US" sz="2400" dirty="0"/>
              <a:t>（本例中为</a:t>
            </a:r>
            <a:r>
              <a:rPr lang="en-US" altLang="zh-CN" sz="2400" dirty="0"/>
              <a:t>name1</a:t>
            </a:r>
            <a:r>
              <a:rPr lang="zh-CN" altLang="en-US" sz="2400" dirty="0" smtClean="0"/>
              <a:t>）</a:t>
            </a:r>
            <a:endParaRPr lang="en-US" altLang="zh-CN" sz="2400" dirty="0" smtClean="0"/>
          </a:p>
          <a:p>
            <a:pPr lvl="1" fontAlgn="auto">
              <a:spcAft>
                <a:spcPts val="0"/>
              </a:spcAft>
              <a:defRPr/>
            </a:pPr>
            <a:r>
              <a:rPr lang="zh-CN" altLang="en-US" sz="2400" dirty="0" smtClean="0"/>
              <a:t>有一个</a:t>
            </a:r>
            <a:r>
              <a:rPr lang="en-US" altLang="zh-CN" sz="2400" dirty="0" smtClean="0"/>
              <a:t>hash</a:t>
            </a:r>
            <a:r>
              <a:rPr lang="zh-CN" altLang="en-US" sz="2400" dirty="0" smtClean="0"/>
              <a:t>索引</a:t>
            </a:r>
            <a:endParaRPr lang="en-US" altLang="zh-CN" sz="2400" dirty="0"/>
          </a:p>
          <a:p>
            <a:pPr lvl="1" fontAlgn="auto">
              <a:spcAft>
                <a:spcPts val="0"/>
              </a:spcAft>
              <a:defRPr/>
            </a:pPr>
            <a:r>
              <a:rPr lang="zh-CN" altLang="en-US" sz="2400" dirty="0"/>
              <a:t>每个</a:t>
            </a:r>
            <a:r>
              <a:rPr lang="en-US" altLang="zh-CN" sz="2400" dirty="0"/>
              <a:t>KEY</a:t>
            </a:r>
            <a:r>
              <a:rPr lang="zh-CN" altLang="en-US" sz="2400" dirty="0"/>
              <a:t>值只有一行记录</a:t>
            </a:r>
            <a:endParaRPr lang="en-US" altLang="zh-CN" sz="2400" dirty="0"/>
          </a:p>
          <a:p>
            <a:pPr lvl="1" fontAlgn="auto">
              <a:spcAft>
                <a:spcPts val="0"/>
              </a:spcAft>
              <a:defRPr/>
            </a:pPr>
            <a:r>
              <a:rPr lang="zh-CN" altLang="en-US" sz="2400" dirty="0"/>
              <a:t>写入临时表每行记录时，更新相同</a:t>
            </a:r>
            <a:r>
              <a:rPr lang="en-US" altLang="zh-CN" sz="2400" dirty="0"/>
              <a:t>KEY</a:t>
            </a:r>
            <a:r>
              <a:rPr lang="zh-CN" altLang="en-US" sz="2400" dirty="0"/>
              <a:t>的</a:t>
            </a:r>
            <a:r>
              <a:rPr lang="en-US" altLang="zh-CN" sz="2400" dirty="0"/>
              <a:t>sum</a:t>
            </a:r>
            <a:r>
              <a:rPr lang="zh-CN" altLang="en-US" sz="2400" dirty="0"/>
              <a:t>值</a:t>
            </a:r>
            <a:endParaRPr lang="en-US" altLang="zh-CN" sz="2400" dirty="0"/>
          </a:p>
          <a:p>
            <a:pPr fontAlgn="auto">
              <a:spcAft>
                <a:spcPts val="0"/>
              </a:spcAft>
              <a:defRPr/>
            </a:pPr>
            <a:r>
              <a:rPr lang="zh-CN" altLang="en-US" sz="2400" dirty="0" smtClean="0"/>
              <a:t>以</a:t>
            </a:r>
            <a:r>
              <a:rPr lang="en-US" altLang="zh-CN" sz="2400" dirty="0" smtClean="0"/>
              <a:t>group by</a:t>
            </a:r>
            <a:r>
              <a:rPr lang="zh-CN" altLang="en-US" sz="2400" dirty="0" smtClean="0"/>
              <a:t>的</a:t>
            </a:r>
            <a:r>
              <a:rPr lang="en-US" altLang="zh-CN" sz="2400" dirty="0" smtClean="0"/>
              <a:t>key</a:t>
            </a:r>
            <a:r>
              <a:rPr lang="zh-CN" altLang="en-US" sz="2400" dirty="0" smtClean="0"/>
              <a:t>对临时表排序</a:t>
            </a:r>
            <a:r>
              <a:rPr lang="zh-CN" altLang="en-US" sz="2400" dirty="0"/>
              <a:t>（</a:t>
            </a:r>
            <a:r>
              <a:rPr lang="en-US" altLang="zh-CN" sz="2400" dirty="0" err="1"/>
              <a:t>filesort</a:t>
            </a:r>
            <a:r>
              <a:rPr lang="zh-CN" altLang="en-US" sz="2400" dirty="0" smtClean="0"/>
              <a:t>）</a:t>
            </a:r>
            <a:endParaRPr lang="en-US" altLang="zh-CN" sz="2400" dirty="0"/>
          </a:p>
          <a:p>
            <a:pPr fontAlgn="auto">
              <a:spcAft>
                <a:spcPts val="0"/>
              </a:spcAft>
              <a:defRPr/>
            </a:pPr>
            <a:r>
              <a:rPr lang="zh-CN" altLang="en-US" sz="2400" dirty="0" smtClean="0"/>
              <a:t>发送排序结果</a:t>
            </a:r>
            <a:endParaRPr lang="en-US" altLang="zh-CN" sz="2400" dirty="0" smtClean="0"/>
          </a:p>
          <a:p>
            <a:pPr fontAlgn="auto">
              <a:spcAft>
                <a:spcPts val="0"/>
              </a:spcAft>
              <a:defRPr/>
            </a:pPr>
            <a:r>
              <a:rPr lang="en-US" altLang="zh-CN" sz="2400" dirty="0" smtClean="0"/>
              <a:t>If you use GROUP BY, output rows are sorted according to the GROUP BY columns as if you had an ORDER BY for the same columns. To avoid the overhead of sorting that GROUP BY produces, add ORDER BY NULL</a:t>
            </a:r>
            <a:endParaRPr lang="zh-CN" altLang="en-US" sz="2400"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157">
                                            <p:txEl>
                                              <p:pRg st="0" end="0"/>
                                            </p:txEl>
                                          </p:spTgt>
                                        </p:tgtEl>
                                        <p:attrNameLst>
                                          <p:attrName>style.visibility</p:attrName>
                                        </p:attrNameLst>
                                      </p:cBhvr>
                                      <p:to>
                                        <p:strVal val="visible"/>
                                      </p:to>
                                    </p:set>
                                    <p:anim calcmode="lin" valueType="num">
                                      <p:cBhvr additive="base">
                                        <p:cTn id="7" dur="500" fill="hold"/>
                                        <p:tgtEl>
                                          <p:spTgt spid="615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57">
                                            <p:txEl>
                                              <p:pRg st="1" end="1"/>
                                            </p:txEl>
                                          </p:spTgt>
                                        </p:tgtEl>
                                        <p:attrNameLst>
                                          <p:attrName>style.visibility</p:attrName>
                                        </p:attrNameLst>
                                      </p:cBhvr>
                                      <p:to>
                                        <p:strVal val="visible"/>
                                      </p:to>
                                    </p:set>
                                    <p:anim calcmode="lin" valueType="num">
                                      <p:cBhvr additive="base">
                                        <p:cTn id="13" dur="500" fill="hold"/>
                                        <p:tgtEl>
                                          <p:spTgt spid="615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57">
                                            <p:txEl>
                                              <p:pRg st="2" end="2"/>
                                            </p:txEl>
                                          </p:spTgt>
                                        </p:tgtEl>
                                        <p:attrNameLst>
                                          <p:attrName>style.visibility</p:attrName>
                                        </p:attrNameLst>
                                      </p:cBhvr>
                                      <p:to>
                                        <p:strVal val="visible"/>
                                      </p:to>
                                    </p:set>
                                    <p:anim calcmode="lin" valueType="num">
                                      <p:cBhvr additive="base">
                                        <p:cTn id="19" dur="500" fill="hold"/>
                                        <p:tgtEl>
                                          <p:spTgt spid="615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5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7">
                                            <p:txEl>
                                              <p:pRg st="3" end="3"/>
                                            </p:txEl>
                                          </p:spTgt>
                                        </p:tgtEl>
                                        <p:attrNameLst>
                                          <p:attrName>style.visibility</p:attrName>
                                        </p:attrNameLst>
                                      </p:cBhvr>
                                      <p:to>
                                        <p:strVal val="visible"/>
                                      </p:to>
                                    </p:set>
                                    <p:anim calcmode="lin" valueType="num">
                                      <p:cBhvr additive="base">
                                        <p:cTn id="23" dur="500" fill="hold"/>
                                        <p:tgtEl>
                                          <p:spTgt spid="615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5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57">
                                            <p:txEl>
                                              <p:pRg st="4" end="4"/>
                                            </p:txEl>
                                          </p:spTgt>
                                        </p:tgtEl>
                                        <p:attrNameLst>
                                          <p:attrName>style.visibility</p:attrName>
                                        </p:attrNameLst>
                                      </p:cBhvr>
                                      <p:to>
                                        <p:strVal val="visible"/>
                                      </p:to>
                                    </p:set>
                                    <p:anim calcmode="lin" valueType="num">
                                      <p:cBhvr additive="base">
                                        <p:cTn id="27" dur="500" fill="hold"/>
                                        <p:tgtEl>
                                          <p:spTgt spid="615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5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157">
                                            <p:txEl>
                                              <p:pRg st="5" end="5"/>
                                            </p:txEl>
                                          </p:spTgt>
                                        </p:tgtEl>
                                        <p:attrNameLst>
                                          <p:attrName>style.visibility</p:attrName>
                                        </p:attrNameLst>
                                      </p:cBhvr>
                                      <p:to>
                                        <p:strVal val="visible"/>
                                      </p:to>
                                    </p:set>
                                    <p:anim calcmode="lin" valueType="num">
                                      <p:cBhvr additive="base">
                                        <p:cTn id="31" dur="500" fill="hold"/>
                                        <p:tgtEl>
                                          <p:spTgt spid="615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5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57">
                                            <p:txEl>
                                              <p:pRg st="6" end="6"/>
                                            </p:txEl>
                                          </p:spTgt>
                                        </p:tgtEl>
                                        <p:attrNameLst>
                                          <p:attrName>style.visibility</p:attrName>
                                        </p:attrNameLst>
                                      </p:cBhvr>
                                      <p:to>
                                        <p:strVal val="visible"/>
                                      </p:to>
                                    </p:set>
                                    <p:anim calcmode="lin" valueType="num">
                                      <p:cBhvr additive="base">
                                        <p:cTn id="37" dur="500" fill="hold"/>
                                        <p:tgtEl>
                                          <p:spTgt spid="615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5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157">
                                            <p:txEl>
                                              <p:pRg st="7" end="7"/>
                                            </p:txEl>
                                          </p:spTgt>
                                        </p:tgtEl>
                                        <p:attrNameLst>
                                          <p:attrName>style.visibility</p:attrName>
                                        </p:attrNameLst>
                                      </p:cBhvr>
                                      <p:to>
                                        <p:strVal val="visible"/>
                                      </p:to>
                                    </p:set>
                                    <p:anim calcmode="lin" valueType="num">
                                      <p:cBhvr additive="base">
                                        <p:cTn id="43" dur="500" fill="hold"/>
                                        <p:tgtEl>
                                          <p:spTgt spid="615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5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157">
                                            <p:txEl>
                                              <p:pRg st="8" end="8"/>
                                            </p:txEl>
                                          </p:spTgt>
                                        </p:tgtEl>
                                        <p:attrNameLst>
                                          <p:attrName>style.visibility</p:attrName>
                                        </p:attrNameLst>
                                      </p:cBhvr>
                                      <p:to>
                                        <p:strVal val="visible"/>
                                      </p:to>
                                    </p:set>
                                    <p:anim calcmode="lin" valueType="num">
                                      <p:cBhvr additive="base">
                                        <p:cTn id="49" dur="500" fill="hold"/>
                                        <p:tgtEl>
                                          <p:spTgt spid="615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5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临时表写入的痕迹</a:t>
            </a:r>
            <a:r>
              <a:rPr lang="en-US" altLang="zh-CN" dirty="0" smtClean="0"/>
              <a:t>1</a:t>
            </a:r>
            <a:endParaRPr lang="zh-CN" alt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1286042" y="2132856"/>
            <a:ext cx="8619958" cy="4464496"/>
          </a:xfrm>
          <a:prstGeom prst="rect">
            <a:avLst/>
          </a:prstGeom>
          <a:noFill/>
          <a:ln w="9525">
            <a:noFill/>
            <a:miter lim="800000"/>
            <a:headEnd/>
            <a:tailEnd/>
          </a:ln>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临时表写入的痕迹</a:t>
            </a:r>
            <a:r>
              <a:rPr lang="en-US" altLang="zh-CN" dirty="0"/>
              <a:t>2</a:t>
            </a:r>
            <a:endParaRPr lang="zh-CN" altLang="en-US" dirty="0"/>
          </a:p>
        </p:txBody>
      </p:sp>
      <p:pic>
        <p:nvPicPr>
          <p:cNvPr id="30722" name="Picture 2"/>
          <p:cNvPicPr>
            <a:picLocks noGrp="1" noChangeAspect="1" noChangeArrowheads="1"/>
          </p:cNvPicPr>
          <p:nvPr>
            <p:ph idx="1"/>
          </p:nvPr>
        </p:nvPicPr>
        <p:blipFill>
          <a:blip r:embed="rId2" cstate="print"/>
          <a:srcRect/>
          <a:stretch>
            <a:fillRect/>
          </a:stretch>
        </p:blipFill>
        <p:spPr bwMode="auto">
          <a:xfrm>
            <a:off x="128464" y="1628800"/>
            <a:ext cx="2690103" cy="5040560"/>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6969224" y="1556792"/>
            <a:ext cx="2714625" cy="5112568"/>
          </a:xfrm>
          <a:prstGeom prst="rect">
            <a:avLst/>
          </a:prstGeom>
          <a:noFill/>
          <a:ln w="9525">
            <a:noFill/>
            <a:miter lim="800000"/>
            <a:headEnd/>
            <a:tailEnd/>
          </a:ln>
        </p:spPr>
      </p:pic>
      <p:pic>
        <p:nvPicPr>
          <p:cNvPr id="30724" name="Picture 4"/>
          <p:cNvPicPr>
            <a:picLocks noChangeAspect="1" noChangeArrowheads="1"/>
          </p:cNvPicPr>
          <p:nvPr/>
        </p:nvPicPr>
        <p:blipFill>
          <a:blip r:embed="rId4" cstate="print"/>
          <a:srcRect/>
          <a:stretch>
            <a:fillRect/>
          </a:stretch>
        </p:blipFill>
        <p:spPr bwMode="auto">
          <a:xfrm>
            <a:off x="3056789" y="4653136"/>
            <a:ext cx="3696411" cy="2016224"/>
          </a:xfrm>
          <a:prstGeom prst="rect">
            <a:avLst/>
          </a:prstGeom>
          <a:noFill/>
          <a:ln w="9525">
            <a:noFill/>
            <a:miter lim="800000"/>
            <a:headEnd/>
            <a:tailEnd/>
          </a:ln>
        </p:spPr>
      </p:pic>
      <p:sp>
        <p:nvSpPr>
          <p:cNvPr id="7" name="内容占位符 2"/>
          <p:cNvSpPr txBox="1">
            <a:spLocks/>
          </p:cNvSpPr>
          <p:nvPr/>
        </p:nvSpPr>
        <p:spPr bwMode="auto">
          <a:xfrm>
            <a:off x="3080792" y="1905000"/>
            <a:ext cx="3672408" cy="2604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auto" latinLnBrk="0" hangingPunct="1">
              <a:lnSpc>
                <a:spcPct val="100000"/>
              </a:lnSpc>
              <a:spcBef>
                <a:spcPct val="20000"/>
              </a:spcBef>
              <a:spcAft>
                <a:spcPts val="0"/>
              </a:spcAft>
              <a:buClr>
                <a:schemeClr val="hlink"/>
              </a:buClr>
              <a:buSzPct val="120000"/>
              <a:buFontTx/>
              <a:buChar char="•"/>
              <a:tabLst/>
              <a:defRPr/>
            </a:pPr>
            <a:r>
              <a:rPr kumimoji="0" lang="en-US" altLang="zh-CN" sz="2400" b="0" i="0" u="none" strike="noStrike" kern="0" cap="none" spc="0" normalizeH="0" baseline="0" noProof="0" dirty="0" err="1" smtClean="0">
                <a:ln>
                  <a:noFill/>
                </a:ln>
                <a:solidFill>
                  <a:schemeClr val="folHlink"/>
                </a:solidFill>
                <a:effectLst>
                  <a:outerShdw blurRad="38100" dist="38100" dir="2700000" algn="tl">
                    <a:srgbClr val="000000"/>
                  </a:outerShdw>
                </a:effectLst>
                <a:uLnTx/>
                <a:uFillTx/>
                <a:latin typeface="+mn-lt"/>
                <a:ea typeface="+mn-ea"/>
                <a:cs typeface="+mn-cs"/>
              </a:rPr>
              <a:t>Handler_write</a:t>
            </a:r>
            <a:r>
              <a:rPr lang="zh-CN" altLang="en-US" sz="2400" kern="0" dirty="0" smtClean="0">
                <a:solidFill>
                  <a:schemeClr val="folHlink"/>
                </a:solidFill>
                <a:effectLst>
                  <a:outerShdw blurRad="38100" dist="38100" dir="2700000" algn="tl">
                    <a:srgbClr val="000000"/>
                  </a:outerShdw>
                </a:effectLst>
                <a:latin typeface="+mn-lt"/>
              </a:rPr>
              <a:t>：向临时表中写一行新记录</a:t>
            </a:r>
            <a:endParaRPr lang="en-US" altLang="zh-CN" sz="2400" kern="0" dirty="0" smtClean="0">
              <a:solidFill>
                <a:schemeClr val="folHlink"/>
              </a:solidFill>
              <a:effectLst>
                <a:outerShdw blurRad="38100" dist="38100" dir="2700000" algn="tl">
                  <a:srgbClr val="000000"/>
                </a:outerShdw>
              </a:effectLst>
              <a:latin typeface="+mn-lt"/>
            </a:endParaRPr>
          </a:p>
          <a:p>
            <a:pPr marL="342900" marR="0" lvl="0" indent="-342900" algn="l" defTabSz="914400" rtl="0" eaLnBrk="1" fontAlgn="auto" latinLnBrk="0" hangingPunct="1">
              <a:lnSpc>
                <a:spcPct val="100000"/>
              </a:lnSpc>
              <a:spcBef>
                <a:spcPct val="20000"/>
              </a:spcBef>
              <a:spcAft>
                <a:spcPts val="0"/>
              </a:spcAft>
              <a:buClr>
                <a:schemeClr val="hlink"/>
              </a:buClr>
              <a:buSzPct val="120000"/>
              <a:buFontTx/>
              <a:buChar char="•"/>
              <a:tabLst/>
              <a:defRPr/>
            </a:pPr>
            <a:r>
              <a:rPr kumimoji="0" lang="en-US" altLang="zh-CN" sz="2400" b="0" i="0" u="none" strike="noStrike" kern="0" cap="none" spc="0" normalizeH="0" baseline="0" noProof="0" dirty="0" err="1" smtClean="0">
                <a:ln>
                  <a:noFill/>
                </a:ln>
                <a:solidFill>
                  <a:schemeClr val="folHlink"/>
                </a:solidFill>
                <a:effectLst>
                  <a:outerShdw blurRad="38100" dist="38100" dir="2700000" algn="tl">
                    <a:srgbClr val="000000"/>
                  </a:outerShdw>
                </a:effectLst>
                <a:uLnTx/>
                <a:uFillTx/>
                <a:latin typeface="+mn-lt"/>
                <a:ea typeface="+mn-ea"/>
                <a:cs typeface="+mn-cs"/>
              </a:rPr>
              <a:t>Handler_update</a:t>
            </a: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：更新临时表中的</a:t>
            </a:r>
            <a:r>
              <a:rPr kumimoji="0" lang="en-US" altLang="zh-CN"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count</a:t>
            </a: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列</a:t>
            </a:r>
            <a:endParaRPr kumimoji="0" lang="zh-CN" altLang="en-US" sz="2400" b="0" i="0" u="none" strike="noStrike" kern="0" cap="none" spc="0" normalizeH="0" baseline="0" noProof="0" dirty="0">
              <a:ln>
                <a:noFill/>
              </a:ln>
              <a:solidFill>
                <a:schemeClr val="folHlink"/>
              </a:solidFill>
              <a:effectLst>
                <a:outerShdw blurRad="38100" dist="38100" dir="2700000" algn="tl">
                  <a:srgbClr val="000000"/>
                </a:outerShdw>
              </a:effectLst>
              <a:uLnTx/>
              <a:uFillTx/>
              <a:latin typeface="+mn-lt"/>
              <a:ea typeface="+mn-ea"/>
              <a:cs typeface="+mn-cs"/>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848544" y="2636912"/>
            <a:ext cx="7992888" cy="1795013"/>
          </a:xfrm>
          <a:prstGeom prst="rect">
            <a:avLst/>
          </a:prstGeom>
          <a:noFill/>
          <a:ln w="9525">
            <a:noFill/>
            <a:miter lim="800000"/>
            <a:headEnd/>
            <a:tailEnd/>
          </a:ln>
        </p:spPr>
      </p:pic>
      <p:sp>
        <p:nvSpPr>
          <p:cNvPr id="2" name="标题 1"/>
          <p:cNvSpPr>
            <a:spLocks noGrp="1"/>
          </p:cNvSpPr>
          <p:nvPr>
            <p:ph type="title"/>
          </p:nvPr>
        </p:nvSpPr>
        <p:spPr>
          <a:xfrm>
            <a:off x="560512" y="260648"/>
            <a:ext cx="8915400" cy="1384300"/>
          </a:xfrm>
        </p:spPr>
        <p:txBody>
          <a:bodyPr/>
          <a:lstStyle/>
          <a:p>
            <a:r>
              <a:rPr lang="en-US" altLang="zh-CN" b="1" dirty="0" smtClean="0"/>
              <a:t>group by</a:t>
            </a:r>
            <a:r>
              <a:rPr lang="zh-CN" altLang="en-US" b="1" dirty="0" smtClean="0"/>
              <a:t>使用索引时，不需要临时表</a:t>
            </a:r>
            <a:endParaRPr lang="zh-CN" altLang="en-US" dirty="0"/>
          </a:p>
        </p:txBody>
      </p:sp>
      <p:sp>
        <p:nvSpPr>
          <p:cNvPr id="3" name="内容占位符 2"/>
          <p:cNvSpPr>
            <a:spLocks noGrp="1"/>
          </p:cNvSpPr>
          <p:nvPr>
            <p:ph idx="1"/>
          </p:nvPr>
        </p:nvSpPr>
        <p:spPr>
          <a:xfrm>
            <a:off x="200472" y="4149080"/>
            <a:ext cx="9577064" cy="2448272"/>
          </a:xfrm>
        </p:spPr>
        <p:txBody>
          <a:bodyPr/>
          <a:lstStyle/>
          <a:p>
            <a:r>
              <a:rPr lang="zh-CN" altLang="en-US" dirty="0" smtClean="0"/>
              <a:t>从索引中读取记录，计算</a:t>
            </a:r>
            <a:r>
              <a:rPr lang="en-US" altLang="zh-CN" dirty="0" smtClean="0"/>
              <a:t>count</a:t>
            </a:r>
            <a:r>
              <a:rPr lang="zh-CN" altLang="en-US" dirty="0" smtClean="0"/>
              <a:t>，由于索引是按照</a:t>
            </a:r>
            <a:r>
              <a:rPr lang="en-US" altLang="zh-CN" dirty="0" smtClean="0"/>
              <a:t>group by</a:t>
            </a:r>
            <a:r>
              <a:rPr lang="zh-CN" altLang="en-US" dirty="0" smtClean="0"/>
              <a:t>的</a:t>
            </a:r>
            <a:r>
              <a:rPr lang="en-US" altLang="zh-CN" dirty="0" smtClean="0"/>
              <a:t>key</a:t>
            </a:r>
            <a:r>
              <a:rPr lang="zh-CN" altLang="en-US" dirty="0" smtClean="0"/>
              <a:t>排序的，因此可以边读记录边计算当前</a:t>
            </a:r>
            <a:r>
              <a:rPr lang="en-US" altLang="zh-CN" dirty="0" smtClean="0"/>
              <a:t>key</a:t>
            </a:r>
            <a:r>
              <a:rPr lang="zh-CN" altLang="en-US" dirty="0" smtClean="0"/>
              <a:t>的</a:t>
            </a:r>
            <a:r>
              <a:rPr lang="en-US" altLang="zh-CN" dirty="0" smtClean="0"/>
              <a:t>count</a:t>
            </a:r>
            <a:r>
              <a:rPr lang="zh-CN" altLang="en-US" dirty="0" smtClean="0"/>
              <a:t>，当读的</a:t>
            </a:r>
            <a:r>
              <a:rPr lang="en-US" altLang="zh-CN" dirty="0" smtClean="0"/>
              <a:t>key</a:t>
            </a:r>
            <a:r>
              <a:rPr lang="zh-CN" altLang="en-US" dirty="0" smtClean="0"/>
              <a:t>值要变化时，则刚刚计算的</a:t>
            </a:r>
            <a:r>
              <a:rPr lang="en-US" altLang="zh-CN" dirty="0" smtClean="0"/>
              <a:t>count</a:t>
            </a:r>
            <a:r>
              <a:rPr lang="zh-CN" altLang="en-US" dirty="0" smtClean="0"/>
              <a:t>值就是那个</a:t>
            </a:r>
            <a:r>
              <a:rPr lang="en-US" altLang="zh-CN" dirty="0" smtClean="0"/>
              <a:t>key</a:t>
            </a:r>
            <a:r>
              <a:rPr lang="zh-CN" altLang="en-US" dirty="0" smtClean="0"/>
              <a:t>的最终</a:t>
            </a:r>
            <a:r>
              <a:rPr lang="en-US" altLang="zh-CN" dirty="0" smtClean="0"/>
              <a:t>count</a:t>
            </a:r>
            <a:r>
              <a:rPr lang="zh-CN" altLang="en-US" dirty="0" smtClean="0"/>
              <a:t>值，把结果发送给客户端，再继续从索引读以下记录。</a:t>
            </a:r>
            <a:endParaRPr lang="zh-CN" altLang="en-US"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什么是</a:t>
            </a:r>
            <a:r>
              <a:rPr lang="en-US" altLang="zh-CN" b="1" dirty="0" smtClean="0"/>
              <a:t>nested loop </a:t>
            </a:r>
            <a:endParaRPr lang="zh-CN" altLang="en-US" dirty="0"/>
          </a:p>
        </p:txBody>
      </p:sp>
      <p:pic>
        <p:nvPicPr>
          <p:cNvPr id="32770" name="Picture 2"/>
          <p:cNvPicPr>
            <a:picLocks noChangeAspect="1" noChangeArrowheads="1"/>
          </p:cNvPicPr>
          <p:nvPr/>
        </p:nvPicPr>
        <p:blipFill>
          <a:blip r:embed="rId2" cstate="print"/>
          <a:srcRect/>
          <a:stretch>
            <a:fillRect/>
          </a:stretch>
        </p:blipFill>
        <p:spPr bwMode="auto">
          <a:xfrm>
            <a:off x="4520952" y="1772816"/>
            <a:ext cx="5208579" cy="2664296"/>
          </a:xfrm>
          <a:prstGeom prst="rect">
            <a:avLst/>
          </a:prstGeom>
          <a:noFill/>
          <a:ln w="9525">
            <a:noFill/>
            <a:miter lim="800000"/>
            <a:headEnd/>
            <a:tailEnd/>
          </a:ln>
        </p:spPr>
      </p:pic>
      <p:pic>
        <p:nvPicPr>
          <p:cNvPr id="32771" name="Picture 3"/>
          <p:cNvPicPr>
            <a:picLocks noChangeAspect="1" noChangeArrowheads="1"/>
          </p:cNvPicPr>
          <p:nvPr/>
        </p:nvPicPr>
        <p:blipFill>
          <a:blip r:embed="rId3" cstate="print"/>
          <a:srcRect/>
          <a:stretch>
            <a:fillRect/>
          </a:stretch>
        </p:blipFill>
        <p:spPr bwMode="auto">
          <a:xfrm>
            <a:off x="584121" y="4941168"/>
            <a:ext cx="8617351" cy="1584176"/>
          </a:xfrm>
          <a:prstGeom prst="rect">
            <a:avLst/>
          </a:prstGeom>
          <a:noFill/>
          <a:ln w="9525">
            <a:noFill/>
            <a:miter lim="800000"/>
            <a:headEnd/>
            <a:tailEnd/>
          </a:ln>
        </p:spPr>
      </p:pic>
      <p:sp>
        <p:nvSpPr>
          <p:cNvPr id="3" name="内容占位符 2"/>
          <p:cNvSpPr>
            <a:spLocks noGrp="1"/>
          </p:cNvSpPr>
          <p:nvPr>
            <p:ph idx="1"/>
          </p:nvPr>
        </p:nvSpPr>
        <p:spPr>
          <a:xfrm>
            <a:off x="0" y="1916832"/>
            <a:ext cx="5256584" cy="2520280"/>
          </a:xfrm>
        </p:spPr>
        <p:txBody>
          <a:bodyPr/>
          <a:lstStyle/>
          <a:p>
            <a:r>
              <a:rPr lang="zh-CN" altLang="en-US" sz="2400" dirty="0" smtClean="0"/>
              <a:t>循环读取</a:t>
            </a:r>
            <a:r>
              <a:rPr lang="en-US" altLang="zh-CN" sz="2400" dirty="0" smtClean="0"/>
              <a:t>t2</a:t>
            </a:r>
            <a:r>
              <a:rPr lang="zh-CN" altLang="en-US" sz="2400" dirty="0" smtClean="0"/>
              <a:t>表记录； </a:t>
            </a:r>
            <a:endParaRPr lang="en-US" altLang="zh-CN" sz="2400" dirty="0" smtClean="0"/>
          </a:p>
          <a:p>
            <a:r>
              <a:rPr lang="zh-CN" altLang="en-US" sz="2400" dirty="0" smtClean="0"/>
              <a:t>每读取一条</a:t>
            </a:r>
            <a:r>
              <a:rPr lang="en-US" altLang="zh-CN" sz="2400" dirty="0" smtClean="0"/>
              <a:t>t2</a:t>
            </a:r>
            <a:r>
              <a:rPr lang="zh-CN" altLang="en-US" sz="2400" dirty="0" smtClean="0"/>
              <a:t>表记录，再循环读取</a:t>
            </a:r>
            <a:r>
              <a:rPr lang="en-US" altLang="zh-CN" sz="2400" dirty="0" smtClean="0"/>
              <a:t>test</a:t>
            </a:r>
            <a:r>
              <a:rPr lang="zh-CN" altLang="en-US" sz="2400" dirty="0" smtClean="0"/>
              <a:t>表中和这条记录匹配的记录，</a:t>
            </a:r>
            <a:endParaRPr lang="en-US" altLang="zh-CN" sz="2400" dirty="0" smtClean="0"/>
          </a:p>
          <a:p>
            <a:r>
              <a:rPr lang="zh-CN" altLang="en-US" sz="2400" dirty="0" smtClean="0"/>
              <a:t>读取一条则发送一条到客户端。</a:t>
            </a:r>
            <a:endParaRPr lang="en-US" altLang="zh-CN" sz="2400" dirty="0" smtClean="0"/>
          </a:p>
          <a:p>
            <a:r>
              <a:rPr lang="zh-CN" altLang="en-US" sz="2400" dirty="0" smtClean="0"/>
              <a:t> </a:t>
            </a:r>
            <a:r>
              <a:rPr lang="en-US" altLang="zh-CN" sz="2400" dirty="0" err="1" smtClean="0"/>
              <a:t>evaluate_join_record</a:t>
            </a:r>
            <a:r>
              <a:rPr lang="zh-CN" altLang="en-US" sz="2400" dirty="0" smtClean="0"/>
              <a:t>会调用</a:t>
            </a:r>
            <a:r>
              <a:rPr lang="en-US" altLang="zh-CN" sz="2400" dirty="0" err="1" smtClean="0"/>
              <a:t>sub_select</a:t>
            </a:r>
            <a:r>
              <a:rPr lang="zh-CN" altLang="en-US" sz="2400" dirty="0" smtClean="0"/>
              <a:t>，进入下一重循环。</a:t>
            </a:r>
            <a:endParaRPr lang="zh-CN" altLang="en-US" sz="2400"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DEPENDENT SUBQUERY</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0" y="1344563"/>
            <a:ext cx="7962900" cy="107632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3" cstate="print"/>
          <a:srcRect/>
          <a:stretch>
            <a:fillRect/>
          </a:stretch>
        </p:blipFill>
        <p:spPr bwMode="auto">
          <a:xfrm>
            <a:off x="0" y="2348880"/>
            <a:ext cx="6877050" cy="13144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6825208" y="2420888"/>
            <a:ext cx="3080792" cy="4437112"/>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200472" y="3764235"/>
            <a:ext cx="2200275" cy="2905125"/>
          </a:xfrm>
          <a:prstGeom prst="rect">
            <a:avLst/>
          </a:prstGeom>
          <a:noFill/>
          <a:ln w="9525">
            <a:noFill/>
            <a:miter lim="800000"/>
            <a:headEnd/>
            <a:tailEnd/>
          </a:ln>
        </p:spPr>
      </p:pic>
      <p:sp>
        <p:nvSpPr>
          <p:cNvPr id="9" name="内容占位符 2"/>
          <p:cNvSpPr txBox="1">
            <a:spLocks/>
          </p:cNvSpPr>
          <p:nvPr/>
        </p:nvSpPr>
        <p:spPr bwMode="auto">
          <a:xfrm>
            <a:off x="2000672" y="2636912"/>
            <a:ext cx="4896544" cy="42210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tabLst/>
              <a:defRPr/>
            </a:pP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循环读取</a:t>
            </a:r>
            <a:r>
              <a:rPr kumimoji="0" lang="en-US" altLang="zh-CN"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t1</a:t>
            </a: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表记录； </a:t>
            </a:r>
            <a:endParaRPr kumimoji="0" lang="en-US" altLang="zh-CN"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tabLst/>
              <a:defRPr/>
            </a:pP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每读取一条</a:t>
            </a:r>
            <a:r>
              <a:rPr kumimoji="0" lang="en-US" altLang="zh-CN"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t1</a:t>
            </a: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表记录，执行子查询，第一次执行时</a:t>
            </a:r>
            <a:r>
              <a:rPr kumimoji="0" lang="en-US" altLang="zh-CN"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optimize</a:t>
            </a: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tabLst/>
              <a:defRPr/>
            </a:pPr>
            <a:r>
              <a:rPr lang="zh-CN" altLang="en-US" sz="2400" kern="0" dirty="0" smtClean="0">
                <a:solidFill>
                  <a:schemeClr val="folHlink"/>
                </a:solidFill>
                <a:effectLst>
                  <a:outerShdw blurRad="38100" dist="38100" dir="2700000" algn="tl">
                    <a:srgbClr val="000000"/>
                  </a:outerShdw>
                </a:effectLst>
                <a:latin typeface="+mn-lt"/>
              </a:rPr>
              <a:t>从</a:t>
            </a:r>
            <a:r>
              <a:rPr lang="en-US" altLang="zh-CN" sz="2400" kern="0" dirty="0" smtClean="0">
                <a:solidFill>
                  <a:schemeClr val="folHlink"/>
                </a:solidFill>
                <a:effectLst>
                  <a:outerShdw blurRad="38100" dist="38100" dir="2700000" algn="tl">
                    <a:srgbClr val="000000"/>
                  </a:outerShdw>
                </a:effectLst>
                <a:latin typeface="+mn-lt"/>
              </a:rPr>
              <a:t>tabe2</a:t>
            </a:r>
            <a:r>
              <a:rPr lang="zh-CN" altLang="en-US" sz="2400" kern="0" dirty="0" smtClean="0">
                <a:solidFill>
                  <a:schemeClr val="folHlink"/>
                </a:solidFill>
                <a:effectLst>
                  <a:outerShdw blurRad="38100" dist="38100" dir="2700000" algn="tl">
                    <a:srgbClr val="000000"/>
                  </a:outerShdw>
                </a:effectLst>
                <a:latin typeface="+mn-lt"/>
              </a:rPr>
              <a:t>中循环读取记录</a:t>
            </a:r>
            <a:endParaRPr lang="en-US" altLang="zh-CN" sz="2400" kern="0" dirty="0" smtClean="0">
              <a:solidFill>
                <a:schemeClr val="folHlink"/>
              </a:solidFill>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tabLst/>
              <a:defRPr/>
            </a:pPr>
            <a:r>
              <a:rPr lang="zh-CN" altLang="en-US" sz="2400" kern="0" dirty="0" smtClean="0">
                <a:solidFill>
                  <a:schemeClr val="folHlink"/>
                </a:solidFill>
                <a:effectLst>
                  <a:outerShdw blurRad="38100" dist="38100" dir="2700000" algn="tl">
                    <a:srgbClr val="000000"/>
                  </a:outerShdw>
                </a:effectLst>
                <a:latin typeface="+mn-lt"/>
              </a:rPr>
              <a:t>每读一条记录，和从</a:t>
            </a:r>
            <a:r>
              <a:rPr lang="en-US" altLang="zh-CN" sz="2400" kern="0" dirty="0" smtClean="0">
                <a:solidFill>
                  <a:schemeClr val="folHlink"/>
                </a:solidFill>
                <a:effectLst>
                  <a:outerShdw blurRad="38100" dist="38100" dir="2700000" algn="tl">
                    <a:srgbClr val="000000"/>
                  </a:outerShdw>
                </a:effectLst>
                <a:latin typeface="+mn-lt"/>
              </a:rPr>
              <a:t>t1</a:t>
            </a:r>
            <a:r>
              <a:rPr lang="zh-CN" altLang="en-US" sz="2400" kern="0" dirty="0" smtClean="0">
                <a:solidFill>
                  <a:schemeClr val="folHlink"/>
                </a:solidFill>
                <a:effectLst>
                  <a:outerShdw blurRad="38100" dist="38100" dir="2700000" algn="tl">
                    <a:srgbClr val="000000"/>
                  </a:outerShdw>
                </a:effectLst>
                <a:latin typeface="+mn-lt"/>
              </a:rPr>
              <a:t>读取的那条做比较，不相等则继续循环</a:t>
            </a:r>
            <a:endParaRPr lang="en-US" altLang="zh-CN" sz="2400" kern="0" dirty="0" smtClean="0">
              <a:solidFill>
                <a:schemeClr val="folHlink"/>
              </a:solidFill>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120000"/>
              <a:buFontTx/>
              <a:buChar char="•"/>
              <a:tabLst/>
              <a:defRPr/>
            </a:pPr>
            <a:r>
              <a:rPr kumimoji="0" lang="zh-CN" altLang="en-US"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rPr>
              <a:t>相等则退出循环，发送一条记录</a:t>
            </a:r>
            <a:endParaRPr kumimoji="0" lang="en-US" altLang="zh-CN" sz="2400" b="0"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mn-lt"/>
              <a:ea typeface="+mn-ea"/>
              <a:cs typeface="+mn-cs"/>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航海旅行展示">
  <a:themeElements>
    <a:clrScheme name="海洋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海洋">
      <a:majorFont>
        <a:latin typeface="华文隶书"/>
        <a:ea typeface="华文隶书"/>
        <a:cs typeface=""/>
      </a:majorFont>
      <a:minorFont>
        <a:latin typeface="Tahoma"/>
        <a:ea typeface="华文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海洋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海洋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海洋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海洋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海洋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海洋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海洋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海洋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航海旅行展示</Template>
  <TotalTime>2126</TotalTime>
  <Words>524</Words>
  <Application>Microsoft Macintosh PowerPoint</Application>
  <PresentationFormat>A4 纸张(210x297 毫米)</PresentationFormat>
  <Paragraphs>67</Paragraphs>
  <Slides>15</Slides>
  <Notes>2</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航海旅行展示</vt:lpstr>
      <vt:lpstr>MySQL之SQL执行过程初探—— 在MySQL源代码的海洋中游弋</vt:lpstr>
      <vt:lpstr>PowerPoint 演示文稿</vt:lpstr>
      <vt:lpstr>Group by</vt:lpstr>
      <vt:lpstr>Group by + sum</vt:lpstr>
      <vt:lpstr>临时表写入的痕迹1</vt:lpstr>
      <vt:lpstr>临时表写入的痕迹2</vt:lpstr>
      <vt:lpstr>group by使用索引时，不需要临时表</vt:lpstr>
      <vt:lpstr>什么是nested loop </vt:lpstr>
      <vt:lpstr>DEPENDENT SUBQUERY</vt:lpstr>
      <vt:lpstr>DERIVED（派生表）</vt:lpstr>
      <vt:lpstr>两表join + order by</vt:lpstr>
      <vt:lpstr>两表join + order by未使用join buffer</vt:lpstr>
      <vt:lpstr>PowerPoint 演示文稿</vt:lpstr>
      <vt:lpstr>总结</vt:lpstr>
      <vt:lpstr>PowerPoint 演示文稿</vt:lpstr>
    </vt:vector>
  </TitlesOfParts>
  <Company>Sohu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在一望无际的代码海洋里 寻找SQL的踪迹</dc:title>
  <dc:creator>leigu</dc:creator>
  <cp:lastModifiedBy>雷 古</cp:lastModifiedBy>
  <cp:revision>107</cp:revision>
  <dcterms:created xsi:type="dcterms:W3CDTF">2012-04-16T07:13:54Z</dcterms:created>
  <dcterms:modified xsi:type="dcterms:W3CDTF">2012-05-11T03:29:30Z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TC060884422052</vt:lpwstr>
  </property>
</Properties>
</file>