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32"/>
  </p:notesMasterIdLst>
  <p:sldIdLst>
    <p:sldId id="256" r:id="rId2"/>
    <p:sldId id="257" r:id="rId3"/>
    <p:sldId id="269" r:id="rId4"/>
    <p:sldId id="270" r:id="rId5"/>
    <p:sldId id="271" r:id="rId6"/>
    <p:sldId id="280" r:id="rId7"/>
    <p:sldId id="281" r:id="rId8"/>
    <p:sldId id="282" r:id="rId9"/>
    <p:sldId id="284" r:id="rId10"/>
    <p:sldId id="285" r:id="rId11"/>
    <p:sldId id="272" r:id="rId12"/>
    <p:sldId id="287" r:id="rId13"/>
    <p:sldId id="286" r:id="rId14"/>
    <p:sldId id="288" r:id="rId15"/>
    <p:sldId id="289" r:id="rId16"/>
    <p:sldId id="290" r:id="rId17"/>
    <p:sldId id="277" r:id="rId18"/>
    <p:sldId id="291" r:id="rId19"/>
    <p:sldId id="292" r:id="rId20"/>
    <p:sldId id="278" r:id="rId21"/>
    <p:sldId id="293" r:id="rId22"/>
    <p:sldId id="295" r:id="rId23"/>
    <p:sldId id="296" r:id="rId24"/>
    <p:sldId id="279" r:id="rId25"/>
    <p:sldId id="298" r:id="rId26"/>
    <p:sldId id="297" r:id="rId27"/>
    <p:sldId id="300" r:id="rId28"/>
    <p:sldId id="299" r:id="rId29"/>
    <p:sldId id="302" r:id="rId30"/>
    <p:sldId id="26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76976" autoAdjust="0"/>
  </p:normalViewPr>
  <p:slideViewPr>
    <p:cSldViewPr>
      <p:cViewPr varScale="1">
        <p:scale>
          <a:sx n="58" d="100"/>
          <a:sy n="58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1714151-B191-4181-A131-B1918121612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0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ona.com/doc/percona-server/5.5/scalability/innodb_expand_undo_slots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percona.com/doc/percona-server/5.5/flexibility/innodb_files_extend.html" TargetMode="External"/><Relationship Id="rId5" Type="http://schemas.openxmlformats.org/officeDocument/2006/relationships/hyperlink" Target="http://www.percona.com/doc/percona-server/5.5/performance/innodb_fast_checksum.html" TargetMode="External"/><Relationship Id="rId4" Type="http://schemas.openxmlformats.org/officeDocument/2006/relationships/hyperlink" Target="http://www.percona.com/doc/percona-server/5.5/performance/innodb_doublewrite_path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typrogram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BOOK\MySQL\refman-5.6-en.html-chapter\storage-engin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5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7151B1F1-D141-4181-81F1-A15101B13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Expanded undo slots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http://www.percona.com/doc/percona-server/5.5/scalability/innodb_expand_undo_slots.html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Relocation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doublewrite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(but I'm not sure if this one really breaks compatibility)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http://www.percona.com/doc/percona-server/5.5/performance/innodb_doublewrite_path.html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checksums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http://www.percona.com/doc/percona-server/5.5/performance/innodb_fast_checksum.html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sizes other than 16KiB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http://www.percona.com/doc/percona-server/5.5/flexibility/innodb_files_extend.html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some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XtraDB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developers can confirm these, or add to this list any other features that also break compatibility.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Drizzle</a:t>
            </a:r>
            <a:r>
              <a:rPr lang="zh-CN" altLang="en-US" dirty="0" smtClean="0"/>
              <a:t>也是一个兼容的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Drizzle</a:t>
            </a:r>
            <a:r>
              <a:rPr lang="zh-CN" altLang="en-US" dirty="0" smtClean="0"/>
              <a:t>也是一个兼容的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Galera</a:t>
            </a:r>
            <a:r>
              <a:rPr lang="zh-CN" altLang="en-US" baseline="0" dirty="0" smtClean="0"/>
              <a:t> 的一些限制：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Galera</a:t>
            </a:r>
            <a:r>
              <a:rPr lang="zh-CN" altLang="en-US" baseline="0" dirty="0" smtClean="0"/>
              <a:t> 的一些限制：</a:t>
            </a:r>
            <a:endParaRPr lang="en-US" altLang="zh-CN" baseline="0" dirty="0" smtClean="0"/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１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复制只能对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engine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对于其它存储引擎的表没有作用包括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.*).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语句可以用过语句级别的复制实现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mysql.*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的变更如果使用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USER …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可以进行复制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mysql.user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这样的语句不能被复制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２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操作不支持该表没有主建的情况下进行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对于没有主建的表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在不同的节点上排序有可能不同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在没有主建的情况下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会删除不同的行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以至于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… limit …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在不同的节点会返回不同的结果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lock/unlock tables,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release_lock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查询的日志不支持记录到表里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最大允许的事务大小由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wsrep_max_ws_rows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wsrep_max_ws_size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对于一些大的事务操作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huge LOAD DATA)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有可能会被拒绝进行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级别的事务并发控制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时有可能也会失败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两操作在不同的节点修改同一行数据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这样只能是一个会成功一个失败报错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级别的并发报错提示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(Error: 1213 SQLSTATE: 4001(ER_LOCK_DEADLOCK)).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XA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事务不在被支持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Cluster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的写入速度由集群里最弱的一个决定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中一个节点变的慢了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那么整个集群的节点都会变慢下来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所以如果需要很高稳定性及高性能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那么就得考虑用比较牛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的硬件环境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SSD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9.Cluster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的成员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10.DDL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支持不是很友好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以后版本中为进行加强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使用中的限制：</a:t>
            </a:r>
            <a:endParaRPr lang="en-US" altLang="zh-CN" dirty="0" smtClean="0"/>
          </a:p>
          <a:p>
            <a:r>
              <a:rPr lang="zh-CN" altLang="en-US" dirty="0" smtClean="0"/>
              <a:t>需要区分体每个请求到那个节点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en-US" altLang="zh-CN" baseline="0" dirty="0" smtClean="0"/>
              <a:t> MySQL </a:t>
            </a:r>
            <a:r>
              <a:rPr lang="zh-CN" altLang="en-US" baseline="0" dirty="0" smtClean="0"/>
              <a:t>应该是说的是</a:t>
            </a:r>
            <a:r>
              <a:rPr lang="en-US" altLang="zh-CN" baseline="0" dirty="0" smtClean="0"/>
              <a:t>MySQL 5.6</a:t>
            </a:r>
          </a:p>
          <a:p>
            <a:r>
              <a:rPr lang="en-US" altLang="zh-CN" baseline="0" dirty="0" smtClean="0"/>
              <a:t>MySQL 5.1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Sun</a:t>
            </a:r>
            <a:r>
              <a:rPr lang="zh-CN" altLang="en-US" baseline="0" dirty="0" smtClean="0"/>
              <a:t>的代表做品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Drizzle </a:t>
            </a:r>
            <a:r>
              <a:rPr lang="zh-CN" altLang="en-US" baseline="0" dirty="0" smtClean="0"/>
              <a:t>是不满意官方版本</a:t>
            </a:r>
            <a:r>
              <a:rPr lang="en-US" altLang="zh-CN" baseline="0" dirty="0" smtClean="0"/>
              <a:t>MySQL 4.1</a:t>
            </a:r>
            <a:r>
              <a:rPr lang="zh-CN" altLang="en-US" baseline="0" dirty="0" smtClean="0"/>
              <a:t>的代码变的太难处理，不满足于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对于系统的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的利用能力，才产生的。</a:t>
            </a:r>
            <a:r>
              <a:rPr lang="en-US" altLang="zh-CN" baseline="0" dirty="0" smtClean="0"/>
              <a:t>Drizzle</a:t>
            </a:r>
            <a:r>
              <a:rPr lang="zh-CN" altLang="en-US" baseline="0" dirty="0" smtClean="0"/>
              <a:t>并不是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的一个替代产品，因为发展到现在它和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已经很多地方不兼容。但是有很多新的特性足以吸引很大一部分人踏入这个阵地。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Pecona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Xtradb</a:t>
            </a:r>
            <a:r>
              <a:rPr lang="zh-CN" altLang="en-US" baseline="0" dirty="0" smtClean="0"/>
              <a:t>） 是基于官方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进行一些</a:t>
            </a:r>
            <a:r>
              <a:rPr lang="en-US" altLang="zh-CN" baseline="0" dirty="0" smtClean="0"/>
              <a:t>Patch</a:t>
            </a:r>
            <a:r>
              <a:rPr lang="zh-CN" altLang="en-US" baseline="0" dirty="0" smtClean="0"/>
              <a:t>更新，从本质上来讲并没有真正改变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，目前来讲可以说是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官方产品中的一个完美取代产品。 该产品的团队人员是在</a:t>
            </a:r>
            <a:r>
              <a:rPr lang="en-US" altLang="zh-CN" baseline="0" dirty="0" smtClean="0"/>
              <a:t>Sun</a:t>
            </a:r>
            <a:r>
              <a:rPr lang="zh-CN" altLang="en-US" baseline="0" dirty="0" smtClean="0"/>
              <a:t>收购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前出来的一批人员拉的山头。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Maria DB</a:t>
            </a:r>
            <a:r>
              <a:rPr lang="zh-CN" altLang="en-US" baseline="0" dirty="0" smtClean="0"/>
              <a:t>　（</a:t>
            </a:r>
            <a:r>
              <a:rPr lang="en-US" altLang="zh-CN" baseline="0" dirty="0" smtClean="0"/>
              <a:t>Monty :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Monty Program</a:t>
            </a:r>
            <a:r>
              <a:rPr lang="zh-CN" altLang="en-US" baseline="0" dirty="0" smtClean="0"/>
              <a:t>） 在</a:t>
            </a:r>
            <a:r>
              <a:rPr lang="en-US" altLang="zh-CN" baseline="0" dirty="0" smtClean="0"/>
              <a:t>Oracle</a:t>
            </a:r>
            <a:r>
              <a:rPr lang="zh-CN" altLang="en-US" baseline="0" dirty="0" smtClean="0"/>
              <a:t>收购</a:t>
            </a:r>
            <a:r>
              <a:rPr lang="en-US" altLang="zh-CN" baseline="0" dirty="0" smtClean="0"/>
              <a:t>Sun</a:t>
            </a:r>
            <a:r>
              <a:rPr lang="zh-CN" altLang="en-US" baseline="0" dirty="0" smtClean="0"/>
              <a:t>的时，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创始人觉的</a:t>
            </a:r>
            <a:r>
              <a:rPr lang="en-US" altLang="zh-CN" baseline="0" dirty="0" smtClean="0"/>
              <a:t>Oracle</a:t>
            </a:r>
            <a:r>
              <a:rPr lang="zh-CN" altLang="en-US" baseline="0" dirty="0" smtClean="0"/>
              <a:t>是一个不靠谱的组织，出来创建了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Monty Program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公司，进行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的开发。　是一个很有料的分支。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Prevent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Cacheing</a:t>
            </a:r>
            <a:r>
              <a:rPr lang="en-US" altLang="zh-CN" baseline="0" dirty="0" smtClean="0"/>
              <a:t> to </a:t>
            </a:r>
            <a:r>
              <a:rPr lang="en-US" altLang="zh-CN" baseline="0" dirty="0" err="1" smtClean="0"/>
              <a:t>FlashCache</a:t>
            </a:r>
            <a:r>
              <a:rPr lang="en-US" altLang="zh-CN" baseline="0" dirty="0" smtClean="0"/>
              <a:t> : </a:t>
            </a:r>
            <a:r>
              <a:rPr lang="zh-CN" altLang="en-US" baseline="0" dirty="0" smtClean="0"/>
              <a:t>针对</a:t>
            </a:r>
            <a:r>
              <a:rPr lang="en-US" altLang="zh-CN" baseline="0" dirty="0" err="1" smtClean="0"/>
              <a:t>mysqldump</a:t>
            </a:r>
            <a:r>
              <a:rPr lang="zh-CN" altLang="en-US" baseline="0" dirty="0" smtClean="0"/>
              <a:t>　操作不往</a:t>
            </a:r>
            <a:r>
              <a:rPr lang="en-US" altLang="zh-CN" baseline="0" dirty="0" err="1" smtClean="0"/>
              <a:t>FlashCache</a:t>
            </a:r>
            <a:r>
              <a:rPr lang="zh-CN" altLang="en-US" baseline="0" dirty="0" smtClean="0"/>
              <a:t>里存放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Count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Innodb</a:t>
            </a:r>
            <a:r>
              <a:rPr lang="en-US" altLang="zh-CN" baseline="0" dirty="0" smtClean="0"/>
              <a:t> Deadlocks </a:t>
            </a:r>
            <a:r>
              <a:rPr lang="zh-CN" altLang="en-US" baseline="0" dirty="0" smtClean="0"/>
              <a:t>：　</a:t>
            </a:r>
            <a:r>
              <a:rPr lang="en-US" altLang="zh-CN" baseline="0" dirty="0" smtClean="0"/>
              <a:t>show global status like </a:t>
            </a:r>
            <a:r>
              <a:rPr lang="zh-CN" altLang="en-US" baseline="0" dirty="0" smtClean="0"/>
              <a:t>‘</a:t>
            </a:r>
            <a:r>
              <a:rPr lang="en-US" altLang="zh-CN" baseline="0" dirty="0" err="1" smtClean="0"/>
              <a:t>innodb_deadlocks</a:t>
            </a:r>
            <a:r>
              <a:rPr lang="zh-CN" altLang="en-US" baseline="0" dirty="0" smtClean="0"/>
              <a:t>’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Performance Schema</a:t>
            </a:r>
            <a:r>
              <a:rPr lang="zh-CN" altLang="en-US" dirty="0" smtClean="0"/>
              <a:t>的一个增加补充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Performance Schema</a:t>
            </a:r>
            <a:r>
              <a:rPr lang="zh-CN" altLang="en-US" dirty="0" smtClean="0"/>
              <a:t>的一个增加补充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innodb_force_load_corrupted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支持有坏表的情况下能起动起来</a:t>
            </a:r>
            <a:endParaRPr lang="en-US" altLang="zh-CN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action="ppaction://hlinkfile"/>
              </a:rPr>
              <a:t>innodb_purge_threads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多线程的清理操作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Maria</a:t>
            </a:r>
            <a:r>
              <a:rPr lang="en-US" altLang="zh-CN" baseline="0" dirty="0" smtClean="0"/>
              <a:t> DB</a:t>
            </a:r>
            <a:r>
              <a:rPr lang="zh-CN" altLang="en-US" baseline="0" dirty="0" smtClean="0"/>
              <a:t>的目标是替代</a:t>
            </a:r>
            <a:r>
              <a:rPr lang="en-US" altLang="zh-CN" baseline="0" dirty="0" smtClean="0"/>
              <a:t>MySQL. </a:t>
            </a:r>
            <a:r>
              <a:rPr lang="zh-CN" altLang="en-US" baseline="0" dirty="0" smtClean="0"/>
              <a:t>从目前发展来看和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走的越来越远了。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Aria:</a:t>
            </a:r>
          </a:p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支持多版本事务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没有事务的操作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用于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内存的临时表用来取代</a:t>
            </a:r>
            <a:r>
              <a:rPr lang="en-US" altLang="zh-CN" baseline="0" dirty="0" err="1" smtClean="0"/>
              <a:t>MyISAM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所有的索引都一样快。　没有</a:t>
            </a:r>
            <a:r>
              <a:rPr lang="en-US" altLang="zh-CN" baseline="0" dirty="0" smtClean="0"/>
              <a:t>clustered index</a:t>
            </a:r>
            <a:r>
              <a:rPr lang="zh-CN" altLang="en-US" baseline="0" dirty="0" smtClean="0"/>
              <a:t>的概念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更好的支持大事务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支持</a:t>
            </a:r>
            <a:r>
              <a:rPr lang="en-US" altLang="zh-CN" baseline="0" dirty="0" smtClean="0"/>
              <a:t>Aria</a:t>
            </a:r>
            <a:r>
              <a:rPr lang="zh-CN" altLang="en-US" baseline="0" dirty="0" smtClean="0"/>
              <a:t>表能在不同的事例下移动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更好的支持</a:t>
            </a:r>
            <a:r>
              <a:rPr lang="en-US" altLang="zh-CN" baseline="0" dirty="0" smtClean="0"/>
              <a:t>blob</a:t>
            </a:r>
            <a:r>
              <a:rPr lang="zh-CN" altLang="en-US" baseline="0" dirty="0" smtClean="0"/>
              <a:t>字段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支持</a:t>
            </a:r>
            <a:r>
              <a:rPr lang="en-US" altLang="zh-CN" baseline="0" dirty="0" smtClean="0"/>
              <a:t>log shopping</a:t>
            </a:r>
            <a:r>
              <a:rPr lang="zh-CN" altLang="en-US" baseline="0" dirty="0" smtClean="0"/>
              <a:t>操作</a:t>
            </a:r>
            <a:endParaRPr lang="en-US" altLang="zh-CN" baseline="0" dirty="0" smtClean="0"/>
          </a:p>
          <a:p>
            <a:r>
              <a:rPr lang="zh-CN" altLang="en-US" baseline="0" dirty="0" smtClean="0"/>
              <a:t>　更好的内存管理操作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Added –rewrite-</a:t>
            </a:r>
            <a:r>
              <a:rPr lang="en-US" altLang="zh-CN" baseline="0" dirty="0" err="1" smtClean="0"/>
              <a:t>db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mysqlbinlog</a:t>
            </a:r>
            <a:r>
              <a:rPr lang="en-US" altLang="zh-CN" baseline="0" dirty="0" smtClean="0"/>
              <a:t> option to change the used database </a:t>
            </a:r>
          </a:p>
          <a:p>
            <a:r>
              <a:rPr lang="en-US" altLang="zh-CN" baseline="0" dirty="0" smtClean="0"/>
              <a:t>Progress reporting for alter table and Load data </a:t>
            </a:r>
            <a:r>
              <a:rPr lang="en-US" altLang="zh-CN" baseline="0" dirty="0" err="1" smtClean="0"/>
              <a:t>infile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1714151-B191-4181-A131-B19181216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3/2/2012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685800" y="267912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zh-CN" altLang="en-US" sz="4400" b="1" dirty="0" smtClean="0">
                <a:solidFill>
                  <a:srgbClr val="FFFFFF"/>
                </a:solidFill>
                <a:ea typeface="微软雅黑"/>
              </a:rPr>
              <a:t>Ｍ</a:t>
            </a:r>
            <a:r>
              <a:rPr lang="en-US" altLang="zh-CN" sz="4400" b="1" dirty="0" err="1" smtClean="0">
                <a:solidFill>
                  <a:srgbClr val="FFFFFF"/>
                </a:solidFill>
                <a:ea typeface="微软雅黑"/>
              </a:rPr>
              <a:t>ySQL</a:t>
            </a:r>
            <a:r>
              <a:rPr lang="zh-CN" altLang="en-US" sz="4400" b="1" dirty="0" smtClean="0">
                <a:solidFill>
                  <a:srgbClr val="FFFFFF"/>
                </a:solidFill>
                <a:ea typeface="微软雅黑"/>
              </a:rPr>
              <a:t>不同分支特性及现状</a:t>
            </a:r>
            <a:endParaRPr dirty="0"/>
          </a:p>
        </p:txBody>
      </p:sp>
      <p:sp>
        <p:nvSpPr>
          <p:cNvPr id="13" name="TextShape 2"/>
          <p:cNvSpPr txBox="1"/>
          <p:nvPr/>
        </p:nvSpPr>
        <p:spPr>
          <a:xfrm>
            <a:off x="1371600" y="4437000"/>
            <a:ext cx="6400440" cy="17521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吴炳锡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2012-03-02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新特性（六）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/>
              <a:t>Diagnostics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Extra INFORMATION_SCHEMA tables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>
                <a:latin typeface="+mj-ea"/>
                <a:ea typeface="+mj-ea"/>
              </a:rPr>
              <a:t>InnoDB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Statistics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User Statistics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Slow Query </a:t>
            </a:r>
            <a:r>
              <a:rPr lang="en-US" altLang="zh-CN" sz="2800" dirty="0" smtClean="0">
                <a:latin typeface="+mj-ea"/>
                <a:ea typeface="+mj-ea"/>
              </a:rPr>
              <a:t>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Count </a:t>
            </a:r>
            <a:r>
              <a:rPr lang="en-US" altLang="zh-CN" sz="2800" dirty="0" err="1" smtClean="0">
                <a:latin typeface="+mj-ea"/>
                <a:ea typeface="+mj-ea"/>
              </a:rPr>
              <a:t>InnoDB</a:t>
            </a:r>
            <a:r>
              <a:rPr lang="en-US" altLang="zh-CN" sz="2800" dirty="0" smtClean="0">
                <a:latin typeface="+mj-ea"/>
                <a:ea typeface="+mj-ea"/>
              </a:rPr>
              <a:t> Deadlocks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Log all Client commands(syslog)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Response Time </a:t>
            </a:r>
            <a:r>
              <a:rPr lang="en-US" altLang="zh-CN" sz="2800" dirty="0" smtClean="0">
                <a:latin typeface="+mj-ea"/>
                <a:ea typeface="+mj-ea"/>
              </a:rPr>
              <a:t>Distribution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Show lock names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Process </a:t>
            </a:r>
            <a:r>
              <a:rPr lang="en-US" altLang="zh-CN" sz="2800" dirty="0" smtClean="0">
                <a:latin typeface="+mj-ea"/>
                <a:ea typeface="+mj-ea"/>
              </a:rPr>
              <a:t>List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06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官方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版本</a:t>
            </a:r>
            <a:r>
              <a:rPr lang="en-US" altLang="zh-CN" sz="2400" b="1" dirty="0" err="1">
                <a:solidFill>
                  <a:srgbClr val="FFFFFF"/>
                </a:solidFill>
                <a:latin typeface="Arial"/>
                <a:ea typeface="微软雅黑"/>
              </a:rPr>
              <a:t>Innodb</a:t>
            </a:r>
            <a:r>
              <a:rPr lang="en-US" altLang="zh-CN" sz="2400" b="1" dirty="0">
                <a:solidFill>
                  <a:srgbClr val="FFFFFF"/>
                </a:solidFill>
                <a:latin typeface="Arial"/>
                <a:ea typeface="微软雅黑"/>
              </a:rPr>
              <a:t>-plugin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的产生及新特性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algn="ctr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-plugin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的特性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官方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版本</a:t>
            </a:r>
            <a:r>
              <a:rPr lang="en-US" altLang="zh-CN" sz="2400" b="1" dirty="0" err="1">
                <a:solidFill>
                  <a:srgbClr val="FFFFFF"/>
                </a:solidFill>
                <a:latin typeface="Arial"/>
                <a:ea typeface="微软雅黑"/>
              </a:rPr>
              <a:t>Innodb</a:t>
            </a:r>
            <a:r>
              <a:rPr lang="en-US" altLang="zh-CN" sz="2400" b="1" dirty="0">
                <a:solidFill>
                  <a:srgbClr val="FFFFFF"/>
                </a:solidFill>
                <a:latin typeface="Arial"/>
                <a:ea typeface="微软雅黑"/>
              </a:rPr>
              <a:t>-plugin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的产生及新特性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目前官方版本可以用到生产的版本有</a:t>
            </a:r>
            <a:r>
              <a:rPr lang="en-US" altLang="zh-CN" sz="2800" u="sng" dirty="0" smtClean="0">
                <a:latin typeface="微软雅黑" pitchFamily="34" charset="-122"/>
                <a:ea typeface="微软雅黑" pitchFamily="34" charset="-122"/>
              </a:rPr>
              <a:t>5.1, 5.5</a:t>
            </a: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-plugin)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Fast index creation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Data Compression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New row format(</a:t>
            </a:r>
            <a:r>
              <a:rPr lang="en-US" altLang="zh-CN" sz="2800" dirty="0" err="1"/>
              <a:t>Percona</a:t>
            </a:r>
            <a:r>
              <a:rPr lang="en-US" altLang="zh-CN" sz="2800" dirty="0"/>
              <a:t>-Server)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Asynchronous I/O on Linux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Group Commit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Controlling the Master Thread I/O Rate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Controlling the Flushing Rate of Dirty </a:t>
            </a:r>
            <a:r>
              <a:rPr lang="en-US" altLang="zh-CN" sz="2800" dirty="0" smtClean="0"/>
              <a:t>Pages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Multiple Buffer </a:t>
            </a:r>
            <a:r>
              <a:rPr lang="en-US" altLang="zh-CN" sz="2800" dirty="0" smtClean="0"/>
              <a:t>Pools</a:t>
            </a:r>
            <a:endParaRPr lang="en-US" altLang="zh-CN" sz="2800" dirty="0"/>
          </a:p>
          <a:p>
            <a:endParaRPr lang="en-US" altLang="zh-CN" sz="2800" u="sng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官方５</a:t>
            </a:r>
            <a:r>
              <a:rPr lang="en-US" altLang="zh-CN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６的新特性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目前官方开发版本：</a:t>
            </a:r>
            <a:r>
              <a:rPr lang="en-US" altLang="zh-CN" sz="2800" u="sng" dirty="0" smtClean="0">
                <a:latin typeface="微软雅黑" pitchFamily="34" charset="-122"/>
                <a:ea typeface="微软雅黑" pitchFamily="34" charset="-122"/>
              </a:rPr>
              <a:t> 5.</a:t>
            </a:r>
            <a:r>
              <a:rPr lang="zh-CN" altLang="en-US" sz="2800" u="sng" dirty="0" smtClean="0">
                <a:latin typeface="微软雅黑" pitchFamily="34" charset="-122"/>
                <a:ea typeface="微软雅黑" pitchFamily="34" charset="-122"/>
              </a:rPr>
              <a:t>６</a:t>
            </a:r>
            <a:endParaRPr lang="en-US" altLang="zh-CN" sz="2800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这是一个革命性的版本</a:t>
            </a:r>
            <a:r>
              <a:rPr lang="en-US" altLang="zh-CN" sz="2800" dirty="0" smtClean="0">
                <a:latin typeface="+mj-ea"/>
                <a:ea typeface="+mj-ea"/>
              </a:rPr>
              <a:t>(</a:t>
            </a:r>
            <a:r>
              <a:rPr lang="zh-CN" altLang="en-US" sz="2800" dirty="0" smtClean="0">
                <a:latin typeface="+mj-ea"/>
                <a:ea typeface="+mj-ea"/>
              </a:rPr>
              <a:t>没</a:t>
            </a:r>
            <a:r>
              <a:rPr lang="en-US" altLang="zh-CN" sz="2800" dirty="0" smtClean="0">
                <a:latin typeface="+mj-ea"/>
                <a:ea typeface="+mj-ea"/>
              </a:rPr>
              <a:t>release)</a:t>
            </a: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新特性（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enhancenments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Information_schema</a:t>
            </a:r>
            <a:r>
              <a:rPr lang="zh-CN" altLang="en-US" sz="2400" dirty="0" smtClean="0">
                <a:latin typeface="+mj-ea"/>
                <a:ea typeface="+mj-ea"/>
              </a:rPr>
              <a:t>库中增加了：</a:t>
            </a:r>
            <a:r>
              <a:rPr lang="en-US" altLang="zh-CN" sz="2400" dirty="0" smtClean="0">
                <a:latin typeface="+mj-ea"/>
                <a:ea typeface="+mj-ea"/>
              </a:rPr>
              <a:t>buffer , table, index</a:t>
            </a:r>
            <a:r>
              <a:rPr lang="zh-CN" altLang="en-US" sz="2400" dirty="0" smtClean="0">
                <a:latin typeface="+mj-ea"/>
                <a:ea typeface="+mj-ea"/>
              </a:rPr>
              <a:t>等方面的统计数据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增强了</a:t>
            </a:r>
            <a:r>
              <a:rPr lang="en-US" altLang="zh-CN" sz="2400" dirty="0" err="1" smtClean="0">
                <a:latin typeface="+mj-ea"/>
                <a:ea typeface="+mj-ea"/>
              </a:rPr>
              <a:t>Innodb</a:t>
            </a:r>
            <a:r>
              <a:rPr lang="zh-CN" altLang="en-US" sz="2400" dirty="0" smtClean="0">
                <a:latin typeface="+mj-ea"/>
                <a:ea typeface="+mj-ea"/>
              </a:rPr>
              <a:t>的统计信息存储，促进查询以最优方式进行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+mj-ea"/>
                <a:ea typeface="+mj-ea"/>
              </a:rPr>
              <a:t>限制了</a:t>
            </a:r>
            <a:r>
              <a:rPr lang="en-US" altLang="zh-CN" sz="2400" dirty="0" err="1" smtClean="0">
                <a:latin typeface="+mj-ea"/>
                <a:ea typeface="+mj-ea"/>
              </a:rPr>
              <a:t>Innodb</a:t>
            </a:r>
            <a:r>
              <a:rPr lang="zh-CN" altLang="en-US" sz="2400" dirty="0" smtClean="0">
                <a:latin typeface="+mj-ea"/>
                <a:ea typeface="+mj-ea"/>
              </a:rPr>
              <a:t>的打开表使用内存的大小（</a:t>
            </a:r>
            <a:r>
              <a:rPr lang="en-US" altLang="zh-CN" sz="2400" dirty="0">
                <a:latin typeface="+mj-ea"/>
                <a:ea typeface="+mj-ea"/>
              </a:rPr>
              <a:t>Data Dictionary Size </a:t>
            </a:r>
            <a:r>
              <a:rPr lang="en-US" altLang="zh-CN" sz="2400" dirty="0" smtClean="0">
                <a:latin typeface="+mj-ea"/>
                <a:ea typeface="+mj-ea"/>
              </a:rPr>
              <a:t>Limit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Innodb</a:t>
            </a:r>
            <a:r>
              <a:rPr lang="zh-CN" altLang="en-US" sz="2400" dirty="0" smtClean="0">
                <a:latin typeface="+mj-ea"/>
                <a:ea typeface="+mj-ea"/>
              </a:rPr>
              <a:t>内核本身的优化，去掉一不必要的</a:t>
            </a:r>
            <a:r>
              <a:rPr lang="en-US" altLang="zh-CN" sz="2400" dirty="0" err="1" smtClean="0">
                <a:latin typeface="+mj-ea"/>
                <a:ea typeface="+mj-ea"/>
              </a:rPr>
              <a:t>mutex</a:t>
            </a:r>
            <a:r>
              <a:rPr lang="en-US" altLang="zh-CN" sz="2400" dirty="0" smtClean="0">
                <a:latin typeface="+mj-ea"/>
                <a:ea typeface="+mj-ea"/>
              </a:rPr>
              <a:t>,</a:t>
            </a:r>
            <a:r>
              <a:rPr lang="zh-CN" altLang="en-US" sz="2400" dirty="0" smtClean="0">
                <a:latin typeface="+mj-ea"/>
                <a:ea typeface="+mj-ea"/>
              </a:rPr>
              <a:t>把</a:t>
            </a:r>
            <a:r>
              <a:rPr lang="en-US" altLang="zh-CN" sz="2400" dirty="0" smtClean="0">
                <a:latin typeface="+mj-ea"/>
                <a:ea typeface="+mj-ea"/>
              </a:rPr>
              <a:t>flushing</a:t>
            </a:r>
            <a:r>
              <a:rPr lang="zh-CN" altLang="en-US" sz="2400" dirty="0" smtClean="0">
                <a:latin typeface="+mj-ea"/>
                <a:ea typeface="+mj-ea"/>
              </a:rPr>
              <a:t>操作分配给单独的</a:t>
            </a:r>
            <a:r>
              <a:rPr lang="en-US" altLang="zh-CN" sz="2400" dirty="0" smtClean="0">
                <a:latin typeface="+mj-ea"/>
                <a:ea typeface="+mj-ea"/>
              </a:rPr>
              <a:t>thread, </a:t>
            </a:r>
            <a:r>
              <a:rPr lang="zh-CN" altLang="en-US" sz="2400" dirty="0" smtClean="0">
                <a:latin typeface="+mj-ea"/>
                <a:ea typeface="+mj-ea"/>
              </a:rPr>
              <a:t>支持多个</a:t>
            </a:r>
            <a:r>
              <a:rPr lang="en-US" altLang="zh-CN" sz="2400" dirty="0" smtClean="0">
                <a:latin typeface="+mj-ea"/>
                <a:ea typeface="+mj-ea"/>
              </a:rPr>
              <a:t>purge threads, </a:t>
            </a:r>
            <a:r>
              <a:rPr lang="zh-CN" altLang="en-US" sz="2400" dirty="0" smtClean="0">
                <a:latin typeface="+mj-ea"/>
                <a:ea typeface="+mj-ea"/>
              </a:rPr>
              <a:t>进一步优化了</a:t>
            </a:r>
            <a:r>
              <a:rPr lang="en-US" altLang="zh-CN" sz="2400" dirty="0" smtClean="0">
                <a:latin typeface="+mj-ea"/>
                <a:ea typeface="+mj-ea"/>
              </a:rPr>
              <a:t>buffer</a:t>
            </a:r>
            <a:r>
              <a:rPr lang="zh-CN" altLang="en-US" sz="2400" dirty="0" smtClean="0">
                <a:latin typeface="+mj-ea"/>
                <a:ea typeface="+mj-ea"/>
              </a:rPr>
              <a:t>的锁实现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909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官方５</a:t>
            </a:r>
            <a:r>
              <a:rPr lang="en-US" altLang="zh-CN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６的新特性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新特性（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enhancenments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更方便的排错</a:t>
            </a:r>
            <a:r>
              <a:rPr lang="en-US" altLang="zh-CN" sz="2800" dirty="0" smtClean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死锁会记录到</a:t>
            </a:r>
            <a:r>
              <a:rPr lang="en-US" altLang="zh-CN" sz="2800" dirty="0" smtClean="0">
                <a:latin typeface="+mj-ea"/>
                <a:ea typeface="+mj-ea"/>
              </a:rPr>
              <a:t>error</a:t>
            </a:r>
            <a:r>
              <a:rPr lang="zh-CN" altLang="en-US" sz="2800" dirty="0" smtClean="0">
                <a:latin typeface="+mj-ea"/>
                <a:ea typeface="+mj-ea"/>
              </a:rPr>
              <a:t>　</a:t>
            </a:r>
            <a:r>
              <a:rPr lang="en-US" altLang="zh-CN" sz="2800" dirty="0" smtClean="0">
                <a:latin typeface="+mj-ea"/>
                <a:ea typeface="+mj-ea"/>
              </a:rPr>
              <a:t>log</a:t>
            </a:r>
            <a:r>
              <a:rPr lang="zh-CN" altLang="en-US" sz="2800" dirty="0" smtClean="0">
                <a:latin typeface="+mj-ea"/>
                <a:ea typeface="+mj-ea"/>
              </a:rPr>
              <a:t>里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>
                <a:latin typeface="+mj-ea"/>
                <a:ea typeface="+mj-ea"/>
              </a:rPr>
              <a:t>Information_schema</a:t>
            </a:r>
            <a:r>
              <a:rPr lang="zh-CN" altLang="en-US" sz="2800" dirty="0" smtClean="0">
                <a:latin typeface="+mj-ea"/>
                <a:ea typeface="+mj-ea"/>
              </a:rPr>
              <a:t>功能增强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复制方面的增强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针对库级别的并发复制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复制也有了</a:t>
            </a:r>
            <a:r>
              <a:rPr lang="en-US" altLang="zh-CN" sz="2800" dirty="0" smtClean="0">
                <a:latin typeface="+mj-ea"/>
                <a:ea typeface="+mj-ea"/>
              </a:rPr>
              <a:t>crash-safe</a:t>
            </a:r>
            <a:r>
              <a:rPr lang="zh-CN" altLang="en-US" sz="2800" dirty="0" smtClean="0">
                <a:latin typeface="+mj-ea"/>
                <a:ea typeface="+mj-ea"/>
              </a:rPr>
              <a:t>功能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可以把复制的信息记录到表里面</a:t>
            </a:r>
            <a:r>
              <a:rPr lang="en-US" altLang="zh-CN" sz="2800" dirty="0" smtClean="0">
                <a:latin typeface="+mj-ea"/>
                <a:ea typeface="+mj-ea"/>
              </a:rPr>
              <a:t>(master-info, </a:t>
            </a:r>
            <a:r>
              <a:rPr lang="en-US" altLang="zh-CN" sz="2800" dirty="0" err="1" smtClean="0">
                <a:latin typeface="+mj-ea"/>
                <a:ea typeface="+mj-ea"/>
              </a:rPr>
              <a:t>realy</a:t>
            </a:r>
            <a:r>
              <a:rPr lang="en-US" altLang="zh-CN" sz="2800" dirty="0" smtClean="0">
                <a:latin typeface="+mj-ea"/>
                <a:ea typeface="+mj-ea"/>
              </a:rPr>
              <a:t>-info)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err="1" smtClean="0">
                <a:latin typeface="+mj-ea"/>
                <a:ea typeface="+mj-ea"/>
              </a:rPr>
              <a:t>Mysqlbinlog</a:t>
            </a:r>
            <a:r>
              <a:rPr lang="zh-CN" altLang="en-US" sz="2800" dirty="0" smtClean="0">
                <a:latin typeface="+mj-ea"/>
                <a:ea typeface="+mj-ea"/>
              </a:rPr>
              <a:t>可以支持从远程主机上进行增量备份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延迟复制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314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官方５</a:t>
            </a:r>
            <a:r>
              <a:rPr lang="en-US" altLang="zh-CN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６的新特性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新特性（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enhancenments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增加了</a:t>
            </a:r>
            <a:r>
              <a:rPr lang="en-US" altLang="zh-CN" sz="2800" dirty="0" smtClean="0">
                <a:latin typeface="+mj-ea"/>
                <a:ea typeface="+mj-ea"/>
              </a:rPr>
              <a:t>Full-test</a:t>
            </a:r>
            <a:r>
              <a:rPr lang="zh-CN" altLang="en-US" sz="2800" dirty="0" smtClean="0">
                <a:latin typeface="+mj-ea"/>
                <a:ea typeface="+mj-ea"/>
              </a:rPr>
              <a:t>　</a:t>
            </a:r>
            <a:r>
              <a:rPr lang="en-US" altLang="zh-CN" sz="2800" dirty="0" err="1" smtClean="0">
                <a:latin typeface="+mj-ea"/>
                <a:ea typeface="+mj-ea"/>
              </a:rPr>
              <a:t>serach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（目前只支持英语）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支持前缀索引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>
                <a:latin typeface="+mj-ea"/>
                <a:ea typeface="+mj-ea"/>
              </a:rPr>
              <a:t>Innodb</a:t>
            </a:r>
            <a:r>
              <a:rPr lang="en-US" altLang="zh-CN" sz="2800" dirty="0" smtClean="0">
                <a:latin typeface="+mj-ea"/>
                <a:ea typeface="+mj-ea"/>
              </a:rPr>
              <a:t> Buffer pool </a:t>
            </a:r>
            <a:r>
              <a:rPr lang="zh-CN" altLang="en-US" sz="2800" dirty="0" smtClean="0">
                <a:latin typeface="+mj-ea"/>
                <a:ea typeface="+mj-ea"/>
              </a:rPr>
              <a:t>保存及加载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Insert buffer </a:t>
            </a:r>
            <a:r>
              <a:rPr lang="zh-CN" altLang="en-US" sz="2800" dirty="0" smtClean="0">
                <a:latin typeface="+mj-ea"/>
                <a:ea typeface="+mj-ea"/>
              </a:rPr>
              <a:t>类型变更及大小声明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支持多</a:t>
            </a:r>
            <a:r>
              <a:rPr lang="en-US" altLang="zh-CN" sz="2800" dirty="0" err="1" smtClean="0">
                <a:latin typeface="+mj-ea"/>
                <a:ea typeface="+mj-ea"/>
              </a:rPr>
              <a:t>page_size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Undo log</a:t>
            </a:r>
            <a:r>
              <a:rPr lang="zh-CN" altLang="en-US" sz="2800" dirty="0" smtClean="0">
                <a:latin typeface="+mj-ea"/>
                <a:ea typeface="+mj-ea"/>
              </a:rPr>
              <a:t>　支持以单独文件形式存放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96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4315" y="3097476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MariaDB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特性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23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MariaDB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特性</a:t>
            </a:r>
            <a:endParaRPr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默认存储引擎：　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Aria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最新版本：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5.3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plugin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开发的其它引擎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Aria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介绍：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Aria is a new storage engine for MySQL® and </a:t>
            </a:r>
            <a:r>
              <a:rPr lang="en-US" altLang="zh-CN" sz="2800" dirty="0" err="1">
                <a:latin typeface="+mj-ea"/>
                <a:ea typeface="+mj-ea"/>
              </a:rPr>
              <a:t>MariaDB</a:t>
            </a:r>
            <a:r>
              <a:rPr lang="en-US" altLang="zh-CN" sz="2800" dirty="0">
                <a:latin typeface="+mj-ea"/>
                <a:ea typeface="+mj-ea"/>
              </a:rPr>
              <a:t> which is developed with the goal of being the default transactional </a:t>
            </a:r>
            <a:r>
              <a:rPr lang="en-US" altLang="zh-CN" sz="2800" b="1" dirty="0">
                <a:latin typeface="+mj-ea"/>
                <a:ea typeface="+mj-ea"/>
              </a:rPr>
              <a:t>AND</a:t>
            </a:r>
            <a:r>
              <a:rPr lang="en-US" altLang="zh-CN" sz="2800" dirty="0">
                <a:latin typeface="+mj-ea"/>
                <a:ea typeface="+mj-ea"/>
              </a:rPr>
              <a:t> non-transactional storage engine for </a:t>
            </a:r>
            <a:r>
              <a:rPr lang="en-US" altLang="zh-CN" sz="2800" dirty="0" err="1">
                <a:latin typeface="+mj-ea"/>
                <a:ea typeface="+mj-ea"/>
              </a:rPr>
              <a:t>MariaDB</a:t>
            </a:r>
            <a:r>
              <a:rPr lang="en-US" altLang="zh-CN" sz="2800" dirty="0">
                <a:latin typeface="+mj-ea"/>
                <a:ea typeface="+mj-ea"/>
              </a:rPr>
              <a:t> and MySQL</a:t>
            </a:r>
            <a:r>
              <a:rPr lang="en-US" altLang="zh-CN" sz="2800" dirty="0" smtClean="0">
                <a:latin typeface="+mj-ea"/>
                <a:ea typeface="+mj-ea"/>
              </a:rPr>
              <a:t>.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具体地址：　</a:t>
            </a:r>
            <a:r>
              <a:rPr lang="en-US" altLang="zh-CN" sz="2800" dirty="0">
                <a:latin typeface="+mj-ea"/>
                <a:ea typeface="+mj-ea"/>
              </a:rPr>
              <a:t>http://kb.askmonty.org/en/aria-faq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MySQL</a:t>
            </a:r>
            <a:r>
              <a:rPr lang="zh-CN" altLang="zh-CN" sz="2400" b="1" dirty="0">
                <a:solidFill>
                  <a:srgbClr val="FFFFFF"/>
                </a:solidFill>
                <a:latin typeface="Arial"/>
                <a:ea typeface="微软雅黑"/>
              </a:rPr>
              <a:t>主流分支起源</a:t>
            </a:r>
            <a:endParaRPr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对子查询工作进行了优化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Group commit for binary 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对字符集方面进行了优化（１－５</a:t>
            </a:r>
            <a:r>
              <a:rPr lang="en-US" altLang="zh-CN" sz="2800" dirty="0">
                <a:latin typeface="+mj-ea"/>
                <a:ea typeface="+mj-ea"/>
              </a:rPr>
              <a:t>%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扩展功能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Pool of Threads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Table Elimination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Virtual Columns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Segmented key Cache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Dynamic Columns support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+mj-ea"/>
                <a:ea typeface="+mj-ea"/>
              </a:rPr>
              <a:t>Microseconds in MariaDB</a:t>
            </a:r>
            <a:r>
              <a:rPr lang="en-US" altLang="zh-CN" sz="2800" dirty="0">
                <a:latin typeface="+mj-ea"/>
                <a:ea typeface="+mj-ea"/>
              </a:rPr>
              <a:t> 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1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313160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目前几个分支的不足之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3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sz="2400" b="1" dirty="0">
                <a:solidFill>
                  <a:srgbClr val="FFFFFF"/>
                </a:solidFill>
                <a:latin typeface="Arial"/>
                <a:ea typeface="微软雅黑"/>
              </a:rPr>
              <a:t>Agenda</a:t>
            </a:r>
            <a:endParaRPr dirty="0"/>
          </a:p>
        </p:txBody>
      </p:sp>
      <p:sp>
        <p:nvSpPr>
          <p:cNvPr id="15" name="TextShape 2"/>
          <p:cNvSpPr txBox="1"/>
          <p:nvPr/>
        </p:nvSpPr>
        <p:spPr>
          <a:xfrm>
            <a:off x="576000" y="1332000"/>
            <a:ext cx="8229240" cy="4824536"/>
          </a:xfrm>
          <a:prstGeom prst="rect">
            <a:avLst/>
          </a:prstGeom>
        </p:spPr>
        <p:txBody>
          <a:bodyPr lIns="180000" tIns="144000" rIns="180000" bIns="144000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>
                <a:latin typeface="+mj-ea"/>
                <a:ea typeface="+mj-ea"/>
              </a:rPr>
              <a:t>MySQL</a:t>
            </a:r>
            <a:r>
              <a:rPr lang="zh-CN" altLang="en-US" sz="2800" dirty="0" smtClean="0">
                <a:latin typeface="+mj-ea"/>
                <a:ea typeface="+mj-ea"/>
              </a:rPr>
              <a:t>主流分支起源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原来官方</a:t>
            </a:r>
            <a:r>
              <a:rPr lang="en-US" altLang="zh-CN" sz="2800" dirty="0">
                <a:latin typeface="+mj-ea"/>
                <a:ea typeface="+mj-ea"/>
              </a:rPr>
              <a:t>MySQL</a:t>
            </a:r>
            <a:r>
              <a:rPr lang="zh-CN" altLang="en-US" sz="2800" dirty="0">
                <a:latin typeface="+mj-ea"/>
                <a:ea typeface="+mj-ea"/>
              </a:rPr>
              <a:t>的不足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err="1">
                <a:latin typeface="+mj-ea"/>
                <a:ea typeface="+mj-ea"/>
              </a:rPr>
              <a:t>Xtradb</a:t>
            </a:r>
            <a:r>
              <a:rPr lang="en-US" altLang="zh-CN" sz="2800" dirty="0">
                <a:latin typeface="+mj-ea"/>
                <a:ea typeface="+mj-ea"/>
              </a:rPr>
              <a:t>(</a:t>
            </a:r>
            <a:r>
              <a:rPr lang="en-US" altLang="zh-CN" sz="2800" dirty="0" err="1">
                <a:latin typeface="+mj-ea"/>
                <a:ea typeface="+mj-ea"/>
              </a:rPr>
              <a:t>Percona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  <a:r>
              <a:rPr lang="zh-CN" altLang="en-US" sz="2800" dirty="0">
                <a:latin typeface="+mj-ea"/>
                <a:ea typeface="+mj-ea"/>
              </a:rPr>
              <a:t>新特性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官方版本</a:t>
            </a:r>
            <a:r>
              <a:rPr lang="en-US" altLang="zh-CN" sz="2800" dirty="0" err="1">
                <a:latin typeface="+mj-ea"/>
                <a:ea typeface="+mj-ea"/>
              </a:rPr>
              <a:t>Innodb</a:t>
            </a:r>
            <a:r>
              <a:rPr lang="en-US" altLang="zh-CN" sz="2800" dirty="0">
                <a:latin typeface="+mj-ea"/>
                <a:ea typeface="+mj-ea"/>
              </a:rPr>
              <a:t>-plugin</a:t>
            </a:r>
            <a:r>
              <a:rPr lang="zh-CN" altLang="en-US" sz="2800" dirty="0">
                <a:latin typeface="+mj-ea"/>
                <a:ea typeface="+mj-ea"/>
              </a:rPr>
              <a:t>的产生及新特性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err="1" smtClean="0">
                <a:latin typeface="+mj-ea"/>
                <a:ea typeface="+mj-ea"/>
              </a:rPr>
              <a:t>Mariadb</a:t>
            </a:r>
            <a:r>
              <a:rPr lang="zh-CN" altLang="en-US" sz="2800" dirty="0">
                <a:latin typeface="+mj-ea"/>
                <a:ea typeface="+mj-ea"/>
              </a:rPr>
              <a:t>新特性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目前几个分支的不足之处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几个分支使用的注意事项</a:t>
            </a:r>
            <a:endParaRPr lang="zh-CN" altLang="en-US" sz="2800" b="1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新的</a:t>
            </a:r>
            <a:r>
              <a:rPr lang="en-US" altLang="zh-CN" sz="2800" dirty="0">
                <a:latin typeface="+mj-ea"/>
                <a:ea typeface="+mj-ea"/>
              </a:rPr>
              <a:t>Cluster</a:t>
            </a:r>
            <a:r>
              <a:rPr lang="zh-CN" altLang="en-US" sz="2800" dirty="0">
                <a:latin typeface="+mj-ea"/>
                <a:ea typeface="+mj-ea"/>
              </a:rPr>
              <a:t>技术介绍</a:t>
            </a:r>
            <a:endParaRPr lang="zh-CN" altLang="en-US" sz="2800" b="1" dirty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800" dirty="0" err="1">
                <a:latin typeface="+mj-ea"/>
                <a:ea typeface="+mj-ea"/>
              </a:rPr>
              <a:t>Galera</a:t>
            </a:r>
            <a:r>
              <a:rPr lang="zh-CN" altLang="en-US" sz="2800" dirty="0">
                <a:latin typeface="+mj-ea"/>
                <a:ea typeface="+mj-ea"/>
              </a:rPr>
              <a:t>项目介绍</a:t>
            </a:r>
            <a:endParaRPr lang="zh-CN" altLang="en-US" sz="2800" b="1" dirty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800" dirty="0" err="1" smtClean="0">
                <a:latin typeface="+mj-ea"/>
                <a:ea typeface="+mj-ea"/>
              </a:rPr>
              <a:t>NDBcluster</a:t>
            </a:r>
            <a:r>
              <a:rPr lang="zh-CN" altLang="en-US" sz="2800" dirty="0">
                <a:latin typeface="+mj-ea"/>
                <a:ea typeface="+mj-ea"/>
              </a:rPr>
              <a:t>介绍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目前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几个分支的不足之处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-Server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的不足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版本的参数变更比较频繁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文档比较乱，阅读不方便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如果使用过多新特性会造成不能迁移回官方版本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没有重构</a:t>
            </a:r>
            <a:r>
              <a:rPr lang="en-US" altLang="zh-CN" sz="2800" dirty="0" err="1" smtClean="0">
                <a:latin typeface="+mj-ea"/>
                <a:ea typeface="+mj-ea"/>
              </a:rPr>
              <a:t>MyS</a:t>
            </a:r>
            <a:r>
              <a:rPr lang="zh-CN" altLang="en-US" sz="2800" dirty="0" smtClean="0">
                <a:latin typeface="+mj-ea"/>
                <a:ea typeface="+mj-ea"/>
              </a:rPr>
              <a:t>ＱＬ的代码，没有从根本上解决问题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>
                <a:latin typeface="+mj-ea"/>
                <a:ea typeface="+mj-ea"/>
              </a:rPr>
              <a:t>只是更新性能及管理方面的</a:t>
            </a:r>
            <a:r>
              <a:rPr lang="en-US" altLang="zh-CN" sz="2800" dirty="0" smtClean="0">
                <a:latin typeface="+mj-ea"/>
                <a:ea typeface="+mj-ea"/>
              </a:rPr>
              <a:t>patch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官方版本的不足：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ＤＤＬ语句支持不好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性能及易用性方面还不足以超过</a:t>
            </a:r>
            <a:r>
              <a:rPr lang="en-US" altLang="zh-CN" sz="2800" dirty="0" err="1" smtClean="0">
                <a:latin typeface="+mj-ea"/>
                <a:ea typeface="+mj-ea"/>
              </a:rPr>
              <a:t>Percona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目前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几个分支的不足之处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　Ｍ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ariaDB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的不足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越来越和</a:t>
            </a:r>
            <a:r>
              <a:rPr lang="en-US" altLang="zh-CN" sz="2800" dirty="0" smtClean="0">
                <a:latin typeface="+mj-ea"/>
                <a:ea typeface="+mj-ea"/>
              </a:rPr>
              <a:t>MySQL</a:t>
            </a:r>
            <a:r>
              <a:rPr lang="zh-CN" altLang="en-US" sz="2800" dirty="0" smtClean="0">
                <a:latin typeface="+mj-ea"/>
                <a:ea typeface="+mj-ea"/>
              </a:rPr>
              <a:t>不兼容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和</a:t>
            </a:r>
            <a:r>
              <a:rPr lang="en-US" altLang="zh-CN" sz="2800" dirty="0" smtClean="0">
                <a:latin typeface="+mj-ea"/>
                <a:ea typeface="+mj-ea"/>
              </a:rPr>
              <a:t>MySQL</a:t>
            </a:r>
            <a:r>
              <a:rPr lang="zh-CN" altLang="en-US" sz="2800" dirty="0" smtClean="0">
                <a:latin typeface="+mj-ea"/>
                <a:ea typeface="+mj-ea"/>
              </a:rPr>
              <a:t>向着不同的方向发展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74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几个分支使用的注意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事项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三者目前都有用于生产环境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注意数据库架构设计，避免出现不患的情况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充分了解该分支的特性及</a:t>
            </a:r>
            <a:r>
              <a:rPr lang="en-US" altLang="zh-CN" sz="2800" dirty="0" smtClean="0">
                <a:latin typeface="+mj-ea"/>
                <a:ea typeface="+mj-ea"/>
              </a:rPr>
              <a:t>BUG</a:t>
            </a:r>
            <a:r>
              <a:rPr lang="zh-CN" altLang="en-US" sz="2800" dirty="0" smtClean="0">
                <a:latin typeface="+mj-ea"/>
                <a:ea typeface="+mj-ea"/>
              </a:rPr>
              <a:t>反馈渠道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结合业务特性选择，充分利用选择分支的特性</a:t>
            </a:r>
            <a:endParaRPr lang="en-US" altLang="zh-CN" sz="2800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8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最重要的：　测试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30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3131604"/>
            <a:ext cx="448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Cluster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技术介绍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4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Galera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项目介绍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Galera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lvl="1"/>
            <a:r>
              <a:rPr lang="en-US" altLang="zh-CN" sz="2800" dirty="0"/>
              <a:t>Synchronous Multi-Master Replication for </a:t>
            </a:r>
            <a:r>
              <a:rPr lang="en-US" altLang="zh-CN" sz="2800" dirty="0" err="1"/>
              <a:t>InnoDB</a:t>
            </a:r>
            <a:endParaRPr lang="en-US" altLang="zh-CN" sz="2800" dirty="0"/>
          </a:p>
          <a:p>
            <a:pPr marL="0" lvl="1"/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9" y="2636912"/>
            <a:ext cx="794968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Galera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项目介绍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逻辑结构</a:t>
            </a:r>
            <a:endParaRPr lang="en-US" altLang="zh-CN" sz="2400" b="1" dirty="0" smtClean="0"/>
          </a:p>
          <a:p>
            <a:pPr algn="ctr"/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Clients</a:t>
            </a:r>
            <a:endParaRPr lang="en-US" altLang="zh-CN" sz="2000" dirty="0"/>
          </a:p>
          <a:p>
            <a:pPr algn="ctr"/>
            <a:r>
              <a:rPr lang="en-US" altLang="zh-CN" dirty="0" smtClean="0"/>
              <a:t>   </a:t>
            </a:r>
            <a:r>
              <a:rPr lang="en-US" altLang="zh-CN" dirty="0"/>
              <a:t>|  |  </a:t>
            </a:r>
            <a:r>
              <a:rPr lang="en-US" altLang="zh-CN" dirty="0" smtClean="0"/>
              <a:t>|</a:t>
            </a:r>
            <a:endParaRPr lang="zh-CN" altLang="zh-CN" sz="2000" dirty="0" smtClean="0"/>
          </a:p>
          <a:p>
            <a:pPr algn="ctr"/>
            <a:r>
              <a:rPr lang="en-US" altLang="zh-CN" dirty="0" smtClean="0"/>
              <a:t>        V  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 </a:t>
            </a:r>
            <a:endParaRPr lang="zh-CN" altLang="zh-CN" sz="2000" dirty="0" smtClean="0"/>
          </a:p>
          <a:p>
            <a:pPr algn="ctr"/>
            <a:r>
              <a:rPr lang="en-US" altLang="zh-CN" dirty="0" smtClean="0"/>
              <a:t>  </a:t>
            </a:r>
            <a:r>
              <a:rPr lang="en-US" altLang="zh-CN" dirty="0"/>
              <a:t>,----------------.</a:t>
            </a:r>
            <a:endParaRPr lang="zh-CN" altLang="zh-CN" sz="2000" dirty="0"/>
          </a:p>
          <a:p>
            <a:pPr algn="ctr"/>
            <a:r>
              <a:rPr lang="en-US" altLang="zh-CN" dirty="0"/>
              <a:t>  |                |</a:t>
            </a:r>
            <a:endParaRPr lang="zh-CN" altLang="zh-CN" sz="2000" dirty="0"/>
          </a:p>
          <a:p>
            <a:pPr algn="ctr"/>
            <a:r>
              <a:rPr lang="en-US" altLang="zh-CN" dirty="0"/>
              <a:t>  |   application  | &lt;-- e.g. MySQL server</a:t>
            </a:r>
            <a:endParaRPr lang="zh-CN" altLang="zh-CN" sz="2000" dirty="0"/>
          </a:p>
          <a:p>
            <a:pPr algn="ctr"/>
            <a:r>
              <a:rPr lang="en-US" altLang="zh-CN" dirty="0"/>
              <a:t>  |                |</a:t>
            </a:r>
            <a:endParaRPr lang="zh-CN" altLang="zh-CN" sz="2000" dirty="0"/>
          </a:p>
          <a:p>
            <a:pPr algn="ctr"/>
            <a:r>
              <a:rPr lang="en-US" altLang="zh-CN" dirty="0"/>
              <a:t>  ================== &lt;-- </a:t>
            </a:r>
            <a:r>
              <a:rPr lang="en-US" altLang="zh-CN" dirty="0" err="1"/>
              <a:t>wsrep</a:t>
            </a:r>
            <a:r>
              <a:rPr lang="en-US" altLang="zh-CN" dirty="0"/>
              <a:t> API</a:t>
            </a:r>
            <a:endParaRPr lang="zh-CN" altLang="zh-CN" sz="2000" dirty="0"/>
          </a:p>
          <a:p>
            <a:pPr algn="ctr"/>
            <a:r>
              <a:rPr lang="en-US" altLang="zh-CN" dirty="0"/>
              <a:t>  | </a:t>
            </a:r>
            <a:r>
              <a:rPr lang="en-US" altLang="zh-CN" dirty="0" err="1"/>
              <a:t>wsrep</a:t>
            </a:r>
            <a:r>
              <a:rPr lang="en-US" altLang="zh-CN" dirty="0"/>
              <a:t> provider | &lt;-- e.g. </a:t>
            </a:r>
            <a:r>
              <a:rPr lang="en-US" altLang="zh-CN" dirty="0" err="1"/>
              <a:t>Galera</a:t>
            </a:r>
            <a:endParaRPr lang="zh-CN" altLang="zh-CN" sz="2000" dirty="0"/>
          </a:p>
          <a:p>
            <a:pPr algn="ctr"/>
            <a:r>
              <a:rPr lang="en-US" altLang="zh-CN" dirty="0"/>
              <a:t>  `----------------'</a:t>
            </a:r>
            <a:endParaRPr lang="zh-CN" altLang="zh-CN" sz="2000" dirty="0"/>
          </a:p>
          <a:p>
            <a:pPr algn="ctr"/>
            <a:r>
              <a:rPr lang="en-US" altLang="zh-CN" dirty="0"/>
              <a:t>           |</a:t>
            </a:r>
            <a:endParaRPr lang="zh-CN" altLang="zh-CN" sz="2000" dirty="0"/>
          </a:p>
          <a:p>
            <a:pPr algn="ctr"/>
            <a:r>
              <a:rPr lang="en-US" altLang="zh-CN" dirty="0"/>
              <a:t>           V</a:t>
            </a:r>
            <a:endParaRPr lang="zh-CN" altLang="zh-CN" sz="2000" dirty="0"/>
          </a:p>
          <a:p>
            <a:pPr algn="ctr"/>
            <a:r>
              <a:rPr lang="en-US" altLang="zh-CN" dirty="0" smtClean="0"/>
              <a:t>  replication </a:t>
            </a:r>
            <a:r>
              <a:rPr lang="en-US" altLang="zh-CN" dirty="0"/>
              <a:t>to other nodes</a:t>
            </a:r>
            <a:endParaRPr lang="zh-CN" altLang="en-US" sz="5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25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Galera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项目介绍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Ｇ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alera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特性：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所有节点都可以进行读写操作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并不是随着节点数的增加集群的性能也增加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Ｃ</a:t>
            </a:r>
            <a:r>
              <a:rPr lang="en-US" altLang="zh-CN" sz="2800" dirty="0" smtClean="0">
                <a:latin typeface="+mj-ea"/>
                <a:ea typeface="+mj-ea"/>
              </a:rPr>
              <a:t>luster</a:t>
            </a:r>
            <a:r>
              <a:rPr lang="zh-CN" altLang="en-US" sz="2800" dirty="0" smtClean="0">
                <a:latin typeface="+mj-ea"/>
                <a:ea typeface="+mj-ea"/>
              </a:rPr>
              <a:t>响应能力能由组员中最慢的一个决定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25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NDBCluster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项目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79512" y="1052736"/>
            <a:ext cx="8229240" cy="482453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NDBCluster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整体结构：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0" y="1628800"/>
            <a:ext cx="7940392" cy="47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NDBCluster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项目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83568" y="1628800"/>
            <a:ext cx="8229240" cy="482453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NDBCluster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介绍：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基于内存级别的数据库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不用共享任何存储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最大数据存储３Ｔ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事务隔离只支持</a:t>
            </a:r>
            <a:r>
              <a:rPr lang="en-US" altLang="zh-CN" sz="2800" dirty="0" err="1" smtClean="0">
                <a:latin typeface="+mj-ea"/>
                <a:ea typeface="+mj-ea"/>
              </a:rPr>
              <a:t>read_committed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</a:t>
            </a:r>
            <a:r>
              <a:rPr lang="en-US" altLang="zh-CN" sz="2800" dirty="0" smtClean="0">
                <a:latin typeface="+mj-ea"/>
                <a:ea typeface="+mj-ea"/>
              </a:rPr>
              <a:t>java, C++,HTTP/REST</a:t>
            </a:r>
            <a:r>
              <a:rPr lang="zh-CN" altLang="en-US" sz="2800" dirty="0" smtClean="0">
                <a:latin typeface="+mj-ea"/>
                <a:ea typeface="+mj-ea"/>
              </a:rPr>
              <a:t>　</a:t>
            </a:r>
            <a:r>
              <a:rPr lang="en-US" altLang="zh-CN" sz="2800" dirty="0" smtClean="0">
                <a:latin typeface="+mj-ea"/>
                <a:ea typeface="+mj-ea"/>
              </a:rPr>
              <a:t>API</a:t>
            </a:r>
            <a:r>
              <a:rPr lang="zh-CN" altLang="en-US" sz="2800" dirty="0" smtClean="0">
                <a:latin typeface="+mj-ea"/>
                <a:ea typeface="+mj-ea"/>
              </a:rPr>
              <a:t>形式访问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支持并发４８个节点同时写入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</a:t>
            </a:r>
            <a:r>
              <a:rPr lang="en-US" altLang="zh-CN" sz="2800" dirty="0" smtClean="0">
                <a:latin typeface="+mj-ea"/>
                <a:ea typeface="+mj-ea"/>
              </a:rPr>
              <a:t>Hash Index</a:t>
            </a: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支持 </a:t>
            </a:r>
            <a:r>
              <a:rPr lang="en-US" altLang="zh-CN" sz="2800" dirty="0" smtClean="0">
                <a:latin typeface="+mj-ea"/>
                <a:ea typeface="+mj-ea"/>
              </a:rPr>
              <a:t>Online Schema </a:t>
            </a:r>
            <a:r>
              <a:rPr lang="zh-CN" altLang="en-US" sz="2800" dirty="0" smtClean="0">
                <a:latin typeface="+mj-ea"/>
                <a:ea typeface="+mj-ea"/>
              </a:rPr>
              <a:t>变更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不支持</a:t>
            </a:r>
            <a:r>
              <a:rPr lang="en-US" altLang="zh-CN" sz="2800" dirty="0" smtClean="0">
                <a:latin typeface="+mj-ea"/>
                <a:ea typeface="+mj-ea"/>
              </a:rPr>
              <a:t>MVCC </a:t>
            </a:r>
            <a:r>
              <a:rPr lang="zh-CN" altLang="en-US" sz="2800" dirty="0" smtClean="0">
                <a:latin typeface="+mj-ea"/>
                <a:ea typeface="+mj-ea"/>
              </a:rPr>
              <a:t>Ｎ</a:t>
            </a:r>
            <a:r>
              <a:rPr lang="en-US" altLang="zh-CN" sz="2800" dirty="0" smtClean="0">
                <a:latin typeface="+mj-ea"/>
                <a:ea typeface="+mj-ea"/>
              </a:rPr>
              <a:t>on-blocking Reads</a:t>
            </a:r>
          </a:p>
          <a:p>
            <a:pPr lvl="1" indent="-457200">
              <a:buFont typeface="Arial" pitchFamily="34" charset="0"/>
              <a:buChar char="•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NDBCluster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项目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介绍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83568" y="1628800"/>
            <a:ext cx="8229240" cy="4824536"/>
          </a:xfrm>
          <a:prstGeom prst="rect">
            <a:avLst/>
          </a:prstGeom>
        </p:spPr>
        <p:txBody>
          <a:bodyPr/>
          <a:lstStyle/>
          <a:p>
            <a:pPr marL="0"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每分钟１０亿查询的背后：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dirty="0" smtClean="0">
                <a:latin typeface="+mj-ea"/>
                <a:ea typeface="+mj-ea"/>
              </a:rPr>
              <a:t>８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data node using MySQL Cluster 7.2.5</a:t>
            </a:r>
          </a:p>
          <a:p>
            <a:pPr marL="0" lvl="1"/>
            <a:r>
              <a:rPr lang="en-US" altLang="zh-CN" sz="2800" dirty="0" smtClean="0">
                <a:latin typeface="+mj-ea"/>
                <a:ea typeface="+mj-ea"/>
              </a:rPr>
              <a:t>1 </a:t>
            </a:r>
            <a:r>
              <a:rPr lang="zh-CN" altLang="en-US" sz="2800" dirty="0" smtClean="0">
                <a:latin typeface="+mj-ea"/>
                <a:ea typeface="+mj-ea"/>
              </a:rPr>
              <a:t>个管理节点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lvl="1"/>
            <a:r>
              <a:rPr lang="en-US" altLang="zh-CN" sz="2800" dirty="0" smtClean="0">
                <a:latin typeface="+mj-ea"/>
                <a:ea typeface="+mj-ea"/>
              </a:rPr>
              <a:t>(2*X5670 , 48G RAM ,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en-US" altLang="zh-CN" sz="2800" dirty="0" err="1" smtClean="0">
                <a:latin typeface="+mj-ea"/>
                <a:ea typeface="+mj-ea"/>
              </a:rPr>
              <a:t>Infiniband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r>
              <a:rPr lang="en-US" altLang="zh-CN" sz="2800" dirty="0" smtClean="0">
                <a:latin typeface="+mj-ea"/>
                <a:ea typeface="+mj-ea"/>
              </a:rPr>
              <a:t>NDB API)</a:t>
            </a:r>
          </a:p>
          <a:p>
            <a:pPr marL="0" lvl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压力工具：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800" dirty="0" err="1" smtClean="0">
                <a:latin typeface="+mj-ea"/>
                <a:ea typeface="+mj-ea"/>
              </a:rPr>
              <a:t>flexAsynch</a:t>
            </a:r>
            <a:r>
              <a:rPr lang="en-US" altLang="zh-CN" sz="2800" dirty="0" smtClean="0">
                <a:latin typeface="+mj-ea"/>
                <a:ea typeface="+mj-ea"/>
              </a:rPr>
              <a:t>(row length=25*4byte)</a:t>
            </a:r>
          </a:p>
          <a:p>
            <a:pPr marL="0" lvl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没公布具体的压力测试程序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　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10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MySQL</a:t>
            </a:r>
            <a:r>
              <a:rPr lang="zh-CN" altLang="zh-CN" sz="2400" b="1" dirty="0">
                <a:solidFill>
                  <a:srgbClr val="FFFFFF"/>
                </a:solidFill>
                <a:latin typeface="Arial"/>
                <a:ea typeface="微软雅黑"/>
              </a:rPr>
              <a:t>主流分支起源</a:t>
            </a:r>
            <a:endParaRPr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主流的分支：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Xtradb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5.1 and 5.5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lvl="1"/>
            <a:r>
              <a:rPr lang="en-US" altLang="zh-CN" sz="2800" dirty="0" smtClean="0"/>
              <a:t>Maria DB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(5.3)</a:t>
            </a:r>
          </a:p>
          <a:p>
            <a:pPr lvl="1"/>
            <a:r>
              <a:rPr lang="en-US" altLang="zh-CN" sz="2800" dirty="0" smtClean="0"/>
              <a:t>Drizzle   (7.0)</a:t>
            </a:r>
            <a:endParaRPr lang="en-US" altLang="zh-CN" sz="2800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官方版本：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Oracle MySQL (5.6)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主要事件：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MySQL 4.1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后引了一些新特性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-&gt; Drizzle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Sun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收购了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MySQL -&gt;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Ｐ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ercona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收购了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Sun -&gt; Maria DB</a:t>
            </a:r>
          </a:p>
        </p:txBody>
      </p:sp>
    </p:spTree>
    <p:extLst>
      <p:ext uri="{BB962C8B-B14F-4D97-AF65-F5344CB8AC3E}">
        <p14:creationId xmlns:p14="http://schemas.microsoft.com/office/powerpoint/2010/main" val="285065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90760" y="3780000"/>
            <a:ext cx="8229240" cy="561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讨论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3551654" y="2852936"/>
            <a:ext cx="1153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9598" y="3009726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原来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官方</a:t>
            </a:r>
            <a:r>
              <a:rPr lang="en-US" altLang="zh-CN" sz="2400" b="1" dirty="0">
                <a:solidFill>
                  <a:srgbClr val="FFFFFF"/>
                </a:solidFill>
                <a:latin typeface="Arial"/>
                <a:ea typeface="微软雅黑"/>
              </a:rPr>
              <a:t>MySQL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的不足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/>
              <a:t>Innodb</a:t>
            </a:r>
            <a:r>
              <a:rPr lang="en-US" altLang="zh-CN" sz="2800" dirty="0"/>
              <a:t> buffer pool</a:t>
            </a:r>
            <a:r>
              <a:rPr lang="zh-CN" altLang="en-US" sz="2800" dirty="0"/>
              <a:t>锁争用严重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Crash</a:t>
            </a:r>
            <a:r>
              <a:rPr lang="zh-CN" altLang="en-US" sz="2800" dirty="0"/>
              <a:t>恢复太慢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Slave crash</a:t>
            </a:r>
            <a:r>
              <a:rPr lang="zh-CN" altLang="en-US" sz="2800" dirty="0"/>
              <a:t>后同步有不可用的风险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并发能力低 ：只有</a:t>
            </a:r>
            <a:r>
              <a:rPr lang="en-US" altLang="zh-CN" sz="2800" dirty="0"/>
              <a:t>1023</a:t>
            </a:r>
            <a:r>
              <a:rPr lang="zh-CN" altLang="en-US" sz="2800" dirty="0"/>
              <a:t>个回滚段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/>
              <a:t>InnoDB</a:t>
            </a:r>
            <a:r>
              <a:rPr lang="en-US" altLang="zh-CN" sz="2800" dirty="0"/>
              <a:t> Data Dictionary Size</a:t>
            </a:r>
            <a:r>
              <a:rPr lang="zh-CN" altLang="en-US" sz="2800" dirty="0"/>
              <a:t>无限制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单表损坏会造成整个库不可用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资源利用能力</a:t>
            </a:r>
            <a:r>
              <a:rPr lang="zh-CN" altLang="en-US" sz="2800" dirty="0" smtClean="0"/>
              <a:t>低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问题分析复杂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对于</a:t>
            </a:r>
            <a:r>
              <a:rPr lang="en-US" altLang="zh-CN" sz="2800" dirty="0"/>
              <a:t>delete</a:t>
            </a:r>
            <a:r>
              <a:rPr lang="zh-CN" altLang="en-US" sz="2800" dirty="0"/>
              <a:t>操作支持不够好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可调整优化的地方太</a:t>
            </a:r>
            <a:r>
              <a:rPr lang="zh-CN" altLang="en-US" sz="2800" dirty="0" smtClean="0"/>
              <a:t>少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CPU</a:t>
            </a:r>
            <a:r>
              <a:rPr lang="zh-CN" altLang="en-US" sz="2800" dirty="0" smtClean="0"/>
              <a:t>利用率不高</a:t>
            </a:r>
            <a:endParaRPr lang="en-US" altLang="zh-CN" sz="2800" dirty="0"/>
          </a:p>
          <a:p>
            <a:pPr marL="285750" indent="-285750">
              <a:buFont typeface="Arial" pitchFamily="34" charset="0"/>
              <a:buChar char="•"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err="1" smtClean="0"/>
              <a:t>Percona</a:t>
            </a:r>
            <a:r>
              <a:rPr lang="zh-CN" altLang="en-US" sz="2800" b="1" dirty="0" smtClean="0"/>
              <a:t>可以用到生产的版本（</a:t>
            </a:r>
            <a:r>
              <a:rPr lang="en-US" altLang="zh-CN" sz="2800" b="1" dirty="0" smtClean="0"/>
              <a:t>5.1 , 5.5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Scalability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Improved Buffer Pool Scalability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Improved </a:t>
            </a:r>
            <a:r>
              <a:rPr lang="en-US" altLang="zh-CN" sz="2800" dirty="0" err="1">
                <a:latin typeface="+mj-ea"/>
                <a:ea typeface="+mj-ea"/>
              </a:rPr>
              <a:t>InnoDB</a:t>
            </a:r>
            <a:r>
              <a:rPr lang="en-US" altLang="zh-CN" sz="2800" dirty="0">
                <a:latin typeface="+mj-ea"/>
                <a:ea typeface="+mj-ea"/>
              </a:rPr>
              <a:t> I/O Scalability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Multiple Rollback </a:t>
            </a:r>
            <a:r>
              <a:rPr lang="en-US" altLang="zh-CN" sz="2800" dirty="0" smtClean="0">
                <a:latin typeface="+mj-ea"/>
                <a:ea typeface="+mj-ea"/>
              </a:rPr>
              <a:t>Segments(5.5</a:t>
            </a:r>
            <a:r>
              <a:rPr lang="zh-CN" altLang="en-US" sz="2800" dirty="0" smtClean="0">
                <a:latin typeface="+mj-ea"/>
                <a:ea typeface="+mj-ea"/>
              </a:rPr>
              <a:t>去掉）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More Concurrent Transactions Available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>
                <a:latin typeface="+mj-ea"/>
                <a:ea typeface="+mj-ea"/>
              </a:rPr>
              <a:t>Multiple Adaptive Hash Search Partitions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/>
              <a:t>Performance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Drop table performance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Configuration </a:t>
            </a:r>
            <a:r>
              <a:rPr lang="en-US" altLang="zh-CN" sz="2800" dirty="0"/>
              <a:t>of the </a:t>
            </a:r>
            <a:r>
              <a:rPr lang="en-US" altLang="zh-CN" sz="2800" dirty="0" err="1"/>
              <a:t>Doublewrite</a:t>
            </a:r>
            <a:r>
              <a:rPr lang="en-US" altLang="zh-CN" sz="2800" dirty="0"/>
              <a:t> Buffer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Query Cache Enhancements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Fast </a:t>
            </a:r>
            <a:r>
              <a:rPr lang="en-US" altLang="zh-CN" sz="2800" dirty="0" err="1"/>
              <a:t>InnoDB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Checksum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/>
              <a:t>Innodb</a:t>
            </a:r>
            <a:r>
              <a:rPr lang="en-US" altLang="zh-CN" sz="2800" dirty="0" smtClean="0"/>
              <a:t> timer-based Concurrency </a:t>
            </a:r>
            <a:r>
              <a:rPr lang="en-US" altLang="zh-CN" sz="2800" dirty="0" err="1" smtClean="0"/>
              <a:t>Throtting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/>
              <a:t>HandlerSocket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Reduced Buffer Pool </a:t>
            </a:r>
            <a:r>
              <a:rPr lang="en-US" altLang="zh-CN" sz="2800" dirty="0" err="1"/>
              <a:t>Mutex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Contention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Remove Excessive Function Calls (</a:t>
            </a:r>
            <a:r>
              <a:rPr lang="en-US" altLang="zh-CN" sz="2800" dirty="0" err="1"/>
              <a:t>fcntl</a:t>
            </a:r>
            <a:r>
              <a:rPr lang="en-US" altLang="zh-CN" sz="2800" dirty="0"/>
              <a:t>)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68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新特性（三）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/>
              <a:t>Flexibility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Support of Multiple Page Sizes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Replication Stop Recovery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Fixed Size for the Read Ahead Area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Fast </a:t>
            </a:r>
            <a:r>
              <a:rPr lang="en-US" altLang="zh-CN" sz="2800" dirty="0" smtClean="0"/>
              <a:t>Shutdown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Improved MEMORY Storage </a:t>
            </a:r>
            <a:r>
              <a:rPr lang="en-US" altLang="zh-CN" sz="2800" dirty="0" smtClean="0"/>
              <a:t>Engine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61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新特性（四）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/>
              <a:t>Reliability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Crash-Resistant </a:t>
            </a:r>
            <a:r>
              <a:rPr lang="en-US" altLang="zh-CN" sz="2800" dirty="0" smtClean="0"/>
              <a:t>Replication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Too Many Connections Warning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Handle Corrupted Tables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Lock-Free SHOW SLAVE STATUS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6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68360" y="189000"/>
            <a:ext cx="8229240" cy="5616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z="2400" b="1" dirty="0" err="1" smtClean="0">
                <a:solidFill>
                  <a:srgbClr val="FFFFFF"/>
                </a:solidFill>
                <a:latin typeface="Arial"/>
                <a:ea typeface="微软雅黑"/>
              </a:rPr>
              <a:t>Percona</a:t>
            </a:r>
            <a:r>
              <a:rPr lang="zh-CN" altLang="en-US" sz="2400" b="1" dirty="0">
                <a:solidFill>
                  <a:srgbClr val="FFFFFF"/>
                </a:solidFill>
                <a:latin typeface="Arial"/>
                <a:ea typeface="微软雅黑"/>
              </a:rPr>
              <a:t>　</a:t>
            </a:r>
            <a:r>
              <a:rPr lang="zh-CN" altLang="en-US" sz="2400" b="1" dirty="0" smtClean="0">
                <a:solidFill>
                  <a:srgbClr val="FFFFFF"/>
                </a:solidFill>
                <a:latin typeface="Arial"/>
                <a:ea typeface="微软雅黑"/>
              </a:rPr>
              <a:t>新特性（五）</a:t>
            </a:r>
            <a:endParaRPr lang="zh-CN" altLang="en-US" sz="2400" b="1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91232" y="1412776"/>
            <a:ext cx="8229240" cy="4824536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/>
              <a:t>Management Improvements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Fast </a:t>
            </a:r>
            <a:r>
              <a:rPr lang="en-US" altLang="zh-CN" sz="2800" dirty="0" err="1"/>
              <a:t>InnoDB</a:t>
            </a:r>
            <a:r>
              <a:rPr lang="en-US" altLang="zh-CN" sz="2800" dirty="0"/>
              <a:t> Recovery Process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/>
              <a:t>InnoDB</a:t>
            </a:r>
            <a:r>
              <a:rPr lang="en-US" altLang="zh-CN" sz="2800" dirty="0"/>
              <a:t> Data Dictionary Size Limit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Expand Table Import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Dump/Restore of the Buffer Pool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Fast Index Creation &amp;Fast Index </a:t>
            </a:r>
            <a:r>
              <a:rPr lang="en-US" altLang="zh-CN" sz="2800" dirty="0" smtClean="0"/>
              <a:t>Renaming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Extended Fast Index Creation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Prevent Caching to </a:t>
            </a:r>
            <a:r>
              <a:rPr lang="en-US" altLang="zh-CN" sz="2800" dirty="0" err="1"/>
              <a:t>FlashCache</a:t>
            </a:r>
            <a:endParaRPr lang="en-US" altLang="zh-CN" sz="2800" dirty="0"/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12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1316</TotalTime>
  <Words>1268</Words>
  <Application>Microsoft Office PowerPoint</Application>
  <PresentationFormat>全屏显示(4:3)</PresentationFormat>
  <Paragraphs>304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纸张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wubx</dc:creator>
  <cp:lastModifiedBy>wubx</cp:lastModifiedBy>
  <cp:revision>111</cp:revision>
  <dcterms:modified xsi:type="dcterms:W3CDTF">2012-03-02T14:19:51Z</dcterms:modified>
</cp:coreProperties>
</file>