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63" r:id="rId4"/>
    <p:sldId id="259" r:id="rId5"/>
    <p:sldId id="265" r:id="rId6"/>
    <p:sldId id="261" r:id="rId7"/>
    <p:sldId id="273" r:id="rId8"/>
    <p:sldId id="258" r:id="rId9"/>
    <p:sldId id="274" r:id="rId10"/>
    <p:sldId id="275" r:id="rId11"/>
    <p:sldId id="270" r:id="rId12"/>
    <p:sldId id="266" r:id="rId13"/>
    <p:sldId id="269" r:id="rId14"/>
    <p:sldId id="260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737" autoAdjust="0"/>
  </p:normalViewPr>
  <p:slideViewPr>
    <p:cSldViewPr>
      <p:cViewPr varScale="1">
        <p:scale>
          <a:sx n="68" d="100"/>
          <a:sy n="68" d="100"/>
        </p:scale>
        <p:origin x="-14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05FE6-4978-4022-86A2-950AB70D4011}" type="datetimeFigureOut">
              <a:rPr lang="zh-CN" altLang="en-US" smtClean="0"/>
              <a:pPr/>
              <a:t>2012/8/6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C4E1C-799A-42CF-AC16-CA8FB097F2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flexview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http://code.google.com/p/flexviews/</a:t>
            </a:r>
            <a:r>
              <a:rPr lang="en-US" dirty="0" smtClean="0"/>
              <a:t>   </a:t>
            </a:r>
            <a:r>
              <a:rPr lang="en-US" b="1" dirty="0" smtClean="0"/>
              <a:t>materialized views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C4E1C-799A-42CF-AC16-CA8FB097F2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231750F-40F3-4556-9ABB-83C9B65E9A4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1181E-29DD-4AFC-8198-2FC9A0BEFC4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87E5B-2D5A-46D0-ACB9-42300C88D25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E41A3-CB1D-46B8-990E-4DEB65C6AAF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586F6-7037-47D7-B289-4B7A5A9E31B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B242A-9192-4FC2-BE20-2C60ADFB8B6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9A5E9-1747-4734-8B9B-28301601A5B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E6828-443D-4851-8A53-40B55B33B4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1636D-2530-43B9-B6A9-0BA8BE4F33F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333B0-42CD-4B3C-9729-9BED92FCF8B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95923-0EF2-4389-91E7-784A1CDAA9E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ea typeface="新細明體" pitchFamily="18" charset="-12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ea typeface="新細明體" pitchFamily="18" charset="-12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ea typeface="新細明體" pitchFamily="18" charset="-12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ea typeface="新細明體" pitchFamily="18" charset="-12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ea typeface="新細明體" pitchFamily="18" charset="-12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ea typeface="新細明體" pitchFamily="18" charset="-12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ea typeface="新細明體" pitchFamily="18" charset="-12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36979899-798D-4EF2-B326-2D79FB6AA06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业务逻辑数据自动化迁移案例</a:t>
            </a:r>
            <a:endParaRPr lang="zh-TW" altLang="en-US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4500570"/>
            <a:ext cx="6400800" cy="1752600"/>
          </a:xfrm>
        </p:spPr>
        <p:txBody>
          <a:bodyPr/>
          <a:lstStyle/>
          <a:p>
            <a:r>
              <a:rPr lang="zh-CN" altLang="en-US" sz="2400" dirty="0" smtClean="0"/>
              <a:t>                                        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熊友国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algn="r"/>
            <a:r>
              <a:rPr lang="en-US" altLang="zh-CN" sz="2300" dirty="0" smtClean="0">
                <a:solidFill>
                  <a:schemeClr val="tx2"/>
                </a:solidFill>
              </a:rPr>
              <a:t>2012-08-01</a:t>
            </a:r>
            <a:endParaRPr lang="zh-CN" altLang="en-US" sz="23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7782998" cy="394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17538"/>
            <a:ext cx="6350020" cy="1143000"/>
          </a:xfrm>
        </p:spPr>
        <p:txBody>
          <a:bodyPr/>
          <a:lstStyle/>
          <a:p>
            <a:pPr algn="ctr"/>
            <a:r>
              <a:rPr lang="zh-CN" altLang="en-US" sz="4000" b="1" dirty="0" smtClean="0"/>
              <a:t>迁移步骤</a:t>
            </a:r>
            <a:endParaRPr lang="zh-CN" altLang="en-US" sz="40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2428868"/>
            <a:ext cx="7829576" cy="3560769"/>
          </a:xfrm>
        </p:spPr>
        <p:txBody>
          <a:bodyPr/>
          <a:lstStyle/>
          <a:p>
            <a:r>
              <a:rPr lang="zh-CN" altLang="en-US" dirty="0" smtClean="0"/>
              <a:t>第一步、</a:t>
            </a:r>
            <a:r>
              <a:rPr lang="en-US" dirty="0" smtClean="0"/>
              <a:t>A</a:t>
            </a:r>
            <a:r>
              <a:rPr lang="zh-CN" altLang="en-US" dirty="0" smtClean="0"/>
              <a:t>环境数据全量同步到环境</a:t>
            </a:r>
            <a:r>
              <a:rPr lang="en-US" dirty="0" smtClean="0"/>
              <a:t>B</a:t>
            </a:r>
            <a:endParaRPr lang="zh-CN" altLang="en-US" dirty="0" smtClean="0"/>
          </a:p>
          <a:p>
            <a:r>
              <a:rPr lang="zh-CN" altLang="en-US" dirty="0" smtClean="0"/>
              <a:t>第二步、在环境</a:t>
            </a:r>
            <a:r>
              <a:rPr lang="en-US" dirty="0" smtClean="0"/>
              <a:t>B</a:t>
            </a:r>
            <a:r>
              <a:rPr lang="zh-CN" altLang="en-US" dirty="0" smtClean="0"/>
              <a:t>执行全量数据迁移脚本</a:t>
            </a:r>
            <a:endParaRPr lang="en-US" altLang="zh-CN" dirty="0" smtClean="0"/>
          </a:p>
          <a:p>
            <a:r>
              <a:rPr lang="zh-CN" altLang="en-US" dirty="0" smtClean="0"/>
              <a:t>第三步、校验全量数据准确性</a:t>
            </a:r>
          </a:p>
          <a:p>
            <a:r>
              <a:rPr lang="zh-CN" altLang="en-US" dirty="0" smtClean="0"/>
              <a:t>第四步、在环境</a:t>
            </a:r>
            <a:r>
              <a:rPr lang="en-US" dirty="0" smtClean="0"/>
              <a:t>B</a:t>
            </a:r>
            <a:r>
              <a:rPr lang="zh-CN" altLang="en-US" dirty="0" smtClean="0"/>
              <a:t>部署部署触发器</a:t>
            </a:r>
            <a:endParaRPr lang="en-US" altLang="zh-CN" dirty="0" smtClean="0"/>
          </a:p>
          <a:p>
            <a:r>
              <a:rPr lang="zh-CN" altLang="en-US" dirty="0" smtClean="0"/>
              <a:t>第五步、在环境</a:t>
            </a:r>
            <a:r>
              <a:rPr lang="en-US" dirty="0" smtClean="0"/>
              <a:t>B</a:t>
            </a:r>
            <a:r>
              <a:rPr lang="zh-CN" altLang="en-US" dirty="0" smtClean="0"/>
              <a:t>开启与</a:t>
            </a:r>
            <a:r>
              <a:rPr lang="en-US" dirty="0" smtClean="0"/>
              <a:t>A</a:t>
            </a:r>
            <a:r>
              <a:rPr lang="zh-CN" altLang="en-US" dirty="0" smtClean="0"/>
              <a:t>环境数据同步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17538"/>
            <a:ext cx="6707210" cy="1143000"/>
          </a:xfrm>
        </p:spPr>
        <p:txBody>
          <a:bodyPr/>
          <a:lstStyle/>
          <a:p>
            <a:pPr algn="ctr"/>
            <a:r>
              <a:rPr lang="zh-CN" altLang="en-US" sz="4000" b="1" dirty="0" smtClean="0"/>
              <a:t>迁移步骤</a:t>
            </a:r>
            <a:r>
              <a:rPr lang="zh-CN" altLang="en-US" sz="4000" dirty="0" smtClean="0"/>
              <a:t> </a:t>
            </a:r>
            <a:endParaRPr lang="zh-TW" altLang="en-US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2285993"/>
            <a:ext cx="7504112" cy="3286148"/>
          </a:xfrm>
        </p:spPr>
        <p:txBody>
          <a:bodyPr/>
          <a:lstStyle/>
          <a:p>
            <a:r>
              <a:rPr lang="zh-CN" altLang="en-US" dirty="0" smtClean="0"/>
              <a:t>第六步、触发器数据增量迁移</a:t>
            </a:r>
          </a:p>
          <a:p>
            <a:r>
              <a:rPr lang="zh-CN" altLang="en-US" dirty="0" smtClean="0"/>
              <a:t>第七步、再次确认数据准确性</a:t>
            </a:r>
          </a:p>
          <a:p>
            <a:r>
              <a:rPr lang="zh-CN" altLang="en-US" dirty="0" smtClean="0"/>
              <a:t>第八步、</a:t>
            </a:r>
            <a:r>
              <a:rPr lang="en-US" altLang="zh-CN" dirty="0" smtClean="0"/>
              <a:t>QA</a:t>
            </a:r>
            <a:r>
              <a:rPr lang="zh-CN" altLang="en-US" dirty="0" smtClean="0"/>
              <a:t>与业务部门验收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b="1" dirty="0" smtClean="0"/>
              <a:t>数据迁移控制流程</a:t>
            </a:r>
            <a:r>
              <a:rPr lang="zh-CN" altLang="en-US" sz="4000" dirty="0" smtClean="0"/>
              <a:t> </a:t>
            </a:r>
            <a:endParaRPr lang="zh-TW" altLang="en-US" sz="4000" dirty="0"/>
          </a:p>
        </p:txBody>
      </p:sp>
      <p:pic>
        <p:nvPicPr>
          <p:cNvPr id="6" name="图片 5" descr="迁移步骤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357430"/>
            <a:ext cx="7143800" cy="3915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17538"/>
            <a:ext cx="6921524" cy="1143000"/>
          </a:xfrm>
        </p:spPr>
        <p:txBody>
          <a:bodyPr/>
          <a:lstStyle/>
          <a:p>
            <a:pPr algn="ctr"/>
            <a:r>
              <a:rPr lang="zh-CN" altLang="en-US" sz="3600" b="1" dirty="0" smtClean="0"/>
              <a:t>全方位数据校验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 </a:t>
            </a:r>
            <a:r>
              <a:rPr lang="zh-CN" altLang="en-US" sz="4000" dirty="0" smtClean="0"/>
              <a:t> </a:t>
            </a:r>
            <a:endParaRPr lang="zh-TW" alt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2500306"/>
            <a:ext cx="7500990" cy="3643338"/>
          </a:xfrm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B </a:t>
            </a:r>
            <a:r>
              <a:rPr lang="zh-CN" altLang="en-US" dirty="0" smtClean="0">
                <a:sym typeface="Wingdings" pitchFamily="2" charset="2"/>
              </a:rPr>
              <a:t>正向数据迁移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BA </a:t>
            </a:r>
            <a:r>
              <a:rPr lang="zh-CN" altLang="en-US" dirty="0" smtClean="0">
                <a:sym typeface="Wingdings" pitchFamily="2" charset="2"/>
              </a:rPr>
              <a:t>反向数据迁移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数据回滚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r>
              <a:rPr lang="zh-CN" altLang="en-US" dirty="0" smtClean="0">
                <a:sym typeface="Wingdings" pitchFamily="2" charset="2"/>
              </a:rPr>
              <a:t>全方位业务数据抽样验证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/>
              <a:t>数据迁移多次推倒重来确认数据准确性</a:t>
            </a:r>
            <a:endParaRPr lang="en-US" altLang="zh-CN" dirty="0" smtClean="0"/>
          </a:p>
          <a:p>
            <a:r>
              <a:rPr lang="zh-CN" altLang="en-US" dirty="0" smtClean="0">
                <a:sym typeface="Wingdings" pitchFamily="2" charset="2"/>
              </a:rPr>
              <a:t>每天推增量数据给</a:t>
            </a:r>
            <a:r>
              <a:rPr lang="en-US" altLang="zh-CN" dirty="0" smtClean="0">
                <a:sym typeface="Wingdings" pitchFamily="2" charset="2"/>
              </a:rPr>
              <a:t>QA</a:t>
            </a:r>
            <a:r>
              <a:rPr lang="zh-CN" altLang="en-US" dirty="0" smtClean="0">
                <a:sym typeface="Wingdings" pitchFamily="2" charset="2"/>
              </a:rPr>
              <a:t>部门测试验证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17538"/>
            <a:ext cx="7064400" cy="1143000"/>
          </a:xfrm>
        </p:spPr>
        <p:txBody>
          <a:bodyPr/>
          <a:lstStyle/>
          <a:p>
            <a:pPr algn="ctr"/>
            <a:r>
              <a:rPr lang="zh-CN" altLang="en-US" b="1" dirty="0" smtClean="0"/>
              <a:t>数据迁移背景</a:t>
            </a:r>
            <a:r>
              <a:rPr lang="zh-TW" altLang="en-US" b="1" dirty="0" smtClean="0"/>
              <a:t> </a:t>
            </a:r>
            <a:endParaRPr lang="zh-TW" altLang="en-US" b="1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2214554"/>
            <a:ext cx="7504112" cy="3714776"/>
          </a:xfrm>
        </p:spPr>
        <p:txBody>
          <a:bodyPr/>
          <a:lstStyle/>
          <a:p>
            <a:r>
              <a:rPr lang="zh-CN" altLang="en-US" dirty="0" smtClean="0"/>
              <a:t>架构与业务双重构</a:t>
            </a:r>
            <a:endParaRPr lang="en-US" altLang="zh-CN" dirty="0" smtClean="0"/>
          </a:p>
          <a:p>
            <a:r>
              <a:rPr lang="zh-CN" altLang="en-US" dirty="0" smtClean="0"/>
              <a:t>基础信息重新编码与分类</a:t>
            </a:r>
            <a:endParaRPr lang="en-US" altLang="zh-CN" dirty="0" smtClean="0"/>
          </a:p>
          <a:p>
            <a:r>
              <a:rPr lang="zh-CN" altLang="en-US" dirty="0" smtClean="0"/>
              <a:t>表结构结构与数据逻辑有变化</a:t>
            </a:r>
            <a:endParaRPr lang="en-US" altLang="zh-CN" dirty="0" smtClean="0"/>
          </a:p>
          <a:p>
            <a:r>
              <a:rPr lang="zh-CN" altLang="en-US" dirty="0" smtClean="0"/>
              <a:t>单表分拆到多张表</a:t>
            </a:r>
            <a:endParaRPr lang="en-US" altLang="zh-CN" dirty="0" smtClean="0"/>
          </a:p>
          <a:p>
            <a:r>
              <a:rPr lang="zh-CN" altLang="en-US" dirty="0" smtClean="0"/>
              <a:t>多张表合并一张表</a:t>
            </a:r>
            <a:endParaRPr lang="en-US" altLang="zh-CN" dirty="0" smtClean="0"/>
          </a:p>
          <a:p>
            <a:r>
              <a:rPr lang="zh-CN" altLang="en-US" dirty="0" smtClean="0"/>
              <a:t>许多新增字段值需计算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17538"/>
            <a:ext cx="6707210" cy="1143000"/>
          </a:xfrm>
        </p:spPr>
        <p:txBody>
          <a:bodyPr/>
          <a:lstStyle/>
          <a:p>
            <a:pPr algn="ctr"/>
            <a:r>
              <a:rPr lang="zh-CN" altLang="en-US" sz="4000" dirty="0" smtClean="0"/>
              <a:t>数据库概况</a:t>
            </a:r>
            <a:endParaRPr lang="zh-TW" altLang="en-US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2571744"/>
            <a:ext cx="7504112" cy="3160713"/>
          </a:xfrm>
        </p:spPr>
        <p:txBody>
          <a:bodyPr/>
          <a:lstStyle/>
          <a:p>
            <a:r>
              <a:rPr lang="zh-CN" altLang="en-US" dirty="0" smtClean="0"/>
              <a:t>数据库大约</a:t>
            </a:r>
            <a:r>
              <a:rPr lang="en-US" altLang="zh-CN" dirty="0" smtClean="0"/>
              <a:t>100G</a:t>
            </a:r>
          </a:p>
          <a:p>
            <a:r>
              <a:rPr lang="zh-CN" altLang="en-US" dirty="0" smtClean="0"/>
              <a:t>更新日志每天增量</a:t>
            </a:r>
            <a:r>
              <a:rPr lang="en-US" altLang="zh-CN" dirty="0" smtClean="0"/>
              <a:t> 2G </a:t>
            </a:r>
          </a:p>
          <a:p>
            <a:r>
              <a:rPr lang="zh-CN" altLang="en-US" dirty="0" smtClean="0"/>
              <a:t>迁移涉及</a:t>
            </a:r>
            <a:r>
              <a:rPr lang="en-US" altLang="zh-CN" dirty="0" smtClean="0"/>
              <a:t>150</a:t>
            </a:r>
            <a:r>
              <a:rPr lang="zh-CN" altLang="en-US" dirty="0" smtClean="0"/>
              <a:t>多个表</a:t>
            </a:r>
            <a:endParaRPr lang="en-US" altLang="zh-CN" dirty="0" smtClean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个表结构有变化</a:t>
            </a:r>
            <a:endParaRPr lang="en-US" altLang="zh-CN" dirty="0" smtClean="0"/>
          </a:p>
          <a:p>
            <a:r>
              <a:rPr lang="zh-CN" altLang="en-US" dirty="0" smtClean="0"/>
              <a:t>多个单表记录几千万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17538"/>
            <a:ext cx="6778648" cy="1143000"/>
          </a:xfrm>
        </p:spPr>
        <p:txBody>
          <a:bodyPr/>
          <a:lstStyle/>
          <a:p>
            <a:pPr algn="ctr"/>
            <a:r>
              <a:rPr lang="zh-CN" altLang="en-US" sz="4000" dirty="0" smtClean="0"/>
              <a:t>迁移目标</a:t>
            </a:r>
            <a:endParaRPr lang="zh-CN" alt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2643182"/>
            <a:ext cx="7504112" cy="3160713"/>
          </a:xfrm>
        </p:spPr>
        <p:txBody>
          <a:bodyPr/>
          <a:lstStyle/>
          <a:p>
            <a:r>
              <a:rPr lang="zh-CN" altLang="en-US" dirty="0" smtClean="0"/>
              <a:t>保证数据完整性</a:t>
            </a:r>
            <a:endParaRPr lang="en-US" altLang="zh-CN" dirty="0" smtClean="0"/>
          </a:p>
          <a:p>
            <a:r>
              <a:rPr lang="zh-CN" altLang="en-US" dirty="0" smtClean="0"/>
              <a:t>最大程度减少业务影响</a:t>
            </a:r>
            <a:endParaRPr lang="en-US" altLang="zh-CN" dirty="0" smtClean="0"/>
          </a:p>
          <a:p>
            <a:r>
              <a:rPr lang="zh-CN" altLang="en-US" dirty="0" smtClean="0"/>
              <a:t>数据迁移逻辑满足架构变化</a:t>
            </a:r>
            <a:endParaRPr lang="en-US" altLang="zh-CN" dirty="0" smtClean="0"/>
          </a:p>
          <a:p>
            <a:r>
              <a:rPr lang="zh-CN" altLang="en-US" dirty="0" smtClean="0"/>
              <a:t>简化数据迁移步骤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17538"/>
            <a:ext cx="7278714" cy="1143000"/>
          </a:xfrm>
        </p:spPr>
        <p:txBody>
          <a:bodyPr/>
          <a:lstStyle/>
          <a:p>
            <a:pPr algn="ctr"/>
            <a:r>
              <a:rPr lang="zh-CN" altLang="en-US" sz="4000" dirty="0" smtClean="0"/>
              <a:t>增量迁移主要方法</a:t>
            </a:r>
            <a:endParaRPr lang="zh-CN" alt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2571744"/>
            <a:ext cx="7504112" cy="3160713"/>
          </a:xfrm>
        </p:spPr>
        <p:txBody>
          <a:bodyPr/>
          <a:lstStyle/>
          <a:p>
            <a:r>
              <a:rPr lang="zh-CN" altLang="en-US" dirty="0" smtClean="0"/>
              <a:t>表设计更新字段</a:t>
            </a:r>
            <a:endParaRPr lang="en-US" altLang="zh-CN" dirty="0" smtClean="0"/>
          </a:p>
          <a:p>
            <a:r>
              <a:rPr lang="zh-CN" altLang="en-US" dirty="0" smtClean="0"/>
              <a:t>触发器</a:t>
            </a:r>
            <a:endParaRPr lang="en-US" altLang="zh-CN" dirty="0" smtClean="0"/>
          </a:p>
          <a:p>
            <a:r>
              <a:rPr lang="en-US" altLang="zh-CN" dirty="0" smtClean="0"/>
              <a:t>APP </a:t>
            </a:r>
            <a:r>
              <a:rPr lang="zh-CN" altLang="en-US" dirty="0" smtClean="0"/>
              <a:t>双写</a:t>
            </a:r>
            <a:endParaRPr lang="en-US" altLang="zh-CN" dirty="0" smtClean="0"/>
          </a:p>
          <a:p>
            <a:r>
              <a:rPr lang="en-US" altLang="zh-CN" dirty="0" err="1" smtClean="0"/>
              <a:t>Binlog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r>
              <a:rPr lang="en-US" altLang="zh-CN" dirty="0" smtClean="0"/>
              <a:t>MV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17538"/>
            <a:ext cx="6492895" cy="1143000"/>
          </a:xfrm>
        </p:spPr>
        <p:txBody>
          <a:bodyPr/>
          <a:lstStyle/>
          <a:p>
            <a:pPr algn="ctr"/>
            <a:r>
              <a:rPr lang="zh-CN" altLang="en-US" sz="4000" dirty="0" smtClean="0"/>
              <a:t>采用迁移方法</a:t>
            </a:r>
            <a:endParaRPr lang="zh-TW" altLang="en-US" sz="4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2714620"/>
            <a:ext cx="7504112" cy="3160713"/>
          </a:xfrm>
        </p:spPr>
        <p:txBody>
          <a:bodyPr/>
          <a:lstStyle/>
          <a:p>
            <a:r>
              <a:rPr lang="zh-CN" altLang="en-US" dirty="0" smtClean="0"/>
              <a:t>数据库复制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全量迁移脚本</a:t>
            </a:r>
            <a:r>
              <a:rPr lang="en-US" altLang="zh-CN" dirty="0" smtClean="0"/>
              <a:t>(</a:t>
            </a:r>
            <a:r>
              <a:rPr lang="zh-CN" altLang="en-US" dirty="0" smtClean="0"/>
              <a:t>全量迁移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数据库复制</a:t>
            </a:r>
            <a:r>
              <a:rPr lang="en-US" altLang="zh-CN" dirty="0" smtClean="0"/>
              <a:t>+</a:t>
            </a:r>
            <a:r>
              <a:rPr lang="zh-CN" altLang="en-US" dirty="0" smtClean="0"/>
              <a:t>触发器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增量迁移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0" y="714356"/>
            <a:ext cx="6215106" cy="1046182"/>
          </a:xfrm>
        </p:spPr>
        <p:txBody>
          <a:bodyPr/>
          <a:lstStyle/>
          <a:p>
            <a:r>
              <a:rPr lang="en-US" altLang="zh-CN" dirty="0" smtClean="0"/>
              <a:t>A-&gt;B</a:t>
            </a:r>
            <a:r>
              <a:rPr lang="zh-CN" altLang="en-US" dirty="0" smtClean="0"/>
              <a:t>  数据迁移示意图</a:t>
            </a:r>
            <a:endParaRPr lang="zh-CN" altLang="en-US" dirty="0"/>
          </a:p>
        </p:txBody>
      </p:sp>
      <p:pic>
        <p:nvPicPr>
          <p:cNvPr id="5" name="图片 4" descr="SDXTMPPPT01.em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017713"/>
            <a:ext cx="7000924" cy="412099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某个表</a:t>
            </a:r>
            <a:r>
              <a:rPr lang="en-US" altLang="zh-CN" b="1" dirty="0" smtClean="0"/>
              <a:t>INSERT</a:t>
            </a:r>
            <a:r>
              <a:rPr lang="zh-CN" altLang="en-US" b="1" dirty="0" smtClean="0"/>
              <a:t>触发器例子</a:t>
            </a:r>
            <a:endParaRPr lang="zh-TW" altLang="en-US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2017713"/>
            <a:ext cx="8526492" cy="4114800"/>
          </a:xfrm>
        </p:spPr>
        <p:txBody>
          <a:bodyPr/>
          <a:lstStyle/>
          <a:p>
            <a:endParaRPr lang="zh-CN" altLang="en-US" sz="10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91440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7305675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市场研究项目计划书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市场研究项目计划书</Template>
  <TotalTime>312</TotalTime>
  <Words>278</Words>
  <Application>Microsoft PowerPoint</Application>
  <PresentationFormat>全屏显示(4:3)</PresentationFormat>
  <Paragraphs>51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市场研究项目计划书</vt:lpstr>
      <vt:lpstr>业务逻辑数据自动化迁移案例</vt:lpstr>
      <vt:lpstr>数据迁移背景 </vt:lpstr>
      <vt:lpstr>数据库概况</vt:lpstr>
      <vt:lpstr>迁移目标</vt:lpstr>
      <vt:lpstr>增量迁移主要方法</vt:lpstr>
      <vt:lpstr>采用迁移方法</vt:lpstr>
      <vt:lpstr>A-&gt;B  数据迁移示意图</vt:lpstr>
      <vt:lpstr>某个表INSERT触发器例子</vt:lpstr>
      <vt:lpstr>幻灯片 9</vt:lpstr>
      <vt:lpstr>幻灯片 10</vt:lpstr>
      <vt:lpstr>迁移步骤</vt:lpstr>
      <vt:lpstr>迁移步骤 </vt:lpstr>
      <vt:lpstr>数据迁移控制流程 </vt:lpstr>
      <vt:lpstr>全方位数据校验   </vt:lpstr>
    </vt:vector>
  </TitlesOfParts>
  <Company>wowo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大规模自动化迁移案例</dc:title>
  <dc:creator>bear</dc:creator>
  <cp:lastModifiedBy>bear</cp:lastModifiedBy>
  <cp:revision>122</cp:revision>
  <dcterms:created xsi:type="dcterms:W3CDTF">2012-08-01T09:52:19Z</dcterms:created>
  <dcterms:modified xsi:type="dcterms:W3CDTF">2012-08-06T02:29:36Z</dcterms:modified>
  <cp:category>市场营销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TC011349292052</vt:lpwstr>
  </property>
</Properties>
</file>