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sldIdLst>
    <p:sldId id="256" r:id="rId2"/>
    <p:sldId id="268" r:id="rId3"/>
    <p:sldId id="270" r:id="rId4"/>
    <p:sldId id="278" r:id="rId5"/>
    <p:sldId id="279" r:id="rId6"/>
    <p:sldId id="271" r:id="rId7"/>
    <p:sldId id="272" r:id="rId8"/>
    <p:sldId id="273" r:id="rId9"/>
    <p:sldId id="274" r:id="rId10"/>
    <p:sldId id="259" r:id="rId11"/>
    <p:sldId id="257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80" r:id="rId22"/>
    <p:sldId id="275" r:id="rId23"/>
    <p:sldId id="277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12-8-4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12-8-4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EDC11CB9-A882-0140-B993-E25E4E175C75}" type="datetimeFigureOut">
              <a:rPr kumimoji="1" lang="zh-CN" altLang="en-US" smtClean="0"/>
              <a:t>12-8-4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EBB9928B-21B2-B246-8CB8-EBDBD436AE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搜狐技术部</a:t>
            </a:r>
            <a:r>
              <a:rPr kumimoji="1" lang="en-US" altLang="zh-CN" sz="3200" dirty="0" smtClean="0"/>
              <a:t>DBA</a:t>
            </a:r>
          </a:p>
          <a:p>
            <a:r>
              <a:rPr kumimoji="1" lang="zh-CN" altLang="en-US" sz="3200" dirty="0" smtClean="0"/>
              <a:t>古雷</a:t>
            </a:r>
            <a:endParaRPr kumimoji="1"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MySQL</a:t>
            </a:r>
            <a:r>
              <a:rPr kumimoji="1" lang="zh-CN" altLang="en-US" sz="4800" dirty="0" smtClean="0"/>
              <a:t>优化之</a:t>
            </a:r>
            <a:r>
              <a:rPr kumimoji="1" lang="en-US" altLang="zh-CN" sz="4800" dirty="0" err="1" smtClean="0"/>
              <a:t>filesort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407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正序排序</a:t>
            </a:r>
            <a:r>
              <a:rPr kumimoji="1" lang="en-US" altLang="zh-CN" dirty="0" smtClean="0"/>
              <a:t>Merge buffer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26805" y="2071195"/>
            <a:ext cx="8694172" cy="449011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实际</a:t>
            </a:r>
            <a:r>
              <a:rPr kumimoji="1" lang="en-US" altLang="zh-CN" sz="2800" dirty="0" err="1" smtClean="0"/>
              <a:t>mysql</a:t>
            </a:r>
            <a:r>
              <a:rPr kumimoji="1" lang="zh-CN" altLang="en-US" sz="2800" dirty="0" smtClean="0"/>
              <a:t>源码中是每</a:t>
            </a:r>
            <a:r>
              <a:rPr kumimoji="1" lang="en-US" altLang="zh-CN" sz="2800" dirty="0" smtClean="0"/>
              <a:t>7</a:t>
            </a:r>
            <a:r>
              <a:rPr kumimoji="1" lang="zh-CN" altLang="en-US" sz="2800" dirty="0" smtClean="0"/>
              <a:t>个</a:t>
            </a:r>
            <a:r>
              <a:rPr kumimoji="1" lang="en-US" altLang="zh-CN" sz="2800" dirty="0" smtClean="0"/>
              <a:t>buffer</a:t>
            </a:r>
            <a:r>
              <a:rPr kumimoji="1" lang="zh-CN" altLang="en-US" sz="2800" dirty="0" smtClean="0"/>
              <a:t>进行合并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本例做了简化，只对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个</a:t>
            </a:r>
            <a:r>
              <a:rPr kumimoji="1" lang="en-US" altLang="zh-CN" sz="2800" dirty="0" smtClean="0"/>
              <a:t>buffer</a:t>
            </a:r>
            <a:r>
              <a:rPr kumimoji="1" lang="zh-CN" altLang="en-US" sz="2800" dirty="0" smtClean="0"/>
              <a:t>进行合并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所谓</a:t>
            </a:r>
            <a:r>
              <a:rPr kumimoji="1" lang="en-US" altLang="zh-CN" sz="2800" dirty="0" smtClean="0"/>
              <a:t>buffer</a:t>
            </a:r>
            <a:r>
              <a:rPr kumimoji="1" lang="zh-CN" altLang="en-US" sz="2800" dirty="0" smtClean="0"/>
              <a:t>是一次排序结果，保存在临时文件</a:t>
            </a:r>
            <a:r>
              <a:rPr kumimoji="1" lang="en-US" altLang="zh-CN" sz="2800" smtClean="0"/>
              <a:t>(IO_CACHE)</a:t>
            </a:r>
            <a:r>
              <a:rPr kumimoji="1" lang="zh-CN" altLang="en-US" sz="2800" smtClean="0"/>
              <a:t>中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个</a:t>
            </a:r>
            <a:r>
              <a:rPr kumimoji="1" lang="en-US" altLang="zh-CN" sz="2800" dirty="0" smtClean="0"/>
              <a:t>buffer</a:t>
            </a:r>
            <a:r>
              <a:rPr kumimoji="1" lang="zh-CN" altLang="en-US" sz="2800" dirty="0" smtClean="0"/>
              <a:t>就是临时文件中的五个段，每段保存一次排序的结果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Merge buffer</a:t>
            </a:r>
            <a:r>
              <a:rPr kumimoji="1" lang="zh-CN" altLang="en-US" sz="2800" dirty="0" smtClean="0"/>
              <a:t>的算法是</a:t>
            </a:r>
            <a:r>
              <a:rPr kumimoji="1" lang="en-US" altLang="zh-CN" sz="2800" dirty="0" err="1" smtClean="0"/>
              <a:t>heapsort</a:t>
            </a:r>
            <a:r>
              <a:rPr kumimoji="1" lang="zh-CN" altLang="en-US" sz="2800" dirty="0" smtClean="0"/>
              <a:t>实现的</a:t>
            </a:r>
            <a:r>
              <a:rPr kumimoji="1" lang="en-US" altLang="zh-CN" sz="2800" dirty="0" err="1" smtClean="0"/>
              <a:t>mergesort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首先每个段取第一个排序</a:t>
            </a:r>
            <a:r>
              <a:rPr kumimoji="1" lang="en-US" altLang="zh-CN" sz="2800" dirty="0" smtClean="0"/>
              <a:t>key</a:t>
            </a:r>
            <a:r>
              <a:rPr kumimoji="1" lang="zh-CN" altLang="en-US" sz="2800" dirty="0" smtClean="0"/>
              <a:t>，加入</a:t>
            </a:r>
            <a:r>
              <a:rPr kumimoji="1" lang="en-US" altLang="zh-CN" sz="2800" dirty="0" smtClean="0"/>
              <a:t>heap</a:t>
            </a:r>
          </a:p>
          <a:p>
            <a:r>
              <a:rPr kumimoji="1" lang="zh-CN" altLang="en-US" sz="2800" dirty="0" smtClean="0"/>
              <a:t>加入时保证</a:t>
            </a:r>
            <a:r>
              <a:rPr kumimoji="1" lang="en-US" altLang="zh-CN" sz="2800" dirty="0" smtClean="0"/>
              <a:t>heap</a:t>
            </a:r>
            <a:r>
              <a:rPr kumimoji="1" lang="zh-CN" altLang="en-US" sz="2800" dirty="0" smtClean="0"/>
              <a:t>的排序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922"/>
            <a:ext cx="9144000" cy="58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77" y="555267"/>
            <a:ext cx="4445541" cy="3314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77" y="529130"/>
            <a:ext cx="4445541" cy="3314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" y="3326013"/>
            <a:ext cx="4552070" cy="33944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2661" y="4006327"/>
            <a:ext cx="4203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每个节点最多有</a:t>
            </a:r>
            <a:r>
              <a:rPr kumimoji="1" lang="en-US" altLang="zh-CN" sz="2400" dirty="0" smtClean="0">
                <a:latin typeface="Heiti SC Light"/>
                <a:ea typeface="Heiti SC Light"/>
                <a:cs typeface="Heiti SC Light"/>
              </a:rPr>
              <a:t>2</a:t>
            </a: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个子节点</a:t>
            </a:r>
            <a:endParaRPr kumimoji="1" lang="en-US" altLang="zh-CN" sz="24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新节点加到</a:t>
            </a:r>
            <a:r>
              <a:rPr kumimoji="1" lang="en-US" altLang="zh-CN" sz="2400" dirty="0" smtClean="0">
                <a:latin typeface="Heiti SC Light"/>
                <a:ea typeface="Heiti SC Light"/>
                <a:cs typeface="Heiti SC Light"/>
              </a:rPr>
              <a:t>heap</a:t>
            </a: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末尾</a:t>
            </a:r>
            <a:endParaRPr kumimoji="1" lang="en-US" altLang="zh-CN" sz="24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一层节点未满时，不能加下一层节点</a:t>
            </a:r>
            <a:endParaRPr kumimoji="1" lang="en-US" altLang="zh-CN" sz="24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加子节点时由左到右顺序加入</a:t>
            </a:r>
            <a:endParaRPr kumimoji="1" lang="en-US" altLang="zh-CN" sz="24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如果比上级节点小，则交换</a:t>
            </a:r>
            <a:endParaRPr kumimoji="1" lang="zh-CN" altLang="en-US" sz="24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2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1" y="310298"/>
            <a:ext cx="7967959" cy="65388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6661" y="5434437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3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比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4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都小，直接放在根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4818" y="2370277"/>
            <a:ext cx="362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1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最初来源于文件段</a:t>
            </a:r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1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43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6" y="189358"/>
            <a:ext cx="8106193" cy="66686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81450" y="5321611"/>
            <a:ext cx="4392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8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不小于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4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6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把子节点最小的依次向上移动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4818" y="2370277"/>
            <a:ext cx="362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3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最初来源于文件段</a:t>
            </a:r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1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67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2" y="136064"/>
            <a:ext cx="8475086" cy="67219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217" y="2430750"/>
            <a:ext cx="3544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8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放入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5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原来的位置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8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比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5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大，不用交换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6263" y="4118072"/>
            <a:ext cx="362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4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最初来源于文件段</a:t>
            </a:r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4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6976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1" y="0"/>
            <a:ext cx="8386255" cy="66855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1932" y="1977239"/>
            <a:ext cx="4224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9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不小于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5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，把最小的子节点向上移动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8186" y="5455646"/>
            <a:ext cx="3591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9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放入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8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原来的位置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9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比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8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大，不用交换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36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5" y="244379"/>
            <a:ext cx="8208679" cy="6777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8495" y="4919337"/>
            <a:ext cx="402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10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不小于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8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，把最小的子节点向上移动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2652" y="2122467"/>
            <a:ext cx="362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5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最初来源于文件段</a:t>
            </a:r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2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59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7" y="292153"/>
            <a:ext cx="8011496" cy="65271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9424" y="2613421"/>
            <a:ext cx="3817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10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放入</a:t>
            </a:r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原来的位置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10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比</a:t>
            </a:r>
            <a:r>
              <a:rPr kumimoji="1" lang="en-US" altLang="zh-CN" sz="2800" dirty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大，不用交换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496" y="5554302"/>
            <a:ext cx="362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最初来源于文件段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43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Merge buffer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源码中，周而复始进行合并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每次合并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，直到全部合并</a:t>
            </a:r>
            <a:endParaRPr kumimoji="1" lang="en-US" altLang="zh-CN" dirty="0" smtClean="0"/>
          </a:p>
          <a:p>
            <a:r>
              <a:rPr kumimoji="1" lang="zh-CN" altLang="en-US" dirty="0" smtClean="0"/>
              <a:t>合并时仍然使用</a:t>
            </a:r>
            <a:r>
              <a:rPr kumimoji="1" lang="en-US" altLang="zh-CN" dirty="0" smtClean="0"/>
              <a:t>sort buffer</a:t>
            </a:r>
            <a:r>
              <a:rPr kumimoji="1" lang="zh-CN" altLang="en-US" dirty="0" smtClean="0"/>
              <a:t>内存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最后一次合并时不再向排序结果中写入排序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，只写需要的字段值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2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看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源码的收获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为优化提供理论依据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学习解决问题的算法和思路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Merge buffer</a:t>
            </a:r>
            <a:r>
              <a:rPr kumimoji="1" lang="zh-CN" altLang="en-US" dirty="0" smtClean="0"/>
              <a:t>主要原理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各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自己的最小值，在一起再取最小值，就是所有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数据的最小值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除去当前取得的最小值，再算当前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最小值的最小值，以此类推，得到排序的所有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heapsort</a:t>
            </a:r>
            <a:r>
              <a:rPr kumimoji="1" lang="zh-CN" altLang="en-US" dirty="0" smtClean="0"/>
              <a:t>实现的</a:t>
            </a:r>
            <a:r>
              <a:rPr kumimoji="1" lang="en-US" altLang="zh-CN" dirty="0" err="1" smtClean="0"/>
              <a:t>mergesort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err="1" smtClean="0"/>
              <a:t>heapsort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 </a:t>
            </a:r>
            <a:r>
              <a:rPr kumimoji="1" lang="zh-CN" altLang="en-US" dirty="0" smtClean="0"/>
              <a:t>每次合并若干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时，不能拿到所有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的全部数据</a:t>
            </a:r>
          </a:p>
          <a:p>
            <a:r>
              <a:rPr kumimoji="1" lang="zh-CN" altLang="en-US" dirty="0" smtClean="0"/>
              <a:t>对能取到</a:t>
            </a:r>
            <a:r>
              <a:rPr kumimoji="1" lang="en-US" altLang="zh-CN" dirty="0" smtClean="0"/>
              <a:t>sort buffer</a:t>
            </a:r>
            <a:r>
              <a:rPr kumimoji="1" lang="zh-CN" altLang="en-US" dirty="0" smtClean="0"/>
              <a:t>内的所有数据完全排序是没意义的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以顺序排序举例，这些数据中，只有当前各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的最小值中的最小值能够保证是所有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中最小的值，依次得到这个最小值，则得到完全排序的所有数据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heapsort</a:t>
            </a:r>
            <a:r>
              <a:rPr kumimoji="1" lang="zh-CN" altLang="en-US" dirty="0" smtClean="0"/>
              <a:t>也恰好是不完全排序，只保证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是最小的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67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运维上的思考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计算一个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是否能在内存中完成排序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计算一个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使用哪种</a:t>
            </a:r>
            <a:r>
              <a:rPr kumimoji="1" lang="en-US" altLang="zh-CN" dirty="0" err="1" smtClean="0"/>
              <a:t>filesort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Merge buffer</a:t>
            </a:r>
            <a:r>
              <a:rPr kumimoji="1" lang="zh-CN" altLang="en-US" dirty="0" smtClean="0"/>
              <a:t>的代价？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filesort</a:t>
            </a:r>
            <a:r>
              <a:rPr kumimoji="1" lang="zh-CN" altLang="en-US" dirty="0" smtClean="0"/>
              <a:t>旧算法与新算法资源消耗的评估？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2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优化的本质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以小资源得大吞吐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高频率用高效资源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低频率使用低效资源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高效资源通常是相对稀缺的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帮助实现优化目标</a:t>
            </a:r>
            <a:r>
              <a:rPr kumimoji="1" lang="zh-CN" altLang="en-US" smtClean="0"/>
              <a:t>的是算法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1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 smtClean="0">
                <a:latin typeface="黑体"/>
                <a:ea typeface="黑体"/>
                <a:cs typeface="黑体"/>
              </a:rPr>
              <a:t>谢谢大家</a:t>
            </a:r>
            <a:endParaRPr kumimoji="1" lang="en-US" altLang="zh-CN" sz="3200" dirty="0" smtClean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kumimoji="1" lang="en-US" altLang="zh-CN" sz="3200" dirty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kumimoji="1" lang="en-US" altLang="zh-CN" sz="3200" dirty="0" smtClean="0">
              <a:latin typeface="黑体"/>
              <a:ea typeface="黑体"/>
              <a:cs typeface="黑体"/>
            </a:endParaRPr>
          </a:p>
          <a:p>
            <a:pPr marL="0" indent="0" algn="r">
              <a:buNone/>
            </a:pPr>
            <a:r>
              <a:rPr kumimoji="1" lang="zh-CN" altLang="en-US" sz="3200" dirty="0" smtClean="0">
                <a:latin typeface="黑体"/>
                <a:ea typeface="黑体"/>
                <a:cs typeface="黑体"/>
              </a:rPr>
              <a:t>问题讨论？</a:t>
            </a:r>
            <a:endParaRPr kumimoji="1" lang="zh-CN" altLang="en-US" sz="32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077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1530"/>
          </a:xfrm>
        </p:spPr>
        <p:txBody>
          <a:bodyPr/>
          <a:lstStyle/>
          <a:p>
            <a:r>
              <a:rPr kumimoji="1" lang="en-US" altLang="zh-CN" dirty="0" err="1" smtClean="0"/>
              <a:t>filesort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32254" y="1131735"/>
            <a:ext cx="8657275" cy="557065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读取所有需要排序的数据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每行数据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original</a:t>
            </a:r>
            <a:r>
              <a:rPr kumimoji="1" lang="zh-CN" altLang="en-US" dirty="0" smtClean="0"/>
              <a:t>）：存储排序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和行指针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）：存储排序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中的字段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每次排序</a:t>
            </a:r>
            <a:r>
              <a:rPr kumimoji="1" lang="en-US" altLang="zh-CN" dirty="0" err="1" smtClean="0"/>
              <a:t>sort_buffer_size</a:t>
            </a:r>
            <a:r>
              <a:rPr kumimoji="1" lang="zh-CN" altLang="en-US" dirty="0" smtClean="0"/>
              <a:t>能容纳的行数，排序结果写入</a:t>
            </a:r>
            <a:r>
              <a:rPr kumimoji="1" lang="en-US" altLang="zh-CN" dirty="0" smtClean="0"/>
              <a:t>IO_CACHE</a:t>
            </a:r>
            <a:r>
              <a:rPr kumimoji="1" lang="zh-CN" altLang="en-US" dirty="0" smtClean="0"/>
              <a:t>对象（不妨称为</a:t>
            </a:r>
            <a:r>
              <a:rPr kumimoji="1" lang="en-US" altLang="zh-CN" dirty="0" smtClean="0"/>
              <a:t>IO1</a:t>
            </a:r>
            <a:r>
              <a:rPr kumimoji="1" lang="zh-CN" altLang="en-US" dirty="0" smtClean="0"/>
              <a:t>），本次排序结果的位置信息写入另一个</a:t>
            </a:r>
            <a:r>
              <a:rPr kumimoji="1" lang="en-US" altLang="zh-CN" dirty="0" smtClean="0"/>
              <a:t>IO_CACHE</a:t>
            </a:r>
            <a:r>
              <a:rPr kumimoji="1" lang="zh-CN" altLang="en-US" dirty="0" smtClean="0"/>
              <a:t>对象（不妨称为</a:t>
            </a:r>
            <a:r>
              <a:rPr kumimoji="1" lang="en-US" altLang="zh-CN" dirty="0" smtClean="0"/>
              <a:t>IO2</a:t>
            </a:r>
            <a:r>
              <a:rPr kumimoji="1" lang="zh-CN" altLang="en-US" dirty="0" smtClean="0"/>
              <a:t>）；</a:t>
            </a:r>
            <a:endParaRPr kumimoji="1" lang="en-US" altLang="zh-CN" dirty="0" smtClean="0"/>
          </a:p>
          <a:p>
            <a:r>
              <a:rPr kumimoji="1" lang="en-US" altLang="zh-CN" dirty="0"/>
              <a:t>IO_CACHE</a:t>
            </a:r>
            <a:r>
              <a:rPr kumimoji="1" lang="zh-CN" altLang="en-US" dirty="0"/>
              <a:t>超过</a:t>
            </a:r>
            <a:r>
              <a:rPr kumimoji="1" lang="en-US" altLang="zh-CN" dirty="0"/>
              <a:t>64k</a:t>
            </a:r>
            <a:r>
              <a:rPr kumimoji="1" lang="zh-CN" altLang="en-US" dirty="0"/>
              <a:t>时写入临时文件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</a:t>
            </a:r>
            <a:r>
              <a:rPr kumimoji="1" lang="en-US" altLang="zh-CN" dirty="0"/>
              <a:t>order by</a:t>
            </a:r>
            <a:r>
              <a:rPr kumimoji="1" lang="zh-CN" altLang="en-US" dirty="0"/>
              <a:t>有</a:t>
            </a:r>
            <a:r>
              <a:rPr kumimoji="1" lang="en-US" altLang="zh-CN" dirty="0"/>
              <a:t>limit n</a:t>
            </a:r>
            <a:r>
              <a:rPr kumimoji="1" lang="zh-CN" altLang="en-US" dirty="0"/>
              <a:t>时，只需要把前</a:t>
            </a:r>
            <a:r>
              <a:rPr kumimoji="1" lang="en-US" altLang="zh-CN" dirty="0"/>
              <a:t>n</a:t>
            </a:r>
            <a:r>
              <a:rPr kumimoji="1" lang="zh-CN" altLang="en-US" dirty="0" smtClean="0"/>
              <a:t>条排序结果写入</a:t>
            </a:r>
            <a:r>
              <a:rPr kumimoji="1" lang="en-US" altLang="zh-CN" dirty="0" smtClean="0"/>
              <a:t>IO_CACHE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长度</a:t>
            </a:r>
            <a:r>
              <a:rPr kumimoji="1" lang="en-US" altLang="zh-CN" dirty="0" smtClean="0"/>
              <a:t>&lt;=20</a:t>
            </a:r>
            <a:r>
              <a:rPr kumimoji="1" lang="zh-CN" altLang="en-US" dirty="0" smtClean="0"/>
              <a:t>且排序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数量在一千和十万之间时使用</a:t>
            </a:r>
            <a:r>
              <a:rPr kumimoji="1" lang="en-US" altLang="zh-CN" dirty="0" err="1" smtClean="0"/>
              <a:t>radixsort</a:t>
            </a:r>
            <a:r>
              <a:rPr kumimoji="1" lang="zh-CN" altLang="en-US" dirty="0" smtClean="0"/>
              <a:t>，否则使用</a:t>
            </a:r>
            <a:r>
              <a:rPr kumimoji="1" lang="en-US" altLang="zh-CN" dirty="0" smtClean="0"/>
              <a:t>quicksort</a:t>
            </a:r>
          </a:p>
          <a:p>
            <a:r>
              <a:rPr kumimoji="1" lang="en-US" altLang="zh-CN" dirty="0" smtClean="0"/>
              <a:t>Merge buffer</a:t>
            </a:r>
          </a:p>
          <a:p>
            <a:r>
              <a:rPr kumimoji="1" lang="zh-CN" altLang="en-US" dirty="0" smtClean="0"/>
              <a:t>读取排序结果（算法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直接从临时文件读取结果；算法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从临时文件读取行指针，再从表中读取数据）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40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5278" y="338328"/>
            <a:ext cx="3490346" cy="1252728"/>
          </a:xfrm>
        </p:spPr>
        <p:txBody>
          <a:bodyPr/>
          <a:lstStyle/>
          <a:p>
            <a:r>
              <a:rPr kumimoji="1" lang="en-US" altLang="zh-CN" dirty="0" smtClean="0"/>
              <a:t>Merge buffer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44" y="0"/>
            <a:ext cx="8246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Merge buffer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96" y="2677696"/>
            <a:ext cx="6427628" cy="23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filesort</a:t>
            </a:r>
            <a:r>
              <a:rPr kumimoji="1" lang="en-US" altLang="zh-CN" dirty="0" smtClean="0"/>
              <a:t> algorithm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22965" y="1832355"/>
            <a:ext cx="8724729" cy="4934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select </a:t>
            </a:r>
            <a:r>
              <a:rPr kumimoji="1" lang="en-US" altLang="zh-CN" dirty="0" err="1"/>
              <a:t>bgid</a:t>
            </a:r>
            <a:r>
              <a:rPr kumimoji="1" lang="en-US" altLang="zh-CN" dirty="0"/>
              <a:t> from </a:t>
            </a:r>
            <a:r>
              <a:rPr kumimoji="1" lang="en-US" altLang="zh-CN" dirty="0" err="1"/>
              <a:t>bigt</a:t>
            </a:r>
            <a:r>
              <a:rPr kumimoji="1" lang="en-US" altLang="zh-CN" dirty="0"/>
              <a:t> order by </a:t>
            </a:r>
            <a:r>
              <a:rPr kumimoji="1" lang="en-US" altLang="zh-CN" dirty="0" err="1"/>
              <a:t>bgname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Create Table: CREATE TABLE `</a:t>
            </a:r>
            <a:r>
              <a:rPr kumimoji="1" lang="en-US" altLang="zh-CN" dirty="0" err="1"/>
              <a:t>bigt</a:t>
            </a:r>
            <a:r>
              <a:rPr kumimoji="1" lang="en-US" altLang="zh-CN" dirty="0"/>
              <a:t>` (</a:t>
            </a:r>
          </a:p>
          <a:p>
            <a:pPr marL="0" indent="0">
              <a:buNone/>
            </a:pPr>
            <a:r>
              <a:rPr kumimoji="1" lang="en-US" altLang="zh-CN" dirty="0"/>
              <a:t>  `</a:t>
            </a:r>
            <a:r>
              <a:rPr kumimoji="1" lang="en-US" altLang="zh-CN" dirty="0" err="1"/>
              <a:t>bgid</a:t>
            </a:r>
            <a:r>
              <a:rPr kumimoji="1" lang="en-US" altLang="zh-CN" dirty="0"/>
              <a:t>`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(10) unsigned NOT NULL AUTO_INCREMENT,</a:t>
            </a:r>
          </a:p>
          <a:p>
            <a:pPr marL="0" indent="0">
              <a:buNone/>
            </a:pPr>
            <a:r>
              <a:rPr kumimoji="1" lang="en-US" altLang="zh-CN" dirty="0"/>
              <a:t>  `</a:t>
            </a:r>
            <a:r>
              <a:rPr kumimoji="1" lang="en-US" altLang="zh-CN" dirty="0" err="1"/>
              <a:t>bgname</a:t>
            </a:r>
            <a:r>
              <a:rPr kumimoji="1" lang="en-US" altLang="zh-CN" dirty="0"/>
              <a:t>` </a:t>
            </a:r>
            <a:r>
              <a:rPr kumimoji="1" lang="en-US" altLang="zh-CN" dirty="0" err="1"/>
              <a:t>varchar</a:t>
            </a:r>
            <a:r>
              <a:rPr kumimoji="1" lang="en-US" altLang="zh-CN" dirty="0"/>
              <a:t>(100) DEFAULT NULL,</a:t>
            </a:r>
          </a:p>
          <a:p>
            <a:pPr marL="0" indent="0">
              <a:buNone/>
            </a:pPr>
            <a:r>
              <a:rPr kumimoji="1" lang="en-US" altLang="zh-CN" dirty="0"/>
              <a:t>  `status` </a:t>
            </a:r>
            <a:r>
              <a:rPr kumimoji="1" lang="en-US" altLang="zh-CN" dirty="0" err="1"/>
              <a:t>tinyint</a:t>
            </a:r>
            <a:r>
              <a:rPr kumimoji="1" lang="en-US" altLang="zh-CN" dirty="0"/>
              <a:t>(4) DEFAULT '0',</a:t>
            </a:r>
          </a:p>
          <a:p>
            <a:pPr marL="0" indent="0">
              <a:buNone/>
            </a:pPr>
            <a:r>
              <a:rPr kumimoji="1" lang="en-US" altLang="zh-CN" dirty="0"/>
              <a:t>  PRIMARY KEY (`</a:t>
            </a:r>
            <a:r>
              <a:rPr kumimoji="1" lang="en-US" altLang="zh-CN" dirty="0" err="1"/>
              <a:t>bgid</a:t>
            </a:r>
            <a:r>
              <a:rPr kumimoji="1" lang="en-US" altLang="zh-CN" dirty="0"/>
              <a:t>`)</a:t>
            </a:r>
          </a:p>
          <a:p>
            <a:pPr marL="0" indent="0">
              <a:buNone/>
            </a:pPr>
            <a:r>
              <a:rPr kumimoji="1" lang="en-US" altLang="zh-CN" dirty="0"/>
              <a:t>) ENGINE=</a:t>
            </a:r>
            <a:r>
              <a:rPr kumimoji="1" lang="en-US" altLang="zh-CN" dirty="0" err="1"/>
              <a:t>InnoDB</a:t>
            </a:r>
            <a:r>
              <a:rPr kumimoji="1" lang="en-US" altLang="zh-CN" dirty="0"/>
              <a:t> DEFAULT CHARSET=latin1</a:t>
            </a:r>
          </a:p>
          <a:p>
            <a:pPr marL="0" indent="0">
              <a:buNone/>
            </a:pPr>
            <a:r>
              <a:rPr kumimoji="1" lang="en-US" altLang="zh-CN" dirty="0" err="1"/>
              <a:t>bgid</a:t>
            </a: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字节）、</a:t>
            </a:r>
            <a:r>
              <a:rPr kumimoji="1" lang="en-US" altLang="zh-CN" dirty="0" err="1"/>
              <a:t>bgname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102</a:t>
            </a:r>
            <a:r>
              <a:rPr kumimoji="1" lang="zh-CN" altLang="en-US" dirty="0"/>
              <a:t>字节）、</a:t>
            </a:r>
            <a:r>
              <a:rPr lang="en-US" altLang="zh-CN" dirty="0"/>
              <a:t>(null_fields+7)/8=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null_fields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bgname</a:t>
            </a:r>
            <a:r>
              <a:rPr lang="zh-CN" altLang="en-US" dirty="0" smtClean="0"/>
              <a:t>是可以为空的字段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length=4+102+1=107</a:t>
            </a:r>
          </a:p>
          <a:p>
            <a:pPr marL="0" indent="0">
              <a:buNone/>
            </a:pPr>
            <a:r>
              <a:rPr lang="en-US" altLang="zh-CN" dirty="0" err="1" smtClean="0"/>
              <a:t>sort_length</a:t>
            </a:r>
            <a:r>
              <a:rPr lang="en-US" altLang="zh-CN" dirty="0" smtClean="0"/>
              <a:t>=101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bgname</a:t>
            </a:r>
            <a:r>
              <a:rPr lang="zh-CN" altLang="en-US" dirty="0" smtClean="0"/>
              <a:t>长度）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filesort</a:t>
            </a:r>
            <a:r>
              <a:rPr kumimoji="1" lang="en-US" altLang="zh-CN" dirty="0"/>
              <a:t> algorithm</a:t>
            </a:r>
            <a:r>
              <a:rPr kumimoji="1" lang="zh-CN" altLang="en-US" dirty="0" smtClean="0"/>
              <a:t>选择续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满足下两个条件之一时</a:t>
            </a:r>
            <a:r>
              <a:rPr kumimoji="1" lang="zh-CN" altLang="en-US" dirty="0" smtClean="0"/>
              <a:t>选择</a:t>
            </a:r>
            <a:r>
              <a:rPr kumimoji="1" lang="en-US" altLang="zh-CN" dirty="0"/>
              <a:t>original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字段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length+sortlength</a:t>
            </a:r>
            <a:r>
              <a:rPr lang="en-US" altLang="zh-CN" dirty="0"/>
              <a:t> &gt; </a:t>
            </a:r>
            <a:r>
              <a:rPr lang="en-US" altLang="zh-CN" dirty="0" err="1" smtClean="0"/>
              <a:t>max_length_for_sort_data</a:t>
            </a:r>
            <a:endParaRPr lang="en-US" altLang="zh-CN" dirty="0"/>
          </a:p>
          <a:p>
            <a:r>
              <a:rPr kumimoji="1" lang="zh-CN" altLang="en-US" dirty="0" smtClean="0"/>
              <a:t>否则选择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本例选择了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字段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length+sortlength</a:t>
            </a:r>
            <a:r>
              <a:rPr kumimoji="1" lang="en-US" altLang="zh-CN" dirty="0" smtClean="0"/>
              <a:t>=208</a:t>
            </a:r>
          </a:p>
          <a:p>
            <a:pPr lvl="1"/>
            <a:r>
              <a:rPr lang="en-US" altLang="zh-CN" dirty="0" err="1" smtClean="0"/>
              <a:t>max_length_for_sort_data</a:t>
            </a:r>
            <a:r>
              <a:rPr lang="en-US" altLang="zh-CN" dirty="0" smtClean="0"/>
              <a:t>=1024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3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Sort buffer</a:t>
            </a:r>
            <a:r>
              <a:rPr kumimoji="1" lang="zh-CN" altLang="en-US" dirty="0" smtClean="0"/>
              <a:t>内存使用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746449" y="2443140"/>
            <a:ext cx="7533951" cy="3683023"/>
          </a:xfrm>
        </p:spPr>
        <p:txBody>
          <a:bodyPr/>
          <a:lstStyle/>
          <a:p>
            <a:r>
              <a:rPr lang="en-US" altLang="zh-CN" dirty="0"/>
              <a:t>keys= </a:t>
            </a:r>
            <a:r>
              <a:rPr lang="en-US" altLang="zh-CN" dirty="0" err="1" smtClean="0"/>
              <a:t>sort_buff_size</a:t>
            </a:r>
            <a:r>
              <a:rPr lang="en-US" altLang="zh-CN" dirty="0"/>
              <a:t>/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rec_length</a:t>
            </a:r>
            <a:r>
              <a:rPr lang="en-US" altLang="zh-CN" dirty="0" err="1"/>
              <a:t>+sizeof</a:t>
            </a:r>
            <a:r>
              <a:rPr lang="en-US" altLang="zh-CN" dirty="0"/>
              <a:t>(char*)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rec_length</a:t>
            </a:r>
            <a:r>
              <a:rPr lang="en-US" altLang="zh-CN" dirty="0" smtClean="0"/>
              <a:t>=</a:t>
            </a:r>
            <a:r>
              <a:rPr kumimoji="1" lang="en-US" altLang="zh-CN" dirty="0" err="1" smtClean="0"/>
              <a:t>length</a:t>
            </a:r>
            <a:r>
              <a:rPr kumimoji="1" lang="en-US" altLang="zh-CN" dirty="0" err="1"/>
              <a:t>+</a:t>
            </a:r>
            <a:r>
              <a:rPr kumimoji="1" lang="en-US" altLang="zh-CN" dirty="0" err="1" smtClean="0"/>
              <a:t>sortlength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本例中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rec_length</a:t>
            </a:r>
            <a:r>
              <a:rPr kumimoji="1" lang="en-US" altLang="zh-CN" dirty="0" smtClean="0"/>
              <a:t>=208</a:t>
            </a:r>
          </a:p>
          <a:p>
            <a:pPr lvl="1"/>
            <a:r>
              <a:rPr kumimoji="1" lang="en-US" altLang="zh-CN" dirty="0" err="1" smtClean="0"/>
              <a:t>sizeof</a:t>
            </a:r>
            <a:r>
              <a:rPr kumimoji="1" lang="en-US" altLang="zh-CN" dirty="0" smtClean="0"/>
              <a:t>(char*)=4</a:t>
            </a:r>
          </a:p>
          <a:p>
            <a:pPr lvl="1"/>
            <a:r>
              <a:rPr kumimoji="1" lang="en-US" altLang="zh-CN" dirty="0" err="1" smtClean="0"/>
              <a:t>sort_buff_size</a:t>
            </a:r>
            <a:r>
              <a:rPr kumimoji="1" lang="en-US" altLang="zh-CN" dirty="0" smtClean="0"/>
              <a:t>=2097116</a:t>
            </a:r>
          </a:p>
          <a:p>
            <a:pPr lvl="1"/>
            <a:r>
              <a:rPr kumimoji="1" lang="en-US" altLang="zh-CN" dirty="0" smtClean="0"/>
              <a:t>keys=9892</a:t>
            </a:r>
          </a:p>
          <a:p>
            <a:pPr lvl="1"/>
            <a:r>
              <a:rPr kumimoji="1" lang="zh-CN" altLang="en-US" dirty="0" smtClean="0"/>
              <a:t>即能在内存中一次排序的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9892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0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倒序的实现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不是在比较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值大小时实现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发现正序、倒序，在比较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值大小的函数中没有区别对待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差点以为把整个排序过程看错了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是在向排序区写入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值时实现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在跟踪字符类型倒序倒序时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make_sortkey</a:t>
            </a:r>
            <a:r>
              <a:rPr kumimoji="1" lang="zh-CN" altLang="en-US" dirty="0" smtClean="0"/>
              <a:t>中对每个字节取反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这样后续的正序排序就相当于倒序排序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1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10872</TotalTime>
  <Words>645</Words>
  <Application>Microsoft Macintosh PowerPoint</Application>
  <PresentationFormat>全屏显示(4:3)</PresentationFormat>
  <Paragraphs>116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Soho</vt:lpstr>
      <vt:lpstr>MySQL优化之filesort</vt:lpstr>
      <vt:lpstr>看mysql源码的收获</vt:lpstr>
      <vt:lpstr>filesort algorithm</vt:lpstr>
      <vt:lpstr>Merge buffer</vt:lpstr>
      <vt:lpstr>Merge buffer</vt:lpstr>
      <vt:lpstr>filesort algorithm选择</vt:lpstr>
      <vt:lpstr>filesort algorithm选择续</vt:lpstr>
      <vt:lpstr>Sort buffer内存使用</vt:lpstr>
      <vt:lpstr>倒序的实现</vt:lpstr>
      <vt:lpstr>正序排序Merge buffer示例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Merge buffer总结</vt:lpstr>
      <vt:lpstr>Merge buffer主要原理</vt:lpstr>
      <vt:lpstr>为什么用heapsort？</vt:lpstr>
      <vt:lpstr>运维上的思考</vt:lpstr>
      <vt:lpstr>优化的本质</vt:lpstr>
      <vt:lpstr>PowerPoint 演示文稿</vt:lpstr>
    </vt:vector>
  </TitlesOfParts>
  <Company>buddha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古</dc:creator>
  <cp:lastModifiedBy>雷 古</cp:lastModifiedBy>
  <cp:revision>125</cp:revision>
  <dcterms:created xsi:type="dcterms:W3CDTF">2012-07-05T10:00:45Z</dcterms:created>
  <dcterms:modified xsi:type="dcterms:W3CDTF">2012-08-04T15:15:23Z</dcterms:modified>
</cp:coreProperties>
</file>