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6"/>
  </p:notesMasterIdLst>
  <p:handoutMasterIdLst>
    <p:handoutMasterId r:id="rId17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9" r:id="rId10"/>
    <p:sldId id="264" r:id="rId11"/>
    <p:sldId id="267" r:id="rId12"/>
    <p:sldId id="271" r:id="rId13"/>
    <p:sldId id="268" r:id="rId14"/>
    <p:sldId id="266" r:id="rId15"/>
  </p:sldIdLst>
  <p:sldSz cx="12192000" cy="6858000"/>
  <p:notesSz cx="7559675" cy="10691813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image" Target="../media/image2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it-IT" sz="14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3" name="Segnaposto data 2"/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it-IT" sz="14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4" name="Segnaposto piè di pagina 3"/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it-IT" sz="14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5" name="Segnaposto numero diapositiva 4"/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447324A3-5A1C-49D4-87F2-10CA8B578375}" type="slidenum">
              <a:t>‹N›</a:t>
            </a:fld>
            <a:endParaRPr lang="it-IT" sz="14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Mangal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7704100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Segnaposto note 2"/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it-IT"/>
          </a:p>
        </p:txBody>
      </p:sp>
      <p:sp>
        <p:nvSpPr>
          <p:cNvPr id="4" name="Segnaposto intestazione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rtl="0" hangingPunct="0">
              <a:buNone/>
              <a:tabLst/>
              <a:defRPr lang="it-IT" sz="1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it-IT"/>
          </a:p>
        </p:txBody>
      </p:sp>
      <p:sp>
        <p:nvSpPr>
          <p:cNvPr id="5" name="Segnaposto data 4"/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rtl="0" hangingPunct="0">
              <a:buNone/>
              <a:tabLst/>
              <a:defRPr lang="it-IT" sz="1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it-IT"/>
          </a:p>
        </p:txBody>
      </p:sp>
      <p:sp>
        <p:nvSpPr>
          <p:cNvPr id="6" name="Segnaposto piè di pagina 5"/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rtl="0" hangingPunct="0">
              <a:buNone/>
              <a:tabLst/>
              <a:defRPr lang="it-IT" sz="1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it-IT"/>
          </a:p>
        </p:txBody>
      </p:sp>
      <p:sp>
        <p:nvSpPr>
          <p:cNvPr id="7" name="Segnaposto numero diapositiva 6"/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algn="r" rtl="0" hangingPunct="0">
              <a:buNone/>
              <a:tabLst/>
              <a:defRPr lang="it-IT" sz="1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fld id="{551F3C32-8F3C-4E49-AB84-564364EBC790}" type="slidenum"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278187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it-IT" sz="2000" b="0" i="0" u="none" strike="noStrike" kern="1200">
        <a:ln>
          <a:noFill/>
        </a:ln>
        <a:latin typeface="Arial" pitchFamily="18"/>
        <a:ea typeface="Microsoft YaHei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numero diapositiva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BDD5C082-FE0D-42A0-8FB2-1E2578A92A0E}" type="slidenum">
              <a:t>1</a:t>
            </a:fld>
            <a:endParaRPr lang="it-IT"/>
          </a:p>
        </p:txBody>
      </p:sp>
      <p:sp>
        <p:nvSpPr>
          <p:cNvPr id="2" name="Segnaposto immagine diapositiva 1"/>
          <p:cNvSpPr>
            <a:spLocks noGrp="1" noRot="1" noChangeAspect="1" noResize="1"/>
          </p:cNvSpPr>
          <p:nvPr>
            <p:ph type="sldImg"/>
          </p:nvPr>
        </p:nvSpPr>
        <p:spPr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Segnaposto note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400"/>
          </a:xfrm>
        </p:spPr>
        <p:txBody>
          <a:bodyPr/>
          <a:lstStyle/>
          <a:p>
            <a:endParaRPr lang="it-IT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numero diapositiva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747AA968-996C-43AE-9185-2AB33880750F}" type="slidenum">
              <a:t>13</a:t>
            </a:fld>
            <a:endParaRPr lang="it-IT"/>
          </a:p>
        </p:txBody>
      </p:sp>
      <p:sp>
        <p:nvSpPr>
          <p:cNvPr id="2" name="Segnaposto immagine diapositiva 1"/>
          <p:cNvSpPr>
            <a:spLocks noGrp="1" noRot="1" noChangeAspect="1" noResize="1"/>
          </p:cNvSpPr>
          <p:nvPr>
            <p:ph type="sldImg"/>
          </p:nvPr>
        </p:nvSpPr>
        <p:spPr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Segnaposto note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400"/>
          </a:xfrm>
        </p:spPr>
        <p:txBody>
          <a:bodyPr/>
          <a:lstStyle/>
          <a:p>
            <a:endParaRPr lang="it-IT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numero diapositiva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EB16A6EB-BC96-4865-93B7-E745720A6AD7}" type="slidenum">
              <a:t>2</a:t>
            </a:fld>
            <a:endParaRPr lang="it-IT"/>
          </a:p>
        </p:txBody>
      </p:sp>
      <p:sp>
        <p:nvSpPr>
          <p:cNvPr id="2" name="Segnaposto immagine diapositiva 1"/>
          <p:cNvSpPr>
            <a:spLocks noGrp="1" noRot="1" noChangeAspect="1" noResize="1"/>
          </p:cNvSpPr>
          <p:nvPr>
            <p:ph type="sldImg"/>
          </p:nvPr>
        </p:nvSpPr>
        <p:spPr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Segnaposto note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400"/>
          </a:xfrm>
        </p:spPr>
        <p:txBody>
          <a:bodyPr/>
          <a:lstStyle/>
          <a:p>
            <a:endParaRPr lang="it-IT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numero diapositiva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3F296E49-CCF4-46BA-8013-2DD7FF202DF6}" type="slidenum">
              <a:t>3</a:t>
            </a:fld>
            <a:endParaRPr lang="it-IT"/>
          </a:p>
        </p:txBody>
      </p:sp>
      <p:sp>
        <p:nvSpPr>
          <p:cNvPr id="2" name="Segnaposto immagine diapositiva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Segnaposto note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400"/>
          </a:xfrm>
        </p:spPr>
        <p:txBody>
          <a:bodyPr/>
          <a:lstStyle/>
          <a:p>
            <a:endParaRPr lang="it-IT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numero diapositiva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8321517A-FF73-40D3-9E30-4DF07CE9CF56}" type="slidenum">
              <a:t>4</a:t>
            </a:fld>
            <a:endParaRPr lang="it-IT"/>
          </a:p>
        </p:txBody>
      </p:sp>
      <p:sp>
        <p:nvSpPr>
          <p:cNvPr id="2" name="Segnaposto immagine diapositiva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Segnaposto note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it-IT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numero diapositiva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4CA19ED1-A845-4851-AE92-C7482D57399A}" type="slidenum">
              <a:t>5</a:t>
            </a:fld>
            <a:endParaRPr lang="it-IT"/>
          </a:p>
        </p:txBody>
      </p:sp>
      <p:sp>
        <p:nvSpPr>
          <p:cNvPr id="2" name="Segnaposto immagine diapositiva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Segnaposto note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it-IT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numero diapositiva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9FFB7733-998F-40C1-B1D2-C2691CBFCC57}" type="slidenum">
              <a:t>6</a:t>
            </a:fld>
            <a:endParaRPr lang="it-IT"/>
          </a:p>
        </p:txBody>
      </p:sp>
      <p:sp>
        <p:nvSpPr>
          <p:cNvPr id="2" name="Segnaposto immagine diapositiva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Segnaposto note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it-IT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numero diapositiva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5A442CA9-28FA-4CC3-AD56-710344E30196}" type="slidenum">
              <a:t>7</a:t>
            </a:fld>
            <a:endParaRPr lang="it-IT"/>
          </a:p>
        </p:txBody>
      </p:sp>
      <p:sp>
        <p:nvSpPr>
          <p:cNvPr id="2" name="Segnaposto immagine diapositiva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Segnaposto note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it-IT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egnaposto numero diapositiva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0" tIns="0" rIns="0" bIns="0" anchor="b" anchorCtr="0">
            <a:noAutofit/>
          </a:bodyPr>
          <a:lstStyle/>
          <a:p>
            <a:pPr lvl="0"/>
            <a:fld id="{CDFC1A2A-B70B-4CF3-BD8D-E8A5A83DEBFA}" type="slidenum">
              <a:t>8</a:t>
            </a:fld>
            <a:endParaRPr lang="it-IT"/>
          </a:p>
        </p:txBody>
      </p:sp>
      <p:sp>
        <p:nvSpPr>
          <p:cNvPr id="2" name="Segnaposto numero diapositiva 6"/>
          <p:cNvSpPr txBox="1"/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400E904D-ADC2-4C76-93C0-AD29D6C97DC2}" type="slidenum">
              <a:t>8</a:t>
            </a:fld>
            <a:endParaRPr lang="it-IT" sz="1400" b="0" i="0" u="none" strike="noStrike" kern="1200" spc="0" baseline="0">
              <a:ln>
                <a:noFill/>
              </a:ln>
              <a:solidFill>
                <a:srgbClr val="000000"/>
              </a:solidFill>
              <a:latin typeface="Times New Roman" pitchFamily="18"/>
              <a:ea typeface="Lucida Sans Unicode" pitchFamily="2"/>
              <a:cs typeface="Tahoma" pitchFamily="2"/>
            </a:endParaRPr>
          </a:p>
        </p:txBody>
      </p:sp>
      <p:sp>
        <p:nvSpPr>
          <p:cNvPr id="3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Segnaposto note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911907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numero diapositiva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5D899225-26BE-493E-BB65-E325B6F2065D}" type="slidenum">
              <a:t>9</a:t>
            </a:fld>
            <a:endParaRPr lang="it-IT"/>
          </a:p>
        </p:txBody>
      </p:sp>
      <p:sp>
        <p:nvSpPr>
          <p:cNvPr id="2" name="Segnaposto immagine diapositiva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Segnaposto note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400"/>
          </a:xfrm>
        </p:spPr>
        <p:txBody>
          <a:bodyPr/>
          <a:lstStyle/>
          <a:p>
            <a:endParaRPr lang="it-IT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8198D7A7-29CE-46EF-92B0-512BD656AF6D}" type="datetime1">
              <a:rPr lang="it-IT" smtClean="0"/>
              <a:pPr lvl="0"/>
              <a:t>19/02/2017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DBB007D-D5DF-4657-A157-E6FE98583B62}" type="slidenum"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69829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8198D7A7-29CE-46EF-92B0-512BD656AF6D}" type="datetime1">
              <a:rPr lang="it-IT" smtClean="0"/>
              <a:pPr lvl="0"/>
              <a:t>19/02/2017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FCDEE50-8A23-47BE-A5DB-730683B3E98B}" type="slidenum"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69386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839200" y="273050"/>
            <a:ext cx="2743200" cy="5857875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609600" y="273050"/>
            <a:ext cx="8077200" cy="5857875"/>
          </a:xfrm>
        </p:spPr>
        <p:txBody>
          <a:bodyPr vert="eaVer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8198D7A7-29CE-46EF-92B0-512BD656AF6D}" type="datetime1">
              <a:rPr lang="it-IT" smtClean="0"/>
              <a:pPr lvl="0"/>
              <a:t>19/02/2017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78993FF-A42B-45F1-B59A-CC93A1A72371}" type="slidenum"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46330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C7A69C6D-C6D4-4DF2-BE7D-236FF32E5CD9}" type="datetime1">
              <a:rPr lang="it-IT" smtClean="0"/>
              <a:pPr lvl="0"/>
              <a:t>19/02/2017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67E998C-2233-454A-9600-B57176B10790}" type="slidenum"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05635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C7A69C6D-C6D4-4DF2-BE7D-236FF32E5CD9}" type="datetime1">
              <a:rPr lang="it-IT" smtClean="0"/>
              <a:pPr lvl="0"/>
              <a:t>19/02/2017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0AEEC79-F67D-4196-B0EB-73DDA6590C95}" type="slidenum"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84818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C7A69C6D-C6D4-4DF2-BE7D-236FF32E5CD9}" type="datetime1">
              <a:rPr lang="it-IT" smtClean="0"/>
              <a:pPr lvl="0"/>
              <a:t>19/02/2017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A21DB08-99E9-4517-832F-CF1A64225992}" type="slidenum"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42269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609600" y="1604963"/>
            <a:ext cx="5410200" cy="4525962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604963"/>
            <a:ext cx="5410200" cy="4525962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C7A69C6D-C6D4-4DF2-BE7D-236FF32E5CD9}" type="datetime1">
              <a:rPr lang="it-IT" smtClean="0"/>
              <a:pPr lvl="0"/>
              <a:t>19/02/2017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FBB27FA-F88D-4C0B-8378-C2A890D8CE40}" type="slidenum"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66834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C7A69C6D-C6D4-4DF2-BE7D-236FF32E5CD9}" type="datetime1">
              <a:rPr lang="it-IT" smtClean="0"/>
              <a:pPr lvl="0"/>
              <a:t>19/02/2017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B358772-CD6D-4845-8D5C-EC12B5DB8D9D}" type="slidenum"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08014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C7A69C6D-C6D4-4DF2-BE7D-236FF32E5CD9}" type="datetime1">
              <a:rPr lang="it-IT" smtClean="0"/>
              <a:pPr lvl="0"/>
              <a:t>19/02/2017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8043C72-8B19-4043-A672-EC7345846800}" type="slidenum"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21099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C7A69C6D-C6D4-4DF2-BE7D-236FF32E5CD9}" type="datetime1">
              <a:rPr lang="it-IT" smtClean="0"/>
              <a:pPr lvl="0"/>
              <a:t>19/02/2017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8EF08BD-7F6F-4DF2-8425-CBAC04F84721}" type="slidenum"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1237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C7A69C6D-C6D4-4DF2-BE7D-236FF32E5CD9}" type="datetime1">
              <a:rPr lang="it-IT" smtClean="0"/>
              <a:pPr lvl="0"/>
              <a:t>19/02/2017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D2CE608-283A-4A4E-8F11-5CC317AA107B}" type="slidenum"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96656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8198D7A7-29CE-46EF-92B0-512BD656AF6D}" type="datetime1">
              <a:rPr lang="it-IT" smtClean="0"/>
              <a:pPr lvl="0"/>
              <a:t>19/02/2017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BF6F77A-8FCF-4790-9397-9298AF4B2E0B}" type="slidenum"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71490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C7A69C6D-C6D4-4DF2-BE7D-236FF32E5CD9}" type="datetime1">
              <a:rPr lang="it-IT" smtClean="0"/>
              <a:pPr lvl="0"/>
              <a:t>19/02/2017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1A41CCC-FADA-43D2-BAEF-3663453779E5}" type="slidenum"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55081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C7A69C6D-C6D4-4DF2-BE7D-236FF32E5CD9}" type="datetime1">
              <a:rPr lang="it-IT" smtClean="0"/>
              <a:pPr lvl="0"/>
              <a:t>19/02/2017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DDD7676-0099-42C0-852D-9EA38D122FEA}" type="slidenum"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62447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839200" y="365125"/>
            <a:ext cx="2743200" cy="5765800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609600" y="365125"/>
            <a:ext cx="8077200" cy="5765800"/>
          </a:xfrm>
        </p:spPr>
        <p:txBody>
          <a:bodyPr vert="eaVer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C7A69C6D-C6D4-4DF2-BE7D-236FF32E5CD9}" type="datetime1">
              <a:rPr lang="it-IT" smtClean="0"/>
              <a:pPr lvl="0"/>
              <a:t>19/02/2017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ADD49E8-32CA-4F87-A26A-F34E541766FF}" type="slidenum"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95330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9E01F8B-A64D-422A-8DEB-5CC9D203095F}" type="datetime1">
              <a:rPr lang="it-IT"/>
              <a:pPr lvl="0"/>
              <a:t>19/02/2017</a:t>
            </a:fld>
            <a:endParaRPr lang="it-IT"/>
          </a:p>
        </p:txBody>
      </p:sp>
      <p:sp>
        <p:nvSpPr>
          <p:cNvPr id="3" name="Segnaposto piè di pagina 2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it-IT"/>
          </a:p>
        </p:txBody>
      </p:sp>
      <p:sp>
        <p:nvSpPr>
          <p:cNvPr id="4" name="Segnaposto numero diapositiva 3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9E235B2-5FFC-4992-A863-8AC6129C7868}" type="slidenum">
              <a:t>‹N›</a:t>
            </a:fld>
            <a:endParaRPr lang="it-IT"/>
          </a:p>
        </p:txBody>
      </p:sp>
      <p:sp>
        <p:nvSpPr>
          <p:cNvPr id="5" name="Titolo 4"/>
          <p:cNvSpPr txBox="1">
            <a:spLocks noGrp="1"/>
          </p:cNvSpPr>
          <p:nvPr>
            <p:ph type="title" idx="4294967295"/>
          </p:nvPr>
        </p:nvSpPr>
        <p:spPr>
          <a:xfrm>
            <a:off x="609480" y="273600"/>
            <a:ext cx="10972440" cy="1144800"/>
          </a:xfrm>
        </p:spPr>
        <p:txBody>
          <a:bodyPr lIns="0" tIns="0" rIns="0" bIns="0" anchor="ctr"/>
          <a:lstStyle>
            <a:lvl1pPr algn="ctr" hangingPunct="0">
              <a:defRPr>
                <a:latin typeface="Arial" pitchFamily="18"/>
              </a:defRPr>
            </a:lvl1pPr>
          </a:lstStyle>
          <a:p>
            <a:endParaRPr lang="it-IT"/>
          </a:p>
        </p:txBody>
      </p:sp>
      <p:sp>
        <p:nvSpPr>
          <p:cNvPr id="6" name="Segnaposto testo 5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lvl1pPr hangingPunct="0">
              <a:spcAft>
                <a:spcPts val="1417"/>
              </a:spcAft>
              <a:defRPr sz="3200">
                <a:latin typeface="Arial" pitchFamily="18"/>
              </a:defRPr>
            </a:lvl1pPr>
          </a:lstStyle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11006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8198D7A7-29CE-46EF-92B0-512BD656AF6D}" type="datetime1">
              <a:rPr lang="it-IT" smtClean="0"/>
              <a:pPr lvl="0"/>
              <a:t>19/02/2017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0F2BE98-EA22-4D83-9A07-34F178AD60D4}" type="slidenum"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99715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609600" y="1604963"/>
            <a:ext cx="5410200" cy="4525962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604963"/>
            <a:ext cx="5410200" cy="4525962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8198D7A7-29CE-46EF-92B0-512BD656AF6D}" type="datetime1">
              <a:rPr lang="it-IT" smtClean="0"/>
              <a:pPr lvl="0"/>
              <a:t>19/02/2017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CA3612A-6BAE-4346-ACBD-E521CBA28822}" type="slidenum"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61567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8198D7A7-29CE-46EF-92B0-512BD656AF6D}" type="datetime1">
              <a:rPr lang="it-IT" smtClean="0"/>
              <a:pPr lvl="0"/>
              <a:t>19/02/2017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FE84716-25F5-4207-BF01-618356FE57DA}" type="slidenum"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84453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8198D7A7-29CE-46EF-92B0-512BD656AF6D}" type="datetime1">
              <a:rPr lang="it-IT" smtClean="0"/>
              <a:pPr lvl="0"/>
              <a:t>19/02/2017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FA448CF-E35D-49BD-9A8A-06E65A2241E2}" type="slidenum"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65116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8198D7A7-29CE-46EF-92B0-512BD656AF6D}" type="datetime1">
              <a:rPr lang="it-IT" smtClean="0"/>
              <a:pPr lvl="0"/>
              <a:t>19/02/2017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A875D35-AB5A-4B6E-A762-70ED92A942F0}" type="slidenum"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28579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8198D7A7-29CE-46EF-92B0-512BD656AF6D}" type="datetime1">
              <a:rPr lang="it-IT" smtClean="0"/>
              <a:pPr lvl="0"/>
              <a:t>19/02/2017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8B6CBB0-DCD9-4CD1-A0CE-BD6871846B90}" type="slidenum"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06690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8198D7A7-29CE-46EF-92B0-512BD656AF6D}" type="datetime1">
              <a:rPr lang="it-IT" smtClean="0"/>
              <a:pPr lvl="0"/>
              <a:t>19/02/2017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50A6E7D-5B10-4C83-B9E7-77C6D124D3D5}" type="slidenum"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45758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 txBox="1">
            <a:spLocks noGrp="1"/>
          </p:cNvSpPr>
          <p:nvPr>
            <p:ph type="dt" sz="half" idx="2"/>
          </p:nvPr>
        </p:nvSpPr>
        <p:spPr>
          <a:xfrm>
            <a:off x="838080" y="6356520"/>
            <a:ext cx="2742840" cy="364679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anchor="t" anchorCtr="0">
            <a:noAutofit/>
          </a:bodyPr>
          <a:lstStyle>
            <a:lvl1pPr marL="0" marR="0" lvl="0" indent="0" algn="l" rtl="0" hangingPunct="1">
              <a:spcBef>
                <a:spcPts val="0"/>
              </a:spcBef>
              <a:spcAft>
                <a:spcPts val="0"/>
              </a:spcAft>
              <a:buNone/>
              <a:tabLst/>
              <a:defRPr lang="it-IT" sz="1800" b="0" i="0" u="none" strike="noStrike" kern="1200" spc="0">
                <a:solidFill>
                  <a:srgbClr val="000000"/>
                </a:solidFill>
                <a:latin typeface="Calibri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fld id="{8198D7A7-29CE-46EF-92B0-512BD656AF6D}" type="datetime1">
              <a:rPr lang="it-IT"/>
              <a:pPr lvl="0"/>
              <a:t>19/02/2017</a:t>
            </a:fld>
            <a:endParaRPr lang="it-IT"/>
          </a:p>
        </p:txBody>
      </p:sp>
      <p:sp>
        <p:nvSpPr>
          <p:cNvPr id="3" name="Segnaposto piè di pagina 2"/>
          <p:cNvSpPr txBox="1">
            <a:spLocks noGrp="1"/>
          </p:cNvSpPr>
          <p:nvPr>
            <p:ph type="ftr" sz="quarter" idx="3"/>
          </p:nvPr>
        </p:nvSpPr>
        <p:spPr>
          <a:xfrm>
            <a:off x="4038479" y="6356520"/>
            <a:ext cx="4114440" cy="364679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anchor="t" anchorCtr="0">
            <a:noAutofit/>
          </a:bodyPr>
          <a:lstStyle>
            <a:lvl1pPr lvl="0" rtl="0" hangingPunct="0">
              <a:buNone/>
              <a:tabLst/>
              <a:defRPr lang="it-IT" sz="2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it-IT"/>
          </a:p>
        </p:txBody>
      </p:sp>
      <p:sp>
        <p:nvSpPr>
          <p:cNvPr id="4" name="Segnaposto numero diapositiva 3"/>
          <p:cNvSpPr txBox="1">
            <a:spLocks noGrp="1"/>
          </p:cNvSpPr>
          <p:nvPr>
            <p:ph type="sldNum" sz="quarter" idx="4"/>
          </p:nvPr>
        </p:nvSpPr>
        <p:spPr>
          <a:xfrm>
            <a:off x="8610480" y="6356520"/>
            <a:ext cx="2742840" cy="364679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anchor="t" anchorCtr="0">
            <a:noAutofit/>
          </a:bodyPr>
          <a:lstStyle>
            <a:lvl1pPr marL="0" marR="0" lvl="0" indent="0" algn="l" rtl="0" hangingPunct="1">
              <a:spcBef>
                <a:spcPts val="0"/>
              </a:spcBef>
              <a:spcAft>
                <a:spcPts val="0"/>
              </a:spcAft>
              <a:buNone/>
              <a:tabLst/>
              <a:defRPr lang="it-IT" sz="1800" b="0" i="0" u="none" strike="noStrike" kern="1200" spc="0">
                <a:solidFill>
                  <a:srgbClr val="000000"/>
                </a:solidFill>
                <a:latin typeface="Calibri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fld id="{0D4CA693-BBCC-4CBD-AE18-631F53E56AEE}" type="slidenum">
              <a:t>‹N›</a:t>
            </a:fld>
            <a:endParaRPr lang="it-IT"/>
          </a:p>
        </p:txBody>
      </p:sp>
      <p:sp>
        <p:nvSpPr>
          <p:cNvPr id="5" name="Segnaposto titolo 4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/>
          <a:lstStyle/>
          <a:p>
            <a:endParaRPr lang="it-IT"/>
          </a:p>
        </p:txBody>
      </p:sp>
      <p:sp>
        <p:nvSpPr>
          <p:cNvPr id="6" name="Segnaposto testo 5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452592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algn="l" rtl="0" hangingPunct="1">
        <a:lnSpc>
          <a:spcPct val="90000"/>
        </a:lnSpc>
        <a:tabLst/>
        <a:defRPr lang="it-IT" sz="1800" b="0" i="0" u="none" strike="noStrike" kern="1200" spc="0">
          <a:ln>
            <a:noFill/>
          </a:ln>
          <a:solidFill>
            <a:srgbClr val="000000"/>
          </a:solidFill>
          <a:latin typeface="Calibri" pitchFamily="18"/>
          <a:ea typeface="Microsoft YaHei" pitchFamily="2"/>
        </a:defRPr>
      </a:lvl1pPr>
    </p:titleStyle>
    <p:bodyStyle>
      <a:lvl1pPr algn="l" rtl="0" hangingPunct="1">
        <a:lnSpc>
          <a:spcPct val="90000"/>
        </a:lnSpc>
        <a:spcBef>
          <a:spcPts val="0"/>
        </a:spcBef>
        <a:spcAft>
          <a:spcPts val="1417"/>
        </a:spcAft>
        <a:tabLst/>
        <a:defRPr lang="it-IT" sz="2800" b="0" i="0" u="none" strike="noStrike" kern="1200" spc="0">
          <a:ln>
            <a:noFill/>
          </a:ln>
          <a:solidFill>
            <a:srgbClr val="000000"/>
          </a:solidFill>
          <a:latin typeface="Calibri" pitchFamily="18"/>
          <a:ea typeface="Microsoft YaHei" pitchFamily="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="t">
            <a:noAutofit/>
          </a:bodyPr>
          <a:lstStyle/>
          <a:p>
            <a:pPr lvl="0"/>
            <a:r>
              <a:rPr lang="it-IT"/>
              <a:t>Fate clic per modificare il formato del testo del titoloFare clic per modificare lo stile del titolo</a:t>
            </a:r>
          </a:p>
        </p:txBody>
      </p:sp>
      <p:sp>
        <p:nvSpPr>
          <p:cNvPr id="3" name="Segnaposto data 2"/>
          <p:cNvSpPr txBox="1">
            <a:spLocks noGrp="1"/>
          </p:cNvSpPr>
          <p:nvPr>
            <p:ph type="dt" sz="half" idx="2"/>
          </p:nvPr>
        </p:nvSpPr>
        <p:spPr>
          <a:xfrm>
            <a:off x="838080" y="6356520"/>
            <a:ext cx="2742840" cy="364679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anchor="t" anchorCtr="0">
            <a:noAutofit/>
          </a:bodyPr>
          <a:lstStyle>
            <a:lvl1pPr marL="0" marR="0" lvl="0" indent="0" algn="l" rtl="0" hangingPunct="1">
              <a:spcBef>
                <a:spcPts val="0"/>
              </a:spcBef>
              <a:spcAft>
                <a:spcPts val="0"/>
              </a:spcAft>
              <a:buNone/>
              <a:tabLst/>
              <a:defRPr lang="it-IT" sz="1800" b="0" i="0" u="none" strike="noStrike" kern="1200" spc="0">
                <a:solidFill>
                  <a:srgbClr val="000000"/>
                </a:solidFill>
                <a:latin typeface="Calibri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fld id="{C7A69C6D-C6D4-4DF2-BE7D-236FF32E5CD9}" type="datetime1">
              <a:rPr lang="it-IT"/>
              <a:pPr lvl="0"/>
              <a:t>19/02/2017</a:t>
            </a:fld>
            <a:endParaRPr lang="it-IT"/>
          </a:p>
        </p:txBody>
      </p:sp>
      <p:sp>
        <p:nvSpPr>
          <p:cNvPr id="4" name="Segnaposto piè di pagina 3"/>
          <p:cNvSpPr txBox="1">
            <a:spLocks noGrp="1"/>
          </p:cNvSpPr>
          <p:nvPr>
            <p:ph type="ftr" sz="quarter" idx="3"/>
          </p:nvPr>
        </p:nvSpPr>
        <p:spPr>
          <a:xfrm>
            <a:off x="4038479" y="6356520"/>
            <a:ext cx="4114440" cy="364679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anchor="t" anchorCtr="0">
            <a:noAutofit/>
          </a:bodyPr>
          <a:lstStyle>
            <a:lvl1pPr lvl="0" rtl="0" hangingPunct="0">
              <a:buNone/>
              <a:tabLst/>
              <a:defRPr lang="it-IT" sz="2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it-IT"/>
          </a:p>
        </p:txBody>
      </p:sp>
      <p:sp>
        <p:nvSpPr>
          <p:cNvPr id="5" name="Segnaposto numero diapositiva 4"/>
          <p:cNvSpPr txBox="1">
            <a:spLocks noGrp="1"/>
          </p:cNvSpPr>
          <p:nvPr>
            <p:ph type="sldNum" sz="quarter" idx="4"/>
          </p:nvPr>
        </p:nvSpPr>
        <p:spPr>
          <a:xfrm>
            <a:off x="8610480" y="6356520"/>
            <a:ext cx="2742840" cy="364679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anchor="t" anchorCtr="0">
            <a:noAutofit/>
          </a:bodyPr>
          <a:lstStyle>
            <a:lvl1pPr marL="0" marR="0" lvl="0" indent="0" algn="l" rtl="0" hangingPunct="1">
              <a:spcBef>
                <a:spcPts val="0"/>
              </a:spcBef>
              <a:spcAft>
                <a:spcPts val="0"/>
              </a:spcAft>
              <a:buNone/>
              <a:tabLst/>
              <a:defRPr lang="it-IT" sz="1800" b="0" i="0" u="none" strike="noStrike" kern="1200" spc="0">
                <a:solidFill>
                  <a:srgbClr val="000000"/>
                </a:solidFill>
                <a:latin typeface="Calibri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fld id="{91A37BC1-62CC-4B62-B9AF-7D5051D52A78}" type="slidenum">
              <a:t>‹N›</a:t>
            </a:fld>
            <a:endParaRPr lang="it-IT"/>
          </a:p>
        </p:txBody>
      </p:sp>
      <p:sp>
        <p:nvSpPr>
          <p:cNvPr id="6" name="Segnaposto testo 5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452592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lvl="0" algn="l" rtl="0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it-IT" sz="4400" b="0" i="0" u="none" strike="noStrike" kern="1200" spc="0">
          <a:ln>
            <a:noFill/>
          </a:ln>
          <a:solidFill>
            <a:srgbClr val="000000"/>
          </a:solidFill>
          <a:latin typeface="Calibri Light" pitchFamily="18"/>
          <a:ea typeface="Microsoft YaHei" pitchFamily="2"/>
          <a:cs typeface="Mangal" pitchFamily="2"/>
        </a:defRPr>
      </a:lvl1pPr>
    </p:titleStyle>
    <p:bodyStyle>
      <a:lvl1pPr algn="l" rtl="0" hangingPunct="1">
        <a:lnSpc>
          <a:spcPct val="90000"/>
        </a:lnSpc>
        <a:spcBef>
          <a:spcPts val="0"/>
        </a:spcBef>
        <a:spcAft>
          <a:spcPts val="1417"/>
        </a:spcAft>
        <a:tabLst/>
        <a:defRPr lang="it-IT" sz="2800" b="0" i="0" u="none" strike="noStrike" kern="1200" spc="0">
          <a:ln>
            <a:noFill/>
          </a:ln>
          <a:solidFill>
            <a:srgbClr val="000000"/>
          </a:solidFill>
          <a:latin typeface="Calibri" pitchFamily="18"/>
          <a:ea typeface="Microsoft YaHei" pitchFamily="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0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2.e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1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5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0.jpeg"/><Relationship Id="rId4" Type="http://schemas.openxmlformats.org/officeDocument/2006/relationships/image" Target="../media/image9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16.jpg"/><Relationship Id="rId4" Type="http://schemas.openxmlformats.org/officeDocument/2006/relationships/image" Target="../media/image15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jpg"/><Relationship Id="rId5" Type="http://schemas.openxmlformats.org/officeDocument/2006/relationships/image" Target="../media/image18.jpg"/><Relationship Id="rId4" Type="http://schemas.openxmlformats.org/officeDocument/2006/relationships/image" Target="../media/image1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3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9706680" y="5105880"/>
            <a:ext cx="1425960" cy="155699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CasellaDiTesto 4"/>
          <p:cNvSpPr/>
          <p:nvPr/>
        </p:nvSpPr>
        <p:spPr>
          <a:xfrm>
            <a:off x="1306440" y="1397880"/>
            <a:ext cx="9509400" cy="3382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t" anchorCtr="0" compatLnSpc="0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it-IT" sz="7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AR JULIAN" pitchFamily="18"/>
                <a:ea typeface="Microsoft YaHei" pitchFamily="2"/>
                <a:cs typeface="Mangal" pitchFamily="2"/>
              </a:rPr>
              <a:t>Corso di elaborazione delle immagini</a:t>
            </a:r>
          </a:p>
        </p:txBody>
      </p:sp>
      <p:sp>
        <p:nvSpPr>
          <p:cNvPr id="4" name="CasellaDiTesto 5"/>
          <p:cNvSpPr/>
          <p:nvPr/>
        </p:nvSpPr>
        <p:spPr>
          <a:xfrm>
            <a:off x="1685160" y="5105880"/>
            <a:ext cx="6544080" cy="5169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t" anchorCtr="0" compatLnSpc="0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it-IT" sz="28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Mangal" pitchFamily="2"/>
              </a:rPr>
              <a:t>Stefano Pelliccioli – Francesco Morano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386862" y="140677"/>
            <a:ext cx="86780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 smtClean="0"/>
              <a:t>Analisi dei risultati (</a:t>
            </a:r>
            <a:r>
              <a:rPr lang="it-IT" sz="2800" dirty="0" err="1" smtClean="0"/>
              <a:t>dataset</a:t>
            </a:r>
            <a:r>
              <a:rPr lang="it-IT" sz="2800" dirty="0" smtClean="0"/>
              <a:t> completo) </a:t>
            </a:r>
            <a:endParaRPr lang="it-IT" sz="2800" dirty="0"/>
          </a:p>
        </p:txBody>
      </p:sp>
      <p:sp>
        <p:nvSpPr>
          <p:cNvPr id="3" name="CasellaDiTesto 2"/>
          <p:cNvSpPr txBox="1"/>
          <p:nvPr/>
        </p:nvSpPr>
        <p:spPr>
          <a:xfrm>
            <a:off x="615462" y="752380"/>
            <a:ext cx="898573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dirty="0"/>
          </a:p>
          <a:p>
            <a:endParaRPr lang="it-IT" dirty="0" smtClean="0"/>
          </a:p>
          <a:p>
            <a:endParaRPr lang="it-IT" dirty="0"/>
          </a:p>
          <a:p>
            <a:endParaRPr lang="it-IT" dirty="0" smtClean="0"/>
          </a:p>
          <a:p>
            <a:endParaRPr lang="it-IT" dirty="0"/>
          </a:p>
          <a:p>
            <a:endParaRPr lang="it-IT" dirty="0" smtClean="0"/>
          </a:p>
          <a:p>
            <a:endParaRPr lang="it-IT" dirty="0"/>
          </a:p>
          <a:p>
            <a:endParaRPr lang="it-IT" dirty="0" smtClean="0"/>
          </a:p>
          <a:p>
            <a:endParaRPr lang="it-IT" dirty="0"/>
          </a:p>
          <a:p>
            <a:endParaRPr lang="it-IT" dirty="0" smtClean="0"/>
          </a:p>
          <a:p>
            <a:endParaRPr lang="it-IT" dirty="0" smtClean="0"/>
          </a:p>
          <a:p>
            <a:endParaRPr lang="it-IT" dirty="0"/>
          </a:p>
          <a:p>
            <a:r>
              <a:rPr lang="it-IT" dirty="0" err="1" smtClean="0"/>
              <a:t>Accuracy</a:t>
            </a:r>
            <a:r>
              <a:rPr lang="it-IT" dirty="0" smtClean="0"/>
              <a:t>= 0.9483 </a:t>
            </a:r>
          </a:p>
          <a:p>
            <a:r>
              <a:rPr lang="it-IT" dirty="0" err="1" smtClean="0"/>
              <a:t>N°Immagini</a:t>
            </a:r>
            <a:r>
              <a:rPr lang="it-IT" dirty="0" smtClean="0"/>
              <a:t> del </a:t>
            </a:r>
            <a:r>
              <a:rPr lang="it-IT" dirty="0" err="1" smtClean="0"/>
              <a:t>dataset</a:t>
            </a:r>
            <a:r>
              <a:rPr lang="it-IT" dirty="0" smtClean="0"/>
              <a:t>= 44 + 5</a:t>
            </a:r>
          </a:p>
          <a:p>
            <a:r>
              <a:rPr lang="it-IT" dirty="0" err="1" smtClean="0"/>
              <a:t>N°immagini</a:t>
            </a:r>
            <a:r>
              <a:rPr lang="it-IT" dirty="0" smtClean="0"/>
              <a:t> riconosciute  = 46</a:t>
            </a:r>
          </a:p>
          <a:p>
            <a:r>
              <a:rPr lang="it-IT" dirty="0" err="1" smtClean="0"/>
              <a:t>N°immagini</a:t>
            </a:r>
            <a:r>
              <a:rPr lang="it-IT" dirty="0" smtClean="0"/>
              <a:t> riconosciute parzialmente = 2</a:t>
            </a:r>
          </a:p>
          <a:p>
            <a:r>
              <a:rPr lang="it-IT" dirty="0" err="1" smtClean="0"/>
              <a:t>N°immagini</a:t>
            </a:r>
            <a:r>
              <a:rPr lang="it-IT" dirty="0" smtClean="0"/>
              <a:t> non riconosciute = 1 </a:t>
            </a:r>
          </a:p>
          <a:p>
            <a:endParaRPr lang="it-IT" dirty="0" smtClean="0"/>
          </a:p>
          <a:p>
            <a:endParaRPr lang="it-IT" dirty="0" smtClean="0"/>
          </a:p>
          <a:p>
            <a:r>
              <a:rPr lang="it-IT" dirty="0" smtClean="0"/>
              <a:t> </a:t>
            </a:r>
            <a:endParaRPr lang="it-IT" dirty="0"/>
          </a:p>
        </p:txBody>
      </p:sp>
      <p:graphicFrame>
        <p:nvGraphicFramePr>
          <p:cNvPr id="84" name="Oggetto 8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1153222"/>
              </p:ext>
            </p:extLst>
          </p:nvPr>
        </p:nvGraphicFramePr>
        <p:xfrm>
          <a:off x="712177" y="1012337"/>
          <a:ext cx="6715125" cy="210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Foglio di lavoro" r:id="rId3" imgW="6715125" imgH="2105025" progId="Excel.Sheet.12">
                  <p:embed/>
                </p:oleObj>
              </mc:Choice>
              <mc:Fallback>
                <p:oleObj name="Foglio di lavoro" r:id="rId3" imgW="6715125" imgH="2105025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12177" y="1012337"/>
                        <a:ext cx="6715125" cy="2105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34646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360485" y="378069"/>
            <a:ext cx="94077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Analisi dei risultati </a:t>
            </a:r>
            <a:r>
              <a:rPr lang="it-IT" dirty="0" smtClean="0"/>
              <a:t>(immagine singola) </a:t>
            </a:r>
            <a:endParaRPr lang="it-IT" dirty="0"/>
          </a:p>
          <a:p>
            <a:endParaRPr lang="it-IT" dirty="0"/>
          </a:p>
        </p:txBody>
      </p:sp>
      <p:graphicFrame>
        <p:nvGraphicFramePr>
          <p:cNvPr id="5" name="Oggetto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0007033"/>
              </p:ext>
            </p:extLst>
          </p:nvPr>
        </p:nvGraphicFramePr>
        <p:xfrm>
          <a:off x="2443408" y="857537"/>
          <a:ext cx="2527300" cy="477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4" name="Foglio di lavoro" r:id="rId3" imgW="2447925" imgH="4772025" progId="Excel.Sheet.12">
                  <p:embed/>
                </p:oleObj>
              </mc:Choice>
              <mc:Fallback>
                <p:oleObj name="Foglio di lavoro" r:id="rId3" imgW="2447925" imgH="4772025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43408" y="857537"/>
                        <a:ext cx="2527300" cy="4772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ggetto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2073006"/>
              </p:ext>
            </p:extLst>
          </p:nvPr>
        </p:nvGraphicFramePr>
        <p:xfrm>
          <a:off x="6735274" y="952788"/>
          <a:ext cx="2441575" cy="458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5" name="Foglio di lavoro" r:id="rId5" imgW="2447925" imgH="4581525" progId="Excel.Sheet.12">
                  <p:embed/>
                </p:oleObj>
              </mc:Choice>
              <mc:Fallback>
                <p:oleObj name="Foglio di lavoro" r:id="rId5" imgW="2447925" imgH="4581525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735274" y="952788"/>
                        <a:ext cx="2441575" cy="458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978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72562" y="448408"/>
            <a:ext cx="40708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 smtClean="0"/>
              <a:t>Problemi riscontrati</a:t>
            </a:r>
            <a:endParaRPr lang="it-IT" sz="2800" dirty="0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8112" y="145143"/>
            <a:ext cx="1551847" cy="2069129"/>
          </a:xfrm>
          <a:prstGeom prst="rect">
            <a:avLst/>
          </a:prstGeom>
        </p:spPr>
      </p:pic>
      <p:sp>
        <p:nvSpPr>
          <p:cNvPr id="4" name="CasellaDiTesto 3"/>
          <p:cNvSpPr txBox="1"/>
          <p:nvPr/>
        </p:nvSpPr>
        <p:spPr>
          <a:xfrm>
            <a:off x="3902318" y="439616"/>
            <a:ext cx="4290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Parzialmente riconosciute</a:t>
            </a:r>
            <a:endParaRPr lang="it-IT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562" y="1969476"/>
            <a:ext cx="1820007" cy="2426675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574683" y="2200397"/>
            <a:ext cx="2621079" cy="1965810"/>
          </a:xfrm>
          <a:prstGeom prst="rect">
            <a:avLst/>
          </a:prstGeom>
        </p:spPr>
      </p:pic>
      <p:sp>
        <p:nvSpPr>
          <p:cNvPr id="9" name="CasellaDiTesto 8"/>
          <p:cNvSpPr txBox="1"/>
          <p:nvPr/>
        </p:nvSpPr>
        <p:spPr>
          <a:xfrm>
            <a:off x="376603" y="967238"/>
            <a:ext cx="5671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Non riconoscibili</a:t>
            </a:r>
            <a:endParaRPr lang="it-IT" dirty="0"/>
          </a:p>
        </p:txBody>
      </p:sp>
      <p:cxnSp>
        <p:nvCxnSpPr>
          <p:cNvPr id="13" name="Connettore 2 12"/>
          <p:cNvCxnSpPr/>
          <p:nvPr/>
        </p:nvCxnSpPr>
        <p:spPr>
          <a:xfrm>
            <a:off x="1389184" y="1336570"/>
            <a:ext cx="1" cy="536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nettore 2 21"/>
          <p:cNvCxnSpPr/>
          <p:nvPr/>
        </p:nvCxnSpPr>
        <p:spPr>
          <a:xfrm>
            <a:off x="5073162" y="808948"/>
            <a:ext cx="0" cy="923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onnettore 2 23"/>
          <p:cNvCxnSpPr/>
          <p:nvPr/>
        </p:nvCxnSpPr>
        <p:spPr>
          <a:xfrm>
            <a:off x="6532685" y="668271"/>
            <a:ext cx="8440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asellaDiTesto 6"/>
          <p:cNvSpPr txBox="1"/>
          <p:nvPr/>
        </p:nvSpPr>
        <p:spPr>
          <a:xfrm>
            <a:off x="202223" y="4712677"/>
            <a:ext cx="275199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smtClean="0"/>
              <a:t>Nella foto sovrastante il problema maggiore nell’identificazione è che la griglia non è a fuoco rispetto allo sfondo. In questo modo si perdono informazioni necessarie per il riconoscimento</a:t>
            </a:r>
            <a:endParaRPr lang="it-IT" sz="1600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9311054" y="145143"/>
            <a:ext cx="257614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La pellicola trasparente ha causato un errore durante lo scatto, ovvero i pixel delle aree in cui la luce viene riflessa risultano bruciati. In questo modo è impossibile recuperare i dati necessari per il riconoscimento della griglia.</a:t>
            </a:r>
            <a:endParaRPr lang="it-IT" dirty="0"/>
          </a:p>
        </p:txBody>
      </p:sp>
      <p:sp>
        <p:nvSpPr>
          <p:cNvPr id="10" name="CasellaDiTesto 9"/>
          <p:cNvSpPr txBox="1"/>
          <p:nvPr/>
        </p:nvSpPr>
        <p:spPr>
          <a:xfrm>
            <a:off x="6047641" y="3771900"/>
            <a:ext cx="361510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Il movimento del soggetto ha causato un problema durante lo scatto, creando quindi un’immagine mossa e non a fuoco. Anche con la vista umana è quasi impossibile distinguere i bordi della griglia e i numeri in essa contenuti, quindi è impossibile riconoscere gli elementi della parte destra del </a:t>
            </a:r>
            <a:r>
              <a:rPr lang="it-IT" dirty="0" err="1" smtClean="0"/>
              <a:t>sudoku</a:t>
            </a:r>
            <a:r>
              <a:rPr lang="it-IT" dirty="0" smtClean="0"/>
              <a:t>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03744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3"/>
          <p:cNvSpPr/>
          <p:nvPr/>
        </p:nvSpPr>
        <p:spPr>
          <a:xfrm>
            <a:off x="505079" y="461520"/>
            <a:ext cx="2803680" cy="9435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t" anchorCtr="0" compatLnSpc="0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it-IT" sz="2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Mangal" pitchFamily="2"/>
              </a:rPr>
              <a:t>Contributi al progetto</a:t>
            </a:r>
          </a:p>
        </p:txBody>
      </p:sp>
      <p:sp>
        <p:nvSpPr>
          <p:cNvPr id="3" name="CasellaDiTesto 4"/>
          <p:cNvSpPr/>
          <p:nvPr/>
        </p:nvSpPr>
        <p:spPr>
          <a:xfrm>
            <a:off x="505079" y="1880999"/>
            <a:ext cx="9160920" cy="2284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t" anchorCtr="0" compatLnSpc="0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it-IT" sz="18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Mangal" pitchFamily="2"/>
              </a:rPr>
              <a:t>Stefano Pelliccioli (matricola 793414) : Totale (50%)</a:t>
            </a:r>
            <a:br>
              <a:rPr lang="it-IT" sz="18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Mangal" pitchFamily="2"/>
              </a:rPr>
            </a:br>
            <a:endParaRPr lang="it-IT" sz="1800" b="0" i="0" u="none" strike="noStrike" kern="1200" spc="0">
              <a:ln>
                <a:noFill/>
              </a:ln>
              <a:solidFill>
                <a:srgbClr val="000000"/>
              </a:solidFill>
              <a:latin typeface="Calibri" pitchFamily="18"/>
              <a:ea typeface="Microsoft YaHei" pitchFamily="2"/>
              <a:cs typeface="Mangal" pitchFamily="2"/>
            </a:endParaRP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itchFamily="32"/>
              <a:buChar char="•"/>
              <a:tabLst/>
              <a:defRPr sz="1800"/>
            </a:pPr>
            <a:r>
              <a:rPr lang="it-IT" sz="18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Mangal" pitchFamily="2"/>
              </a:rPr>
              <a:t>Grid detection (100%)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itchFamily="32"/>
              <a:buChar char="•"/>
              <a:tabLst/>
              <a:defRPr sz="1800"/>
            </a:pPr>
            <a:r>
              <a:rPr lang="it-IT" sz="18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Mangal" pitchFamily="2"/>
              </a:rPr>
              <a:t>Line detection (100%)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itchFamily="32"/>
              <a:buChar char="•"/>
              <a:tabLst/>
              <a:defRPr sz="1800"/>
            </a:pPr>
            <a:r>
              <a:rPr lang="it-IT" sz="18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Mangal" pitchFamily="2"/>
              </a:rPr>
              <a:t>Number detection (50%)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itchFamily="32"/>
              <a:buChar char="•"/>
              <a:tabLst/>
              <a:defRPr sz="1800"/>
            </a:pPr>
            <a:r>
              <a:rPr lang="it-IT" sz="18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Mangal" pitchFamily="2"/>
              </a:rPr>
              <a:t>Codifica dello schema (50%)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itchFamily="32"/>
              <a:buChar char="•"/>
              <a:tabLst/>
              <a:defRPr sz="1800"/>
            </a:pPr>
            <a:r>
              <a:rPr lang="it-IT" sz="18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Mangal" pitchFamily="2"/>
              </a:rPr>
              <a:t>Valutazione bontà dei risultati (50%)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endParaRPr lang="it-IT" sz="1800" b="0" i="0" u="none" strike="noStrike" kern="1200" spc="0">
              <a:ln>
                <a:noFill/>
              </a:ln>
              <a:solidFill>
                <a:srgbClr val="000000"/>
              </a:solidFill>
              <a:latin typeface="Calibri" pitchFamily="18"/>
              <a:ea typeface="Microsoft YaHei" pitchFamily="2"/>
              <a:cs typeface="Mangal" pitchFamily="2"/>
            </a:endParaRPr>
          </a:p>
        </p:txBody>
      </p:sp>
      <p:sp>
        <p:nvSpPr>
          <p:cNvPr id="4" name="Figura a mano libera 3"/>
          <p:cNvSpPr/>
          <p:nvPr/>
        </p:nvSpPr>
        <p:spPr>
          <a:xfrm>
            <a:off x="565920" y="4006079"/>
            <a:ext cx="9927360" cy="2284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t" anchorCtr="0" compatLnSpc="0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it-IT" sz="18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Mangal" pitchFamily="2"/>
              </a:rPr>
              <a:t>Francesco Morano (matricola 794324) : Totale (50%)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endParaRPr lang="it-IT" sz="1800" b="0" i="0" u="none" strike="noStrike" kern="1200" spc="0">
              <a:ln>
                <a:noFill/>
              </a:ln>
              <a:solidFill>
                <a:srgbClr val="000000"/>
              </a:solidFill>
              <a:latin typeface="Calibri" pitchFamily="18"/>
              <a:ea typeface="Microsoft YaHei" pitchFamily="2"/>
              <a:cs typeface="Mangal" pitchFamily="2"/>
            </a:endParaRP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itchFamily="32"/>
              <a:buChar char="•"/>
              <a:tabLst/>
              <a:defRPr sz="1800"/>
            </a:pPr>
            <a:r>
              <a:rPr lang="it-IT" sz="18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Mangal" pitchFamily="2"/>
              </a:rPr>
              <a:t>Angle recognition (100%)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itchFamily="32"/>
              <a:buChar char="•"/>
              <a:tabLst/>
              <a:defRPr sz="1800"/>
            </a:pPr>
            <a:r>
              <a:rPr lang="it-IT" sz="18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Mangal" pitchFamily="2"/>
              </a:rPr>
              <a:t>Number recognition (100%)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itchFamily="32"/>
              <a:buChar char="•"/>
              <a:tabLst/>
              <a:defRPr sz="1800"/>
            </a:pPr>
            <a:r>
              <a:rPr lang="it-IT" sz="18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Mangal" pitchFamily="2"/>
              </a:rPr>
              <a:t>Number detection (50%)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itchFamily="32"/>
              <a:buChar char="•"/>
              <a:tabLst/>
              <a:defRPr sz="1800"/>
            </a:pPr>
            <a:r>
              <a:rPr lang="it-IT" sz="18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Mangal" pitchFamily="2"/>
              </a:rPr>
              <a:t>Codifica dello schema (50%)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itchFamily="32"/>
              <a:buChar char="•"/>
              <a:tabLst/>
              <a:defRPr sz="1800"/>
            </a:pPr>
            <a:r>
              <a:rPr lang="it-IT" sz="18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Mangal" pitchFamily="2"/>
              </a:rPr>
              <a:t>Valutazione bontà dei risultati (50%)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endParaRPr lang="it-IT" sz="1800" b="0" i="0" u="none" strike="noStrike" kern="1200" spc="0">
              <a:ln>
                <a:noFill/>
              </a:ln>
              <a:solidFill>
                <a:srgbClr val="000000"/>
              </a:solidFill>
              <a:latin typeface="Calibri" pitchFamily="18"/>
              <a:ea typeface="Microsoft YaHei" pitchFamily="2"/>
              <a:cs typeface="Mangal" pitchFamily="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/>
          <p:nvPr/>
        </p:nvSpPr>
        <p:spPr>
          <a:xfrm>
            <a:off x="1319400" y="1410839"/>
            <a:ext cx="9770760" cy="22539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t" anchorCtr="0" compatLnSpc="0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it-IT" sz="5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Mangal" pitchFamily="2"/>
              </a:rPr>
              <a:t>Progetto: Sudoku Recognition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endParaRPr lang="it-IT" sz="4400" b="0" i="0" u="none" strike="noStrike" kern="1200" spc="0">
              <a:ln>
                <a:noFill/>
              </a:ln>
              <a:solidFill>
                <a:srgbClr val="000000"/>
              </a:solidFill>
              <a:latin typeface="Calibri" pitchFamily="18"/>
              <a:ea typeface="Microsoft YaHei" pitchFamily="2"/>
              <a:cs typeface="Mangal" pitchFamily="2"/>
            </a:endParaRP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it-IT" sz="4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Mangal" pitchFamily="2"/>
              </a:rPr>
              <a:t>Riconoscimento di schemi Sudoku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   Cos’è un Sudoku?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 algn="ctr"/>
            <a:r>
              <a:rPr lang="it-IT" dirty="0"/>
              <a:t>			Cos’è un </a:t>
            </a:r>
            <a:r>
              <a:rPr lang="it-IT" dirty="0" err="1"/>
              <a:t>Sudoku</a:t>
            </a:r>
            <a:r>
              <a:rPr lang="it-IT" dirty="0"/>
              <a:t>?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88000" y="1440000"/>
            <a:ext cx="4248000" cy="454247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CasellaDiTesto 3"/>
          <p:cNvSpPr/>
          <p:nvPr/>
        </p:nvSpPr>
        <p:spPr>
          <a:xfrm>
            <a:off x="4754879" y="1368000"/>
            <a:ext cx="6779160" cy="3754382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t" anchorCtr="0" compatLnSpc="0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it-IT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Mangal" pitchFamily="2"/>
              </a:rPr>
              <a:t>Il </a:t>
            </a:r>
            <a:r>
              <a:rPr lang="it-IT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Mangal" pitchFamily="2"/>
              </a:rPr>
              <a:t>Sudoku</a:t>
            </a:r>
            <a:r>
              <a:rPr lang="it-IT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Mangal" pitchFamily="2"/>
              </a:rPr>
              <a:t> è un gioco di logica nel quale viene proposta una griglia divisa in </a:t>
            </a:r>
            <a:r>
              <a:rPr lang="it-IT" sz="1800" b="0" i="0" u="none" strike="noStrike" kern="1200" spc="0" dirty="0" smtClean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Mangal" pitchFamily="2"/>
              </a:rPr>
              <a:t>9x9 </a:t>
            </a:r>
            <a:r>
              <a:rPr lang="it-IT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Mangal" pitchFamily="2"/>
              </a:rPr>
              <a:t>celle. Ogni cella può essere vuota oppure contenere un numero. La griglia viene poi suddivisa in 9 righe e 9 colonne. Vengono poi formate delle </a:t>
            </a:r>
            <a:r>
              <a:rPr lang="it-IT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Mangal" pitchFamily="2"/>
              </a:rPr>
              <a:t>sottogriglie</a:t>
            </a:r>
            <a:r>
              <a:rPr lang="it-IT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Mangal" pitchFamily="2"/>
              </a:rPr>
              <a:t> di </a:t>
            </a:r>
            <a:r>
              <a:rPr lang="it-IT" sz="1800" b="0" i="0" u="none" strike="noStrike" kern="1200" spc="0" dirty="0" smtClean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Mangal" pitchFamily="2"/>
              </a:rPr>
              <a:t>3x3 </a:t>
            </a:r>
            <a:r>
              <a:rPr lang="it-IT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Mangal" pitchFamily="2"/>
              </a:rPr>
              <a:t>celle denominate regioni.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endParaRPr lang="it-IT" sz="1800" b="0" i="0" u="none" strike="noStrike" kern="1200" spc="0" dirty="0">
              <a:ln>
                <a:noFill/>
              </a:ln>
              <a:solidFill>
                <a:srgbClr val="000000"/>
              </a:solidFill>
              <a:latin typeface="Calibri" pitchFamily="18"/>
              <a:ea typeface="Microsoft YaHei" pitchFamily="2"/>
              <a:cs typeface="Mangal" pitchFamily="2"/>
            </a:endParaRP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it-IT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Mangal" pitchFamily="2"/>
              </a:rPr>
              <a:t>Lo scopo del gioco è di riuscire a completare ogni </a:t>
            </a:r>
            <a:r>
              <a:rPr lang="it-IT" sz="1800" b="0" i="0" u="none" strike="noStrike" kern="1200" spc="0" dirty="0" smtClean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Mangal" pitchFamily="2"/>
              </a:rPr>
              <a:t>riga, ogni </a:t>
            </a:r>
            <a:r>
              <a:rPr lang="it-IT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Mangal" pitchFamily="2"/>
              </a:rPr>
              <a:t>colonna e ogni regione con i numeri da 1 a 9. L’unica regola è che negli elementi suddetti i numeri devono comparire solo una </a:t>
            </a:r>
            <a:r>
              <a:rPr lang="it-IT" sz="1800" b="0" i="0" u="none" strike="noStrike" kern="1200" spc="0" dirty="0" smtClean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Mangal" pitchFamily="2"/>
              </a:rPr>
              <a:t>volta.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endParaRPr lang="it-IT" dirty="0">
              <a:solidFill>
                <a:srgbClr val="000000"/>
              </a:solidFill>
              <a:latin typeface="Calibri" pitchFamily="18"/>
              <a:ea typeface="Microsoft YaHei" pitchFamily="2"/>
              <a:cs typeface="Mangal" pitchFamily="2"/>
            </a:endParaRP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endParaRPr lang="it-IT" sz="1800" b="0" i="0" u="none" strike="noStrike" kern="1200" spc="0" dirty="0">
              <a:ln>
                <a:noFill/>
              </a:ln>
              <a:solidFill>
                <a:srgbClr val="000000"/>
              </a:solidFill>
              <a:latin typeface="Calibri" pitchFamily="18"/>
              <a:ea typeface="Microsoft YaHei" pitchFamily="2"/>
              <a:cs typeface="Mangal" pitchFamily="2"/>
            </a:endParaRP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it-IT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Mangal" pitchFamily="2"/>
              </a:rPr>
              <a:t>A seconda del livello di difficoltà possono essere presenti più o meno numeri a discapito delle celle vuote. Esistono moltissime variazioni di questo gioco, ma in nessuna di esse la griglia è completamente vuota.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 txBox="1">
            <a:spLocks noGrp="1"/>
          </p:cNvSpPr>
          <p:nvPr>
            <p:ph type="title" idx="4294967295"/>
          </p:nvPr>
        </p:nvSpPr>
        <p:spPr>
          <a:xfrm>
            <a:off x="860759" y="143640"/>
            <a:ext cx="10515240" cy="1152360"/>
          </a:xfrm>
        </p:spPr>
        <p:txBody>
          <a:bodyPr lIns="0" tIns="0" rIns="0" bIns="0" anchor="ctr"/>
          <a:lstStyle/>
          <a:p>
            <a:pPr lvl="0" algn="ctr"/>
            <a:r>
              <a:rPr lang="it-IT">
                <a:latin typeface="Calibri Light" pitchFamily="34"/>
              </a:rPr>
              <a:t>Pipeline completa</a:t>
            </a:r>
          </a:p>
        </p:txBody>
      </p:sp>
      <p:sp>
        <p:nvSpPr>
          <p:cNvPr id="3" name="Rettangolo 1"/>
          <p:cNvSpPr/>
          <p:nvPr/>
        </p:nvSpPr>
        <p:spPr>
          <a:xfrm>
            <a:off x="720000" y="1455480"/>
            <a:ext cx="2160000" cy="992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5B9BD5"/>
          </a:solidFill>
          <a:ln w="12600">
            <a:solidFill>
              <a:srgbClr val="43729D"/>
            </a:solidFill>
            <a:prstDash val="solid"/>
            <a:miter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it-IT" sz="1800" b="0" i="0" u="none" strike="noStrike" kern="1200" spc="0">
                <a:ln>
                  <a:noFill/>
                </a:ln>
                <a:solidFill>
                  <a:srgbClr val="FFFFFF"/>
                </a:solidFill>
                <a:latin typeface="Calibri" pitchFamily="18"/>
                <a:ea typeface="Microsoft YaHei" pitchFamily="2"/>
                <a:cs typeface="Mangal" pitchFamily="2"/>
              </a:rPr>
              <a:t>Acquisizione immagini</a:t>
            </a:r>
          </a:p>
        </p:txBody>
      </p:sp>
      <p:sp>
        <p:nvSpPr>
          <p:cNvPr id="4" name="Rettangolo 2"/>
          <p:cNvSpPr/>
          <p:nvPr/>
        </p:nvSpPr>
        <p:spPr>
          <a:xfrm>
            <a:off x="3600000" y="1455480"/>
            <a:ext cx="2160000" cy="992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5B9BD5"/>
          </a:solidFill>
          <a:ln w="12600">
            <a:solidFill>
              <a:srgbClr val="43729D"/>
            </a:solidFill>
            <a:prstDash val="solid"/>
            <a:miter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it-IT" sz="1800" b="0" i="0" u="none" strike="noStrike" kern="1200" spc="0">
                <a:ln>
                  <a:noFill/>
                </a:ln>
                <a:solidFill>
                  <a:srgbClr val="FFFFFF"/>
                </a:solidFill>
                <a:latin typeface="Calibri" pitchFamily="18"/>
                <a:ea typeface="Microsoft YaHei" pitchFamily="2"/>
                <a:cs typeface="Mangal" pitchFamily="2"/>
              </a:rPr>
              <a:t>Grid detection</a:t>
            </a:r>
          </a:p>
        </p:txBody>
      </p:sp>
      <p:sp>
        <p:nvSpPr>
          <p:cNvPr id="5" name="Rettangolo 3"/>
          <p:cNvSpPr/>
          <p:nvPr/>
        </p:nvSpPr>
        <p:spPr>
          <a:xfrm rot="27600">
            <a:off x="6475981" y="1464135"/>
            <a:ext cx="2160000" cy="992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5B9BD5"/>
          </a:solidFill>
          <a:ln w="12600">
            <a:solidFill>
              <a:srgbClr val="43729D"/>
            </a:solidFill>
            <a:prstDash val="solid"/>
            <a:miter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it-IT" sz="1800" b="0" i="0" u="none" strike="noStrike" kern="1200" spc="0">
                <a:ln>
                  <a:noFill/>
                </a:ln>
                <a:solidFill>
                  <a:srgbClr val="FFFFFF"/>
                </a:solidFill>
                <a:latin typeface="Calibri" pitchFamily="18"/>
                <a:ea typeface="Microsoft YaHei" pitchFamily="2"/>
                <a:cs typeface="Mangal" pitchFamily="2"/>
              </a:rPr>
              <a:t>Corner detection</a:t>
            </a:r>
          </a:p>
        </p:txBody>
      </p:sp>
      <p:sp>
        <p:nvSpPr>
          <p:cNvPr id="6" name="Rettangolo 4"/>
          <p:cNvSpPr/>
          <p:nvPr/>
        </p:nvSpPr>
        <p:spPr>
          <a:xfrm>
            <a:off x="9360000" y="1468800"/>
            <a:ext cx="2160000" cy="979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5B9BD5"/>
          </a:solidFill>
          <a:ln w="12600">
            <a:solidFill>
              <a:srgbClr val="43729D"/>
            </a:solidFill>
            <a:prstDash val="solid"/>
            <a:miter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it-IT" sz="1800" b="0" i="0" u="none" strike="noStrike" kern="1200" spc="0">
                <a:ln>
                  <a:noFill/>
                </a:ln>
                <a:solidFill>
                  <a:srgbClr val="FFFFFF"/>
                </a:solidFill>
                <a:latin typeface="Calibri" pitchFamily="18"/>
                <a:ea typeface="Microsoft YaHei" pitchFamily="2"/>
                <a:cs typeface="Mangal" pitchFamily="2"/>
              </a:rPr>
              <a:t>Trasformazioni geometriche</a:t>
            </a:r>
          </a:p>
        </p:txBody>
      </p:sp>
      <p:sp>
        <p:nvSpPr>
          <p:cNvPr id="7" name="Rettangolo 6"/>
          <p:cNvSpPr/>
          <p:nvPr/>
        </p:nvSpPr>
        <p:spPr>
          <a:xfrm>
            <a:off x="9360000" y="5500800"/>
            <a:ext cx="2160000" cy="979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5B9BD5"/>
          </a:solidFill>
          <a:ln w="12600">
            <a:solidFill>
              <a:srgbClr val="43729D"/>
            </a:solidFill>
            <a:prstDash val="solid"/>
            <a:miter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it-IT" sz="1800" b="0" i="0" u="none" strike="noStrike" kern="1200" spc="0">
                <a:ln>
                  <a:noFill/>
                </a:ln>
                <a:solidFill>
                  <a:srgbClr val="FFFFFF"/>
                </a:solidFill>
                <a:latin typeface="Calibri" pitchFamily="18"/>
                <a:ea typeface="Microsoft YaHei" pitchFamily="2"/>
                <a:cs typeface="Mangal" pitchFamily="2"/>
              </a:rPr>
              <a:t>Number detection</a:t>
            </a:r>
          </a:p>
        </p:txBody>
      </p:sp>
      <p:sp>
        <p:nvSpPr>
          <p:cNvPr id="8" name="Rettangolo 7"/>
          <p:cNvSpPr/>
          <p:nvPr/>
        </p:nvSpPr>
        <p:spPr>
          <a:xfrm>
            <a:off x="6480000" y="5472000"/>
            <a:ext cx="2160000" cy="100799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5B9BD5"/>
          </a:solidFill>
          <a:ln w="12600">
            <a:solidFill>
              <a:srgbClr val="43729D"/>
            </a:solidFill>
            <a:prstDash val="solid"/>
            <a:miter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it-IT" sz="1800" b="0" i="0" u="none" strike="noStrike" kern="1200" spc="0">
                <a:ln>
                  <a:noFill/>
                </a:ln>
                <a:solidFill>
                  <a:srgbClr val="FFFFFF"/>
                </a:solidFill>
                <a:latin typeface="Calibri" pitchFamily="18"/>
                <a:ea typeface="Microsoft YaHei" pitchFamily="2"/>
                <a:cs typeface="Mangal" pitchFamily="2"/>
              </a:rPr>
              <a:t>Angle recognition</a:t>
            </a:r>
          </a:p>
        </p:txBody>
      </p:sp>
      <p:sp>
        <p:nvSpPr>
          <p:cNvPr id="9" name="Rettangolo 8"/>
          <p:cNvSpPr/>
          <p:nvPr/>
        </p:nvSpPr>
        <p:spPr>
          <a:xfrm>
            <a:off x="3600000" y="5472000"/>
            <a:ext cx="2160000" cy="100799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5B9BD5"/>
          </a:solidFill>
          <a:ln w="12600">
            <a:solidFill>
              <a:srgbClr val="43729D"/>
            </a:solidFill>
            <a:prstDash val="solid"/>
            <a:miter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it-IT" sz="1800" b="0" i="0" u="none" strike="noStrike" kern="1200" spc="0">
                <a:ln>
                  <a:noFill/>
                </a:ln>
                <a:solidFill>
                  <a:srgbClr val="FFFFFF"/>
                </a:solidFill>
                <a:latin typeface="Calibri" pitchFamily="18"/>
                <a:ea typeface="Microsoft YaHei" pitchFamily="2"/>
                <a:cs typeface="Mangal" pitchFamily="2"/>
              </a:rPr>
              <a:t>Number recognition</a:t>
            </a:r>
          </a:p>
        </p:txBody>
      </p:sp>
      <p:sp>
        <p:nvSpPr>
          <p:cNvPr id="10" name="Rettangolo 10"/>
          <p:cNvSpPr/>
          <p:nvPr/>
        </p:nvSpPr>
        <p:spPr>
          <a:xfrm>
            <a:off x="720000" y="5472000"/>
            <a:ext cx="2160000" cy="100799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5B9BD5"/>
          </a:solidFill>
          <a:ln w="12600">
            <a:solidFill>
              <a:srgbClr val="43729D"/>
            </a:solidFill>
            <a:prstDash val="solid"/>
            <a:miter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it-IT" sz="1800" b="0" i="0" u="none" strike="noStrike" kern="1200" spc="0">
                <a:ln>
                  <a:noFill/>
                </a:ln>
                <a:solidFill>
                  <a:srgbClr val="FFFFFF"/>
                </a:solidFill>
                <a:latin typeface="Calibri" pitchFamily="18"/>
                <a:ea typeface="Microsoft YaHei" pitchFamily="2"/>
                <a:cs typeface="Mangal" pitchFamily="2"/>
              </a:rPr>
              <a:t>Codifica dello schema / Analisi bontà del risultato</a:t>
            </a:r>
          </a:p>
        </p:txBody>
      </p:sp>
      <p:sp>
        <p:nvSpPr>
          <p:cNvPr id="11" name="Connettore diritto 10"/>
          <p:cNvSpPr/>
          <p:nvPr/>
        </p:nvSpPr>
        <p:spPr>
          <a:xfrm>
            <a:off x="2880000" y="2015999"/>
            <a:ext cx="720000" cy="0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it-IT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12" name="Connettore diritto 11"/>
          <p:cNvSpPr/>
          <p:nvPr/>
        </p:nvSpPr>
        <p:spPr>
          <a:xfrm>
            <a:off x="5760000" y="2015999"/>
            <a:ext cx="720000" cy="0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it-IT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13" name="Connettore diritto 12"/>
          <p:cNvSpPr/>
          <p:nvPr/>
        </p:nvSpPr>
        <p:spPr>
          <a:xfrm>
            <a:off x="8640000" y="2015999"/>
            <a:ext cx="720000" cy="0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it-IT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14" name="Connettore diritto 13"/>
          <p:cNvSpPr/>
          <p:nvPr/>
        </p:nvSpPr>
        <p:spPr>
          <a:xfrm>
            <a:off x="10440000" y="2448000"/>
            <a:ext cx="0" cy="3052800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it-IT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15" name="Connettore diritto 14"/>
          <p:cNvSpPr/>
          <p:nvPr/>
        </p:nvSpPr>
        <p:spPr>
          <a:xfrm flipH="1">
            <a:off x="8640000" y="6048000"/>
            <a:ext cx="720000" cy="0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it-IT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16" name="Connettore diritto 15"/>
          <p:cNvSpPr/>
          <p:nvPr/>
        </p:nvSpPr>
        <p:spPr>
          <a:xfrm flipH="1">
            <a:off x="5760000" y="6048000"/>
            <a:ext cx="720000" cy="0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it-IT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17" name="Connettore diritto 16"/>
          <p:cNvSpPr/>
          <p:nvPr/>
        </p:nvSpPr>
        <p:spPr>
          <a:xfrm flipH="1">
            <a:off x="2880000" y="6048000"/>
            <a:ext cx="720000" cy="0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it-IT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Mangal" pitchFamily="2"/>
            </a:endParaRPr>
          </a:p>
        </p:txBody>
      </p:sp>
      <p:pic>
        <p:nvPicPr>
          <p:cNvPr id="24" name="Immagine 2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053" y="2735999"/>
            <a:ext cx="3331202" cy="2498402"/>
          </a:xfrm>
          <a:prstGeom prst="rect">
            <a:avLst/>
          </a:prstGeom>
        </p:spPr>
      </p:pic>
      <p:pic>
        <p:nvPicPr>
          <p:cNvPr id="25" name="Immagine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8254" y="3534450"/>
            <a:ext cx="5861746" cy="913304"/>
          </a:xfrm>
          <a:prstGeom prst="rect">
            <a:avLst/>
          </a:prstGeom>
        </p:spPr>
      </p:pic>
      <p:cxnSp>
        <p:nvCxnSpPr>
          <p:cNvPr id="30" name="Connettore 2 29"/>
          <p:cNvCxnSpPr>
            <a:stCxn id="24" idx="3"/>
            <a:endCxn id="25" idx="1"/>
          </p:cNvCxnSpPr>
          <p:nvPr/>
        </p:nvCxnSpPr>
        <p:spPr>
          <a:xfrm>
            <a:off x="3498255" y="3985200"/>
            <a:ext cx="1079999" cy="59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 txBox="1">
            <a:spLocks noGrp="1"/>
          </p:cNvSpPr>
          <p:nvPr>
            <p:ph type="title" idx="4294967295"/>
          </p:nvPr>
        </p:nvSpPr>
        <p:spPr>
          <a:xfrm>
            <a:off x="838080" y="144000"/>
            <a:ext cx="10515240" cy="1325160"/>
          </a:xfrm>
        </p:spPr>
        <p:txBody>
          <a:bodyPr lIns="0" tIns="0" rIns="0" bIns="0" anchor="ctr"/>
          <a:lstStyle/>
          <a:p>
            <a:pPr lvl="0" algn="ctr"/>
            <a:r>
              <a:rPr lang="it-IT" dirty="0" err="1">
                <a:latin typeface="Calibri Light" pitchFamily="34"/>
              </a:rPr>
              <a:t>Grid</a:t>
            </a:r>
            <a:r>
              <a:rPr lang="it-IT" dirty="0">
                <a:latin typeface="Calibri Light" pitchFamily="34"/>
              </a:rPr>
              <a:t> </a:t>
            </a:r>
            <a:r>
              <a:rPr lang="it-IT" dirty="0" err="1">
                <a:latin typeface="Calibri Light" pitchFamily="34"/>
              </a:rPr>
              <a:t>Detection</a:t>
            </a:r>
            <a:endParaRPr lang="it-IT" dirty="0">
              <a:latin typeface="Calibri Light" pitchFamily="34"/>
            </a:endParaRPr>
          </a:p>
        </p:txBody>
      </p:sp>
      <p:sp>
        <p:nvSpPr>
          <p:cNvPr id="3" name="Rettangolo 10"/>
          <p:cNvSpPr/>
          <p:nvPr/>
        </p:nvSpPr>
        <p:spPr>
          <a:xfrm>
            <a:off x="671400" y="1454400"/>
            <a:ext cx="2160000" cy="72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5B9BD5"/>
          </a:solidFill>
          <a:ln w="12600">
            <a:solidFill>
              <a:srgbClr val="43729D"/>
            </a:solidFill>
            <a:prstDash val="solid"/>
            <a:miter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it-IT" sz="1800" b="0" i="0" u="none" strike="noStrike" kern="1200" spc="0">
                <a:ln>
                  <a:noFill/>
                </a:ln>
                <a:solidFill>
                  <a:srgbClr val="FFFFFF"/>
                </a:solidFill>
                <a:latin typeface="Calibri" pitchFamily="18"/>
                <a:ea typeface="Microsoft YaHei" pitchFamily="2"/>
                <a:cs typeface="Mangal" pitchFamily="2"/>
              </a:rPr>
              <a:t>Conversione a YCbCr</a:t>
            </a:r>
          </a:p>
        </p:txBody>
      </p:sp>
      <p:sp>
        <p:nvSpPr>
          <p:cNvPr id="4" name="Rettangolo 10"/>
          <p:cNvSpPr/>
          <p:nvPr/>
        </p:nvSpPr>
        <p:spPr>
          <a:xfrm>
            <a:off x="3600000" y="1468800"/>
            <a:ext cx="2160000" cy="691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5B9BD5"/>
          </a:solidFill>
          <a:ln w="12600">
            <a:solidFill>
              <a:srgbClr val="43729D"/>
            </a:solidFill>
            <a:prstDash val="solid"/>
            <a:miter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it-IT" sz="1800" b="0" i="0" u="none" strike="noStrike" kern="1200" spc="0">
                <a:ln>
                  <a:noFill/>
                </a:ln>
                <a:solidFill>
                  <a:srgbClr val="FFFFFF"/>
                </a:solidFill>
                <a:latin typeface="Calibri" pitchFamily="18"/>
                <a:ea typeface="Microsoft YaHei" pitchFamily="2"/>
                <a:cs typeface="Mangal" pitchFamily="2"/>
              </a:rPr>
              <a:t>Selezione canale Luminanza Y</a:t>
            </a:r>
          </a:p>
        </p:txBody>
      </p:sp>
      <p:sp>
        <p:nvSpPr>
          <p:cNvPr id="5" name="Rettangolo 10"/>
          <p:cNvSpPr/>
          <p:nvPr/>
        </p:nvSpPr>
        <p:spPr>
          <a:xfrm>
            <a:off x="6532559" y="1324980"/>
            <a:ext cx="2160000" cy="9788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5B9BD5"/>
          </a:solidFill>
          <a:ln w="12600">
            <a:solidFill>
              <a:srgbClr val="43729D"/>
            </a:solidFill>
            <a:prstDash val="solid"/>
            <a:miter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it-IT" sz="1800" b="0" i="0" u="none" strike="noStrike" kern="1200" spc="0">
                <a:ln>
                  <a:noFill/>
                </a:ln>
                <a:solidFill>
                  <a:srgbClr val="FFFFFF"/>
                </a:solidFill>
                <a:latin typeface="Calibri" pitchFamily="18"/>
                <a:ea typeface="Microsoft YaHei" pitchFamily="2"/>
                <a:cs typeface="Mangal" pitchFamily="2"/>
              </a:rPr>
              <a:t>Riduzione rumore mediante filtro gaussiano</a:t>
            </a:r>
          </a:p>
        </p:txBody>
      </p:sp>
      <p:sp>
        <p:nvSpPr>
          <p:cNvPr id="6" name="Rettangolo 10"/>
          <p:cNvSpPr/>
          <p:nvPr/>
        </p:nvSpPr>
        <p:spPr>
          <a:xfrm>
            <a:off x="9360000" y="1255188"/>
            <a:ext cx="2160000" cy="1123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5B9BD5"/>
          </a:solidFill>
          <a:ln w="12600">
            <a:solidFill>
              <a:srgbClr val="43729D"/>
            </a:solidFill>
            <a:prstDash val="solid"/>
            <a:miter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it-IT" sz="1800" b="0" i="0" u="none" strike="noStrike" kern="1200" spc="0" dirty="0" err="1">
                <a:ln>
                  <a:noFill/>
                </a:ln>
                <a:solidFill>
                  <a:srgbClr val="FFFFFF"/>
                </a:solidFill>
                <a:latin typeface="Calibri" pitchFamily="18"/>
                <a:ea typeface="Microsoft YaHei" pitchFamily="2"/>
                <a:cs typeface="Mangal" pitchFamily="2"/>
              </a:rPr>
              <a:t>Edge</a:t>
            </a:r>
            <a:r>
              <a:rPr lang="it-IT" sz="1800" b="0" i="0" u="none" strike="noStrike" kern="1200" spc="0" dirty="0">
                <a:ln>
                  <a:noFill/>
                </a:ln>
                <a:solidFill>
                  <a:srgbClr val="FFFFFF"/>
                </a:solidFill>
                <a:latin typeface="Calibri" pitchFamily="18"/>
                <a:ea typeface="Microsoft YaHei" pitchFamily="2"/>
                <a:cs typeface="Mangal" pitchFamily="2"/>
              </a:rPr>
              <a:t> </a:t>
            </a:r>
            <a:r>
              <a:rPr lang="it-IT" sz="1800" b="0" i="0" u="none" strike="noStrike" kern="1200" spc="0" dirty="0" err="1">
                <a:ln>
                  <a:noFill/>
                </a:ln>
                <a:solidFill>
                  <a:srgbClr val="FFFFFF"/>
                </a:solidFill>
                <a:latin typeface="Calibri" pitchFamily="18"/>
                <a:ea typeface="Microsoft YaHei" pitchFamily="2"/>
                <a:cs typeface="Mangal" pitchFamily="2"/>
              </a:rPr>
              <a:t>detection</a:t>
            </a:r>
            <a:r>
              <a:rPr lang="it-IT" sz="1800" b="0" i="0" u="none" strike="noStrike" kern="1200" spc="0" dirty="0">
                <a:ln>
                  <a:noFill/>
                </a:ln>
                <a:solidFill>
                  <a:srgbClr val="FFFFFF"/>
                </a:solidFill>
                <a:latin typeface="Calibri" pitchFamily="18"/>
                <a:ea typeface="Microsoft YaHei" pitchFamily="2"/>
                <a:cs typeface="Mangal" pitchFamily="2"/>
              </a:rPr>
              <a:t> tramite filtro </a:t>
            </a:r>
            <a:r>
              <a:rPr lang="it-IT" sz="1800" b="0" i="0" u="none" strike="noStrike" kern="1200" spc="0" dirty="0" err="1">
                <a:ln>
                  <a:noFill/>
                </a:ln>
                <a:solidFill>
                  <a:srgbClr val="FFFFFF"/>
                </a:solidFill>
                <a:latin typeface="Calibri" pitchFamily="18"/>
                <a:ea typeface="Microsoft YaHei" pitchFamily="2"/>
                <a:cs typeface="Mangal" pitchFamily="2"/>
              </a:rPr>
              <a:t>LoG</a:t>
            </a:r>
            <a:endParaRPr lang="it-IT" sz="1800" b="0" i="0" u="none" strike="noStrike" kern="1200" spc="0" dirty="0">
              <a:ln>
                <a:noFill/>
              </a:ln>
              <a:solidFill>
                <a:srgbClr val="FFFFFF"/>
              </a:solidFill>
              <a:latin typeface="Calibri" pitchFamily="18"/>
              <a:ea typeface="Microsoft YaHei" pitchFamily="2"/>
              <a:cs typeface="Mangal" pitchFamily="2"/>
            </a:endParaRPr>
          </a:p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it-IT" sz="1800" b="0" i="0" u="none" strike="noStrike" kern="1200" spc="0" dirty="0">
                <a:ln>
                  <a:noFill/>
                </a:ln>
                <a:solidFill>
                  <a:srgbClr val="FFFFFF"/>
                </a:solidFill>
                <a:latin typeface="Calibri" pitchFamily="18"/>
                <a:ea typeface="Microsoft YaHei" pitchFamily="2"/>
                <a:cs typeface="Mangal" pitchFamily="2"/>
              </a:rPr>
              <a:t>(</a:t>
            </a:r>
            <a:r>
              <a:rPr lang="it-IT" sz="1800" b="0" i="0" u="none" strike="noStrike" kern="1200" spc="0" dirty="0" err="1">
                <a:ln>
                  <a:noFill/>
                </a:ln>
                <a:solidFill>
                  <a:srgbClr val="FFFFFF"/>
                </a:solidFill>
                <a:latin typeface="Calibri" pitchFamily="18"/>
                <a:ea typeface="Microsoft YaHei" pitchFamily="2"/>
                <a:cs typeface="Mangal" pitchFamily="2"/>
              </a:rPr>
              <a:t>Laplacian</a:t>
            </a:r>
            <a:r>
              <a:rPr lang="it-IT" sz="1800" b="0" i="0" u="none" strike="noStrike" kern="1200" spc="0" dirty="0">
                <a:ln>
                  <a:noFill/>
                </a:ln>
                <a:solidFill>
                  <a:srgbClr val="FFFFFF"/>
                </a:solidFill>
                <a:latin typeface="Calibri" pitchFamily="18"/>
                <a:ea typeface="Microsoft YaHei" pitchFamily="2"/>
                <a:cs typeface="Mangal" pitchFamily="2"/>
              </a:rPr>
              <a:t> of </a:t>
            </a:r>
            <a:r>
              <a:rPr lang="it-IT" sz="1800" b="0" i="0" u="none" strike="noStrike" kern="1200" spc="0" dirty="0" err="1">
                <a:ln>
                  <a:noFill/>
                </a:ln>
                <a:solidFill>
                  <a:srgbClr val="FFFFFF"/>
                </a:solidFill>
                <a:latin typeface="Calibri" pitchFamily="18"/>
                <a:ea typeface="Microsoft YaHei" pitchFamily="2"/>
                <a:cs typeface="Mangal" pitchFamily="2"/>
              </a:rPr>
              <a:t>Gaussian</a:t>
            </a:r>
            <a:r>
              <a:rPr lang="it-IT" sz="1800" b="0" i="0" u="none" strike="noStrike" kern="1200" spc="0" dirty="0">
                <a:ln>
                  <a:noFill/>
                </a:ln>
                <a:solidFill>
                  <a:srgbClr val="FFFFFF"/>
                </a:solidFill>
                <a:latin typeface="Calibri" pitchFamily="18"/>
                <a:ea typeface="Microsoft YaHei" pitchFamily="2"/>
                <a:cs typeface="Mangal" pitchFamily="2"/>
              </a:rPr>
              <a:t>)</a:t>
            </a:r>
          </a:p>
        </p:txBody>
      </p:sp>
      <p:sp>
        <p:nvSpPr>
          <p:cNvPr id="7" name="Rettangolo 10"/>
          <p:cNvSpPr/>
          <p:nvPr/>
        </p:nvSpPr>
        <p:spPr>
          <a:xfrm>
            <a:off x="9360000" y="3268800"/>
            <a:ext cx="2160000" cy="1123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5B9BD5"/>
          </a:solidFill>
          <a:ln w="12600">
            <a:solidFill>
              <a:srgbClr val="43729D"/>
            </a:solidFill>
            <a:prstDash val="solid"/>
            <a:miter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it-IT" sz="1800" b="0" i="0" u="none" strike="noStrike" kern="1200" spc="0">
                <a:ln>
                  <a:noFill/>
                </a:ln>
                <a:solidFill>
                  <a:srgbClr val="FFFFFF"/>
                </a:solidFill>
                <a:latin typeface="Calibri" pitchFamily="18"/>
                <a:ea typeface="Microsoft YaHei" pitchFamily="2"/>
                <a:cs typeface="Mangal" pitchFamily="2"/>
              </a:rPr>
              <a:t>Binarizzazione</a:t>
            </a:r>
          </a:p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it-IT" sz="1800" b="0" i="0" u="none" strike="noStrike" kern="1200" spc="0">
                <a:ln>
                  <a:noFill/>
                </a:ln>
                <a:solidFill>
                  <a:srgbClr val="FFFFFF"/>
                </a:solidFill>
                <a:latin typeface="Calibri" pitchFamily="18"/>
                <a:ea typeface="Microsoft YaHei" pitchFamily="2"/>
                <a:cs typeface="Mangal" pitchFamily="2"/>
              </a:rPr>
              <a:t>(Metodo di Otsu)</a:t>
            </a:r>
          </a:p>
        </p:txBody>
      </p:sp>
      <p:sp>
        <p:nvSpPr>
          <p:cNvPr id="8" name="Rettangolo 10"/>
          <p:cNvSpPr/>
          <p:nvPr/>
        </p:nvSpPr>
        <p:spPr>
          <a:xfrm>
            <a:off x="9412560" y="5040000"/>
            <a:ext cx="2054880" cy="1123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5B9BD5"/>
          </a:solidFill>
          <a:ln w="12600">
            <a:solidFill>
              <a:srgbClr val="43729D"/>
            </a:solidFill>
            <a:prstDash val="solid"/>
            <a:miter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it-IT" sz="1800" b="0" i="0" u="none" strike="noStrike" kern="1200" spc="0">
                <a:ln>
                  <a:noFill/>
                </a:ln>
                <a:solidFill>
                  <a:srgbClr val="FFFFFF"/>
                </a:solidFill>
                <a:latin typeface="Calibri" pitchFamily="18"/>
                <a:ea typeface="Microsoft YaHei" pitchFamily="2"/>
                <a:cs typeface="Mangal" pitchFamily="2"/>
              </a:rPr>
              <a:t>Chiusura morfologica</a:t>
            </a:r>
          </a:p>
        </p:txBody>
      </p:sp>
      <p:sp>
        <p:nvSpPr>
          <p:cNvPr id="9" name="Rettangolo 10"/>
          <p:cNvSpPr/>
          <p:nvPr/>
        </p:nvSpPr>
        <p:spPr>
          <a:xfrm>
            <a:off x="6585119" y="5040000"/>
            <a:ext cx="2054880" cy="1123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5B9BD5"/>
          </a:solidFill>
          <a:ln w="12600">
            <a:solidFill>
              <a:srgbClr val="43729D"/>
            </a:solidFill>
            <a:prstDash val="solid"/>
            <a:miter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it-IT" sz="1800" b="0" i="0" u="none" strike="noStrike" kern="1200" spc="0">
                <a:ln>
                  <a:noFill/>
                </a:ln>
                <a:solidFill>
                  <a:srgbClr val="FFFFFF"/>
                </a:solidFill>
                <a:latin typeface="Calibri" pitchFamily="18"/>
                <a:ea typeface="Microsoft YaHei" pitchFamily="2"/>
                <a:cs typeface="Mangal" pitchFamily="2"/>
              </a:rPr>
              <a:t>Labeling  componenti connesse</a:t>
            </a:r>
          </a:p>
        </p:txBody>
      </p:sp>
      <p:sp>
        <p:nvSpPr>
          <p:cNvPr id="11" name="Rettangolo 10"/>
          <p:cNvSpPr/>
          <p:nvPr/>
        </p:nvSpPr>
        <p:spPr>
          <a:xfrm>
            <a:off x="3705120" y="5040000"/>
            <a:ext cx="2054880" cy="1123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5B9BD5"/>
          </a:solidFill>
          <a:ln w="12600">
            <a:solidFill>
              <a:srgbClr val="43729D"/>
            </a:solidFill>
            <a:prstDash val="solid"/>
            <a:miter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>
                <a:solidFill>
                  <a:srgbClr val="FFFFFF"/>
                </a:solidFill>
              </a:defRPr>
            </a:pPr>
            <a:r>
              <a:rPr lang="it-IT" sz="1800" b="0" i="0" u="none" strike="noStrike" kern="1200">
                <a:ln>
                  <a:noFill/>
                </a:ln>
                <a:solidFill>
                  <a:srgbClr val="FFFFFF"/>
                </a:solidFill>
                <a:latin typeface="Arial" pitchFamily="18"/>
                <a:ea typeface="Microsoft YaHei" pitchFamily="2"/>
                <a:cs typeface="Mangal" pitchFamily="2"/>
              </a:rPr>
              <a:t>Estrazione della componente di area maggiore</a:t>
            </a:r>
          </a:p>
        </p:txBody>
      </p:sp>
      <p:cxnSp>
        <p:nvCxnSpPr>
          <p:cNvPr id="13" name="Connettore 2 12"/>
          <p:cNvCxnSpPr>
            <a:stCxn id="6" idx="2"/>
            <a:endCxn id="7" idx="0"/>
          </p:cNvCxnSpPr>
          <p:nvPr/>
        </p:nvCxnSpPr>
        <p:spPr>
          <a:xfrm>
            <a:off x="10440000" y="2378388"/>
            <a:ext cx="0" cy="890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nettore 2 18"/>
          <p:cNvCxnSpPr>
            <a:stCxn id="3" idx="1"/>
            <a:endCxn id="4" idx="3"/>
          </p:cNvCxnSpPr>
          <p:nvPr/>
        </p:nvCxnSpPr>
        <p:spPr>
          <a:xfrm>
            <a:off x="2831400" y="1814400"/>
            <a:ext cx="768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nettore 2 21"/>
          <p:cNvCxnSpPr>
            <a:stCxn id="4" idx="1"/>
            <a:endCxn id="5" idx="3"/>
          </p:cNvCxnSpPr>
          <p:nvPr/>
        </p:nvCxnSpPr>
        <p:spPr>
          <a:xfrm>
            <a:off x="5760000" y="1814400"/>
            <a:ext cx="7725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nettore 2 27"/>
          <p:cNvCxnSpPr>
            <a:stCxn id="5" idx="1"/>
            <a:endCxn id="6" idx="3"/>
          </p:cNvCxnSpPr>
          <p:nvPr/>
        </p:nvCxnSpPr>
        <p:spPr>
          <a:xfrm>
            <a:off x="8692559" y="1814400"/>
            <a:ext cx="667441" cy="23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Connettore 2 31"/>
          <p:cNvCxnSpPr>
            <a:stCxn id="7" idx="2"/>
            <a:endCxn id="8" idx="0"/>
          </p:cNvCxnSpPr>
          <p:nvPr/>
        </p:nvCxnSpPr>
        <p:spPr>
          <a:xfrm>
            <a:off x="10440000" y="4392000"/>
            <a:ext cx="0" cy="648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Connettore 2 34"/>
          <p:cNvCxnSpPr>
            <a:stCxn id="8" idx="3"/>
            <a:endCxn id="9" idx="1"/>
          </p:cNvCxnSpPr>
          <p:nvPr/>
        </p:nvCxnSpPr>
        <p:spPr>
          <a:xfrm flipH="1">
            <a:off x="8639999" y="5601600"/>
            <a:ext cx="7725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Connettore 2 36"/>
          <p:cNvCxnSpPr>
            <a:stCxn id="9" idx="3"/>
          </p:cNvCxnSpPr>
          <p:nvPr/>
        </p:nvCxnSpPr>
        <p:spPr>
          <a:xfrm flipH="1">
            <a:off x="5760000" y="5601600"/>
            <a:ext cx="8251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3" name="Immagine 4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399" y="2612006"/>
            <a:ext cx="2940703" cy="2082395"/>
          </a:xfrm>
          <a:prstGeom prst="rect">
            <a:avLst/>
          </a:prstGeom>
        </p:spPr>
      </p:pic>
      <p:pic>
        <p:nvPicPr>
          <p:cNvPr id="45" name="Immagine 4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1463" y="2563227"/>
            <a:ext cx="3101096" cy="2195973"/>
          </a:xfrm>
          <a:prstGeom prst="rect">
            <a:avLst/>
          </a:prstGeom>
        </p:spPr>
      </p:pic>
      <p:pic>
        <p:nvPicPr>
          <p:cNvPr id="47" name="Immagine 4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601" y="4694401"/>
            <a:ext cx="2689500" cy="1904511"/>
          </a:xfrm>
          <a:prstGeom prst="rect">
            <a:avLst/>
          </a:prstGeom>
        </p:spPr>
      </p:pic>
      <p:cxnSp>
        <p:nvCxnSpPr>
          <p:cNvPr id="49" name="Connettore 2 48"/>
          <p:cNvCxnSpPr/>
          <p:nvPr/>
        </p:nvCxnSpPr>
        <p:spPr>
          <a:xfrm>
            <a:off x="4678829" y="2184121"/>
            <a:ext cx="6300" cy="4520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1" name="Connettore 2 50"/>
          <p:cNvCxnSpPr/>
          <p:nvPr/>
        </p:nvCxnSpPr>
        <p:spPr>
          <a:xfrm flipH="1">
            <a:off x="8534297" y="3833447"/>
            <a:ext cx="66744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3" name="Connettore 2 52"/>
          <p:cNvCxnSpPr/>
          <p:nvPr/>
        </p:nvCxnSpPr>
        <p:spPr>
          <a:xfrm flipH="1">
            <a:off x="2880001" y="5646656"/>
            <a:ext cx="566584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 txBox="1">
            <a:spLocks noGrp="1"/>
          </p:cNvSpPr>
          <p:nvPr>
            <p:ph type="title" idx="4294967295"/>
          </p:nvPr>
        </p:nvSpPr>
        <p:spPr>
          <a:xfrm>
            <a:off x="720000" y="144000"/>
            <a:ext cx="10515240" cy="1325160"/>
          </a:xfrm>
        </p:spPr>
        <p:txBody>
          <a:bodyPr lIns="0" tIns="0" rIns="0" bIns="0" anchor="ctr"/>
          <a:lstStyle/>
          <a:p>
            <a:pPr lvl="0" algn="ctr"/>
            <a:r>
              <a:rPr lang="it-IT" sz="2800" dirty="0">
                <a:latin typeface="Calibri Light" pitchFamily="34"/>
              </a:rPr>
              <a:t>Corner </a:t>
            </a:r>
            <a:r>
              <a:rPr lang="it-IT" sz="2800" dirty="0" err="1">
                <a:latin typeface="Calibri Light" pitchFamily="34"/>
              </a:rPr>
              <a:t>Detection</a:t>
            </a:r>
            <a:endParaRPr lang="it-IT" sz="2800" dirty="0">
              <a:latin typeface="Calibri Light" pitchFamily="34"/>
            </a:endParaRPr>
          </a:p>
        </p:txBody>
      </p:sp>
      <p:sp>
        <p:nvSpPr>
          <p:cNvPr id="3" name="Rettangolo 10"/>
          <p:cNvSpPr/>
          <p:nvPr/>
        </p:nvSpPr>
        <p:spPr>
          <a:xfrm>
            <a:off x="249120" y="1082298"/>
            <a:ext cx="2054880" cy="1123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5B9BD5"/>
          </a:solidFill>
          <a:ln w="12600">
            <a:solidFill>
              <a:srgbClr val="43729D"/>
            </a:solidFill>
            <a:prstDash val="solid"/>
            <a:miter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it-IT" sz="1800" b="0" i="0" u="none" strike="noStrike" kern="1200" spc="0">
                <a:ln>
                  <a:noFill/>
                </a:ln>
                <a:solidFill>
                  <a:srgbClr val="FFFFFF"/>
                </a:solidFill>
                <a:latin typeface="Calibri" pitchFamily="18"/>
                <a:ea typeface="Microsoft YaHei" pitchFamily="2"/>
                <a:cs typeface="Mangal" pitchFamily="2"/>
              </a:rPr>
              <a:t>Flood-fill della regione</a:t>
            </a:r>
          </a:p>
        </p:txBody>
      </p:sp>
      <p:sp>
        <p:nvSpPr>
          <p:cNvPr id="4" name="Rettangolo 10"/>
          <p:cNvSpPr/>
          <p:nvPr/>
        </p:nvSpPr>
        <p:spPr>
          <a:xfrm>
            <a:off x="2820856" y="1082298"/>
            <a:ext cx="2054880" cy="1123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5B9BD5"/>
          </a:solidFill>
          <a:ln w="12600">
            <a:solidFill>
              <a:srgbClr val="43729D"/>
            </a:solidFill>
            <a:prstDash val="solid"/>
            <a:miter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>
                <a:solidFill>
                  <a:srgbClr val="FFFFFF"/>
                </a:solidFill>
              </a:defRPr>
            </a:pPr>
            <a:r>
              <a:rPr lang="it-IT" sz="1800" b="0" i="0" u="none" strike="noStrike" kern="1200">
                <a:ln>
                  <a:noFill/>
                </a:ln>
                <a:solidFill>
                  <a:srgbClr val="FFFFFF"/>
                </a:solidFill>
                <a:latin typeface="Arial" pitchFamily="18"/>
                <a:ea typeface="Microsoft YaHei" pitchFamily="2"/>
                <a:cs typeface="Mangal" pitchFamily="2"/>
              </a:rPr>
              <a:t>Estrazione del contorno</a:t>
            </a:r>
          </a:p>
        </p:txBody>
      </p:sp>
      <p:sp>
        <p:nvSpPr>
          <p:cNvPr id="5" name="Rettangolo 10"/>
          <p:cNvSpPr/>
          <p:nvPr/>
        </p:nvSpPr>
        <p:spPr>
          <a:xfrm>
            <a:off x="5676216" y="1082298"/>
            <a:ext cx="2054880" cy="1123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5B9BD5"/>
          </a:solidFill>
          <a:ln w="12600">
            <a:solidFill>
              <a:srgbClr val="43729D"/>
            </a:solidFill>
            <a:prstDash val="solid"/>
            <a:miter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>
                <a:solidFill>
                  <a:srgbClr val="FFFFFF"/>
                </a:solidFill>
              </a:defRPr>
            </a:pPr>
            <a:r>
              <a:rPr lang="it-IT" sz="1800" b="0" i="0" u="none" strike="noStrike" kern="1200">
                <a:ln>
                  <a:noFill/>
                </a:ln>
                <a:solidFill>
                  <a:srgbClr val="FFFFFF"/>
                </a:solidFill>
                <a:latin typeface="Arial" pitchFamily="18"/>
                <a:ea typeface="Microsoft YaHei" pitchFamily="2"/>
                <a:cs typeface="Mangal" pitchFamily="2"/>
              </a:rPr>
              <a:t>Applicazione trasformata di Hough</a:t>
            </a:r>
          </a:p>
        </p:txBody>
      </p:sp>
      <p:sp>
        <p:nvSpPr>
          <p:cNvPr id="6" name="Rettangolo 10"/>
          <p:cNvSpPr/>
          <p:nvPr/>
        </p:nvSpPr>
        <p:spPr>
          <a:xfrm>
            <a:off x="9756360" y="1082298"/>
            <a:ext cx="2054880" cy="1123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5B9BD5"/>
          </a:solidFill>
          <a:ln w="12600">
            <a:solidFill>
              <a:srgbClr val="43729D"/>
            </a:solidFill>
            <a:prstDash val="solid"/>
            <a:miter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>
                <a:solidFill>
                  <a:srgbClr val="FFFFFF"/>
                </a:solidFill>
              </a:defRPr>
            </a:pPr>
            <a:r>
              <a:rPr lang="it-IT" sz="1800" b="0" i="0" u="none" strike="noStrike" kern="1200">
                <a:ln>
                  <a:noFill/>
                </a:ln>
                <a:solidFill>
                  <a:srgbClr val="FFFFFF"/>
                </a:solidFill>
                <a:latin typeface="Arial" pitchFamily="18"/>
                <a:ea typeface="Microsoft YaHei" pitchFamily="2"/>
                <a:cs typeface="Mangal" pitchFamily="2"/>
              </a:rPr>
              <a:t>Sogliatura della matrice di Hough</a:t>
            </a:r>
          </a:p>
        </p:txBody>
      </p:sp>
      <p:sp>
        <p:nvSpPr>
          <p:cNvPr id="7" name="Rettangolo 10"/>
          <p:cNvSpPr/>
          <p:nvPr/>
        </p:nvSpPr>
        <p:spPr>
          <a:xfrm>
            <a:off x="9756360" y="5463277"/>
            <a:ext cx="2054880" cy="1123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5B9BD5"/>
          </a:solidFill>
          <a:ln w="12600">
            <a:solidFill>
              <a:srgbClr val="43729D"/>
            </a:solidFill>
            <a:prstDash val="solid"/>
            <a:miter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>
                <a:solidFill>
                  <a:srgbClr val="FFFFFF"/>
                </a:solidFill>
              </a:defRPr>
            </a:pPr>
            <a:r>
              <a:rPr lang="it-IT" sz="1800" b="0" i="0" u="none" strike="noStrike" kern="1200">
                <a:ln>
                  <a:noFill/>
                </a:ln>
                <a:solidFill>
                  <a:srgbClr val="FFFFFF"/>
                </a:solidFill>
                <a:latin typeface="Arial" pitchFamily="18"/>
                <a:ea typeface="Microsoft YaHei" pitchFamily="2"/>
                <a:cs typeface="Mangal" pitchFamily="2"/>
              </a:rPr>
              <a:t>Calcolo equazioni delle rette</a:t>
            </a:r>
          </a:p>
        </p:txBody>
      </p:sp>
      <p:sp>
        <p:nvSpPr>
          <p:cNvPr id="8" name="Rettangolo 10"/>
          <p:cNvSpPr/>
          <p:nvPr/>
        </p:nvSpPr>
        <p:spPr>
          <a:xfrm>
            <a:off x="6480776" y="5463277"/>
            <a:ext cx="2054880" cy="1123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5B9BD5"/>
          </a:solidFill>
          <a:ln w="12600">
            <a:solidFill>
              <a:srgbClr val="43729D"/>
            </a:solidFill>
            <a:prstDash val="solid"/>
            <a:miter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>
                <a:solidFill>
                  <a:srgbClr val="FFFFFF"/>
                </a:solidFill>
              </a:defRPr>
            </a:pPr>
            <a:r>
              <a:rPr lang="it-IT" sz="1800" b="0" i="0" u="none" strike="noStrike" kern="1200">
                <a:ln>
                  <a:noFill/>
                </a:ln>
                <a:solidFill>
                  <a:srgbClr val="FFFFFF"/>
                </a:solidFill>
                <a:latin typeface="Arial" pitchFamily="18"/>
                <a:ea typeface="Microsoft YaHei" pitchFamily="2"/>
                <a:cs typeface="Mangal" pitchFamily="2"/>
              </a:rPr>
              <a:t>Identificazione rette estreme</a:t>
            </a:r>
          </a:p>
        </p:txBody>
      </p:sp>
      <p:sp>
        <p:nvSpPr>
          <p:cNvPr id="9" name="Rettangolo 10"/>
          <p:cNvSpPr/>
          <p:nvPr/>
        </p:nvSpPr>
        <p:spPr>
          <a:xfrm>
            <a:off x="3301824" y="5463277"/>
            <a:ext cx="2054880" cy="1123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5B9BD5"/>
          </a:solidFill>
          <a:ln w="12600">
            <a:solidFill>
              <a:srgbClr val="43729D"/>
            </a:solidFill>
            <a:prstDash val="solid"/>
            <a:miter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>
                <a:solidFill>
                  <a:srgbClr val="FFFFFF"/>
                </a:solidFill>
              </a:defRPr>
            </a:pPr>
            <a:r>
              <a:rPr lang="it-IT" sz="1800" b="0" i="0" u="none" strike="noStrike" kern="1200">
                <a:ln>
                  <a:noFill/>
                </a:ln>
                <a:solidFill>
                  <a:srgbClr val="FFFFFF"/>
                </a:solidFill>
                <a:latin typeface="Arial" pitchFamily="18"/>
                <a:ea typeface="Microsoft YaHei" pitchFamily="2"/>
                <a:cs typeface="Mangal" pitchFamily="2"/>
              </a:rPr>
              <a:t>Calcolo punti di intersezione</a:t>
            </a:r>
          </a:p>
        </p:txBody>
      </p:sp>
      <p:cxnSp>
        <p:nvCxnSpPr>
          <p:cNvPr id="11" name="Connettore 2 10"/>
          <p:cNvCxnSpPr>
            <a:stCxn id="3" idx="1"/>
            <a:endCxn id="4" idx="3"/>
          </p:cNvCxnSpPr>
          <p:nvPr/>
        </p:nvCxnSpPr>
        <p:spPr>
          <a:xfrm>
            <a:off x="2304000" y="1643898"/>
            <a:ext cx="5168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nettore 2 13"/>
          <p:cNvCxnSpPr>
            <a:stCxn id="4" idx="1"/>
            <a:endCxn id="5" idx="3"/>
          </p:cNvCxnSpPr>
          <p:nvPr/>
        </p:nvCxnSpPr>
        <p:spPr>
          <a:xfrm>
            <a:off x="4875736" y="1643898"/>
            <a:ext cx="8004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nettore 2 16"/>
          <p:cNvCxnSpPr>
            <a:stCxn id="5" idx="1"/>
            <a:endCxn id="6" idx="3"/>
          </p:cNvCxnSpPr>
          <p:nvPr/>
        </p:nvCxnSpPr>
        <p:spPr>
          <a:xfrm>
            <a:off x="7731096" y="1643898"/>
            <a:ext cx="20252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nettore 2 19"/>
          <p:cNvCxnSpPr>
            <a:stCxn id="6" idx="2"/>
            <a:endCxn id="7" idx="0"/>
          </p:cNvCxnSpPr>
          <p:nvPr/>
        </p:nvCxnSpPr>
        <p:spPr>
          <a:xfrm>
            <a:off x="10783800" y="2205498"/>
            <a:ext cx="0" cy="3257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nettore 2 21"/>
          <p:cNvCxnSpPr>
            <a:stCxn id="7" idx="3"/>
            <a:endCxn id="8" idx="1"/>
          </p:cNvCxnSpPr>
          <p:nvPr/>
        </p:nvCxnSpPr>
        <p:spPr>
          <a:xfrm flipH="1">
            <a:off x="8535656" y="6024877"/>
            <a:ext cx="12207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onnettore 2 23"/>
          <p:cNvCxnSpPr>
            <a:stCxn id="8" idx="3"/>
            <a:endCxn id="9" idx="1"/>
          </p:cNvCxnSpPr>
          <p:nvPr/>
        </p:nvCxnSpPr>
        <p:spPr>
          <a:xfrm flipH="1">
            <a:off x="5356704" y="6024877"/>
            <a:ext cx="11240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9" name="Immagine 3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6247" y="2611810"/>
            <a:ext cx="3630229" cy="2570667"/>
          </a:xfrm>
          <a:prstGeom prst="rect">
            <a:avLst/>
          </a:prstGeom>
        </p:spPr>
      </p:pic>
      <p:cxnSp>
        <p:nvCxnSpPr>
          <p:cNvPr id="64" name="Connettore 2 63"/>
          <p:cNvCxnSpPr/>
          <p:nvPr/>
        </p:nvCxnSpPr>
        <p:spPr>
          <a:xfrm>
            <a:off x="3626198" y="2243394"/>
            <a:ext cx="703066" cy="3994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67" name="Immagine 6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3773" y="2335385"/>
            <a:ext cx="3572587" cy="2529849"/>
          </a:xfrm>
          <a:prstGeom prst="rect">
            <a:avLst/>
          </a:prstGeom>
        </p:spPr>
      </p:pic>
      <p:cxnSp>
        <p:nvCxnSpPr>
          <p:cNvPr id="73" name="Connettore 2 72"/>
          <p:cNvCxnSpPr>
            <a:stCxn id="7" idx="0"/>
          </p:cNvCxnSpPr>
          <p:nvPr/>
        </p:nvCxnSpPr>
        <p:spPr>
          <a:xfrm>
            <a:off x="10783800" y="5463277"/>
            <a:ext cx="91440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ttore 2 74"/>
          <p:cNvCxnSpPr/>
          <p:nvPr/>
        </p:nvCxnSpPr>
        <p:spPr>
          <a:xfrm flipH="1" flipV="1">
            <a:off x="8450003" y="4806555"/>
            <a:ext cx="1091451" cy="9421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76" name="Immagine 7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263" y="4607169"/>
            <a:ext cx="2634953" cy="1979308"/>
          </a:xfrm>
          <a:prstGeom prst="rect">
            <a:avLst/>
          </a:prstGeom>
        </p:spPr>
      </p:pic>
      <p:cxnSp>
        <p:nvCxnSpPr>
          <p:cNvPr id="80" name="Connettore 2 79"/>
          <p:cNvCxnSpPr/>
          <p:nvPr/>
        </p:nvCxnSpPr>
        <p:spPr>
          <a:xfrm flipH="1">
            <a:off x="2916139" y="5923731"/>
            <a:ext cx="31063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 txBox="1">
            <a:spLocks noGrp="1"/>
          </p:cNvSpPr>
          <p:nvPr>
            <p:ph type="title" idx="4294967295"/>
          </p:nvPr>
        </p:nvSpPr>
        <p:spPr>
          <a:xfrm>
            <a:off x="720000" y="144000"/>
            <a:ext cx="10515240" cy="1325160"/>
          </a:xfrm>
        </p:spPr>
        <p:txBody>
          <a:bodyPr lIns="0" tIns="0" rIns="0" bIns="0" anchor="ctr"/>
          <a:lstStyle/>
          <a:p>
            <a:pPr lvl="0" algn="ctr"/>
            <a:r>
              <a:rPr lang="it-IT">
                <a:latin typeface="Calibri Light" pitchFamily="34"/>
              </a:rPr>
              <a:t>Number detection</a:t>
            </a:r>
          </a:p>
        </p:txBody>
      </p:sp>
      <p:sp>
        <p:nvSpPr>
          <p:cNvPr id="3" name="Rettangolo 10"/>
          <p:cNvSpPr/>
          <p:nvPr/>
        </p:nvSpPr>
        <p:spPr>
          <a:xfrm>
            <a:off x="205159" y="1171842"/>
            <a:ext cx="2054880" cy="1123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5B9BD5"/>
          </a:solidFill>
          <a:ln w="12600">
            <a:solidFill>
              <a:srgbClr val="43729D"/>
            </a:solidFill>
            <a:prstDash val="solid"/>
            <a:miter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it-IT" sz="1800" b="0" i="0" u="none" strike="noStrike" kern="1200" spc="0">
                <a:ln>
                  <a:noFill/>
                </a:ln>
                <a:solidFill>
                  <a:srgbClr val="FFFFFF"/>
                </a:solidFill>
                <a:latin typeface="Calibri" pitchFamily="18"/>
                <a:ea typeface="Microsoft YaHei" pitchFamily="2"/>
                <a:cs typeface="Mangal" pitchFamily="2"/>
              </a:rPr>
              <a:t>Conversione YCbCr</a:t>
            </a:r>
          </a:p>
        </p:txBody>
      </p:sp>
      <p:sp>
        <p:nvSpPr>
          <p:cNvPr id="4" name="Rettangolo 10"/>
          <p:cNvSpPr/>
          <p:nvPr/>
        </p:nvSpPr>
        <p:spPr>
          <a:xfrm>
            <a:off x="2865557" y="1171842"/>
            <a:ext cx="2054880" cy="1123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5B9BD5"/>
          </a:solidFill>
          <a:ln w="12600">
            <a:solidFill>
              <a:srgbClr val="43729D"/>
            </a:solidFill>
            <a:prstDash val="solid"/>
            <a:miter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>
                <a:solidFill>
                  <a:srgbClr val="FFFFFF"/>
                </a:solidFill>
              </a:defRPr>
            </a:pPr>
            <a:r>
              <a:rPr lang="it-IT" sz="1800" b="0" i="0" u="none" strike="noStrike" kern="1200">
                <a:ln>
                  <a:noFill/>
                </a:ln>
                <a:solidFill>
                  <a:srgbClr val="FFFFFF"/>
                </a:solidFill>
                <a:latin typeface="Arial" pitchFamily="18"/>
                <a:ea typeface="Microsoft YaHei" pitchFamily="2"/>
                <a:cs typeface="Mangal" pitchFamily="2"/>
              </a:rPr>
              <a:t>Selezione canale Luminanza Y</a:t>
            </a:r>
          </a:p>
        </p:txBody>
      </p:sp>
      <p:sp>
        <p:nvSpPr>
          <p:cNvPr id="5" name="Rettangolo 10"/>
          <p:cNvSpPr/>
          <p:nvPr/>
        </p:nvSpPr>
        <p:spPr>
          <a:xfrm>
            <a:off x="5625513" y="1171842"/>
            <a:ext cx="2054880" cy="1123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5B9BD5"/>
          </a:solidFill>
          <a:ln w="12600">
            <a:solidFill>
              <a:srgbClr val="43729D"/>
            </a:solidFill>
            <a:prstDash val="solid"/>
            <a:miter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>
                <a:solidFill>
                  <a:srgbClr val="FFFFFF"/>
                </a:solidFill>
              </a:defRPr>
            </a:pPr>
            <a:r>
              <a:rPr lang="it-IT" sz="1800" b="0" i="0" u="none" strike="noStrike" kern="1200">
                <a:ln>
                  <a:noFill/>
                </a:ln>
                <a:solidFill>
                  <a:srgbClr val="FFFFFF"/>
                </a:solidFill>
                <a:latin typeface="Arial" pitchFamily="18"/>
                <a:ea typeface="Microsoft YaHei" pitchFamily="2"/>
                <a:cs typeface="Mangal" pitchFamily="2"/>
              </a:rPr>
              <a:t>Rimozione rumore mediante filtro gaussiano</a:t>
            </a:r>
          </a:p>
        </p:txBody>
      </p:sp>
      <p:sp>
        <p:nvSpPr>
          <p:cNvPr id="6" name="Rettangolo 10"/>
          <p:cNvSpPr/>
          <p:nvPr/>
        </p:nvSpPr>
        <p:spPr>
          <a:xfrm>
            <a:off x="9920978" y="1171842"/>
            <a:ext cx="2054880" cy="1123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5B9BD5"/>
          </a:solidFill>
          <a:ln w="12600">
            <a:solidFill>
              <a:srgbClr val="43729D"/>
            </a:solidFill>
            <a:prstDash val="solid"/>
            <a:miter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lvl="0" algn="ctr">
              <a:defRPr sz="1800"/>
            </a:pPr>
            <a:r>
              <a:rPr lang="it-IT" dirty="0" err="1">
                <a:solidFill>
                  <a:srgbClr val="FFFFFF"/>
                </a:solidFill>
                <a:latin typeface="Calibri" pitchFamily="18"/>
                <a:ea typeface="Microsoft YaHei" pitchFamily="2"/>
                <a:cs typeface="Mangal" pitchFamily="2"/>
              </a:rPr>
              <a:t>Edge</a:t>
            </a:r>
            <a:r>
              <a:rPr lang="it-IT" dirty="0">
                <a:solidFill>
                  <a:srgbClr val="FFFFFF"/>
                </a:solidFill>
                <a:latin typeface="Calibri" pitchFamily="18"/>
                <a:ea typeface="Microsoft YaHei" pitchFamily="2"/>
                <a:cs typeface="Mangal" pitchFamily="2"/>
              </a:rPr>
              <a:t> </a:t>
            </a:r>
            <a:r>
              <a:rPr lang="it-IT" dirty="0" err="1">
                <a:solidFill>
                  <a:srgbClr val="FFFFFF"/>
                </a:solidFill>
                <a:latin typeface="Calibri" pitchFamily="18"/>
                <a:ea typeface="Microsoft YaHei" pitchFamily="2"/>
                <a:cs typeface="Mangal" pitchFamily="2"/>
              </a:rPr>
              <a:t>detection</a:t>
            </a:r>
            <a:r>
              <a:rPr lang="it-IT" dirty="0">
                <a:solidFill>
                  <a:srgbClr val="FFFFFF"/>
                </a:solidFill>
                <a:latin typeface="Calibri" pitchFamily="18"/>
                <a:ea typeface="Microsoft YaHei" pitchFamily="2"/>
                <a:cs typeface="Mangal" pitchFamily="2"/>
              </a:rPr>
              <a:t> tramite filtro </a:t>
            </a:r>
            <a:r>
              <a:rPr lang="it-IT" dirty="0" err="1">
                <a:solidFill>
                  <a:srgbClr val="FFFFFF"/>
                </a:solidFill>
                <a:latin typeface="Calibri" pitchFamily="18"/>
                <a:ea typeface="Microsoft YaHei" pitchFamily="2"/>
                <a:cs typeface="Mangal" pitchFamily="2"/>
              </a:rPr>
              <a:t>LoG</a:t>
            </a:r>
            <a:endParaRPr lang="it-IT" dirty="0">
              <a:solidFill>
                <a:srgbClr val="FFFFFF"/>
              </a:solidFill>
              <a:latin typeface="Calibri" pitchFamily="18"/>
              <a:ea typeface="Microsoft YaHei" pitchFamily="2"/>
              <a:cs typeface="Mangal" pitchFamily="2"/>
            </a:endParaRPr>
          </a:p>
          <a:p>
            <a:pPr lvl="0" algn="ctr">
              <a:defRPr sz="1800"/>
            </a:pPr>
            <a:r>
              <a:rPr lang="it-IT" dirty="0">
                <a:solidFill>
                  <a:srgbClr val="FFFFFF"/>
                </a:solidFill>
                <a:latin typeface="Calibri" pitchFamily="18"/>
                <a:ea typeface="Microsoft YaHei" pitchFamily="2"/>
                <a:cs typeface="Mangal" pitchFamily="2"/>
              </a:rPr>
              <a:t>(</a:t>
            </a:r>
            <a:r>
              <a:rPr lang="it-IT" dirty="0" err="1">
                <a:solidFill>
                  <a:srgbClr val="FFFFFF"/>
                </a:solidFill>
                <a:latin typeface="Calibri" pitchFamily="18"/>
                <a:ea typeface="Microsoft YaHei" pitchFamily="2"/>
                <a:cs typeface="Mangal" pitchFamily="2"/>
              </a:rPr>
              <a:t>Laplacian</a:t>
            </a:r>
            <a:r>
              <a:rPr lang="it-IT" dirty="0">
                <a:solidFill>
                  <a:srgbClr val="FFFFFF"/>
                </a:solidFill>
                <a:latin typeface="Calibri" pitchFamily="18"/>
                <a:ea typeface="Microsoft YaHei" pitchFamily="2"/>
                <a:cs typeface="Mangal" pitchFamily="2"/>
              </a:rPr>
              <a:t> of </a:t>
            </a:r>
            <a:r>
              <a:rPr lang="it-IT" dirty="0" err="1">
                <a:solidFill>
                  <a:srgbClr val="FFFFFF"/>
                </a:solidFill>
                <a:latin typeface="Calibri" pitchFamily="18"/>
                <a:ea typeface="Microsoft YaHei" pitchFamily="2"/>
                <a:cs typeface="Mangal" pitchFamily="2"/>
              </a:rPr>
              <a:t>Gaussian</a:t>
            </a:r>
            <a:r>
              <a:rPr lang="it-IT" dirty="0">
                <a:solidFill>
                  <a:srgbClr val="FFFFFF"/>
                </a:solidFill>
                <a:latin typeface="Calibri" pitchFamily="18"/>
                <a:ea typeface="Microsoft YaHei" pitchFamily="2"/>
                <a:cs typeface="Mangal" pitchFamily="2"/>
              </a:rPr>
              <a:t>)</a:t>
            </a:r>
          </a:p>
        </p:txBody>
      </p:sp>
      <p:sp>
        <p:nvSpPr>
          <p:cNvPr id="7" name="Rettangolo 10"/>
          <p:cNvSpPr/>
          <p:nvPr/>
        </p:nvSpPr>
        <p:spPr>
          <a:xfrm>
            <a:off x="9920978" y="5489654"/>
            <a:ext cx="2054880" cy="1123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5B9BD5"/>
          </a:solidFill>
          <a:ln w="12600">
            <a:solidFill>
              <a:srgbClr val="43729D"/>
            </a:solidFill>
            <a:prstDash val="solid"/>
            <a:miter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>
                <a:solidFill>
                  <a:srgbClr val="FFFFFF"/>
                </a:solidFill>
              </a:defRPr>
            </a:pPr>
            <a:r>
              <a:rPr lang="it-IT" sz="1800" b="0" i="0" u="none" strike="noStrike" kern="1200">
                <a:ln>
                  <a:noFill/>
                </a:ln>
                <a:solidFill>
                  <a:srgbClr val="FFFFFF"/>
                </a:solidFill>
                <a:latin typeface="Arial" pitchFamily="18"/>
                <a:ea typeface="Microsoft YaHei" pitchFamily="2"/>
                <a:cs typeface="Mangal" pitchFamily="2"/>
              </a:rPr>
              <a:t>Chiusura morfologica</a:t>
            </a:r>
          </a:p>
        </p:txBody>
      </p:sp>
      <p:sp>
        <p:nvSpPr>
          <p:cNvPr id="8" name="Rettangolo 10"/>
          <p:cNvSpPr/>
          <p:nvPr/>
        </p:nvSpPr>
        <p:spPr>
          <a:xfrm>
            <a:off x="7352378" y="5489654"/>
            <a:ext cx="2054880" cy="1123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5B9BD5"/>
          </a:solidFill>
          <a:ln w="12600">
            <a:solidFill>
              <a:srgbClr val="43729D"/>
            </a:solidFill>
            <a:prstDash val="solid"/>
            <a:miter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>
                <a:solidFill>
                  <a:srgbClr val="FFFFFF"/>
                </a:solidFill>
              </a:defRPr>
            </a:pPr>
            <a:r>
              <a:rPr lang="it-IT" sz="1800" b="0" i="0" u="none" strike="noStrike" kern="1200">
                <a:ln>
                  <a:noFill/>
                </a:ln>
                <a:solidFill>
                  <a:srgbClr val="FFFFFF"/>
                </a:solidFill>
                <a:latin typeface="Arial" pitchFamily="18"/>
                <a:ea typeface="Microsoft YaHei" pitchFamily="2"/>
                <a:cs typeface="Mangal" pitchFamily="2"/>
              </a:rPr>
              <a:t>Labeling componenti connesse</a:t>
            </a:r>
          </a:p>
        </p:txBody>
      </p:sp>
      <p:sp>
        <p:nvSpPr>
          <p:cNvPr id="9" name="Rettangolo 10"/>
          <p:cNvSpPr/>
          <p:nvPr/>
        </p:nvSpPr>
        <p:spPr>
          <a:xfrm>
            <a:off x="4598073" y="5489654"/>
            <a:ext cx="2054880" cy="1123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5B9BD5"/>
          </a:solidFill>
          <a:ln w="12600">
            <a:solidFill>
              <a:srgbClr val="43729D"/>
            </a:solidFill>
            <a:prstDash val="solid"/>
            <a:miter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>
                <a:solidFill>
                  <a:srgbClr val="FFFFFF"/>
                </a:solidFill>
              </a:defRPr>
            </a:pPr>
            <a:r>
              <a:rPr lang="it-IT" sz="1800" b="0" i="0" u="none" strike="noStrike" kern="1200">
                <a:ln>
                  <a:noFill/>
                </a:ln>
                <a:solidFill>
                  <a:srgbClr val="FFFFFF"/>
                </a:solidFill>
                <a:latin typeface="Arial" pitchFamily="18"/>
                <a:ea typeface="Microsoft YaHei" pitchFamily="2"/>
                <a:cs typeface="Mangal" pitchFamily="2"/>
              </a:rPr>
              <a:t>Selezione regioni con 250&lt;Area&lt;2000</a:t>
            </a:r>
          </a:p>
        </p:txBody>
      </p:sp>
      <p:cxnSp>
        <p:nvCxnSpPr>
          <p:cNvPr id="11" name="Connettore 2 10"/>
          <p:cNvCxnSpPr>
            <a:stCxn id="3" idx="1"/>
            <a:endCxn id="4" idx="3"/>
          </p:cNvCxnSpPr>
          <p:nvPr/>
        </p:nvCxnSpPr>
        <p:spPr>
          <a:xfrm>
            <a:off x="2260039" y="1733442"/>
            <a:ext cx="6055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nettore 2 13"/>
          <p:cNvCxnSpPr>
            <a:stCxn id="4" idx="1"/>
            <a:endCxn id="5" idx="3"/>
          </p:cNvCxnSpPr>
          <p:nvPr/>
        </p:nvCxnSpPr>
        <p:spPr>
          <a:xfrm>
            <a:off x="4920437" y="1733442"/>
            <a:ext cx="7050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nettore 2 15"/>
          <p:cNvCxnSpPr>
            <a:stCxn id="5" idx="1"/>
            <a:endCxn id="6" idx="3"/>
          </p:cNvCxnSpPr>
          <p:nvPr/>
        </p:nvCxnSpPr>
        <p:spPr>
          <a:xfrm>
            <a:off x="7680393" y="1733442"/>
            <a:ext cx="22405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nettore 2 18"/>
          <p:cNvCxnSpPr>
            <a:stCxn id="6" idx="2"/>
            <a:endCxn id="7" idx="0"/>
          </p:cNvCxnSpPr>
          <p:nvPr/>
        </p:nvCxnSpPr>
        <p:spPr>
          <a:xfrm>
            <a:off x="10948418" y="2295042"/>
            <a:ext cx="0" cy="3194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nettore 2 21"/>
          <p:cNvCxnSpPr>
            <a:stCxn id="7" idx="3"/>
            <a:endCxn id="8" idx="1"/>
          </p:cNvCxnSpPr>
          <p:nvPr/>
        </p:nvCxnSpPr>
        <p:spPr>
          <a:xfrm flipH="1">
            <a:off x="9407258" y="6051254"/>
            <a:ext cx="5137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onnettore 2 23"/>
          <p:cNvCxnSpPr>
            <a:stCxn id="8" idx="3"/>
            <a:endCxn id="9" idx="1"/>
          </p:cNvCxnSpPr>
          <p:nvPr/>
        </p:nvCxnSpPr>
        <p:spPr>
          <a:xfrm flipH="1">
            <a:off x="6652953" y="6051254"/>
            <a:ext cx="6994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5" name="Immagine 4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1273" y="2559324"/>
            <a:ext cx="2931680" cy="2569918"/>
          </a:xfrm>
          <a:prstGeom prst="rect">
            <a:avLst/>
          </a:prstGeom>
        </p:spPr>
      </p:pic>
      <p:pic>
        <p:nvPicPr>
          <p:cNvPr id="46" name="Immagine 4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8000" y="2615586"/>
            <a:ext cx="2912978" cy="2553524"/>
          </a:xfrm>
          <a:prstGeom prst="rect">
            <a:avLst/>
          </a:prstGeom>
        </p:spPr>
      </p:pic>
      <p:pic>
        <p:nvPicPr>
          <p:cNvPr id="47" name="Immagine 4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351" y="4141177"/>
            <a:ext cx="3099264" cy="2716823"/>
          </a:xfrm>
          <a:prstGeom prst="rect">
            <a:avLst/>
          </a:prstGeom>
        </p:spPr>
      </p:pic>
      <p:cxnSp>
        <p:nvCxnSpPr>
          <p:cNvPr id="49" name="Connettore 2 48"/>
          <p:cNvCxnSpPr>
            <a:stCxn id="4" idx="2"/>
            <a:endCxn id="45" idx="0"/>
          </p:cNvCxnSpPr>
          <p:nvPr/>
        </p:nvCxnSpPr>
        <p:spPr>
          <a:xfrm>
            <a:off x="3892997" y="2295042"/>
            <a:ext cx="1294116" cy="2642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1" name="Connettore 2 50"/>
          <p:cNvCxnSpPr/>
          <p:nvPr/>
        </p:nvCxnSpPr>
        <p:spPr>
          <a:xfrm flipH="1">
            <a:off x="9762305" y="2375700"/>
            <a:ext cx="1027440" cy="3604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3" name="Connettore 2 52"/>
          <p:cNvCxnSpPr>
            <a:stCxn id="9" idx="3"/>
            <a:endCxn id="47" idx="3"/>
          </p:cNvCxnSpPr>
          <p:nvPr/>
        </p:nvCxnSpPr>
        <p:spPr>
          <a:xfrm flipH="1" flipV="1">
            <a:off x="3267615" y="5499589"/>
            <a:ext cx="1330458" cy="5516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 txBox="1">
            <a:spLocks noGrp="1"/>
          </p:cNvSpPr>
          <p:nvPr>
            <p:ph type="title" idx="4294967295"/>
          </p:nvPr>
        </p:nvSpPr>
        <p:spPr>
          <a:xfrm>
            <a:off x="720000" y="144000"/>
            <a:ext cx="10515240" cy="1325160"/>
          </a:xfrm>
        </p:spPr>
        <p:txBody>
          <a:bodyPr lIns="0" tIns="0" rIns="0" bIns="0" anchor="ctr" anchorCtr="1"/>
          <a:lstStyle/>
          <a:p>
            <a:pPr lvl="0" algn="ctr"/>
            <a:r>
              <a:rPr lang="it-IT">
                <a:latin typeface="Calibri Light" pitchFamily="34"/>
              </a:rPr>
              <a:t>Angle recognition</a:t>
            </a:r>
          </a:p>
        </p:txBody>
      </p:sp>
      <p:sp>
        <p:nvSpPr>
          <p:cNvPr id="3" name="Rettangolo 10"/>
          <p:cNvSpPr/>
          <p:nvPr/>
        </p:nvSpPr>
        <p:spPr>
          <a:xfrm>
            <a:off x="238320" y="1469160"/>
            <a:ext cx="2054880" cy="1123200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solidFill>
            <a:srgbClr val="5B9BD5"/>
          </a:solidFill>
          <a:ln w="12600" cap="flat">
            <a:solidFill>
              <a:srgbClr val="43729D"/>
            </a:solidFill>
            <a:prstDash val="solid"/>
            <a:miter/>
          </a:ln>
        </p:spPr>
        <p:txBody>
          <a:bodyPr vert="horz" wrap="square" lIns="90000" tIns="45000" rIns="90000" bIns="45000" anchor="ctr" anchorCtr="1" compatLnSpc="0">
            <a:no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it-IT" sz="1800" b="0" i="0" u="none" strike="noStrike" kern="1200" spc="0" baseline="0">
                <a:ln>
                  <a:noFill/>
                </a:ln>
                <a:solidFill>
                  <a:srgbClr val="FFFFFF"/>
                </a:solidFill>
                <a:latin typeface="Calibri" pitchFamily="18"/>
                <a:ea typeface="Microsoft YaHei" pitchFamily="2"/>
                <a:cs typeface="Mangal" pitchFamily="2"/>
              </a:rPr>
              <a:t>Load dei template</a:t>
            </a:r>
          </a:p>
        </p:txBody>
      </p:sp>
      <p:sp>
        <p:nvSpPr>
          <p:cNvPr id="4" name="Rettangolo 10"/>
          <p:cNvSpPr/>
          <p:nvPr/>
        </p:nvSpPr>
        <p:spPr>
          <a:xfrm>
            <a:off x="2905200" y="1469160"/>
            <a:ext cx="2054880" cy="1123200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solidFill>
            <a:srgbClr val="5B9BD5"/>
          </a:solidFill>
          <a:ln w="12600" cap="flat">
            <a:solidFill>
              <a:srgbClr val="43729D"/>
            </a:solidFill>
            <a:prstDash val="solid"/>
            <a:miter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it-IT" sz="1800" b="0" i="0" u="none" strike="noStrike" kern="1200" spc="0" baseline="0">
                <a:ln>
                  <a:noFill/>
                </a:ln>
                <a:solidFill>
                  <a:srgbClr val="FFFFFF"/>
                </a:solidFill>
                <a:latin typeface="Arial" pitchFamily="18"/>
                <a:ea typeface="Microsoft YaHei" pitchFamily="2"/>
                <a:cs typeface="Mangal" pitchFamily="2"/>
              </a:rPr>
              <a:t>Labeling componenti connesse</a:t>
            </a:r>
          </a:p>
        </p:txBody>
      </p:sp>
      <p:sp>
        <p:nvSpPr>
          <p:cNvPr id="5" name="Rettangolo 10"/>
          <p:cNvSpPr/>
          <p:nvPr/>
        </p:nvSpPr>
        <p:spPr>
          <a:xfrm>
            <a:off x="5867279" y="1469160"/>
            <a:ext cx="2054880" cy="1123200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solidFill>
            <a:srgbClr val="5B9BD5"/>
          </a:solidFill>
          <a:ln w="12600" cap="flat">
            <a:solidFill>
              <a:srgbClr val="43729D"/>
            </a:solidFill>
            <a:prstDash val="solid"/>
            <a:miter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it-IT" sz="1800" b="0" i="0" u="none" strike="noStrike" kern="1200" spc="0" baseline="0">
                <a:ln>
                  <a:noFill/>
                </a:ln>
                <a:solidFill>
                  <a:srgbClr val="FFFFFF"/>
                </a:solidFill>
                <a:latin typeface="Arial" pitchFamily="18"/>
                <a:ea typeface="Microsoft YaHei" pitchFamily="2"/>
                <a:cs typeface="Mangal" pitchFamily="2"/>
              </a:rPr>
              <a:t>Crop regione</a:t>
            </a:r>
          </a:p>
        </p:txBody>
      </p:sp>
      <p:sp>
        <p:nvSpPr>
          <p:cNvPr id="6" name="Rettangolo 10"/>
          <p:cNvSpPr/>
          <p:nvPr/>
        </p:nvSpPr>
        <p:spPr>
          <a:xfrm>
            <a:off x="9144000" y="4348800"/>
            <a:ext cx="2054880" cy="1123200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solidFill>
            <a:srgbClr val="5B9BD5"/>
          </a:solidFill>
          <a:ln w="12600" cap="flat">
            <a:solidFill>
              <a:srgbClr val="43729D"/>
            </a:solidFill>
            <a:prstDash val="solid"/>
            <a:miter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it-IT" sz="1800" b="0" i="0" u="none" strike="noStrike" kern="1200" spc="0" baseline="0">
                <a:ln>
                  <a:noFill/>
                </a:ln>
                <a:solidFill>
                  <a:srgbClr val="FFFFFF"/>
                </a:solidFill>
                <a:latin typeface="Arial" pitchFamily="18"/>
                <a:ea typeface="Microsoft YaHei" pitchFamily="2"/>
                <a:cs typeface="Mangal" pitchFamily="2"/>
              </a:rPr>
              <a:t>Calcolo correlazione</a:t>
            </a:r>
          </a:p>
        </p:txBody>
      </p:sp>
      <p:sp>
        <p:nvSpPr>
          <p:cNvPr id="7" name="Rettangolo 10"/>
          <p:cNvSpPr/>
          <p:nvPr/>
        </p:nvSpPr>
        <p:spPr>
          <a:xfrm>
            <a:off x="1728000" y="4464000"/>
            <a:ext cx="2054880" cy="1123200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solidFill>
            <a:srgbClr val="5B9BD5"/>
          </a:solidFill>
          <a:ln w="12600" cap="flat">
            <a:solidFill>
              <a:srgbClr val="43729D"/>
            </a:solidFill>
            <a:prstDash val="solid"/>
            <a:miter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it-IT" sz="1800" b="0" i="0" u="none" strike="noStrike" kern="1200" spc="0" baseline="0">
                <a:ln>
                  <a:noFill/>
                </a:ln>
                <a:solidFill>
                  <a:srgbClr val="FFFFFF"/>
                </a:solidFill>
                <a:latin typeface="Arial" pitchFamily="18"/>
                <a:ea typeface="Microsoft YaHei" pitchFamily="2"/>
                <a:cs typeface="Mangal" pitchFamily="2"/>
              </a:rPr>
              <a:t>Rotazione dell'immagine</a:t>
            </a:r>
          </a:p>
        </p:txBody>
      </p:sp>
      <p:cxnSp>
        <p:nvCxnSpPr>
          <p:cNvPr id="8" name="Connettore 2 10"/>
          <p:cNvCxnSpPr>
            <a:stCxn id="3" idx="1"/>
            <a:endCxn id="4" idx="3"/>
          </p:cNvCxnSpPr>
          <p:nvPr/>
        </p:nvCxnSpPr>
        <p:spPr>
          <a:xfrm>
            <a:off x="2293200" y="2030760"/>
            <a:ext cx="612000" cy="0"/>
          </a:xfrm>
          <a:prstGeom prst="straightConnector1">
            <a:avLst/>
          </a:prstGeom>
          <a:noFill/>
          <a:ln w="6480" cap="flat">
            <a:solidFill>
              <a:srgbClr val="000000"/>
            </a:solidFill>
            <a:prstDash val="solid"/>
            <a:miter/>
            <a:tailEnd type="arrow"/>
          </a:ln>
        </p:spPr>
      </p:cxnSp>
      <p:cxnSp>
        <p:nvCxnSpPr>
          <p:cNvPr id="9" name="Connettore 2 13"/>
          <p:cNvCxnSpPr>
            <a:stCxn id="4" idx="1"/>
            <a:endCxn id="5" idx="3"/>
          </p:cNvCxnSpPr>
          <p:nvPr/>
        </p:nvCxnSpPr>
        <p:spPr>
          <a:xfrm>
            <a:off x="4960080" y="2030760"/>
            <a:ext cx="907199" cy="0"/>
          </a:xfrm>
          <a:prstGeom prst="straightConnector1">
            <a:avLst/>
          </a:prstGeom>
          <a:noFill/>
          <a:ln w="6480" cap="flat">
            <a:solidFill>
              <a:srgbClr val="000000"/>
            </a:solidFill>
            <a:prstDash val="solid"/>
            <a:miter/>
            <a:tailEnd type="arrow"/>
          </a:ln>
        </p:spPr>
      </p:cxnSp>
      <p:sp>
        <p:nvSpPr>
          <p:cNvPr id="10" name="Rettangolo 10"/>
          <p:cNvSpPr/>
          <p:nvPr/>
        </p:nvSpPr>
        <p:spPr>
          <a:xfrm>
            <a:off x="9144000" y="1468800"/>
            <a:ext cx="2054880" cy="1123200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solidFill>
            <a:srgbClr val="5B9BD5"/>
          </a:solidFill>
          <a:ln w="12600" cap="flat">
            <a:solidFill>
              <a:srgbClr val="43729D"/>
            </a:solidFill>
            <a:prstDash val="solid"/>
            <a:miter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>
                <a:solidFill>
                  <a:srgbClr val="FFFFFF"/>
                </a:solidFill>
              </a:defRPr>
            </a:pPr>
            <a:r>
              <a:rPr lang="it-IT" sz="1800" b="0" i="0" u="none" strike="noStrike" kern="1200">
                <a:ln>
                  <a:noFill/>
                </a:ln>
                <a:solidFill>
                  <a:srgbClr val="FFFFFF"/>
                </a:solidFill>
                <a:latin typeface="Arial" pitchFamily="18"/>
                <a:ea typeface="Microsoft YaHei" pitchFamily="2"/>
                <a:cs typeface="Mangal" pitchFamily="2"/>
              </a:rPr>
              <a:t>Template matching nei 4 orientamenti (0°/90°/180°/270°)</a:t>
            </a:r>
          </a:p>
        </p:txBody>
      </p:sp>
      <p:cxnSp>
        <p:nvCxnSpPr>
          <p:cNvPr id="11" name="Connettore 2 13"/>
          <p:cNvCxnSpPr>
            <a:endCxn id="6" idx="0"/>
          </p:cNvCxnSpPr>
          <p:nvPr/>
        </p:nvCxnSpPr>
        <p:spPr>
          <a:xfrm>
            <a:off x="10171440" y="2592000"/>
            <a:ext cx="0" cy="1756800"/>
          </a:xfrm>
          <a:prstGeom prst="straightConnector1">
            <a:avLst/>
          </a:prstGeom>
          <a:noFill/>
          <a:ln w="6480" cap="flat">
            <a:solidFill>
              <a:srgbClr val="000000"/>
            </a:solidFill>
            <a:prstDash val="solid"/>
            <a:miter/>
            <a:tailEnd type="arrow"/>
          </a:ln>
        </p:spPr>
      </p:cxnSp>
      <p:cxnSp>
        <p:nvCxnSpPr>
          <p:cNvPr id="12" name="Connettore 2 13"/>
          <p:cNvCxnSpPr/>
          <p:nvPr/>
        </p:nvCxnSpPr>
        <p:spPr>
          <a:xfrm flipH="1">
            <a:off x="7902719" y="5040000"/>
            <a:ext cx="1241281" cy="10800"/>
          </a:xfrm>
          <a:prstGeom prst="straightConnector1">
            <a:avLst/>
          </a:prstGeom>
          <a:noFill/>
          <a:ln w="6480" cap="flat">
            <a:solidFill>
              <a:srgbClr val="000000"/>
            </a:solidFill>
            <a:prstDash val="solid"/>
            <a:miter/>
            <a:tailEnd type="arrow"/>
          </a:ln>
        </p:spPr>
      </p:cxnSp>
      <p:sp>
        <p:nvSpPr>
          <p:cNvPr id="13" name="Figura a mano libera 12"/>
          <p:cNvSpPr/>
          <p:nvPr/>
        </p:nvSpPr>
        <p:spPr>
          <a:xfrm>
            <a:off x="5040000" y="4104000"/>
            <a:ext cx="2951999" cy="1944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val 10800"/>
              <a:gd name="f8" fmla="+- 0 0 0"/>
              <a:gd name="f9" fmla="*/ f3 1 21600"/>
              <a:gd name="f10" fmla="*/ f4 1 21600"/>
              <a:gd name="f11" fmla="*/ f8 f0 1"/>
              <a:gd name="f12" fmla="*/ 5400 f9 1"/>
              <a:gd name="f13" fmla="*/ 16200 f9 1"/>
              <a:gd name="f14" fmla="*/ 16200 f10 1"/>
              <a:gd name="f15" fmla="*/ 5400 f10 1"/>
              <a:gd name="f16" fmla="*/ 10800 f9 1"/>
              <a:gd name="f17" fmla="*/ 0 f10 1"/>
              <a:gd name="f18" fmla="*/ f11 1 f2"/>
              <a:gd name="f19" fmla="*/ 0 f9 1"/>
              <a:gd name="f20" fmla="*/ 10800 f10 1"/>
              <a:gd name="f21" fmla="*/ 21600 f10 1"/>
              <a:gd name="f22" fmla="*/ 21600 f9 1"/>
              <a:gd name="f23" fmla="+- f18 0 f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3">
                <a:pos x="f16" y="f17"/>
              </a:cxn>
              <a:cxn ang="f23">
                <a:pos x="f19" y="f20"/>
              </a:cxn>
              <a:cxn ang="f23">
                <a:pos x="f16" y="f21"/>
              </a:cxn>
              <a:cxn ang="f23">
                <a:pos x="f22" y="f20"/>
              </a:cxn>
            </a:cxnLst>
            <a:rect l="f12" t="f15" r="f13" b="f14"/>
            <a:pathLst>
              <a:path w="21600" h="21600">
                <a:moveTo>
                  <a:pt x="f7" y="f5"/>
                </a:moveTo>
                <a:lnTo>
                  <a:pt x="f6" y="f7"/>
                </a:lnTo>
                <a:lnTo>
                  <a:pt x="f7" y="f6"/>
                </a:lnTo>
                <a:lnTo>
                  <a:pt x="f5" y="f7"/>
                </a:lnTo>
                <a:lnTo>
                  <a:pt x="f7" y="f5"/>
                </a:lnTo>
                <a:close/>
              </a:path>
            </a:pathLst>
          </a:custGeom>
          <a:solidFill>
            <a:srgbClr val="5B9BD5"/>
          </a:solidFill>
          <a:ln w="0" cap="flat">
            <a:solidFill>
              <a:srgbClr val="808080"/>
            </a:solidFill>
            <a:prstDash val="solid"/>
            <a:miter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it-IT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rPr>
              <a:t>Il numero è un 6, 8 o 9?</a:t>
            </a:r>
          </a:p>
        </p:txBody>
      </p:sp>
      <p:cxnSp>
        <p:nvCxnSpPr>
          <p:cNvPr id="14" name="Connettore 2 13"/>
          <p:cNvCxnSpPr/>
          <p:nvPr/>
        </p:nvCxnSpPr>
        <p:spPr>
          <a:xfrm>
            <a:off x="7948799" y="2019599"/>
            <a:ext cx="1189441" cy="7920"/>
          </a:xfrm>
          <a:prstGeom prst="straightConnector1">
            <a:avLst/>
          </a:prstGeom>
          <a:noFill/>
          <a:ln w="6480" cap="flat">
            <a:solidFill>
              <a:srgbClr val="000000"/>
            </a:solidFill>
            <a:prstDash val="solid"/>
            <a:miter/>
            <a:tailEnd type="arrow"/>
          </a:ln>
        </p:spPr>
      </p:cxnSp>
      <p:cxnSp>
        <p:nvCxnSpPr>
          <p:cNvPr id="15" name="Connettore 2 13"/>
          <p:cNvCxnSpPr/>
          <p:nvPr/>
        </p:nvCxnSpPr>
        <p:spPr>
          <a:xfrm flipH="1" flipV="1">
            <a:off x="6473879" y="2738519"/>
            <a:ext cx="20161" cy="1365481"/>
          </a:xfrm>
          <a:prstGeom prst="straightConnector1">
            <a:avLst/>
          </a:prstGeom>
          <a:noFill/>
          <a:ln w="6480" cap="flat">
            <a:solidFill>
              <a:srgbClr val="000000"/>
            </a:solidFill>
            <a:prstDash val="solid"/>
            <a:miter/>
            <a:tailEnd type="arrow"/>
          </a:ln>
        </p:spPr>
      </p:cxnSp>
      <p:cxnSp>
        <p:nvCxnSpPr>
          <p:cNvPr id="16" name="Connettore 2 13"/>
          <p:cNvCxnSpPr/>
          <p:nvPr/>
        </p:nvCxnSpPr>
        <p:spPr>
          <a:xfrm flipH="1">
            <a:off x="3816000" y="5040000"/>
            <a:ext cx="1241279" cy="10800"/>
          </a:xfrm>
          <a:prstGeom prst="straightConnector1">
            <a:avLst/>
          </a:prstGeom>
          <a:noFill/>
          <a:ln w="6480" cap="flat">
            <a:solidFill>
              <a:srgbClr val="000000"/>
            </a:solidFill>
            <a:prstDash val="solid"/>
            <a:miter/>
            <a:tailEnd type="arrow"/>
          </a:ln>
        </p:spPr>
      </p:cxnSp>
      <p:sp>
        <p:nvSpPr>
          <p:cNvPr id="17" name="CasellaDiTesto 16"/>
          <p:cNvSpPr txBox="1"/>
          <p:nvPr/>
        </p:nvSpPr>
        <p:spPr>
          <a:xfrm>
            <a:off x="6623999" y="3240000"/>
            <a:ext cx="432000" cy="34668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it-IT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rPr>
              <a:t>Sì</a:t>
            </a:r>
          </a:p>
        </p:txBody>
      </p:sp>
      <p:sp>
        <p:nvSpPr>
          <p:cNvPr id="18" name="CasellaDiTesto 17"/>
          <p:cNvSpPr txBox="1"/>
          <p:nvPr/>
        </p:nvSpPr>
        <p:spPr>
          <a:xfrm>
            <a:off x="4320000" y="4608000"/>
            <a:ext cx="503999" cy="34668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it-IT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rPr>
              <a:t>No</a:t>
            </a:r>
          </a:p>
        </p:txBody>
      </p:sp>
      <p:pic>
        <p:nvPicPr>
          <p:cNvPr id="19" name="Immagin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025" y="2968537"/>
            <a:ext cx="361950" cy="542925"/>
          </a:xfrm>
          <a:prstGeom prst="rect">
            <a:avLst/>
          </a:prstGeom>
        </p:spPr>
      </p:pic>
      <p:pic>
        <p:nvPicPr>
          <p:cNvPr id="20" name="Immagine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7083" y="2963076"/>
            <a:ext cx="381000" cy="542925"/>
          </a:xfrm>
          <a:prstGeom prst="rect">
            <a:avLst/>
          </a:prstGeom>
        </p:spPr>
      </p:pic>
      <p:pic>
        <p:nvPicPr>
          <p:cNvPr id="21" name="Immagine 2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1834" y="2975918"/>
            <a:ext cx="361950" cy="542925"/>
          </a:xfrm>
          <a:prstGeom prst="rect">
            <a:avLst/>
          </a:prstGeom>
        </p:spPr>
      </p:pic>
      <p:cxnSp>
        <p:nvCxnSpPr>
          <p:cNvPr id="23" name="Connettore 2 22"/>
          <p:cNvCxnSpPr/>
          <p:nvPr/>
        </p:nvCxnSpPr>
        <p:spPr>
          <a:xfrm>
            <a:off x="887550" y="2627750"/>
            <a:ext cx="448881" cy="2561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6958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830879" y="144000"/>
            <a:ext cx="10515240" cy="141515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algn="ctr" rtl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it-IT" sz="4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 Light" pitchFamily="34"/>
                <a:ea typeface="Microsoft YaHei" pitchFamily="2"/>
                <a:cs typeface="Mangal" pitchFamily="2"/>
              </a:rPr>
              <a:t>Number Recognition</a:t>
            </a:r>
          </a:p>
        </p:txBody>
      </p:sp>
      <p:sp>
        <p:nvSpPr>
          <p:cNvPr id="3" name="Rettangolo 10"/>
          <p:cNvSpPr/>
          <p:nvPr/>
        </p:nvSpPr>
        <p:spPr>
          <a:xfrm>
            <a:off x="230190" y="1657714"/>
            <a:ext cx="2054880" cy="1123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5B9BD5"/>
          </a:solidFill>
          <a:ln w="12600">
            <a:solidFill>
              <a:srgbClr val="43729D"/>
            </a:solidFill>
            <a:prstDash val="solid"/>
            <a:miter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it-IT" sz="1800" b="0" i="0" u="none" strike="noStrike" kern="1200" spc="0">
                <a:ln>
                  <a:noFill/>
                </a:ln>
                <a:solidFill>
                  <a:srgbClr val="FFFFFF"/>
                </a:solidFill>
                <a:latin typeface="Calibri" pitchFamily="18"/>
                <a:ea typeface="Microsoft YaHei" pitchFamily="2"/>
                <a:cs typeface="Mangal" pitchFamily="2"/>
              </a:rPr>
              <a:t>Load Template</a:t>
            </a:r>
          </a:p>
        </p:txBody>
      </p:sp>
      <p:sp>
        <p:nvSpPr>
          <p:cNvPr id="4" name="Rettangolo 10"/>
          <p:cNvSpPr/>
          <p:nvPr/>
        </p:nvSpPr>
        <p:spPr>
          <a:xfrm>
            <a:off x="3164638" y="1657714"/>
            <a:ext cx="2054880" cy="1123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5B9BD5"/>
          </a:solidFill>
          <a:ln w="12600">
            <a:solidFill>
              <a:srgbClr val="43729D"/>
            </a:solidFill>
            <a:prstDash val="solid"/>
            <a:miter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it-IT" sz="1800" b="0" i="0" u="none" strike="noStrike" kern="1200">
                <a:ln>
                  <a:noFill/>
                </a:ln>
                <a:solidFill>
                  <a:srgbClr val="FFFFFF"/>
                </a:solidFill>
                <a:latin typeface="Arial" pitchFamily="18"/>
                <a:ea typeface="Microsoft YaHei" pitchFamily="2"/>
                <a:cs typeface="Mangal" pitchFamily="2"/>
              </a:rPr>
              <a:t>Labeling componenti connesse</a:t>
            </a:r>
          </a:p>
        </p:txBody>
      </p:sp>
      <p:sp>
        <p:nvSpPr>
          <p:cNvPr id="5" name="Rettangolo 10"/>
          <p:cNvSpPr/>
          <p:nvPr/>
        </p:nvSpPr>
        <p:spPr>
          <a:xfrm>
            <a:off x="6486255" y="1657714"/>
            <a:ext cx="2054880" cy="1123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5B9BD5"/>
          </a:solidFill>
          <a:ln w="12600">
            <a:solidFill>
              <a:srgbClr val="43729D"/>
            </a:solidFill>
            <a:prstDash val="solid"/>
            <a:miter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it-IT" sz="1800" b="0" i="0" u="none" strike="noStrike" kern="1200">
                <a:ln>
                  <a:noFill/>
                </a:ln>
                <a:solidFill>
                  <a:srgbClr val="FFFFFF"/>
                </a:solidFill>
                <a:latin typeface="Arial" pitchFamily="18"/>
                <a:ea typeface="Microsoft YaHei" pitchFamily="2"/>
                <a:cs typeface="Mangal" pitchFamily="2"/>
              </a:rPr>
              <a:t>Calcolo centroidi</a:t>
            </a:r>
          </a:p>
        </p:txBody>
      </p:sp>
      <p:sp>
        <p:nvSpPr>
          <p:cNvPr id="6" name="Rettangolo 10"/>
          <p:cNvSpPr/>
          <p:nvPr/>
        </p:nvSpPr>
        <p:spPr>
          <a:xfrm>
            <a:off x="9833994" y="1657714"/>
            <a:ext cx="2054880" cy="1123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5B9BD5"/>
          </a:solidFill>
          <a:ln w="12600">
            <a:solidFill>
              <a:srgbClr val="43729D"/>
            </a:solidFill>
            <a:prstDash val="solid"/>
            <a:miter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it-IT" sz="1800" b="0" i="0" u="none" strike="noStrike" kern="1200">
                <a:ln>
                  <a:noFill/>
                </a:ln>
                <a:solidFill>
                  <a:srgbClr val="FFFFFF"/>
                </a:solidFill>
                <a:latin typeface="Arial" pitchFamily="18"/>
                <a:ea typeface="Microsoft YaHei" pitchFamily="2"/>
                <a:cs typeface="Mangal" pitchFamily="2"/>
              </a:rPr>
              <a:t>Template matching tramite correlazione</a:t>
            </a:r>
          </a:p>
        </p:txBody>
      </p:sp>
      <p:sp>
        <p:nvSpPr>
          <p:cNvPr id="7" name="Rettangolo 10"/>
          <p:cNvSpPr/>
          <p:nvPr/>
        </p:nvSpPr>
        <p:spPr>
          <a:xfrm>
            <a:off x="9833994" y="4564269"/>
            <a:ext cx="2054880" cy="1123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5B9BD5"/>
          </a:solidFill>
          <a:ln w="12600">
            <a:solidFill>
              <a:srgbClr val="43729D"/>
            </a:solidFill>
            <a:prstDash val="solid"/>
            <a:miter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it-IT" sz="1800" b="0" i="0" u="none" strike="noStrike" kern="1200" dirty="0">
                <a:ln>
                  <a:noFill/>
                </a:ln>
                <a:solidFill>
                  <a:srgbClr val="FFFFFF"/>
                </a:solidFill>
                <a:latin typeface="Arial" pitchFamily="18"/>
                <a:ea typeface="Microsoft YaHei" pitchFamily="2"/>
                <a:cs typeface="Mangal" pitchFamily="2"/>
              </a:rPr>
              <a:t>Calcolo coordinate </a:t>
            </a:r>
            <a:r>
              <a:rPr lang="it-IT" sz="1800" b="0" i="0" u="none" strike="noStrike" kern="1200" dirty="0" err="1">
                <a:ln>
                  <a:noFill/>
                </a:ln>
                <a:solidFill>
                  <a:srgbClr val="FFFFFF"/>
                </a:solidFill>
                <a:latin typeface="Arial" pitchFamily="18"/>
                <a:ea typeface="Microsoft YaHei" pitchFamily="2"/>
                <a:cs typeface="Mangal" pitchFamily="2"/>
              </a:rPr>
              <a:t>sudoku</a:t>
            </a:r>
            <a:r>
              <a:rPr lang="it-IT" sz="1800" b="0" i="0" u="none" strike="noStrike" kern="1200" dirty="0">
                <a:ln>
                  <a:noFill/>
                </a:ln>
                <a:solidFill>
                  <a:srgbClr val="FFFFFF"/>
                </a:solidFill>
                <a:latin typeface="Arial" pitchFamily="18"/>
                <a:ea typeface="Microsoft YaHei" pitchFamily="2"/>
                <a:cs typeface="Mangal" pitchFamily="2"/>
              </a:rPr>
              <a:t> tramite </a:t>
            </a:r>
            <a:r>
              <a:rPr lang="it-IT" sz="1800" b="0" i="0" u="none" strike="noStrike" kern="1200" dirty="0" err="1">
                <a:ln>
                  <a:noFill/>
                </a:ln>
                <a:solidFill>
                  <a:srgbClr val="FFFFFF"/>
                </a:solidFill>
                <a:latin typeface="Arial" pitchFamily="18"/>
                <a:ea typeface="Microsoft YaHei" pitchFamily="2"/>
                <a:cs typeface="Mangal" pitchFamily="2"/>
              </a:rPr>
              <a:t>centroide</a:t>
            </a:r>
            <a:endParaRPr lang="it-IT" sz="1800" b="0" i="0" u="none" strike="noStrike" kern="1200" dirty="0">
              <a:ln>
                <a:noFill/>
              </a:ln>
              <a:solidFill>
                <a:srgbClr val="FFFFFF"/>
              </a:solidFill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8" name="Rettangolo 10"/>
          <p:cNvSpPr/>
          <p:nvPr/>
        </p:nvSpPr>
        <p:spPr>
          <a:xfrm>
            <a:off x="7047417" y="4564269"/>
            <a:ext cx="2054880" cy="1123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5B9BD5"/>
          </a:solidFill>
          <a:ln w="12600">
            <a:solidFill>
              <a:srgbClr val="43729D"/>
            </a:solidFill>
            <a:prstDash val="solid"/>
            <a:miter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it-IT" sz="1800" b="0" i="0" u="none" strike="noStrike" kern="1200">
                <a:ln>
                  <a:noFill/>
                </a:ln>
                <a:solidFill>
                  <a:srgbClr val="FFFFFF"/>
                </a:solidFill>
                <a:latin typeface="Arial" pitchFamily="18"/>
                <a:ea typeface="Microsoft YaHei" pitchFamily="2"/>
                <a:cs typeface="Mangal" pitchFamily="2"/>
              </a:rPr>
              <a:t>Codifica dello schema</a:t>
            </a:r>
          </a:p>
        </p:txBody>
      </p:sp>
      <p:cxnSp>
        <p:nvCxnSpPr>
          <p:cNvPr id="10" name="Connettore 2 9"/>
          <p:cNvCxnSpPr>
            <a:stCxn id="3" idx="1"/>
            <a:endCxn id="4" idx="3"/>
          </p:cNvCxnSpPr>
          <p:nvPr/>
        </p:nvCxnSpPr>
        <p:spPr>
          <a:xfrm>
            <a:off x="2285070" y="2219314"/>
            <a:ext cx="8795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nettore 2 12"/>
          <p:cNvCxnSpPr>
            <a:stCxn id="4" idx="1"/>
            <a:endCxn id="5" idx="3"/>
          </p:cNvCxnSpPr>
          <p:nvPr/>
        </p:nvCxnSpPr>
        <p:spPr>
          <a:xfrm>
            <a:off x="5219518" y="2219314"/>
            <a:ext cx="12667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nettore 2 15"/>
          <p:cNvCxnSpPr>
            <a:stCxn id="5" idx="1"/>
            <a:endCxn id="6" idx="3"/>
          </p:cNvCxnSpPr>
          <p:nvPr/>
        </p:nvCxnSpPr>
        <p:spPr>
          <a:xfrm>
            <a:off x="8541135" y="2219314"/>
            <a:ext cx="12928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nettore 2 18"/>
          <p:cNvCxnSpPr>
            <a:stCxn id="6" idx="2"/>
            <a:endCxn id="7" idx="0"/>
          </p:cNvCxnSpPr>
          <p:nvPr/>
        </p:nvCxnSpPr>
        <p:spPr>
          <a:xfrm>
            <a:off x="10861434" y="2780914"/>
            <a:ext cx="0" cy="1783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nettore 2 21"/>
          <p:cNvCxnSpPr>
            <a:stCxn id="7" idx="3"/>
            <a:endCxn id="8" idx="1"/>
          </p:cNvCxnSpPr>
          <p:nvPr/>
        </p:nvCxnSpPr>
        <p:spPr>
          <a:xfrm flipH="1">
            <a:off x="9102297" y="5125869"/>
            <a:ext cx="7316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8" name="Immagine 3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889" y="4774165"/>
            <a:ext cx="5861746" cy="913304"/>
          </a:xfrm>
          <a:prstGeom prst="rect">
            <a:avLst/>
          </a:prstGeom>
        </p:spPr>
      </p:pic>
      <p:cxnSp>
        <p:nvCxnSpPr>
          <p:cNvPr id="52" name="Connettore 2 51"/>
          <p:cNvCxnSpPr/>
          <p:nvPr/>
        </p:nvCxnSpPr>
        <p:spPr>
          <a:xfrm flipH="1">
            <a:off x="5852886" y="5125869"/>
            <a:ext cx="111062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9" name="Immagin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889" y="3354974"/>
            <a:ext cx="381000" cy="542925"/>
          </a:xfrm>
          <a:prstGeom prst="rect">
            <a:avLst/>
          </a:prstGeom>
        </p:spPr>
      </p:pic>
      <p:pic>
        <p:nvPicPr>
          <p:cNvPr id="11" name="Immagin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690" y="3354974"/>
            <a:ext cx="381000" cy="542925"/>
          </a:xfrm>
          <a:prstGeom prst="rect">
            <a:avLst/>
          </a:prstGeom>
        </p:spPr>
      </p:pic>
      <p:pic>
        <p:nvPicPr>
          <p:cNvPr id="12" name="Immagin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7329" y="3354974"/>
            <a:ext cx="381000" cy="552450"/>
          </a:xfrm>
          <a:prstGeom prst="rect">
            <a:avLst/>
          </a:prstGeom>
        </p:spPr>
      </p:pic>
      <p:cxnSp>
        <p:nvCxnSpPr>
          <p:cNvPr id="15" name="Connettore 2 14"/>
          <p:cNvCxnSpPr/>
          <p:nvPr/>
        </p:nvCxnSpPr>
        <p:spPr>
          <a:xfrm>
            <a:off x="677008" y="2901462"/>
            <a:ext cx="791307" cy="3329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definit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Predefinito 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</TotalTime>
  <Words>563</Words>
  <Application>Microsoft Office PowerPoint</Application>
  <PresentationFormat>Widescreen</PresentationFormat>
  <Paragraphs>119</Paragraphs>
  <Slides>13</Slides>
  <Notes>10</Notes>
  <HiddenSlides>0</HiddenSlides>
  <MMClips>0</MMClips>
  <ScaleCrop>false</ScaleCrop>
  <HeadingPairs>
    <vt:vector size="8" baseType="variant">
      <vt:variant>
        <vt:lpstr>Caratteri utilizzati</vt:lpstr>
      </vt:variant>
      <vt:variant>
        <vt:i4>9</vt:i4>
      </vt:variant>
      <vt:variant>
        <vt:lpstr>Tema</vt:lpstr>
      </vt:variant>
      <vt:variant>
        <vt:i4>2</vt:i4>
      </vt:variant>
      <vt:variant>
        <vt:lpstr>Server OLE incorporati</vt:lpstr>
      </vt:variant>
      <vt:variant>
        <vt:i4>1</vt:i4>
      </vt:variant>
      <vt:variant>
        <vt:lpstr>Titoli diapositive</vt:lpstr>
      </vt:variant>
      <vt:variant>
        <vt:i4>13</vt:i4>
      </vt:variant>
    </vt:vector>
  </HeadingPairs>
  <TitlesOfParts>
    <vt:vector size="25" baseType="lpstr">
      <vt:lpstr>Microsoft YaHei</vt:lpstr>
      <vt:lpstr>AR JULIAN</vt:lpstr>
      <vt:lpstr>Arial</vt:lpstr>
      <vt:lpstr>Calibri</vt:lpstr>
      <vt:lpstr>Calibri Light</vt:lpstr>
      <vt:lpstr>Lucida Sans Unicode</vt:lpstr>
      <vt:lpstr>Mangal</vt:lpstr>
      <vt:lpstr>Tahoma</vt:lpstr>
      <vt:lpstr>Times New Roman</vt:lpstr>
      <vt:lpstr>Predefinito</vt:lpstr>
      <vt:lpstr>Predefinito 1</vt:lpstr>
      <vt:lpstr>Foglio di lavoro</vt:lpstr>
      <vt:lpstr>Presentazione standard di PowerPoint</vt:lpstr>
      <vt:lpstr>Presentazione standard di PowerPoint</vt:lpstr>
      <vt:lpstr>   Cos’è un Sudoku?</vt:lpstr>
      <vt:lpstr>Pipeline completa</vt:lpstr>
      <vt:lpstr>Grid Detection</vt:lpstr>
      <vt:lpstr>Corner Detection</vt:lpstr>
      <vt:lpstr>Number detection</vt:lpstr>
      <vt:lpstr>Angle recognition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francesco morano</dc:creator>
  <cp:lastModifiedBy>francesco morano</cp:lastModifiedBy>
  <cp:revision>25</cp:revision>
  <dcterms:modified xsi:type="dcterms:W3CDTF">2017-02-19T15:19:09Z</dcterms:modified>
</cp:coreProperties>
</file>