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3"/>
    <p:sldId id="299" r:id="rId4"/>
    <p:sldId id="300" r:id="rId5"/>
    <p:sldId id="301" r:id="rId6"/>
    <p:sldId id="303" r:id="rId7"/>
    <p:sldId id="304" r:id="rId8"/>
    <p:sldId id="305" r:id="rId9"/>
    <p:sldId id="306" r:id="rId10"/>
    <p:sldId id="307" r:id="rId11"/>
    <p:sldId id="308" r:id="rId12"/>
    <p:sldId id="309" r:id="rId13"/>
    <p:sldId id="310"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 - HARSHILKUMAR PATEL" initials="H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p:cNvPicPr>
            <a:picLocks noChangeAspect="1"/>
          </p:cNvPicPr>
          <p:nvPr/>
        </p:nvPicPr>
        <p:blipFill>
          <a:blip r:embed="rId1"/>
          <a:srcRect/>
          <a:stretch>
            <a:fillRect/>
          </a:stretch>
        </p:blipFill>
        <p:spPr>
          <a:xfrm>
            <a:off x="3273" y="-27869"/>
            <a:ext cx="10198562" cy="6400800"/>
          </a:xfrm>
          <a:prstGeom prst="rect">
            <a:avLst/>
          </a:prstGeom>
        </p:spPr>
      </p:pic>
      <p:sp>
        <p:nvSpPr>
          <p:cNvPr id="35" name="Rectangle 34"/>
          <p:cNvSpPr>
            <a:spLocks noGrp="1" noRot="1" noChangeAspect="1" noMove="1" noResize="1" noEditPoints="1" noAdjustHandles="1" noChangeArrowheads="1" noChangeShapeType="1" noTextEdit="1"/>
          </p:cNvSpPr>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p:cNvSpPr>
            <a:spLocks noGrp="1"/>
          </p:cNvSpPr>
          <p:nvPr>
            <p:ph type="ctrTitle"/>
          </p:nvPr>
        </p:nvSpPr>
        <p:spPr>
          <a:xfrm>
            <a:off x="8123417" y="2205324"/>
            <a:ext cx="3425116" cy="1945336"/>
          </a:xfrm>
        </p:spPr>
        <p:txBody>
          <a:bodyPr anchor="b">
            <a:normAutofit/>
          </a:bodyPr>
          <a:lstStyle/>
          <a:p>
            <a:pPr algn="ctr"/>
            <a:r>
              <a:rPr lang="en-US" sz="4400" dirty="0">
                <a:solidFill>
                  <a:schemeClr val="tx1"/>
                </a:solidFill>
              </a:rPr>
              <a:t>Eye Optical clinic </a:t>
            </a:r>
            <a:endParaRPr lang="en-US" sz="4400" dirty="0">
              <a:solidFill>
                <a:schemeClr val="tx1"/>
              </a:solidFill>
            </a:endParaRPr>
          </a:p>
        </p:txBody>
      </p:sp>
      <p:sp>
        <p:nvSpPr>
          <p:cNvPr id="3" name="Subtitle 2"/>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Harshil patel</a:t>
            </a:r>
            <a:endParaRPr lang="en-US" sz="1600" dirty="0"/>
          </a:p>
        </p:txBody>
      </p:sp>
      <p:cxnSp>
        <p:nvCxnSpPr>
          <p:cNvPr id="37" name="Straight Connector 36"/>
          <p:cNvCxnSpPr>
            <a:cxnSpLocks noGrp="1" noRot="1" noChangeAspect="1" noMove="1" noResize="1" noEditPoints="1" noAdjustHandles="1" noChangeArrowheads="1" noChangeShapeType="1"/>
          </p:cNvCxnSpPr>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0" y="77253"/>
            <a:ext cx="4718050" cy="7493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v"/>
            </a:pPr>
            <a:r>
              <a:rPr lang="en-US" sz="3600" dirty="0"/>
              <a:t>Report Form:</a:t>
            </a:r>
            <a:endParaRPr lang="en-IN" sz="3600" dirty="0"/>
          </a:p>
        </p:txBody>
      </p:sp>
      <p:pic>
        <p:nvPicPr>
          <p:cNvPr id="4" name="Picture 3"/>
          <p:cNvPicPr>
            <a:picLocks noChangeAspect="1"/>
          </p:cNvPicPr>
          <p:nvPr/>
        </p:nvPicPr>
        <p:blipFill>
          <a:blip r:embed="rId1"/>
          <a:stretch>
            <a:fillRect/>
          </a:stretch>
        </p:blipFill>
        <p:spPr>
          <a:xfrm>
            <a:off x="496422" y="1039906"/>
            <a:ext cx="7241208" cy="4876800"/>
          </a:xfrm>
          <a:prstGeom prst="rect">
            <a:avLst/>
          </a:prstGeom>
        </p:spPr>
      </p:pic>
      <p:sp>
        <p:nvSpPr>
          <p:cNvPr id="6" name="TextBox 5"/>
          <p:cNvSpPr txBox="1"/>
          <p:nvPr/>
        </p:nvSpPr>
        <p:spPr>
          <a:xfrm>
            <a:off x="7420535" y="2185644"/>
            <a:ext cx="4493559" cy="2585323"/>
          </a:xfrm>
          <a:prstGeom prst="rect">
            <a:avLst/>
          </a:prstGeom>
          <a:noFill/>
        </p:spPr>
        <p:txBody>
          <a:bodyPr wrap="square">
            <a:spAutoFit/>
          </a:bodyPr>
          <a:lstStyle/>
          <a:p>
            <a:pPr marL="742950" lvl="1" indent="-285750" algn="just">
              <a:buFont typeface="Arial Black" panose="020B0A04020102020204" pitchFamily="34" charset="0"/>
              <a:buChar char="-"/>
            </a:pPr>
            <a:r>
              <a:rPr lang="en-IN" dirty="0"/>
              <a:t>This page is report  form.</a:t>
            </a:r>
            <a:endParaRPr lang="en-IN" dirty="0"/>
          </a:p>
          <a:p>
            <a:pPr marL="742950" lvl="1" indent="-285750" algn="just">
              <a:buFont typeface="Arial Black" panose="020B0A04020102020204" pitchFamily="34" charset="0"/>
              <a:buChar char="-"/>
            </a:pPr>
            <a:r>
              <a:rPr lang="en-IN" dirty="0"/>
              <a:t>We can find report in date wise and name wise.</a:t>
            </a:r>
            <a:endParaRPr lang="en-IN" dirty="0"/>
          </a:p>
          <a:p>
            <a:pPr marL="742950" lvl="1" indent="-285750" algn="just">
              <a:buFont typeface="Arial Black" panose="020B0A04020102020204" pitchFamily="34" charset="0"/>
              <a:buChar char="-"/>
            </a:pPr>
            <a:r>
              <a:rPr lang="en-IN" dirty="0"/>
              <a:t>By filter search combo box you can find Multiple report Info.</a:t>
            </a:r>
            <a:endParaRPr lang="en-IN" dirty="0"/>
          </a:p>
          <a:p>
            <a:pPr marL="742950" lvl="1" indent="-285750" algn="just">
              <a:buFont typeface="Arial Black" panose="020B0A04020102020204" pitchFamily="34" charset="0"/>
              <a:buChar char="-"/>
            </a:pPr>
            <a:r>
              <a:rPr lang="en-IN" dirty="0"/>
              <a:t>This is fetch the Report detail’s and </a:t>
            </a:r>
            <a:endParaRPr lang="en-IN" dirty="0"/>
          </a:p>
          <a:p>
            <a:pPr lvl="1" algn="just"/>
            <a:r>
              <a:rPr lang="en-IN" dirty="0"/>
              <a:t>  we can generate the report in PDF format and Excel format.</a:t>
            </a:r>
            <a:endParaRPr lang="en-IN" dirty="0"/>
          </a:p>
          <a:p>
            <a:pPr lvl="1" algn="just"/>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0" y="77253"/>
            <a:ext cx="4718050" cy="749300"/>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v"/>
            </a:pPr>
            <a:r>
              <a:rPr lang="en-US" sz="3600" dirty="0"/>
              <a:t>Report in PDF Format:</a:t>
            </a:r>
            <a:endParaRPr lang="en-IN" sz="3600" dirty="0"/>
          </a:p>
        </p:txBody>
      </p:sp>
      <p:pic>
        <p:nvPicPr>
          <p:cNvPr id="4" name="Picture 3"/>
          <p:cNvPicPr>
            <a:picLocks noChangeAspect="1"/>
          </p:cNvPicPr>
          <p:nvPr/>
        </p:nvPicPr>
        <p:blipFill>
          <a:blip r:embed="rId1"/>
          <a:stretch>
            <a:fillRect/>
          </a:stretch>
        </p:blipFill>
        <p:spPr>
          <a:xfrm>
            <a:off x="2455705" y="996883"/>
            <a:ext cx="7109636" cy="52246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0" y="77253"/>
            <a:ext cx="5074024" cy="749300"/>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v"/>
            </a:pPr>
            <a:r>
              <a:rPr lang="en-US" sz="3600" dirty="0"/>
              <a:t>Report in Excel Format:</a:t>
            </a:r>
            <a:endParaRPr lang="en-IN" sz="3600" dirty="0"/>
          </a:p>
        </p:txBody>
      </p:sp>
      <p:pic>
        <p:nvPicPr>
          <p:cNvPr id="6" name="Picture 5"/>
          <p:cNvPicPr>
            <a:picLocks noChangeAspect="1"/>
          </p:cNvPicPr>
          <p:nvPr/>
        </p:nvPicPr>
        <p:blipFill>
          <a:blip r:embed="rId1"/>
          <a:stretch>
            <a:fillRect/>
          </a:stretch>
        </p:blipFill>
        <p:spPr>
          <a:xfrm>
            <a:off x="2805583" y="987894"/>
            <a:ext cx="6741829" cy="48822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8799" y="2179809"/>
            <a:ext cx="3920068" cy="830997"/>
          </a:xfrm>
          <a:prstGeom prst="rect">
            <a:avLst/>
          </a:prstGeom>
          <a:noFill/>
        </p:spPr>
        <p:txBody>
          <a:bodyPr wrap="square">
            <a:spAutoFit/>
          </a:bodyPr>
          <a:lstStyle/>
          <a:p>
            <a:pPr algn="ctr"/>
            <a:r>
              <a:rPr lang="en-US" sz="4800" b="1" dirty="0">
                <a:solidFill>
                  <a:srgbClr val="002060"/>
                </a:solidFill>
                <a:latin typeface="Algerian" panose="04020705040A02060702" pitchFamily="82" charset="0"/>
              </a:rPr>
              <a:t>Thank You </a:t>
            </a:r>
            <a:endParaRPr lang="en-US" sz="4800" b="1" dirty="0">
              <a:solidFill>
                <a:srgbClr val="00206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Eye Optical Clinic </a:t>
            </a:r>
            <a:endParaRPr lang="en-IN" dirty="0"/>
          </a:p>
        </p:txBody>
      </p:sp>
      <p:sp>
        <p:nvSpPr>
          <p:cNvPr id="7" name="Content Placeholder 6"/>
          <p:cNvSpPr>
            <a:spLocks noGrp="1"/>
          </p:cNvSpPr>
          <p:nvPr>
            <p:ph idx="1"/>
          </p:nvPr>
        </p:nvSpPr>
        <p:spPr/>
        <p:txBody>
          <a:bodyPr>
            <a:normAutofit fontScale="65000"/>
          </a:bodyPr>
          <a:lstStyle/>
          <a:p>
            <a:r>
              <a:rPr lang="en-IN" sz="3200" b="1" dirty="0"/>
              <a:t>   </a:t>
            </a:r>
            <a:r>
              <a:rPr lang="en-IN" sz="3100" dirty="0">
                <a:latin typeface="Constantia" panose="02030602050306030303" pitchFamily="18" charset="0"/>
              </a:rPr>
              <a:t>University Name:     </a:t>
            </a:r>
            <a:r>
              <a:rPr lang="en-IN" sz="2500" dirty="0"/>
              <a:t>Charutar Vidya Mandal</a:t>
            </a:r>
            <a:endParaRPr lang="en-IN" sz="2500" dirty="0"/>
          </a:p>
          <a:p>
            <a:r>
              <a:rPr lang="en-IN" sz="2400" dirty="0"/>
              <a:t>    </a:t>
            </a:r>
            <a:r>
              <a:rPr lang="en-IN" sz="3100" dirty="0">
                <a:latin typeface="Constantia" panose="02030602050306030303" pitchFamily="18" charset="0"/>
              </a:rPr>
              <a:t>Collage:                      </a:t>
            </a:r>
            <a:r>
              <a:rPr lang="en-IN" sz="2500" dirty="0"/>
              <a:t>Semcom</a:t>
            </a:r>
            <a:endParaRPr lang="en-IN" sz="2500" dirty="0"/>
          </a:p>
          <a:p>
            <a:r>
              <a:rPr lang="en-IN" sz="3000" dirty="0"/>
              <a:t>   </a:t>
            </a:r>
            <a:r>
              <a:rPr lang="en-IN" sz="3000" dirty="0">
                <a:latin typeface="Constantia" panose="02030602050306030303" pitchFamily="18" charset="0"/>
              </a:rPr>
              <a:t>Academic Year:         </a:t>
            </a:r>
            <a:r>
              <a:rPr lang="en-IN" sz="2500" dirty="0"/>
              <a:t>202</a:t>
            </a:r>
            <a:r>
              <a:rPr lang="en-US" altLang="en-IN" sz="2500" dirty="0"/>
              <a:t>4</a:t>
            </a:r>
            <a:r>
              <a:rPr lang="en-IN" sz="2500" dirty="0"/>
              <a:t>-2</a:t>
            </a:r>
            <a:r>
              <a:rPr lang="en-US" altLang="en-IN" sz="2500" dirty="0"/>
              <a:t>5</a:t>
            </a:r>
            <a:endParaRPr lang="en-IN" sz="2500" dirty="0"/>
          </a:p>
          <a:p>
            <a:r>
              <a:rPr lang="en-IN" sz="2400" dirty="0"/>
              <a:t>    </a:t>
            </a:r>
            <a:r>
              <a:rPr lang="en-IN" sz="3100" dirty="0">
                <a:latin typeface="Constantia" panose="02030602050306030303" pitchFamily="18" charset="0"/>
              </a:rPr>
              <a:t>Name:                       </a:t>
            </a:r>
            <a:r>
              <a:rPr lang="en-US" altLang="en-IN" sz="2460" dirty="0">
                <a:cs typeface="+mn-lt"/>
              </a:rPr>
              <a:t>Raghav V Patel</a:t>
            </a:r>
            <a:endParaRPr lang="en-US" altLang="en-IN" sz="3100" dirty="0">
              <a:latin typeface="Constantia" panose="02030602050306030303" pitchFamily="18" charset="0"/>
            </a:endParaRPr>
          </a:p>
          <a:p>
            <a:r>
              <a:rPr lang="en-IN" sz="2400" dirty="0"/>
              <a:t>    </a:t>
            </a:r>
            <a:r>
              <a:rPr lang="en-IN" sz="3100" dirty="0">
                <a:latin typeface="Constantia" panose="02030602050306030303" pitchFamily="18" charset="0"/>
              </a:rPr>
              <a:t>Roll No:                      </a:t>
            </a:r>
            <a:r>
              <a:rPr lang="en-US" altLang="en-IN" sz="2460" dirty="0">
                <a:cs typeface="+mn-lt"/>
              </a:rPr>
              <a:t>60</a:t>
            </a:r>
            <a:endParaRPr lang="en-IN" sz="2500" dirty="0"/>
          </a:p>
          <a:p>
            <a:r>
              <a:rPr lang="en-IN" sz="2400" dirty="0"/>
              <a:t>    </a:t>
            </a:r>
            <a:r>
              <a:rPr lang="en-IN" sz="3000" dirty="0">
                <a:latin typeface="Constantia" panose="02030602050306030303" pitchFamily="18" charset="0"/>
              </a:rPr>
              <a:t>Class:                          </a:t>
            </a:r>
            <a:r>
              <a:rPr lang="en-IN" sz="2500" dirty="0"/>
              <a:t>TYBCA - V</a:t>
            </a:r>
            <a:endParaRPr lang="en-IN" sz="2500" dirty="0"/>
          </a:p>
          <a:p>
            <a:r>
              <a:rPr lang="en-IN" sz="2400" dirty="0"/>
              <a:t>     </a:t>
            </a:r>
            <a:endParaRPr lang="en-IN" sz="2400" dirty="0"/>
          </a:p>
        </p:txBody>
      </p:sp>
      <p:pic>
        <p:nvPicPr>
          <p:cNvPr id="4" name="Picture 3"/>
          <p:cNvPicPr>
            <a:picLocks noChangeAspect="1"/>
          </p:cNvPicPr>
          <p:nvPr/>
        </p:nvPicPr>
        <p:blipFill>
          <a:blip r:embed="rId1"/>
          <a:stretch>
            <a:fillRect/>
          </a:stretch>
        </p:blipFill>
        <p:spPr>
          <a:xfrm>
            <a:off x="7153836" y="2907479"/>
            <a:ext cx="4114798" cy="27389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1856"/>
            <a:ext cx="4718050" cy="749300"/>
          </a:xfrm>
        </p:spPr>
        <p:txBody>
          <a:bodyPr>
            <a:normAutofit/>
          </a:bodyPr>
          <a:lstStyle/>
          <a:p>
            <a:pPr marL="571500" indent="-571500">
              <a:buFont typeface="Wingdings" panose="05000000000000000000" pitchFamily="2" charset="2"/>
              <a:buChar char="v"/>
            </a:pPr>
            <a:r>
              <a:rPr lang="en-US" sz="3600" dirty="0"/>
              <a:t>Project Short Info:</a:t>
            </a:r>
            <a:endParaRPr lang="en-IN" sz="3600" dirty="0"/>
          </a:p>
        </p:txBody>
      </p:sp>
      <p:sp>
        <p:nvSpPr>
          <p:cNvPr id="5" name="TextBox 4"/>
          <p:cNvSpPr txBox="1"/>
          <p:nvPr/>
        </p:nvSpPr>
        <p:spPr>
          <a:xfrm>
            <a:off x="307948" y="1108081"/>
            <a:ext cx="6390759" cy="5149038"/>
          </a:xfrm>
          <a:prstGeom prst="rect">
            <a:avLst/>
          </a:prstGeom>
          <a:noFill/>
        </p:spPr>
        <p:txBody>
          <a:bodyPr wrap="square">
            <a:spAutoFit/>
          </a:bodyPr>
          <a:lstStyle/>
          <a:p>
            <a:pPr marL="742950" lvl="1" indent="-285750" algn="just">
              <a:buFont typeface="Arial Black" panose="020B0A04020102020204" pitchFamily="34" charset="0"/>
              <a:buChar char="-"/>
            </a:pPr>
            <a:r>
              <a:rPr lang="en-IN" sz="1600" dirty="0"/>
              <a:t>Proposed System alters Existing System’s Drawbacks like :</a:t>
            </a:r>
            <a:endParaRPr lang="en-IN" sz="1600" dirty="0"/>
          </a:p>
          <a:p>
            <a:pPr marL="1143000" lvl="2" indent="-228600" algn="just">
              <a:lnSpc>
                <a:spcPct val="107000"/>
              </a:lnSpc>
              <a:buFont typeface="Wingdings" panose="05000000000000000000" pitchFamily="2" charset="2"/>
              <a:buChar char=""/>
            </a:pPr>
            <a:r>
              <a:rPr lang="en-IN" sz="1500" kern="100" dirty="0">
                <a:effectLst/>
                <a:latin typeface="Times New Roman" panose="02020603050405020304" pitchFamily="18" charset="0"/>
                <a:ea typeface="Calibri" panose="020F0502020204030204" pitchFamily="34" charset="0"/>
                <a:cs typeface="Latha" panose="020B0604020202020204" pitchFamily="34" charset="0"/>
              </a:rPr>
              <a:t>Manual on paper entries for every process</a:t>
            </a:r>
            <a:endParaRPr lang="en-IN" sz="1500" kern="100" dirty="0">
              <a:effectLst/>
              <a:latin typeface="Calibri" panose="020F0502020204030204" pitchFamily="34" charset="0"/>
              <a:ea typeface="Calibri" panose="020F0502020204030204" pitchFamily="34" charset="0"/>
              <a:cs typeface="Latha" panose="020B0604020202020204" pitchFamily="34" charset="0"/>
            </a:endParaRPr>
          </a:p>
          <a:p>
            <a:pPr marL="1143000" lvl="2" indent="-228600" algn="just">
              <a:lnSpc>
                <a:spcPct val="107000"/>
              </a:lnSpc>
              <a:buFont typeface="Wingdings" panose="05000000000000000000" pitchFamily="2" charset="2"/>
              <a:buChar char=""/>
            </a:pPr>
            <a:r>
              <a:rPr lang="en-IN" sz="1500" kern="100" dirty="0">
                <a:effectLst/>
                <a:latin typeface="Times New Roman" panose="02020603050405020304" pitchFamily="18" charset="0"/>
                <a:ea typeface="Calibri" panose="020F0502020204030204" pitchFamily="34" charset="0"/>
                <a:cs typeface="Latha" panose="020B0604020202020204" pitchFamily="34" charset="0"/>
              </a:rPr>
              <a:t>Limited Data Storage and Difficulties in Data accessibility</a:t>
            </a:r>
            <a:endParaRPr lang="en-IN" sz="1500" kern="100" dirty="0">
              <a:effectLst/>
              <a:latin typeface="Calibri" panose="020F0502020204030204" pitchFamily="34" charset="0"/>
              <a:ea typeface="Calibri" panose="020F0502020204030204" pitchFamily="34" charset="0"/>
              <a:cs typeface="Latha" panose="020B0604020202020204" pitchFamily="34" charset="0"/>
            </a:endParaRPr>
          </a:p>
          <a:p>
            <a:pPr marL="1143000" lvl="2" indent="-228600" algn="just">
              <a:lnSpc>
                <a:spcPct val="107000"/>
              </a:lnSpc>
              <a:buFont typeface="Wingdings" panose="05000000000000000000" pitchFamily="2" charset="2"/>
              <a:buChar char=""/>
            </a:pPr>
            <a:r>
              <a:rPr lang="en-IN" sz="1500" kern="100" dirty="0">
                <a:effectLst/>
                <a:latin typeface="Times New Roman" panose="02020603050405020304" pitchFamily="18" charset="0"/>
                <a:ea typeface="Calibri" panose="020F0502020204030204" pitchFamily="34" charset="0"/>
                <a:cs typeface="Latha" panose="020B0604020202020204" pitchFamily="34" charset="0"/>
              </a:rPr>
              <a:t>Difficulty for Making Decisions from past data (take too much time and efforts)</a:t>
            </a:r>
            <a:endParaRPr lang="en-IN" sz="1500" kern="100" dirty="0">
              <a:effectLst/>
              <a:latin typeface="Calibri" panose="020F0502020204030204" pitchFamily="34" charset="0"/>
              <a:ea typeface="Calibri" panose="020F0502020204030204" pitchFamily="34" charset="0"/>
              <a:cs typeface="Latha" panose="020B0604020202020204" pitchFamily="34" charset="0"/>
            </a:endParaRPr>
          </a:p>
          <a:p>
            <a:pPr marL="1143000" lvl="2" indent="-228600" algn="just">
              <a:lnSpc>
                <a:spcPct val="107000"/>
              </a:lnSpc>
              <a:spcAft>
                <a:spcPts val="800"/>
              </a:spcAft>
              <a:buFont typeface="Wingdings" panose="05000000000000000000" pitchFamily="2" charset="2"/>
              <a:buChar char=""/>
            </a:pPr>
            <a:r>
              <a:rPr lang="en-IN" sz="1500" kern="100" dirty="0">
                <a:effectLst/>
                <a:latin typeface="Times New Roman" panose="02020603050405020304" pitchFamily="18" charset="0"/>
                <a:ea typeface="Calibri" panose="020F0502020204030204" pitchFamily="34" charset="0"/>
                <a:cs typeface="Latha" panose="020B0604020202020204" pitchFamily="34" charset="0"/>
              </a:rPr>
              <a:t>Difficulty in Managing of Inventory because it was a manual task, Doctor had to take care of each detail</a:t>
            </a:r>
            <a:r>
              <a:rPr lang="en-IN" sz="1500" kern="100" dirty="0">
                <a:latin typeface="Times New Roman" panose="02020603050405020304" pitchFamily="18" charset="0"/>
                <a:ea typeface="Calibri" panose="020F0502020204030204" pitchFamily="34" charset="0"/>
                <a:cs typeface="Latha" panose="020B0604020202020204" pitchFamily="34" charset="0"/>
              </a:rPr>
              <a:t>-</a:t>
            </a:r>
            <a:r>
              <a:rPr lang="en-IN" sz="1500" kern="100" dirty="0">
                <a:effectLst/>
                <a:latin typeface="Times New Roman" panose="02020603050405020304" pitchFamily="18" charset="0"/>
                <a:ea typeface="Calibri" panose="020F0502020204030204" pitchFamily="34" charset="0"/>
                <a:cs typeface="Latha" panose="020B0604020202020204" pitchFamily="34" charset="0"/>
              </a:rPr>
              <a:t>data either patients or Treatment.</a:t>
            </a:r>
            <a:endParaRPr lang="en-IN" sz="1500" kern="100" dirty="0">
              <a:effectLst/>
              <a:latin typeface="Calibri" panose="020F0502020204030204" pitchFamily="34" charset="0"/>
              <a:ea typeface="Calibri" panose="020F0502020204030204" pitchFamily="34" charset="0"/>
              <a:cs typeface="Latha" panose="020B0604020202020204" pitchFamily="34" charset="0"/>
            </a:endParaRPr>
          </a:p>
          <a:p>
            <a:pPr marL="806450" lvl="2" indent="-354330" algn="just">
              <a:lnSpc>
                <a:spcPct val="107000"/>
              </a:lnSpc>
              <a:spcAft>
                <a:spcPts val="800"/>
              </a:spcAft>
              <a:buFont typeface="Arial Black" panose="020B0A04020102020204" pitchFamily="34" charset="0"/>
              <a:buChar char="-"/>
            </a:pPr>
            <a:r>
              <a:rPr lang="en-IN" sz="1600" kern="100" dirty="0">
                <a:latin typeface="Times New Roman" panose="02020603050405020304" pitchFamily="18" charset="0"/>
                <a:ea typeface="Calibri" panose="020F0502020204030204" pitchFamily="34" charset="0"/>
                <a:cs typeface="Latha" panose="020B0604020202020204" pitchFamily="34" charset="0"/>
              </a:rPr>
              <a:t>Proposed System automates manual processes and make tasks more easier and simpler than existing manual - paper-based system.</a:t>
            </a:r>
            <a:endParaRPr lang="en-IN" sz="1600" kern="100" dirty="0">
              <a:latin typeface="Times New Roman" panose="02020603050405020304" pitchFamily="18" charset="0"/>
              <a:ea typeface="Calibri" panose="020F0502020204030204" pitchFamily="34" charset="0"/>
              <a:cs typeface="Latha" panose="020B0604020202020204" pitchFamily="34" charset="0"/>
            </a:endParaRPr>
          </a:p>
          <a:p>
            <a:pPr marL="806450" lvl="2" indent="-354330" algn="just">
              <a:lnSpc>
                <a:spcPct val="107000"/>
              </a:lnSpc>
              <a:spcAft>
                <a:spcPts val="800"/>
              </a:spcAft>
              <a:buFont typeface="Arial Black" panose="020B0A04020102020204" pitchFamily="34" charset="0"/>
              <a:buChar char="-"/>
            </a:pPr>
            <a:r>
              <a:rPr lang="en-IN" sz="1600" kern="100" dirty="0">
                <a:latin typeface="Times New Roman" panose="02020603050405020304" pitchFamily="18" charset="0"/>
                <a:ea typeface="Calibri" panose="020F0502020204030204" pitchFamily="34" charset="0"/>
                <a:cs typeface="Latha" panose="020B0604020202020204" pitchFamily="34" charset="0"/>
              </a:rPr>
              <a:t>Now Doctor of clinic can control time, cost, human power and resources and focuses more on activities for development of the clinic.</a:t>
            </a:r>
            <a:endParaRPr lang="en-IN" sz="1600" kern="100" dirty="0">
              <a:latin typeface="Times New Roman" panose="02020603050405020304" pitchFamily="18" charset="0"/>
              <a:ea typeface="Calibri" panose="020F0502020204030204" pitchFamily="34" charset="0"/>
              <a:cs typeface="Latha" panose="020B0604020202020204" pitchFamily="34" charset="0"/>
            </a:endParaRPr>
          </a:p>
          <a:p>
            <a:pPr marL="806450" lvl="2" indent="-354330" algn="just">
              <a:lnSpc>
                <a:spcPct val="107000"/>
              </a:lnSpc>
              <a:spcAft>
                <a:spcPts val="800"/>
              </a:spcAft>
              <a:buFont typeface="Wingdings" panose="05000000000000000000" pitchFamily="2" charset="2"/>
              <a:buChar char="Ø"/>
            </a:pPr>
            <a:r>
              <a:rPr lang="en-IN" sz="1600" kern="100" dirty="0">
                <a:latin typeface="Times New Roman" panose="02020603050405020304" pitchFamily="18" charset="0"/>
                <a:ea typeface="Calibri" panose="020F0502020204030204" pitchFamily="34" charset="0"/>
                <a:cs typeface="Latha" panose="020B0604020202020204" pitchFamily="34" charset="0"/>
              </a:rPr>
              <a:t>Requirements for proposed system :</a:t>
            </a:r>
            <a:endParaRPr lang="en-IN" sz="1600" kern="100" dirty="0">
              <a:latin typeface="Times New Roman" panose="02020603050405020304" pitchFamily="18" charset="0"/>
              <a:ea typeface="Calibri" panose="020F0502020204030204" pitchFamily="34" charset="0"/>
              <a:cs typeface="Latha" panose="020B0604020202020204" pitchFamily="34" charset="0"/>
            </a:endParaRPr>
          </a:p>
          <a:p>
            <a:pPr marL="1263650" lvl="3" indent="-354330" algn="just">
              <a:lnSpc>
                <a:spcPct val="107000"/>
              </a:lnSpc>
              <a:spcAft>
                <a:spcPts val="800"/>
              </a:spcAft>
              <a:buFont typeface="Wingdings" panose="05000000000000000000" pitchFamily="2" charset="2"/>
              <a:buChar char="§"/>
            </a:pPr>
            <a:r>
              <a:rPr lang="en-IN" sz="1500" kern="100" dirty="0">
                <a:latin typeface="Times New Roman" panose="02020603050405020304" pitchFamily="18" charset="0"/>
                <a:ea typeface="Calibri" panose="020F0502020204030204" pitchFamily="34" charset="0"/>
                <a:cs typeface="Latha" panose="020B0604020202020204" pitchFamily="34" charset="0"/>
              </a:rPr>
              <a:t>Windows Operating System with basics specifications.</a:t>
            </a:r>
            <a:endParaRPr lang="en-IN" sz="1500" kern="100" dirty="0">
              <a:latin typeface="Times New Roman" panose="02020603050405020304" pitchFamily="18" charset="0"/>
              <a:ea typeface="Calibri" panose="020F0502020204030204" pitchFamily="34" charset="0"/>
              <a:cs typeface="Latha" panose="020B0604020202020204" pitchFamily="34" charset="0"/>
            </a:endParaRPr>
          </a:p>
          <a:p>
            <a:pPr marL="1263650" lvl="3" indent="-354330" algn="just">
              <a:lnSpc>
                <a:spcPct val="107000"/>
              </a:lnSpc>
              <a:spcAft>
                <a:spcPts val="800"/>
              </a:spcAft>
              <a:buFont typeface="Wingdings" panose="05000000000000000000" pitchFamily="2" charset="2"/>
              <a:buChar char="§"/>
            </a:pPr>
            <a:r>
              <a:rPr lang="en-IN" sz="1500" kern="100" dirty="0">
                <a:latin typeface="Times New Roman" panose="02020603050405020304" pitchFamily="18" charset="0"/>
                <a:ea typeface="Calibri" panose="020F0502020204030204" pitchFamily="34" charset="0"/>
                <a:cs typeface="Latha" panose="020B0604020202020204" pitchFamily="34" charset="0"/>
              </a:rPr>
              <a:t>Should have Visual Studio for modification also for perfect use of the system.</a:t>
            </a:r>
            <a:endParaRPr lang="en-IN" sz="1500" kern="100" dirty="0">
              <a:latin typeface="Times New Roman" panose="02020603050405020304" pitchFamily="18" charset="0"/>
              <a:ea typeface="Calibri" panose="020F0502020204030204" pitchFamily="34" charset="0"/>
              <a:cs typeface="Latha" panose="020B0604020202020204" pitchFamily="34" charset="0"/>
            </a:endParaRPr>
          </a:p>
        </p:txBody>
      </p:sp>
      <p:pic>
        <p:nvPicPr>
          <p:cNvPr id="9" name="Picture 8"/>
          <p:cNvPicPr>
            <a:picLocks noChangeAspect="1"/>
          </p:cNvPicPr>
          <p:nvPr/>
        </p:nvPicPr>
        <p:blipFill>
          <a:blip r:embed="rId1"/>
          <a:stretch>
            <a:fillRect/>
          </a:stretch>
        </p:blipFill>
        <p:spPr>
          <a:xfrm>
            <a:off x="6698707" y="1108081"/>
            <a:ext cx="5158859" cy="36501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5937" y="110728"/>
            <a:ext cx="5104130" cy="584775"/>
          </a:xfrm>
          <a:prstGeom prst="rect">
            <a:avLst/>
          </a:prstGeom>
          <a:noFill/>
        </p:spPr>
        <p:txBody>
          <a:bodyPr wrap="square">
            <a:spAutoFit/>
          </a:bodyPr>
          <a:lstStyle/>
          <a:p>
            <a:pPr marL="285750" indent="-285750">
              <a:buFont typeface="Wingdings" panose="05000000000000000000" pitchFamily="2" charset="2"/>
              <a:buChar char="v"/>
            </a:pPr>
            <a:r>
              <a:rPr lang="en-IN" sz="3200" dirty="0"/>
              <a:t>Working of the System: </a:t>
            </a:r>
            <a:endParaRPr lang="en-IN" sz="3200" dirty="0"/>
          </a:p>
        </p:txBody>
      </p:sp>
      <p:sp>
        <p:nvSpPr>
          <p:cNvPr id="9" name="TextBox 8"/>
          <p:cNvSpPr txBox="1"/>
          <p:nvPr/>
        </p:nvSpPr>
        <p:spPr>
          <a:xfrm>
            <a:off x="461433" y="811243"/>
            <a:ext cx="6121400" cy="5355312"/>
          </a:xfrm>
          <a:prstGeom prst="rect">
            <a:avLst/>
          </a:prstGeom>
          <a:noFill/>
        </p:spPr>
        <p:txBody>
          <a:bodyPr wrap="square">
            <a:spAutoFit/>
          </a:bodyPr>
          <a:lstStyle/>
          <a:p>
            <a:pPr marL="285750" indent="-285750" algn="just">
              <a:buFont typeface="Arial" panose="020B0604020202020204" pitchFamily="34" charset="0"/>
              <a:buChar char="•"/>
            </a:pPr>
            <a:r>
              <a:rPr lang="en-US" dirty="0"/>
              <a:t>First user needs login credentials for make use of the system.</a:t>
            </a:r>
            <a:endParaRPr lang="en-US" dirty="0"/>
          </a:p>
          <a:p>
            <a:pPr marL="285750" indent="-285750" algn="just">
              <a:buFont typeface="Arial" panose="020B0604020202020204" pitchFamily="34" charset="0"/>
              <a:buChar char="•"/>
            </a:pPr>
            <a:r>
              <a:rPr lang="en-US" dirty="0"/>
              <a:t>Then user will be redirected to dashboard at there he/she will find multiple choices like either want to add records of patient or Appointment data or Treatment or other options.</a:t>
            </a:r>
            <a:endParaRPr lang="en-US" dirty="0"/>
          </a:p>
          <a:p>
            <a:pPr marL="285750" indent="-285750" algn="just">
              <a:buFont typeface="Arial" panose="020B0604020202020204" pitchFamily="34" charset="0"/>
              <a:buChar char="•"/>
            </a:pPr>
            <a:r>
              <a:rPr lang="en-US" dirty="0"/>
              <a:t>Appropriate Forms will be visible after selection of any object.</a:t>
            </a:r>
            <a:endParaRPr lang="en-US" dirty="0"/>
          </a:p>
          <a:p>
            <a:pPr marL="285750" indent="-285750" algn="just">
              <a:buFont typeface="Arial" panose="020B0604020202020204" pitchFamily="34" charset="0"/>
              <a:buChar char="•"/>
            </a:pPr>
            <a:r>
              <a:rPr lang="en-US" dirty="0"/>
              <a:t>Almost all forms have connection with database. according to activities that user made, database also automatically get updated for example after successfully insertion of patient form data, patient database also get updated automatically.</a:t>
            </a:r>
            <a:endParaRPr lang="en-US" dirty="0"/>
          </a:p>
          <a:p>
            <a:pPr marL="285750" indent="-285750" algn="just">
              <a:buFont typeface="Arial" panose="020B0604020202020204" pitchFamily="34" charset="0"/>
              <a:buChar char="•"/>
            </a:pPr>
            <a:r>
              <a:rPr lang="en-US" dirty="0"/>
              <a:t>Manager of the shop now not need to keep separate systems for all the processes, he/she get all processes done through using of this visual basic based windows application.</a:t>
            </a:r>
            <a:endParaRPr lang="en-US" dirty="0"/>
          </a:p>
          <a:p>
            <a:pPr marL="285750" indent="-285750" algn="just">
              <a:buFont typeface="Arial" panose="020B0604020202020204" pitchFamily="34" charset="0"/>
              <a:buChar char="•"/>
            </a:pPr>
            <a:r>
              <a:rPr lang="en-US" dirty="0"/>
              <a:t>Only Requirement is User must have a windows based operating system and people that knows basic computer operations for making use of system. </a:t>
            </a:r>
            <a:endParaRPr lang="en-US" dirty="0"/>
          </a:p>
        </p:txBody>
      </p:sp>
      <p:pic>
        <p:nvPicPr>
          <p:cNvPr id="6" name="Picture 5"/>
          <p:cNvPicPr>
            <a:picLocks noChangeAspect="1"/>
          </p:cNvPicPr>
          <p:nvPr/>
        </p:nvPicPr>
        <p:blipFill>
          <a:blip r:embed="rId1"/>
          <a:stretch>
            <a:fillRect/>
          </a:stretch>
        </p:blipFill>
        <p:spPr>
          <a:xfrm>
            <a:off x="7324664" y="423490"/>
            <a:ext cx="4184389" cy="58378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532" y="93133"/>
            <a:ext cx="7145869" cy="707886"/>
          </a:xfrm>
          <a:prstGeom prst="rect">
            <a:avLst/>
          </a:prstGeom>
          <a:noFill/>
        </p:spPr>
        <p:txBody>
          <a:bodyPr wrap="square">
            <a:spAutoFit/>
          </a:bodyPr>
          <a:lstStyle/>
          <a:p>
            <a:pPr marL="571500" indent="-571500">
              <a:buFont typeface="Wingdings" panose="05000000000000000000" pitchFamily="2" charset="2"/>
              <a:buChar char="v"/>
            </a:pPr>
            <a:r>
              <a:rPr lang="en-IN" sz="4000" dirty="0"/>
              <a:t>Relationship between Tables</a:t>
            </a:r>
            <a:endParaRPr lang="en-IN" sz="4000" dirty="0"/>
          </a:p>
        </p:txBody>
      </p:sp>
      <p:sp>
        <p:nvSpPr>
          <p:cNvPr id="6" name="TextBox 5"/>
          <p:cNvSpPr txBox="1"/>
          <p:nvPr/>
        </p:nvSpPr>
        <p:spPr>
          <a:xfrm>
            <a:off x="1295401" y="1220675"/>
            <a:ext cx="7840132" cy="3970318"/>
          </a:xfrm>
          <a:prstGeom prst="rect">
            <a:avLst/>
          </a:prstGeom>
          <a:noFill/>
        </p:spPr>
        <p:txBody>
          <a:bodyPr wrap="square">
            <a:spAutoFit/>
          </a:bodyPr>
          <a:lstStyle/>
          <a:p>
            <a:pPr marL="285750" indent="-285750" algn="just">
              <a:buFont typeface="Wingdings" panose="05000000000000000000" pitchFamily="2" charset="2"/>
              <a:buChar char="q"/>
            </a:pPr>
            <a:r>
              <a:rPr lang="en-US" dirty="0"/>
              <a:t>System follows normalization approach for storing data into database.</a:t>
            </a:r>
            <a:endParaRPr lang="en-US" dirty="0"/>
          </a:p>
          <a:p>
            <a:pPr algn="just"/>
            <a:endParaRPr lang="en-US" dirty="0"/>
          </a:p>
          <a:p>
            <a:pPr marL="285750" indent="-285750" algn="just">
              <a:buFont typeface="Wingdings" panose="05000000000000000000" pitchFamily="2" charset="2"/>
              <a:buChar char="q"/>
            </a:pPr>
            <a:r>
              <a:rPr lang="en-US" dirty="0"/>
              <a:t>By establishing Relationships between tables, system will reduce redundancy of data.</a:t>
            </a:r>
            <a:endParaRPr lang="en-US" dirty="0"/>
          </a:p>
          <a:p>
            <a:pPr algn="just"/>
            <a:endParaRPr lang="en-US" dirty="0"/>
          </a:p>
          <a:p>
            <a:pPr marL="285750" indent="-285750" algn="just">
              <a:buFont typeface="Wingdings" panose="05000000000000000000" pitchFamily="2" charset="2"/>
              <a:buChar char="q"/>
            </a:pPr>
            <a:r>
              <a:rPr lang="en-US" dirty="0"/>
              <a:t>User does not need to add full details again and again just get ID of the vendor that user want.</a:t>
            </a:r>
            <a:endParaRPr lang="en-US" dirty="0"/>
          </a:p>
          <a:p>
            <a:pPr algn="just"/>
            <a:endParaRPr lang="en-US" dirty="0"/>
          </a:p>
          <a:p>
            <a:pPr marL="285750" indent="-285750" algn="just">
              <a:buFont typeface="Wingdings" panose="05000000000000000000" pitchFamily="2" charset="2"/>
              <a:buChar char="q"/>
            </a:pPr>
            <a:r>
              <a:rPr lang="en-US" dirty="0"/>
              <a:t>Explanation: In table Patient_name and Address of Patient both jointly make a unique entry and associated ID will be worked as Primary key/reference for purchase table, in purchase table there is ID through which we can fetch full details of Patients from Patients details</a:t>
            </a:r>
            <a:endParaRPr lang="en-US" dirty="0"/>
          </a:p>
          <a:p>
            <a:pPr algn="just"/>
            <a:endParaRPr lang="en-US" dirty="0"/>
          </a:p>
          <a:p>
            <a:pPr marL="285750" indent="-285750" algn="just">
              <a:buFont typeface="Wingdings" panose="05000000000000000000" pitchFamily="2" charset="2"/>
              <a:buChar char="q"/>
            </a:pPr>
            <a:r>
              <a:rPr lang="en-US" dirty="0"/>
              <a:t>Same goes with Treatment_ID and Appointment_ID for other tables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131856"/>
            <a:ext cx="4718050" cy="749300"/>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v"/>
            </a:pPr>
            <a:r>
              <a:rPr lang="en-US" sz="3600" dirty="0"/>
              <a:t>Patient Information:</a:t>
            </a:r>
            <a:endParaRPr lang="en-IN" sz="3600" dirty="0"/>
          </a:p>
        </p:txBody>
      </p:sp>
      <p:pic>
        <p:nvPicPr>
          <p:cNvPr id="6" name="Picture 5"/>
          <p:cNvPicPr>
            <a:picLocks noChangeAspect="1"/>
          </p:cNvPicPr>
          <p:nvPr/>
        </p:nvPicPr>
        <p:blipFill>
          <a:blip r:embed="rId1"/>
          <a:stretch>
            <a:fillRect/>
          </a:stretch>
        </p:blipFill>
        <p:spPr>
          <a:xfrm>
            <a:off x="576051" y="1232254"/>
            <a:ext cx="6739149" cy="4393491"/>
          </a:xfrm>
          <a:prstGeom prst="rect">
            <a:avLst/>
          </a:prstGeom>
        </p:spPr>
      </p:pic>
      <p:sp>
        <p:nvSpPr>
          <p:cNvPr id="10" name="TextBox 9"/>
          <p:cNvSpPr txBox="1"/>
          <p:nvPr/>
        </p:nvSpPr>
        <p:spPr>
          <a:xfrm>
            <a:off x="7041574" y="2782668"/>
            <a:ext cx="5048826" cy="923330"/>
          </a:xfrm>
          <a:prstGeom prst="rect">
            <a:avLst/>
          </a:prstGeom>
          <a:noFill/>
        </p:spPr>
        <p:txBody>
          <a:bodyPr wrap="square">
            <a:spAutoFit/>
          </a:bodyPr>
          <a:lstStyle/>
          <a:p>
            <a:pPr marL="742950" lvl="1" indent="-285750" algn="just">
              <a:buFont typeface="Arial Black" panose="020B0A04020102020204" pitchFamily="34" charset="0"/>
              <a:buChar char="-"/>
            </a:pPr>
            <a:r>
              <a:rPr lang="en-IN" dirty="0"/>
              <a:t>This page is patient Information form</a:t>
            </a:r>
            <a:endParaRPr lang="en-IN" dirty="0"/>
          </a:p>
          <a:p>
            <a:pPr marL="742950" lvl="1" indent="-285750" algn="just">
              <a:buFont typeface="Arial Black" panose="020B0A04020102020204" pitchFamily="34" charset="0"/>
              <a:buChar char="-"/>
            </a:pPr>
            <a:r>
              <a:rPr lang="en-IN" dirty="0"/>
              <a:t>This is Store the patient detail’s and it has edit the info. And delete.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104147"/>
            <a:ext cx="4718050" cy="7493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v"/>
            </a:pPr>
            <a:r>
              <a:rPr lang="en-US" sz="3600" dirty="0"/>
              <a:t>Treatment Form:</a:t>
            </a:r>
            <a:endParaRPr lang="en-IN" sz="3600" dirty="0"/>
          </a:p>
        </p:txBody>
      </p:sp>
      <p:pic>
        <p:nvPicPr>
          <p:cNvPr id="6" name="Picture 5"/>
          <p:cNvPicPr>
            <a:picLocks noChangeAspect="1"/>
          </p:cNvPicPr>
          <p:nvPr/>
        </p:nvPicPr>
        <p:blipFill>
          <a:blip r:embed="rId1"/>
          <a:stretch>
            <a:fillRect/>
          </a:stretch>
        </p:blipFill>
        <p:spPr>
          <a:xfrm>
            <a:off x="478471" y="977153"/>
            <a:ext cx="6995482" cy="4841756"/>
          </a:xfrm>
          <a:prstGeom prst="rect">
            <a:avLst/>
          </a:prstGeom>
        </p:spPr>
      </p:pic>
      <p:sp>
        <p:nvSpPr>
          <p:cNvPr id="8" name="TextBox 7"/>
          <p:cNvSpPr txBox="1"/>
          <p:nvPr/>
        </p:nvSpPr>
        <p:spPr>
          <a:xfrm>
            <a:off x="7347527" y="2590907"/>
            <a:ext cx="4844473" cy="1200329"/>
          </a:xfrm>
          <a:prstGeom prst="rect">
            <a:avLst/>
          </a:prstGeom>
          <a:noFill/>
        </p:spPr>
        <p:txBody>
          <a:bodyPr wrap="square">
            <a:spAutoFit/>
          </a:bodyPr>
          <a:lstStyle/>
          <a:p>
            <a:pPr marL="742950" lvl="1" indent="-285750" algn="just">
              <a:buFont typeface="Arial Black" panose="020B0A04020102020204" pitchFamily="34" charset="0"/>
              <a:buChar char="-"/>
            </a:pPr>
            <a:r>
              <a:rPr lang="en-IN" dirty="0"/>
              <a:t>This page is treatment  form</a:t>
            </a:r>
            <a:endParaRPr lang="en-IN" dirty="0"/>
          </a:p>
          <a:p>
            <a:pPr marL="742950" lvl="1" indent="-285750" algn="just">
              <a:buFont typeface="Arial Black" panose="020B0A04020102020204" pitchFamily="34" charset="0"/>
              <a:buChar char="-"/>
            </a:pPr>
            <a:r>
              <a:rPr lang="en-IN" dirty="0"/>
              <a:t>This is Store the Treatment detail’s and </a:t>
            </a:r>
            <a:endParaRPr lang="en-IN" dirty="0"/>
          </a:p>
          <a:p>
            <a:pPr lvl="1" algn="just"/>
            <a:r>
              <a:rPr lang="en-IN" dirty="0"/>
              <a:t>  we can edit the cost and delete the      detail’s.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0" y="77253"/>
            <a:ext cx="4718050" cy="74930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v"/>
            </a:pPr>
            <a:r>
              <a:rPr lang="en-US" sz="3600" dirty="0"/>
              <a:t>Appointment Form:</a:t>
            </a:r>
            <a:endParaRPr lang="en-IN" sz="3600" dirty="0"/>
          </a:p>
        </p:txBody>
      </p:sp>
      <p:pic>
        <p:nvPicPr>
          <p:cNvPr id="4" name="Picture 3"/>
          <p:cNvPicPr>
            <a:picLocks noChangeAspect="1"/>
          </p:cNvPicPr>
          <p:nvPr/>
        </p:nvPicPr>
        <p:blipFill>
          <a:blip r:embed="rId1"/>
          <a:stretch>
            <a:fillRect/>
          </a:stretch>
        </p:blipFill>
        <p:spPr>
          <a:xfrm>
            <a:off x="443979" y="1023769"/>
            <a:ext cx="7095340" cy="4810461"/>
          </a:xfrm>
          <a:prstGeom prst="rect">
            <a:avLst/>
          </a:prstGeom>
        </p:spPr>
      </p:pic>
      <p:sp>
        <p:nvSpPr>
          <p:cNvPr id="6" name="TextBox 5"/>
          <p:cNvSpPr txBox="1"/>
          <p:nvPr/>
        </p:nvSpPr>
        <p:spPr>
          <a:xfrm>
            <a:off x="7091082" y="2268088"/>
            <a:ext cx="6167716" cy="923330"/>
          </a:xfrm>
          <a:prstGeom prst="rect">
            <a:avLst/>
          </a:prstGeom>
          <a:noFill/>
        </p:spPr>
        <p:txBody>
          <a:bodyPr wrap="square">
            <a:spAutoFit/>
          </a:bodyPr>
          <a:lstStyle/>
          <a:p>
            <a:pPr marL="742950" lvl="1" indent="-285750" algn="just">
              <a:buFont typeface="Arial Black" panose="020B0A04020102020204" pitchFamily="34" charset="0"/>
              <a:buChar char="-"/>
            </a:pPr>
            <a:r>
              <a:rPr lang="en-IN" dirty="0"/>
              <a:t>This page is appointment  form.</a:t>
            </a:r>
            <a:endParaRPr lang="en-IN" dirty="0"/>
          </a:p>
          <a:p>
            <a:pPr marL="742950" lvl="1" indent="-285750" algn="just">
              <a:buFont typeface="Arial Black" panose="020B0A04020102020204" pitchFamily="34" charset="0"/>
              <a:buChar char="-"/>
            </a:pPr>
            <a:r>
              <a:rPr lang="en-IN" dirty="0"/>
              <a:t>This is Store the Appointment detail’s and </a:t>
            </a:r>
            <a:endParaRPr lang="en-IN" dirty="0"/>
          </a:p>
          <a:p>
            <a:pPr lvl="1" algn="just"/>
            <a:r>
              <a:rPr lang="en-IN" dirty="0"/>
              <a:t>  we can edit the Time,Date.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0" y="77253"/>
            <a:ext cx="4718050" cy="7493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v"/>
            </a:pPr>
            <a:r>
              <a:rPr lang="en-US" sz="3600" dirty="0"/>
              <a:t>Billing Form:</a:t>
            </a:r>
            <a:endParaRPr lang="en-IN" sz="3600" dirty="0"/>
          </a:p>
        </p:txBody>
      </p:sp>
      <p:pic>
        <p:nvPicPr>
          <p:cNvPr id="4" name="Picture 3"/>
          <p:cNvPicPr>
            <a:picLocks noChangeAspect="1"/>
          </p:cNvPicPr>
          <p:nvPr/>
        </p:nvPicPr>
        <p:blipFill>
          <a:blip r:embed="rId1"/>
          <a:stretch>
            <a:fillRect/>
          </a:stretch>
        </p:blipFill>
        <p:spPr>
          <a:xfrm>
            <a:off x="491489" y="968187"/>
            <a:ext cx="7110581" cy="5134991"/>
          </a:xfrm>
          <a:prstGeom prst="rect">
            <a:avLst/>
          </a:prstGeom>
        </p:spPr>
      </p:pic>
      <p:sp>
        <p:nvSpPr>
          <p:cNvPr id="6" name="TextBox 5"/>
          <p:cNvSpPr txBox="1"/>
          <p:nvPr/>
        </p:nvSpPr>
        <p:spPr>
          <a:xfrm>
            <a:off x="7160559" y="2541536"/>
            <a:ext cx="6181164" cy="923330"/>
          </a:xfrm>
          <a:prstGeom prst="rect">
            <a:avLst/>
          </a:prstGeom>
          <a:noFill/>
        </p:spPr>
        <p:txBody>
          <a:bodyPr wrap="square">
            <a:spAutoFit/>
          </a:bodyPr>
          <a:lstStyle/>
          <a:p>
            <a:pPr marL="742950" lvl="1" indent="-285750" algn="just">
              <a:buFont typeface="Arial Black" panose="020B0A04020102020204" pitchFamily="34" charset="0"/>
              <a:buChar char="-"/>
            </a:pPr>
            <a:r>
              <a:rPr lang="en-IN" dirty="0"/>
              <a:t>This page is billing  form.</a:t>
            </a:r>
            <a:endParaRPr lang="en-IN" dirty="0"/>
          </a:p>
          <a:p>
            <a:pPr marL="742950" lvl="1" indent="-285750" algn="just">
              <a:buFont typeface="Arial Black" panose="020B0A04020102020204" pitchFamily="34" charset="0"/>
              <a:buChar char="-"/>
            </a:pPr>
            <a:r>
              <a:rPr lang="en-IN" dirty="0"/>
              <a:t>This is Store the Billing detail’s and </a:t>
            </a:r>
            <a:endParaRPr lang="en-IN" dirty="0"/>
          </a:p>
          <a:p>
            <a:pPr lvl="1" algn="just"/>
            <a:r>
              <a:rPr lang="en-IN" dirty="0"/>
              <a:t>  we can generate the bill in PDF format.</a:t>
            </a:r>
            <a:endParaRPr lang="en-IN" dirty="0"/>
          </a:p>
        </p:txBody>
      </p:sp>
    </p:spTree>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datastoreItem>
</file>

<file path=customXml/itemProps2.xml><?xml version="1.0" encoding="utf-8"?>
<ds:datastoreItem xmlns:ds="http://schemas.openxmlformats.org/officeDocument/2006/customXml" ds:itemID="{AA3F7EDC-E5B4-4BBC-9D2A-CBE6D46C37AD}">
  <ds:schemaRefs/>
</ds:datastoreItem>
</file>

<file path=customXml/itemProps3.xml><?xml version="1.0" encoding="utf-8"?>
<ds:datastoreItem xmlns:ds="http://schemas.openxmlformats.org/officeDocument/2006/customXml" ds:itemID="{A03EEFF0-FB57-4CB4-8BFC-DF397689E2ED}">
  <ds:schemaRefs/>
</ds:datastoreItem>
</file>

<file path=docProps/app.xml><?xml version="1.0" encoding="utf-8"?>
<Properties xmlns="http://schemas.openxmlformats.org/officeDocument/2006/extended-properties" xmlns:vt="http://schemas.openxmlformats.org/officeDocument/2006/docPropsVTypes">
  <Template>{91B7676A-00AE-400E-9F05-7F09FEA8BEE0}tf22712842_win32</Template>
  <TotalTime>0</TotalTime>
  <Words>3407</Words>
  <Application>WPS Presentation</Application>
  <PresentationFormat>Widescreen</PresentationFormat>
  <Paragraphs>86</Paragraphs>
  <Slides>13</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13</vt:i4>
      </vt:variant>
    </vt:vector>
  </HeadingPairs>
  <TitlesOfParts>
    <vt:vector size="36" baseType="lpstr">
      <vt:lpstr>Arial</vt:lpstr>
      <vt:lpstr>SimSun</vt:lpstr>
      <vt:lpstr>Wingdings</vt:lpstr>
      <vt:lpstr>Calibri</vt:lpstr>
      <vt:lpstr>Franklin Gothic Book</vt:lpstr>
      <vt:lpstr>Constantia</vt:lpstr>
      <vt:lpstr>Arial Black</vt:lpstr>
      <vt:lpstr>Times New Roman</vt:lpstr>
      <vt:lpstr>Latha</vt:lpstr>
      <vt:lpstr>Segoe Print</vt:lpstr>
      <vt:lpstr>Algerian</vt:lpstr>
      <vt:lpstr>Gabriola</vt:lpstr>
      <vt:lpstr>Bookman Old Style</vt:lpstr>
      <vt:lpstr>Microsoft YaHei</vt:lpstr>
      <vt:lpstr>Arial Unicode MS</vt:lpstr>
      <vt:lpstr>Franklin Gothic Book</vt:lpstr>
      <vt:lpstr>Fira Code Light</vt:lpstr>
      <vt:lpstr>Franklin Gothic Medium</vt:lpstr>
      <vt:lpstr>Bahnschrift Light SemiCondensed</vt:lpstr>
      <vt:lpstr>Bahnschrift SemiBold SemiConden</vt:lpstr>
      <vt:lpstr>Bahnschrift</vt:lpstr>
      <vt:lpstr>Fira Code</vt:lpstr>
      <vt:lpstr>Custom</vt:lpstr>
      <vt:lpstr>Eye Optical clinic </vt:lpstr>
      <vt:lpstr>Eye Optical Clinic </vt:lpstr>
      <vt:lpstr>Project Short Info: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Optical clinic </dc:title>
  <dc:creator>20 - HARSHILKUMAR PATEL</dc:creator>
  <cp:lastModifiedBy>Fortune Systems</cp:lastModifiedBy>
  <cp:revision>24</cp:revision>
  <dcterms:created xsi:type="dcterms:W3CDTF">2023-09-22T03:51:00Z</dcterms:created>
  <dcterms:modified xsi:type="dcterms:W3CDTF">2024-09-22T17:32:27Z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40247B4EB0D04A359BD238D21FE5D116_12</vt:lpwstr>
  </property>
  <property fmtid="{D5CDD505-2E9C-101B-9397-08002B2CF9AE}" pid="4" name="KSOProductBuildVer">
    <vt:lpwstr>1033-12.2.0.18283</vt:lpwstr>
  </property>
</Properties>
</file>