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314" r:id="rId3"/>
    <p:sldId id="315" r:id="rId4"/>
    <p:sldId id="316" r:id="rId5"/>
    <p:sldId id="308" r:id="rId6"/>
    <p:sldId id="317" r:id="rId7"/>
    <p:sldId id="318" r:id="rId8"/>
    <p:sldId id="319" r:id="rId9"/>
    <p:sldId id="320" r:id="rId10"/>
    <p:sldId id="321" r:id="rId11"/>
    <p:sldId id="347" r:id="rId12"/>
    <p:sldId id="323" r:id="rId13"/>
    <p:sldId id="34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38DEB"/>
    <a:srgbClr val="00458B"/>
    <a:srgbClr val="6600CC"/>
    <a:srgbClr val="0033CC"/>
    <a:srgbClr val="3366FF"/>
    <a:srgbClr val="FF66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5172-4A66-4199-8C96-CE7D6B1695B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D33E-CF9F-404E-8543-65C1CC074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7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6019800" cy="46672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8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731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06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515-FB0F-49DE-AB36-09C42F7E748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0" y="7434"/>
            <a:ext cx="12191999" cy="6850566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205333" y="4381501"/>
            <a:ext cx="3321620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68245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585396" y="4381501"/>
            <a:ext cx="3613660" cy="173719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0" y="4381501"/>
            <a:ext cx="993776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154651" y="3261247"/>
            <a:ext cx="1337447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928193" y="5151730"/>
            <a:ext cx="1337447" cy="1336619"/>
          </a:xfrm>
          <a:prstGeom prst="rect">
            <a:avLst/>
          </a:prstGeom>
          <a:solidFill>
            <a:srgbClr val="6600CC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4850382"/>
            <a:ext cx="704144" cy="70370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1555265"/>
            <a:ext cx="704144" cy="703708"/>
          </a:xfrm>
          <a:prstGeom prst="rect">
            <a:avLst/>
          </a:prstGeom>
          <a:solidFill>
            <a:srgbClr val="6600CC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2" y="190024"/>
            <a:ext cx="2545149" cy="119303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498876"/>
            <a:ext cx="1920407" cy="575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21ACE-FF8B-32AA-3283-3F3750474288}"/>
              </a:ext>
            </a:extLst>
          </p:cNvPr>
          <p:cNvSpPr txBox="1"/>
          <p:nvPr/>
        </p:nvSpPr>
        <p:spPr>
          <a:xfrm>
            <a:off x="2941955" y="1383063"/>
            <a:ext cx="646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90000"/>
                    <a:lumOff val="1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Суперкомпьютер «Говорун»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D0E574-03E9-B1BD-FE43-394FE68E7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15" y="2554499"/>
            <a:ext cx="5541965" cy="3683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2FC95-BF17-6773-F133-C2C5824C7EA4}"/>
              </a:ext>
            </a:extLst>
          </p:cNvPr>
          <p:cNvSpPr txBox="1"/>
          <p:nvPr/>
        </p:nvSpPr>
        <p:spPr>
          <a:xfrm>
            <a:off x="8585396" y="4381501"/>
            <a:ext cx="361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Выполнил студент группы ИП-013</a:t>
            </a:r>
          </a:p>
          <a:p>
            <a:pPr algn="r"/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Копытина Татьяна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5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2971800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220663" y="297180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9833990" y="2971800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833990" y="1251319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642382" y="1364800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3"/>
            <a:ext cx="2050659" cy="614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34A410-8583-B573-3D0B-73F0767E6B5C}"/>
              </a:ext>
            </a:extLst>
          </p:cNvPr>
          <p:cNvSpPr txBox="1"/>
          <p:nvPr/>
        </p:nvSpPr>
        <p:spPr>
          <a:xfrm>
            <a:off x="2321317" y="260591"/>
            <a:ext cx="838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Виды коммуникационных сетей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54503-DC24-58E7-E1A3-BA79FB6B2368}"/>
              </a:ext>
            </a:extLst>
          </p:cNvPr>
          <p:cNvSpPr txBox="1"/>
          <p:nvPr/>
        </p:nvSpPr>
        <p:spPr>
          <a:xfrm>
            <a:off x="220663" y="1110756"/>
            <a:ext cx="10959527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сетях типа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звезда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шпора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 коммуникационных каналов, сходящихся к центральному элементу, на практике может бесконечно расти и в конце концов превысить возможности отдельного человека их контролировать. Это обстоятельство ставит естественный предел развитию управленческих структур, следовательно, препятствует расширению самих предприятий, обусловленному ростом масштабов производства.			 Тент – Палатка				            Тент –Дом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крупных многопрофильных функциональных структур свойственны иные коммуникационные сети, например,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модификации. Суть этих модификаций, получивших название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палатка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в официальном допущении наряду с вертикальными, горизонтальных коммуникационных каналов, посредством которых подчиненные могут напрямую самостоятельно решать многие второстепенные проблемы, что позволяет руководству не отвлекаться на них и сосредоточиться на главном.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C51D19-CF4C-48BA-F6F5-1E7771D3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827" y="2802282"/>
            <a:ext cx="1762125" cy="1200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571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CEB6CF-C2C8-3BF5-41F2-CEA29FADD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693" y="2764182"/>
            <a:ext cx="1600200" cy="1276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571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2635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DF4CBD-77F7-078C-417E-6D3601EEFAE6}"/>
              </a:ext>
            </a:extLst>
          </p:cNvPr>
          <p:cNvSpPr txBox="1"/>
          <p:nvPr/>
        </p:nvSpPr>
        <p:spPr>
          <a:xfrm>
            <a:off x="2904565" y="322743"/>
            <a:ext cx="750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Какая топология используется в СК «Говорун»?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3A456-5343-F842-91A8-5872950037EE}"/>
              </a:ext>
            </a:extLst>
          </p:cNvPr>
          <p:cNvSpPr txBox="1"/>
          <p:nvPr/>
        </p:nvSpPr>
        <p:spPr>
          <a:xfrm>
            <a:off x="285155" y="784408"/>
            <a:ext cx="116216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 «Говорун» относится к топологии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Сеть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позиционируется как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гиперконвергентная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обеспечивает консолидацию фабрик в центре обработки данных. Сети хранения могут одновременно работать с фабриками кластеризации, связи и управления в одной и той же инфраструктуре, сохраняя поведение нескольких фабрик.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технология сетевого взаимодействия открытого стандарта с высокой пропускной способностью, малой задержкой и высокой отказоустойчивостью. Также используется для внутренних соединений в некоторых вычислительных комплексах. По состоянию на 2014 год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являлся наиболее популярной сетью для суперкомпьютеров. Контроллеры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</a:p>
          <a:p>
            <a:pPr algn="just">
              <a:lnSpc>
                <a:spcPct val="150000"/>
              </a:lnSpc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коммутаторы производятся компаниями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Mellanox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Intel. </a:t>
            </a:r>
          </a:p>
          <a:p>
            <a:pPr algn="just">
              <a:lnSpc>
                <a:spcPct val="150000"/>
              </a:lnSpc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него закладывалась масштабируемость, </a:t>
            </a:r>
          </a:p>
          <a:p>
            <a:pPr algn="just">
              <a:lnSpc>
                <a:spcPct val="150000"/>
              </a:lnSpc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сеть использует сетевую топологию на основе коммутаторов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fabric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F4426-B1EE-37FE-60C6-430DC4FA6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48" y="3429000"/>
            <a:ext cx="3976983" cy="302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2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DB2210-7C35-4B38-BA9E-ED8E26E7AB46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230823" y="2971800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AE6365-9B07-432F-B576-4F165A550F2B}"/>
              </a:ext>
            </a:extLst>
          </p:cNvPr>
          <p:cNvSpPr/>
          <p:nvPr/>
        </p:nvSpPr>
        <p:spPr>
          <a:xfrm>
            <a:off x="220663" y="2971800"/>
            <a:ext cx="100012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9833990" y="2971800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432176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223534" y="1153605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1031926" y="1267086"/>
            <a:ext cx="704144" cy="70370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6346638" y="4099593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4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C347F7-F895-3730-5445-AD6708C59A65}"/>
              </a:ext>
            </a:extLst>
          </p:cNvPr>
          <p:cNvSpPr txBox="1"/>
          <p:nvPr/>
        </p:nvSpPr>
        <p:spPr>
          <a:xfrm>
            <a:off x="435565" y="937103"/>
            <a:ext cx="964350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 важность коммуникационных сетей заключается не в факторах, определяющих их форму, а в тех последствиях, которые каждая из этих форм несет организации.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разных типов сетей зависит от типа выполняемого задания. Так для сложных заданий предпочтительней оказываются децентрализованные сети, поскольку они позволяют выполнить задание быстрее и с меньшим количеством ошибок; в то же время для более простых заданий предпочтительнее оказываются централизованные сети.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суперВс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«Говорун» использует топологию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которую мы проанализировали и разобрали на основе какой технологии она является более предпочтительной.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9BFC6-0A79-38E8-802A-BD1096E3B4F5}"/>
              </a:ext>
            </a:extLst>
          </p:cNvPr>
          <p:cNvSpPr txBox="1"/>
          <p:nvPr/>
        </p:nvSpPr>
        <p:spPr>
          <a:xfrm>
            <a:off x="2441891" y="149090"/>
            <a:ext cx="6850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027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"/>
          <p:cNvSpPr/>
          <p:nvPr/>
        </p:nvSpPr>
        <p:spPr>
          <a:xfrm>
            <a:off x="1" y="7434"/>
            <a:ext cx="12191999" cy="6850566"/>
          </a:xfrm>
          <a:prstGeom prst="rect">
            <a:avLst/>
          </a:prstGeom>
          <a:solidFill>
            <a:srgbClr val="083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11012488" y="4877823"/>
            <a:ext cx="1179512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0" y="4877823"/>
            <a:ext cx="3194538" cy="3190584"/>
          </a:xfrm>
          <a:prstGeom prst="rect">
            <a:avLst/>
          </a:prstGeom>
          <a:solidFill>
            <a:srgbClr val="6600CC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11185525" y="5202792"/>
            <a:ext cx="1006475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358356" y="5365352"/>
            <a:ext cx="100012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11428786" y="5365353"/>
            <a:ext cx="100013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801100" y="4877823"/>
            <a:ext cx="2054225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8244358" y="5202792"/>
            <a:ext cx="2469038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0" y="5202792"/>
            <a:ext cx="993776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1597269" y="3134282"/>
            <a:ext cx="7615455" cy="97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600"/>
            </a:pPr>
            <a:r>
              <a:rPr lang="ru-RU" sz="32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Спасибо за внимание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975213" y="4220512"/>
            <a:ext cx="1337447" cy="1336619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9312660" y="3196426"/>
            <a:ext cx="704144" cy="703708"/>
          </a:xfrm>
          <a:prstGeom prst="rect">
            <a:avLst/>
          </a:prstGeom>
          <a:solidFill>
            <a:srgbClr val="2E75B5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74" y="980227"/>
            <a:ext cx="2845448" cy="133380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08733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5300025"/>
            <a:ext cx="819150" cy="157912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5300025"/>
            <a:ext cx="1179512" cy="157912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3823216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8238088" y="2318254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4283592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73303" y="566410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32673"/>
            <a:ext cx="996441" cy="99582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5278961" y="4870558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061" y="6043336"/>
            <a:ext cx="323895" cy="323895"/>
          </a:xfrm>
          <a:prstGeom prst="rect">
            <a:avLst/>
          </a:prstGeom>
        </p:spPr>
      </p:pic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34589" y="863078"/>
            <a:ext cx="10864341" cy="1395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иерархии коммуникационных систем с оценкой структурных характеристик</a:t>
            </a:r>
          </a:p>
          <a:p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4"/>
            <a:ext cx="2050659" cy="61435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D7BBA5-1C3D-99D8-EF83-814D8023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42" y="2241480"/>
            <a:ext cx="5945704" cy="3963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71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825622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825622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339452" y="251771"/>
            <a:ext cx="1188910" cy="1188173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BB986-6B61-70D8-EF9B-0B7FBFC65B79}"/>
              </a:ext>
            </a:extLst>
          </p:cNvPr>
          <p:cNvSpPr txBox="1"/>
          <p:nvPr/>
        </p:nvSpPr>
        <p:spPr>
          <a:xfrm>
            <a:off x="458368" y="1439944"/>
            <a:ext cx="103963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00" i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Суперкомпьютер (</a:t>
            </a:r>
            <a:r>
              <a:rPr lang="ru-RU" sz="1800" i="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суперВС</a:t>
            </a:r>
            <a:r>
              <a:rPr lang="ru-RU" sz="1800" i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i="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</a:t>
            </a:r>
            <a:r>
              <a:rPr lang="ru-RU" sz="1800" i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вычислительная система, обладающая рекордными для текущего уровня развития вычислительной техники, показателями производительности и/или надежности, технико-экономической эффективности.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Распределенные вычислительные системы (ВС) являются основным инструментом высокопроизводительной обработки информации. Современные ВС являются </a:t>
            </a:r>
            <a:r>
              <a:rPr lang="ru-RU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большемасштабными</a:t>
            </a:r>
            <a:r>
              <a:rPr lang="ru-RU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они формируются из десятков и сотен тысяч вычислительных ядер и обладают производительностью от </a:t>
            </a:r>
            <a:r>
              <a:rPr lang="ru-RU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TeraFLOPS</a:t>
            </a:r>
            <a:r>
              <a:rPr lang="ru-RU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PetaFLOPS</a:t>
            </a:r>
            <a:r>
              <a:rPr lang="ru-RU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статистическим данным, среднее время безотказной работы (λ−1 ) вычислительных узлов (ВУ) распределенных ВС лежит в промежутке 104 – 106 часов (λ – интенсивность потока отказов одного ВУ). Но даже при использовании таких высоконадежных компонентов время между частичными отказами (отказами отдельных ВУ) в </a:t>
            </a:r>
            <a:r>
              <a:rPr lang="ru-RU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большемасштабных</a:t>
            </a:r>
            <a:r>
              <a:rPr lang="ru-RU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 в среднем составляет несколько дней. </a:t>
            </a:r>
          </a:p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CC346F-E05F-DD53-2A24-03C691F9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Введение: </a:t>
            </a:r>
          </a:p>
        </p:txBody>
      </p:sp>
    </p:spTree>
    <p:extLst>
      <p:ext uri="{BB962C8B-B14F-4D97-AF65-F5344CB8AC3E}">
        <p14:creationId xmlns:p14="http://schemas.microsoft.com/office/powerpoint/2010/main" val="124937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7671495" y="1856580"/>
            <a:ext cx="148300" cy="304637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7645691" y="-117433"/>
            <a:ext cx="3361902" cy="6975433"/>
            <a:chOff x="7645691" y="-117433"/>
            <a:chExt cx="1534612" cy="6975433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7645691" y="-117433"/>
              <a:ext cx="1337447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7645691" y="5521381"/>
              <a:ext cx="1337447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9047912" y="-117433"/>
              <a:ext cx="132391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51E69583-403F-497E-AB2A-6F37CC15ABB0}"/>
                </a:ext>
              </a:extLst>
            </p:cNvPr>
            <p:cNvSpPr/>
            <p:nvPr/>
          </p:nvSpPr>
          <p:spPr>
            <a:xfrm>
              <a:off x="9047912" y="5521381"/>
              <a:ext cx="132391" cy="1336619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186812" y="634839"/>
            <a:ext cx="2954889" cy="572918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1792C-E1A1-ED71-E5AE-DCCC37A30429}"/>
              </a:ext>
            </a:extLst>
          </p:cNvPr>
          <p:cNvSpPr txBox="1"/>
          <p:nvPr/>
        </p:nvSpPr>
        <p:spPr>
          <a:xfrm>
            <a:off x="470647" y="1219186"/>
            <a:ext cx="101050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коммуникационных сетей ВС (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network, interconnect)</a:t>
            </a:r>
            <a:endParaRPr lang="ru-RU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обменов информацией между ветвями параллельных программ: односторонние обмены (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RDMA: 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двусторонние (индивидуальные, дифференцированные, 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коллективные операции (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collectives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one-to-all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all-to-one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all-to-all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Реализация обменов служебной информацией: контроль и диагностика состояния вычислительных узлов, барьерная синхронизация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Функционирования сетевых и параллельных файловых систем (доступ к дисковым массивам)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42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75A4B9-54A0-1F99-86FE-CCE40A48612F}"/>
              </a:ext>
            </a:extLst>
          </p:cNvPr>
          <p:cNvSpPr txBox="1"/>
          <p:nvPr/>
        </p:nvSpPr>
        <p:spPr>
          <a:xfrm>
            <a:off x="2284728" y="322743"/>
            <a:ext cx="677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2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1F604D-929D-1EA6-FA54-1AEE7120A4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84" y="3478408"/>
            <a:ext cx="4245218" cy="3106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BBCC9-370F-2680-CD44-107280D3C94F}"/>
              </a:ext>
            </a:extLst>
          </p:cNvPr>
          <p:cNvSpPr txBox="1"/>
          <p:nvPr/>
        </p:nvSpPr>
        <p:spPr>
          <a:xfrm>
            <a:off x="47310" y="911547"/>
            <a:ext cx="11554934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обладает совокупной теоретической пиковой производительностью 860 ТФЛОПС двойной точности, являясь при этом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гиперконвергентной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программно-определяемой системой.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гиперконвергентного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подхода позволило создать для суперкомпьютера «Говорун» высокоскоростную систему хранения данных — скорость параллельной файловой системы на чтение/запись информации превышает 300 ГБ/с. Достижение таких показателей стало возможным только благодаря внедрению комплексных программно-аппаратных решений РСК, поскольку применение стандартных технологий построения отдельно стоящих СХД потребовало бы в десятки раз более дорогого решения.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Суперкомпьютер назван в честь Николая Николаевича Говоруна 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(член-корреспондент Академии наук СССР,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профессор, доктор физико-математических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наук), который в 1988-1989 годах возглавлял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Лабораторию вычислительной техники и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автоматизации ОИЯИ.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FD237-ED8A-3716-953C-E63F52698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227" y="4459926"/>
            <a:ext cx="2724755" cy="208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65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015" y="3689516"/>
            <a:ext cx="1370863" cy="1370015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89775-A248-2A18-9F26-D71BDD165A92}"/>
              </a:ext>
            </a:extLst>
          </p:cNvPr>
          <p:cNvSpPr txBox="1"/>
          <p:nvPr/>
        </p:nvSpPr>
        <p:spPr>
          <a:xfrm>
            <a:off x="2185988" y="322743"/>
            <a:ext cx="746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B82091F-AC01-A055-AE72-2F6D51082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19183"/>
              </p:ext>
            </p:extLst>
          </p:nvPr>
        </p:nvGraphicFramePr>
        <p:xfrm>
          <a:off x="552917" y="945142"/>
          <a:ext cx="10092636" cy="5768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27535">
                  <a:extLst>
                    <a:ext uri="{9D8B030D-6E8A-4147-A177-3AD203B41FA5}">
                      <a16:colId xmlns:a16="http://schemas.microsoft.com/office/drawing/2014/main" val="1641116298"/>
                    </a:ext>
                  </a:extLst>
                </a:gridCol>
                <a:gridCol w="6365101">
                  <a:extLst>
                    <a:ext uri="{9D8B030D-6E8A-4147-A177-3AD203B41FA5}">
                      <a16:colId xmlns:a16="http://schemas.microsoft.com/office/drawing/2014/main" val="344240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РСК ЦОД (более 2-х стоек до сотен ПФЛОПС)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77347"/>
                  </a:ext>
                </a:extLst>
              </a:tr>
              <a:tr h="388770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Архитектура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[2x Intel Xeon E5-2698v4, 512 GB RAM; Acc: 8x NVIDIA Tesla V100]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15529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Производительность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463 ТФЛОПС + 73 ТФЛОПС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85876"/>
                  </a:ext>
                </a:extLst>
              </a:tr>
              <a:tr h="668742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Процессоры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Intel® Xeon® Platinum 8268 (24 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ядра, 2,9 ГГц) /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Intel® Xeon® Gold 6154 (18 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ядер, 3,0 ГГц) /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Intel® Xeon Phi™ 7290 (72 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ядра, 1,5 ГГц, 16 ГБ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GDDR5)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95716"/>
                  </a:ext>
                </a:extLst>
              </a:tr>
              <a:tr h="404197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Серверная плата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Intel® Server Board S2600BP / Intel® Server Board S7200AP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85050"/>
                  </a:ext>
                </a:extLst>
              </a:tr>
              <a:tr h="388628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Коммуникационная сеть: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QDR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Infiniband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4550"/>
                  </a:ext>
                </a:extLst>
              </a:tr>
              <a:tr h="359733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узлов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37118"/>
                  </a:ext>
                </a:extLst>
              </a:tr>
              <a:tr h="352616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CPU: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45975"/>
                  </a:ext>
                </a:extLst>
              </a:tr>
              <a:tr h="324082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ядер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CPU: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72608"/>
                  </a:ext>
                </a:extLst>
              </a:tr>
              <a:tr h="322888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GPU-</a:t>
                      </a:r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ускорителей: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9456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мультипроцессорных блоков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GPU-</a:t>
                      </a:r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ядер/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CUDA-</a:t>
                      </a:r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ядер: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8298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Rpeak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Тфлоп</a:t>
                      </a:r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/с):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319.0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8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04376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5130497"/>
            <a:ext cx="1370370" cy="1369521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205508" y="1892866"/>
            <a:ext cx="1370370" cy="3150896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058EE0-564C-57FB-32CE-4D42EF9E4659}"/>
              </a:ext>
            </a:extLst>
          </p:cNvPr>
          <p:cNvSpPr txBox="1"/>
          <p:nvPr/>
        </p:nvSpPr>
        <p:spPr>
          <a:xfrm>
            <a:off x="2185988" y="475437"/>
            <a:ext cx="714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4B039-898A-AC4A-8119-BAF3779D8C8B}"/>
              </a:ext>
            </a:extLst>
          </p:cNvPr>
          <p:cNvSpPr txBox="1"/>
          <p:nvPr/>
        </p:nvSpPr>
        <p:spPr>
          <a:xfrm>
            <a:off x="458368" y="1215109"/>
            <a:ext cx="874714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более обстоятельно каждый из видов сетей, их преимущества и недостатки, помня при этом, что речь идет об их принципиальных схемах, а не о «портретах» тех или иных реальных организаций или подразделений.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62C02E-2B04-D323-31B1-26458F616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58"/>
          <a:stretch/>
        </p:blipFill>
        <p:spPr>
          <a:xfrm>
            <a:off x="1362835" y="2770094"/>
            <a:ext cx="6725589" cy="33914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46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1"/>
            <a:ext cx="1179512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3432175"/>
            <a:ext cx="819150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16E496-822D-49C8-B5E2-ACC44B043F2A}"/>
              </a:ext>
            </a:extLst>
          </p:cNvPr>
          <p:cNvSpPr/>
          <p:nvPr/>
        </p:nvSpPr>
        <p:spPr>
          <a:xfrm>
            <a:off x="11012488" y="3432175"/>
            <a:ext cx="1179512" cy="259556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7F4C41-A183-4F6A-9348-4DA00599379B}"/>
              </a:ext>
            </a:extLst>
          </p:cNvPr>
          <p:cNvSpPr/>
          <p:nvPr/>
        </p:nvSpPr>
        <p:spPr>
          <a:xfrm>
            <a:off x="0" y="3432175"/>
            <a:ext cx="2185988" cy="2595563"/>
          </a:xfrm>
          <a:prstGeom prst="rect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0"/>
            <a:ext cx="1006475" cy="5567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36175" y="1"/>
            <a:ext cx="819150" cy="12151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15E065F-B383-4EE2-8E40-503AE416AC55}"/>
              </a:ext>
            </a:extLst>
          </p:cNvPr>
          <p:cNvSpPr/>
          <p:nvPr/>
        </p:nvSpPr>
        <p:spPr>
          <a:xfrm>
            <a:off x="358356" y="3904455"/>
            <a:ext cx="100012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1428786" y="3904456"/>
            <a:ext cx="100013" cy="2595563"/>
          </a:xfrm>
          <a:prstGeom prst="rect">
            <a:avLst/>
          </a:prstGeom>
          <a:solidFill>
            <a:srgbClr val="660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131033" y="4815883"/>
            <a:ext cx="1503893" cy="1502962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9131033" y="541424"/>
            <a:ext cx="1483135" cy="150034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551" y="1397410"/>
            <a:ext cx="650892" cy="682386"/>
          </a:xfrm>
          <a:prstGeom prst="rect">
            <a:avLst/>
          </a:prstGeom>
        </p:spPr>
      </p:pic>
      <p:grpSp>
        <p:nvGrpSpPr>
          <p:cNvPr id="55" name="Группа 54"/>
          <p:cNvGrpSpPr/>
          <p:nvPr/>
        </p:nvGrpSpPr>
        <p:grpSpPr>
          <a:xfrm>
            <a:off x="9110517" y="3302270"/>
            <a:ext cx="1536989" cy="1440295"/>
            <a:chOff x="6857347" y="4252618"/>
            <a:chExt cx="1536989" cy="144029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7376892" y="5242640"/>
              <a:ext cx="496455" cy="450273"/>
            </a:xfrm>
            <a:custGeom>
              <a:avLst/>
              <a:gdLst>
                <a:gd name="T0" fmla="*/ 415 w 506"/>
                <a:gd name="T1" fmla="*/ 312 h 458"/>
                <a:gd name="T2" fmla="*/ 329 w 506"/>
                <a:gd name="T3" fmla="*/ 287 h 458"/>
                <a:gd name="T4" fmla="*/ 329 w 506"/>
                <a:gd name="T5" fmla="*/ 281 h 458"/>
                <a:gd name="T6" fmla="*/ 380 w 506"/>
                <a:gd name="T7" fmla="*/ 180 h 458"/>
                <a:gd name="T8" fmla="*/ 380 w 506"/>
                <a:gd name="T9" fmla="*/ 135 h 458"/>
                <a:gd name="T10" fmla="*/ 264 w 506"/>
                <a:gd name="T11" fmla="*/ 3 h 458"/>
                <a:gd name="T12" fmla="*/ 168 w 506"/>
                <a:gd name="T13" fmla="*/ 36 h 458"/>
                <a:gd name="T14" fmla="*/ 127 w 506"/>
                <a:gd name="T15" fmla="*/ 129 h 458"/>
                <a:gd name="T16" fmla="*/ 127 w 506"/>
                <a:gd name="T17" fmla="*/ 180 h 458"/>
                <a:gd name="T18" fmla="*/ 177 w 506"/>
                <a:gd name="T19" fmla="*/ 281 h 458"/>
                <a:gd name="T20" fmla="*/ 177 w 506"/>
                <a:gd name="T21" fmla="*/ 287 h 458"/>
                <a:gd name="T22" fmla="*/ 92 w 506"/>
                <a:gd name="T23" fmla="*/ 312 h 458"/>
                <a:gd name="T24" fmla="*/ 0 w 506"/>
                <a:gd name="T25" fmla="*/ 433 h 458"/>
                <a:gd name="T26" fmla="*/ 0 w 506"/>
                <a:gd name="T27" fmla="*/ 458 h 458"/>
                <a:gd name="T28" fmla="*/ 506 w 506"/>
                <a:gd name="T29" fmla="*/ 458 h 458"/>
                <a:gd name="T30" fmla="*/ 506 w 506"/>
                <a:gd name="T31" fmla="*/ 433 h 458"/>
                <a:gd name="T32" fmla="*/ 415 w 506"/>
                <a:gd name="T33" fmla="*/ 312 h 458"/>
                <a:gd name="T34" fmla="*/ 55 w 506"/>
                <a:gd name="T35" fmla="*/ 408 h 458"/>
                <a:gd name="T36" fmla="*/ 105 w 506"/>
                <a:gd name="T37" fmla="*/ 361 h 458"/>
                <a:gd name="T38" fmla="*/ 228 w 506"/>
                <a:gd name="T39" fmla="*/ 326 h 458"/>
                <a:gd name="T40" fmla="*/ 228 w 506"/>
                <a:gd name="T41" fmla="*/ 253 h 458"/>
                <a:gd name="T42" fmla="*/ 215 w 506"/>
                <a:gd name="T43" fmla="*/ 245 h 458"/>
                <a:gd name="T44" fmla="*/ 177 w 506"/>
                <a:gd name="T45" fmla="*/ 180 h 458"/>
                <a:gd name="T46" fmla="*/ 177 w 506"/>
                <a:gd name="T47" fmla="*/ 129 h 458"/>
                <a:gd name="T48" fmla="*/ 202 w 506"/>
                <a:gd name="T49" fmla="*/ 73 h 458"/>
                <a:gd name="T50" fmla="*/ 260 w 506"/>
                <a:gd name="T51" fmla="*/ 54 h 458"/>
                <a:gd name="T52" fmla="*/ 329 w 506"/>
                <a:gd name="T53" fmla="*/ 135 h 458"/>
                <a:gd name="T54" fmla="*/ 329 w 506"/>
                <a:gd name="T55" fmla="*/ 180 h 458"/>
                <a:gd name="T56" fmla="*/ 291 w 506"/>
                <a:gd name="T57" fmla="*/ 245 h 458"/>
                <a:gd name="T58" fmla="*/ 279 w 506"/>
                <a:gd name="T59" fmla="*/ 253 h 458"/>
                <a:gd name="T60" fmla="*/ 279 w 506"/>
                <a:gd name="T61" fmla="*/ 326 h 458"/>
                <a:gd name="T62" fmla="*/ 401 w 506"/>
                <a:gd name="T63" fmla="*/ 361 h 458"/>
                <a:gd name="T64" fmla="*/ 451 w 506"/>
                <a:gd name="T65" fmla="*/ 408 h 458"/>
                <a:gd name="T66" fmla="*/ 55 w 506"/>
                <a:gd name="T67" fmla="*/ 40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6" h="458">
                  <a:moveTo>
                    <a:pt x="415" y="312"/>
                  </a:moveTo>
                  <a:cubicBezTo>
                    <a:pt x="329" y="287"/>
                    <a:pt x="329" y="287"/>
                    <a:pt x="329" y="287"/>
                  </a:cubicBezTo>
                  <a:cubicBezTo>
                    <a:pt x="329" y="281"/>
                    <a:pt x="329" y="281"/>
                    <a:pt x="329" y="281"/>
                  </a:cubicBezTo>
                  <a:cubicBezTo>
                    <a:pt x="361" y="257"/>
                    <a:pt x="380" y="220"/>
                    <a:pt x="380" y="180"/>
                  </a:cubicBezTo>
                  <a:cubicBezTo>
                    <a:pt x="380" y="135"/>
                    <a:pt x="380" y="135"/>
                    <a:pt x="380" y="135"/>
                  </a:cubicBezTo>
                  <a:cubicBezTo>
                    <a:pt x="380" y="67"/>
                    <a:pt x="329" y="9"/>
                    <a:pt x="264" y="3"/>
                  </a:cubicBezTo>
                  <a:cubicBezTo>
                    <a:pt x="229" y="0"/>
                    <a:pt x="194" y="12"/>
                    <a:pt x="168" y="36"/>
                  </a:cubicBezTo>
                  <a:cubicBezTo>
                    <a:pt x="142" y="60"/>
                    <a:pt x="127" y="94"/>
                    <a:pt x="127" y="129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7" y="220"/>
                    <a:pt x="146" y="257"/>
                    <a:pt x="177" y="281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92" y="312"/>
                    <a:pt x="92" y="312"/>
                    <a:pt x="92" y="312"/>
                  </a:cubicBezTo>
                  <a:cubicBezTo>
                    <a:pt x="38" y="327"/>
                    <a:pt x="0" y="377"/>
                    <a:pt x="0" y="433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506" y="458"/>
                    <a:pt x="506" y="458"/>
                    <a:pt x="506" y="458"/>
                  </a:cubicBezTo>
                  <a:cubicBezTo>
                    <a:pt x="506" y="433"/>
                    <a:pt x="506" y="433"/>
                    <a:pt x="506" y="433"/>
                  </a:cubicBezTo>
                  <a:cubicBezTo>
                    <a:pt x="506" y="377"/>
                    <a:pt x="469" y="327"/>
                    <a:pt x="415" y="312"/>
                  </a:cubicBezTo>
                  <a:close/>
                  <a:moveTo>
                    <a:pt x="55" y="408"/>
                  </a:moveTo>
                  <a:cubicBezTo>
                    <a:pt x="63" y="385"/>
                    <a:pt x="82" y="367"/>
                    <a:pt x="105" y="361"/>
                  </a:cubicBezTo>
                  <a:cubicBezTo>
                    <a:pt x="228" y="326"/>
                    <a:pt x="228" y="326"/>
                    <a:pt x="228" y="326"/>
                  </a:cubicBezTo>
                  <a:cubicBezTo>
                    <a:pt x="228" y="253"/>
                    <a:pt x="228" y="253"/>
                    <a:pt x="228" y="253"/>
                  </a:cubicBezTo>
                  <a:cubicBezTo>
                    <a:pt x="215" y="245"/>
                    <a:pt x="215" y="245"/>
                    <a:pt x="215" y="245"/>
                  </a:cubicBezTo>
                  <a:cubicBezTo>
                    <a:pt x="192" y="231"/>
                    <a:pt x="177" y="207"/>
                    <a:pt x="177" y="180"/>
                  </a:cubicBezTo>
                  <a:cubicBezTo>
                    <a:pt x="177" y="129"/>
                    <a:pt x="177" y="129"/>
                    <a:pt x="177" y="129"/>
                  </a:cubicBezTo>
                  <a:cubicBezTo>
                    <a:pt x="177" y="108"/>
                    <a:pt x="186" y="88"/>
                    <a:pt x="202" y="73"/>
                  </a:cubicBezTo>
                  <a:cubicBezTo>
                    <a:pt x="218" y="59"/>
                    <a:pt x="238" y="52"/>
                    <a:pt x="260" y="54"/>
                  </a:cubicBezTo>
                  <a:cubicBezTo>
                    <a:pt x="299" y="57"/>
                    <a:pt x="329" y="93"/>
                    <a:pt x="329" y="135"/>
                  </a:cubicBezTo>
                  <a:cubicBezTo>
                    <a:pt x="329" y="180"/>
                    <a:pt x="329" y="180"/>
                    <a:pt x="329" y="180"/>
                  </a:cubicBezTo>
                  <a:cubicBezTo>
                    <a:pt x="329" y="207"/>
                    <a:pt x="315" y="231"/>
                    <a:pt x="291" y="245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326"/>
                    <a:pt x="279" y="326"/>
                    <a:pt x="279" y="326"/>
                  </a:cubicBezTo>
                  <a:cubicBezTo>
                    <a:pt x="401" y="361"/>
                    <a:pt x="401" y="361"/>
                    <a:pt x="401" y="361"/>
                  </a:cubicBezTo>
                  <a:cubicBezTo>
                    <a:pt x="425" y="367"/>
                    <a:pt x="443" y="385"/>
                    <a:pt x="451" y="408"/>
                  </a:cubicBezTo>
                  <a:lnTo>
                    <a:pt x="55" y="408"/>
                  </a:lnTo>
                  <a:close/>
                </a:path>
              </a:pathLst>
            </a:cu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7897881" y="5242640"/>
              <a:ext cx="496455" cy="450273"/>
            </a:xfrm>
            <a:custGeom>
              <a:avLst/>
              <a:gdLst>
                <a:gd name="T0" fmla="*/ 415 w 506"/>
                <a:gd name="T1" fmla="*/ 312 h 458"/>
                <a:gd name="T2" fmla="*/ 329 w 506"/>
                <a:gd name="T3" fmla="*/ 287 h 458"/>
                <a:gd name="T4" fmla="*/ 329 w 506"/>
                <a:gd name="T5" fmla="*/ 281 h 458"/>
                <a:gd name="T6" fmla="*/ 379 w 506"/>
                <a:gd name="T7" fmla="*/ 180 h 458"/>
                <a:gd name="T8" fmla="*/ 379 w 506"/>
                <a:gd name="T9" fmla="*/ 135 h 458"/>
                <a:gd name="T10" fmla="*/ 264 w 506"/>
                <a:gd name="T11" fmla="*/ 3 h 458"/>
                <a:gd name="T12" fmla="*/ 167 w 506"/>
                <a:gd name="T13" fmla="*/ 36 h 458"/>
                <a:gd name="T14" fmla="*/ 126 w 506"/>
                <a:gd name="T15" fmla="*/ 129 h 458"/>
                <a:gd name="T16" fmla="*/ 126 w 506"/>
                <a:gd name="T17" fmla="*/ 180 h 458"/>
                <a:gd name="T18" fmla="*/ 177 w 506"/>
                <a:gd name="T19" fmla="*/ 281 h 458"/>
                <a:gd name="T20" fmla="*/ 177 w 506"/>
                <a:gd name="T21" fmla="*/ 287 h 458"/>
                <a:gd name="T22" fmla="*/ 91 w 506"/>
                <a:gd name="T23" fmla="*/ 312 h 458"/>
                <a:gd name="T24" fmla="*/ 0 w 506"/>
                <a:gd name="T25" fmla="*/ 433 h 458"/>
                <a:gd name="T26" fmla="*/ 0 w 506"/>
                <a:gd name="T27" fmla="*/ 458 h 458"/>
                <a:gd name="T28" fmla="*/ 506 w 506"/>
                <a:gd name="T29" fmla="*/ 458 h 458"/>
                <a:gd name="T30" fmla="*/ 506 w 506"/>
                <a:gd name="T31" fmla="*/ 433 h 458"/>
                <a:gd name="T32" fmla="*/ 415 w 506"/>
                <a:gd name="T33" fmla="*/ 312 h 458"/>
                <a:gd name="T34" fmla="*/ 55 w 506"/>
                <a:gd name="T35" fmla="*/ 408 h 458"/>
                <a:gd name="T36" fmla="*/ 105 w 506"/>
                <a:gd name="T37" fmla="*/ 361 h 458"/>
                <a:gd name="T38" fmla="*/ 227 w 506"/>
                <a:gd name="T39" fmla="*/ 326 h 458"/>
                <a:gd name="T40" fmla="*/ 227 w 506"/>
                <a:gd name="T41" fmla="*/ 253 h 458"/>
                <a:gd name="T42" fmla="*/ 215 w 506"/>
                <a:gd name="T43" fmla="*/ 245 h 458"/>
                <a:gd name="T44" fmla="*/ 177 w 506"/>
                <a:gd name="T45" fmla="*/ 180 h 458"/>
                <a:gd name="T46" fmla="*/ 177 w 506"/>
                <a:gd name="T47" fmla="*/ 129 h 458"/>
                <a:gd name="T48" fmla="*/ 202 w 506"/>
                <a:gd name="T49" fmla="*/ 73 h 458"/>
                <a:gd name="T50" fmla="*/ 260 w 506"/>
                <a:gd name="T51" fmla="*/ 54 h 458"/>
                <a:gd name="T52" fmla="*/ 329 w 506"/>
                <a:gd name="T53" fmla="*/ 135 h 458"/>
                <a:gd name="T54" fmla="*/ 329 w 506"/>
                <a:gd name="T55" fmla="*/ 180 h 458"/>
                <a:gd name="T56" fmla="*/ 291 w 506"/>
                <a:gd name="T57" fmla="*/ 245 h 458"/>
                <a:gd name="T58" fmla="*/ 278 w 506"/>
                <a:gd name="T59" fmla="*/ 253 h 458"/>
                <a:gd name="T60" fmla="*/ 278 w 506"/>
                <a:gd name="T61" fmla="*/ 326 h 458"/>
                <a:gd name="T62" fmla="*/ 401 w 506"/>
                <a:gd name="T63" fmla="*/ 361 h 458"/>
                <a:gd name="T64" fmla="*/ 451 w 506"/>
                <a:gd name="T65" fmla="*/ 408 h 458"/>
                <a:gd name="T66" fmla="*/ 55 w 506"/>
                <a:gd name="T67" fmla="*/ 40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6" h="458">
                  <a:moveTo>
                    <a:pt x="415" y="312"/>
                  </a:moveTo>
                  <a:cubicBezTo>
                    <a:pt x="329" y="287"/>
                    <a:pt x="329" y="287"/>
                    <a:pt x="329" y="287"/>
                  </a:cubicBezTo>
                  <a:cubicBezTo>
                    <a:pt x="329" y="281"/>
                    <a:pt x="329" y="281"/>
                    <a:pt x="329" y="281"/>
                  </a:cubicBezTo>
                  <a:cubicBezTo>
                    <a:pt x="360" y="257"/>
                    <a:pt x="379" y="220"/>
                    <a:pt x="379" y="180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67"/>
                    <a:pt x="329" y="9"/>
                    <a:pt x="264" y="3"/>
                  </a:cubicBezTo>
                  <a:cubicBezTo>
                    <a:pt x="229" y="0"/>
                    <a:pt x="193" y="12"/>
                    <a:pt x="167" y="36"/>
                  </a:cubicBezTo>
                  <a:cubicBezTo>
                    <a:pt x="141" y="60"/>
                    <a:pt x="126" y="94"/>
                    <a:pt x="126" y="129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220"/>
                    <a:pt x="145" y="257"/>
                    <a:pt x="177" y="281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91" y="312"/>
                    <a:pt x="91" y="312"/>
                    <a:pt x="91" y="312"/>
                  </a:cubicBezTo>
                  <a:cubicBezTo>
                    <a:pt x="37" y="327"/>
                    <a:pt x="0" y="377"/>
                    <a:pt x="0" y="433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506" y="458"/>
                    <a:pt x="506" y="458"/>
                    <a:pt x="506" y="458"/>
                  </a:cubicBezTo>
                  <a:cubicBezTo>
                    <a:pt x="506" y="433"/>
                    <a:pt x="506" y="433"/>
                    <a:pt x="506" y="433"/>
                  </a:cubicBezTo>
                  <a:cubicBezTo>
                    <a:pt x="506" y="377"/>
                    <a:pt x="468" y="327"/>
                    <a:pt x="415" y="312"/>
                  </a:cubicBezTo>
                  <a:close/>
                  <a:moveTo>
                    <a:pt x="55" y="408"/>
                  </a:moveTo>
                  <a:cubicBezTo>
                    <a:pt x="63" y="385"/>
                    <a:pt x="81" y="367"/>
                    <a:pt x="105" y="361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253"/>
                    <a:pt x="227" y="253"/>
                    <a:pt x="227" y="253"/>
                  </a:cubicBezTo>
                  <a:cubicBezTo>
                    <a:pt x="215" y="245"/>
                    <a:pt x="215" y="245"/>
                    <a:pt x="215" y="245"/>
                  </a:cubicBezTo>
                  <a:cubicBezTo>
                    <a:pt x="191" y="231"/>
                    <a:pt x="177" y="207"/>
                    <a:pt x="177" y="180"/>
                  </a:cubicBezTo>
                  <a:cubicBezTo>
                    <a:pt x="177" y="129"/>
                    <a:pt x="177" y="129"/>
                    <a:pt x="177" y="129"/>
                  </a:cubicBezTo>
                  <a:cubicBezTo>
                    <a:pt x="177" y="108"/>
                    <a:pt x="186" y="88"/>
                    <a:pt x="202" y="73"/>
                  </a:cubicBezTo>
                  <a:cubicBezTo>
                    <a:pt x="217" y="59"/>
                    <a:pt x="238" y="52"/>
                    <a:pt x="260" y="54"/>
                  </a:cubicBezTo>
                  <a:cubicBezTo>
                    <a:pt x="298" y="57"/>
                    <a:pt x="329" y="93"/>
                    <a:pt x="329" y="135"/>
                  </a:cubicBezTo>
                  <a:cubicBezTo>
                    <a:pt x="329" y="180"/>
                    <a:pt x="329" y="180"/>
                    <a:pt x="329" y="180"/>
                  </a:cubicBezTo>
                  <a:cubicBezTo>
                    <a:pt x="329" y="207"/>
                    <a:pt x="314" y="231"/>
                    <a:pt x="291" y="245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8" y="326"/>
                    <a:pt x="278" y="326"/>
                    <a:pt x="278" y="326"/>
                  </a:cubicBezTo>
                  <a:cubicBezTo>
                    <a:pt x="401" y="361"/>
                    <a:pt x="401" y="361"/>
                    <a:pt x="401" y="361"/>
                  </a:cubicBezTo>
                  <a:cubicBezTo>
                    <a:pt x="424" y="367"/>
                    <a:pt x="443" y="385"/>
                    <a:pt x="451" y="408"/>
                  </a:cubicBezTo>
                  <a:lnTo>
                    <a:pt x="55" y="408"/>
                  </a:lnTo>
                  <a:close/>
                </a:path>
              </a:pathLst>
            </a:cu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6857347" y="5242640"/>
              <a:ext cx="495012" cy="450273"/>
            </a:xfrm>
            <a:custGeom>
              <a:avLst/>
              <a:gdLst>
                <a:gd name="T0" fmla="*/ 414 w 506"/>
                <a:gd name="T1" fmla="*/ 312 h 458"/>
                <a:gd name="T2" fmla="*/ 329 w 506"/>
                <a:gd name="T3" fmla="*/ 287 h 458"/>
                <a:gd name="T4" fmla="*/ 329 w 506"/>
                <a:gd name="T5" fmla="*/ 281 h 458"/>
                <a:gd name="T6" fmla="*/ 379 w 506"/>
                <a:gd name="T7" fmla="*/ 180 h 458"/>
                <a:gd name="T8" fmla="*/ 379 w 506"/>
                <a:gd name="T9" fmla="*/ 135 h 458"/>
                <a:gd name="T10" fmla="*/ 264 w 506"/>
                <a:gd name="T11" fmla="*/ 3 h 458"/>
                <a:gd name="T12" fmla="*/ 167 w 506"/>
                <a:gd name="T13" fmla="*/ 36 h 458"/>
                <a:gd name="T14" fmla="*/ 126 w 506"/>
                <a:gd name="T15" fmla="*/ 129 h 458"/>
                <a:gd name="T16" fmla="*/ 126 w 506"/>
                <a:gd name="T17" fmla="*/ 180 h 458"/>
                <a:gd name="T18" fmla="*/ 177 w 506"/>
                <a:gd name="T19" fmla="*/ 281 h 458"/>
                <a:gd name="T20" fmla="*/ 177 w 506"/>
                <a:gd name="T21" fmla="*/ 287 h 458"/>
                <a:gd name="T22" fmla="*/ 91 w 506"/>
                <a:gd name="T23" fmla="*/ 312 h 458"/>
                <a:gd name="T24" fmla="*/ 0 w 506"/>
                <a:gd name="T25" fmla="*/ 433 h 458"/>
                <a:gd name="T26" fmla="*/ 0 w 506"/>
                <a:gd name="T27" fmla="*/ 458 h 458"/>
                <a:gd name="T28" fmla="*/ 506 w 506"/>
                <a:gd name="T29" fmla="*/ 458 h 458"/>
                <a:gd name="T30" fmla="*/ 506 w 506"/>
                <a:gd name="T31" fmla="*/ 433 h 458"/>
                <a:gd name="T32" fmla="*/ 414 w 506"/>
                <a:gd name="T33" fmla="*/ 312 h 458"/>
                <a:gd name="T34" fmla="*/ 55 w 506"/>
                <a:gd name="T35" fmla="*/ 408 h 458"/>
                <a:gd name="T36" fmla="*/ 105 w 506"/>
                <a:gd name="T37" fmla="*/ 361 h 458"/>
                <a:gd name="T38" fmla="*/ 227 w 506"/>
                <a:gd name="T39" fmla="*/ 326 h 458"/>
                <a:gd name="T40" fmla="*/ 227 w 506"/>
                <a:gd name="T41" fmla="*/ 253 h 458"/>
                <a:gd name="T42" fmla="*/ 215 w 506"/>
                <a:gd name="T43" fmla="*/ 245 h 458"/>
                <a:gd name="T44" fmla="*/ 177 w 506"/>
                <a:gd name="T45" fmla="*/ 180 h 458"/>
                <a:gd name="T46" fmla="*/ 177 w 506"/>
                <a:gd name="T47" fmla="*/ 129 h 458"/>
                <a:gd name="T48" fmla="*/ 201 w 506"/>
                <a:gd name="T49" fmla="*/ 73 h 458"/>
                <a:gd name="T50" fmla="*/ 260 w 506"/>
                <a:gd name="T51" fmla="*/ 54 h 458"/>
                <a:gd name="T52" fmla="*/ 329 w 506"/>
                <a:gd name="T53" fmla="*/ 135 h 458"/>
                <a:gd name="T54" fmla="*/ 329 w 506"/>
                <a:gd name="T55" fmla="*/ 180 h 458"/>
                <a:gd name="T56" fmla="*/ 291 w 506"/>
                <a:gd name="T57" fmla="*/ 245 h 458"/>
                <a:gd name="T58" fmla="*/ 278 w 506"/>
                <a:gd name="T59" fmla="*/ 253 h 458"/>
                <a:gd name="T60" fmla="*/ 278 w 506"/>
                <a:gd name="T61" fmla="*/ 326 h 458"/>
                <a:gd name="T62" fmla="*/ 401 w 506"/>
                <a:gd name="T63" fmla="*/ 361 h 458"/>
                <a:gd name="T64" fmla="*/ 451 w 506"/>
                <a:gd name="T65" fmla="*/ 408 h 458"/>
                <a:gd name="T66" fmla="*/ 55 w 506"/>
                <a:gd name="T67" fmla="*/ 40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6" h="458">
                  <a:moveTo>
                    <a:pt x="414" y="312"/>
                  </a:moveTo>
                  <a:cubicBezTo>
                    <a:pt x="329" y="287"/>
                    <a:pt x="329" y="287"/>
                    <a:pt x="329" y="287"/>
                  </a:cubicBezTo>
                  <a:cubicBezTo>
                    <a:pt x="329" y="281"/>
                    <a:pt x="329" y="281"/>
                    <a:pt x="329" y="281"/>
                  </a:cubicBezTo>
                  <a:cubicBezTo>
                    <a:pt x="360" y="257"/>
                    <a:pt x="379" y="220"/>
                    <a:pt x="379" y="180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67"/>
                    <a:pt x="329" y="9"/>
                    <a:pt x="264" y="3"/>
                  </a:cubicBezTo>
                  <a:cubicBezTo>
                    <a:pt x="229" y="0"/>
                    <a:pt x="193" y="12"/>
                    <a:pt x="167" y="36"/>
                  </a:cubicBezTo>
                  <a:cubicBezTo>
                    <a:pt x="141" y="60"/>
                    <a:pt x="126" y="94"/>
                    <a:pt x="126" y="129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220"/>
                    <a:pt x="145" y="257"/>
                    <a:pt x="177" y="281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91" y="312"/>
                    <a:pt x="91" y="312"/>
                    <a:pt x="91" y="312"/>
                  </a:cubicBezTo>
                  <a:cubicBezTo>
                    <a:pt x="37" y="327"/>
                    <a:pt x="0" y="377"/>
                    <a:pt x="0" y="433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506" y="458"/>
                    <a:pt x="506" y="458"/>
                    <a:pt x="506" y="458"/>
                  </a:cubicBezTo>
                  <a:cubicBezTo>
                    <a:pt x="506" y="433"/>
                    <a:pt x="506" y="433"/>
                    <a:pt x="506" y="433"/>
                  </a:cubicBezTo>
                  <a:cubicBezTo>
                    <a:pt x="506" y="377"/>
                    <a:pt x="468" y="327"/>
                    <a:pt x="414" y="312"/>
                  </a:cubicBezTo>
                  <a:close/>
                  <a:moveTo>
                    <a:pt x="55" y="408"/>
                  </a:moveTo>
                  <a:cubicBezTo>
                    <a:pt x="63" y="385"/>
                    <a:pt x="81" y="367"/>
                    <a:pt x="105" y="361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253"/>
                    <a:pt x="227" y="253"/>
                    <a:pt x="227" y="253"/>
                  </a:cubicBezTo>
                  <a:cubicBezTo>
                    <a:pt x="215" y="245"/>
                    <a:pt x="215" y="245"/>
                    <a:pt x="215" y="245"/>
                  </a:cubicBezTo>
                  <a:cubicBezTo>
                    <a:pt x="191" y="231"/>
                    <a:pt x="177" y="207"/>
                    <a:pt x="177" y="180"/>
                  </a:cubicBezTo>
                  <a:cubicBezTo>
                    <a:pt x="177" y="129"/>
                    <a:pt x="177" y="129"/>
                    <a:pt x="177" y="129"/>
                  </a:cubicBezTo>
                  <a:cubicBezTo>
                    <a:pt x="177" y="108"/>
                    <a:pt x="186" y="88"/>
                    <a:pt x="201" y="73"/>
                  </a:cubicBezTo>
                  <a:cubicBezTo>
                    <a:pt x="217" y="59"/>
                    <a:pt x="238" y="52"/>
                    <a:pt x="260" y="54"/>
                  </a:cubicBezTo>
                  <a:cubicBezTo>
                    <a:pt x="298" y="57"/>
                    <a:pt x="329" y="93"/>
                    <a:pt x="329" y="135"/>
                  </a:cubicBezTo>
                  <a:cubicBezTo>
                    <a:pt x="329" y="180"/>
                    <a:pt x="329" y="180"/>
                    <a:pt x="329" y="180"/>
                  </a:cubicBezTo>
                  <a:cubicBezTo>
                    <a:pt x="329" y="207"/>
                    <a:pt x="314" y="231"/>
                    <a:pt x="291" y="245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8" y="326"/>
                    <a:pt x="278" y="326"/>
                    <a:pt x="278" y="326"/>
                  </a:cubicBezTo>
                  <a:cubicBezTo>
                    <a:pt x="401" y="361"/>
                    <a:pt x="401" y="361"/>
                    <a:pt x="401" y="361"/>
                  </a:cubicBezTo>
                  <a:cubicBezTo>
                    <a:pt x="424" y="367"/>
                    <a:pt x="443" y="385"/>
                    <a:pt x="451" y="408"/>
                  </a:cubicBezTo>
                  <a:lnTo>
                    <a:pt x="55" y="408"/>
                  </a:lnTo>
                  <a:close/>
                </a:path>
              </a:pathLst>
            </a:cu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7550074" y="4789481"/>
              <a:ext cx="229466" cy="229466"/>
            </a:xfrm>
            <a:custGeom>
              <a:avLst/>
              <a:gdLst>
                <a:gd name="T0" fmla="*/ 0 w 159"/>
                <a:gd name="T1" fmla="*/ 159 h 159"/>
                <a:gd name="T2" fmla="*/ 159 w 159"/>
                <a:gd name="T3" fmla="*/ 79 h 159"/>
                <a:gd name="T4" fmla="*/ 0 w 159"/>
                <a:gd name="T5" fmla="*/ 0 h 159"/>
                <a:gd name="T6" fmla="*/ 0 w 159"/>
                <a:gd name="T7" fmla="*/ 159 h 159"/>
                <a:gd name="T8" fmla="*/ 35 w 159"/>
                <a:gd name="T9" fmla="*/ 55 h 159"/>
                <a:gd name="T10" fmla="*/ 82 w 159"/>
                <a:gd name="T11" fmla="*/ 79 h 159"/>
                <a:gd name="T12" fmla="*/ 35 w 159"/>
                <a:gd name="T13" fmla="*/ 103 h 159"/>
                <a:gd name="T14" fmla="*/ 35 w 159"/>
                <a:gd name="T15" fmla="*/ 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59">
                  <a:moveTo>
                    <a:pt x="0" y="159"/>
                  </a:moveTo>
                  <a:lnTo>
                    <a:pt x="159" y="79"/>
                  </a:lnTo>
                  <a:lnTo>
                    <a:pt x="0" y="0"/>
                  </a:lnTo>
                  <a:lnTo>
                    <a:pt x="0" y="159"/>
                  </a:lnTo>
                  <a:close/>
                  <a:moveTo>
                    <a:pt x="35" y="55"/>
                  </a:moveTo>
                  <a:lnTo>
                    <a:pt x="82" y="79"/>
                  </a:lnTo>
                  <a:lnTo>
                    <a:pt x="35" y="103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857347" y="4252618"/>
              <a:ext cx="1213716" cy="943841"/>
            </a:xfrm>
            <a:custGeom>
              <a:avLst/>
              <a:gdLst>
                <a:gd name="T0" fmla="*/ 50 w 1239"/>
                <a:gd name="T1" fmla="*/ 51 h 962"/>
                <a:gd name="T2" fmla="*/ 1239 w 1239"/>
                <a:gd name="T3" fmla="*/ 51 h 962"/>
                <a:gd name="T4" fmla="*/ 1235 w 1239"/>
                <a:gd name="T5" fmla="*/ 0 h 962"/>
                <a:gd name="T6" fmla="*/ 50 w 1239"/>
                <a:gd name="T7" fmla="*/ 0 h 962"/>
                <a:gd name="T8" fmla="*/ 0 w 1239"/>
                <a:gd name="T9" fmla="*/ 51 h 962"/>
                <a:gd name="T10" fmla="*/ 0 w 1239"/>
                <a:gd name="T11" fmla="*/ 127 h 962"/>
                <a:gd name="T12" fmla="*/ 50 w 1239"/>
                <a:gd name="T13" fmla="*/ 178 h 962"/>
                <a:gd name="T14" fmla="*/ 50 w 1239"/>
                <a:gd name="T15" fmla="*/ 962 h 962"/>
                <a:gd name="T16" fmla="*/ 101 w 1239"/>
                <a:gd name="T17" fmla="*/ 962 h 962"/>
                <a:gd name="T18" fmla="*/ 101 w 1239"/>
                <a:gd name="T19" fmla="*/ 178 h 962"/>
                <a:gd name="T20" fmla="*/ 328 w 1239"/>
                <a:gd name="T21" fmla="*/ 178 h 962"/>
                <a:gd name="T22" fmla="*/ 328 w 1239"/>
                <a:gd name="T23" fmla="*/ 127 h 962"/>
                <a:gd name="T24" fmla="*/ 50 w 1239"/>
                <a:gd name="T25" fmla="*/ 127 h 962"/>
                <a:gd name="T26" fmla="*/ 50 w 1239"/>
                <a:gd name="T27" fmla="*/ 5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9" h="962">
                  <a:moveTo>
                    <a:pt x="50" y="51"/>
                  </a:moveTo>
                  <a:cubicBezTo>
                    <a:pt x="1239" y="51"/>
                    <a:pt x="1239" y="51"/>
                    <a:pt x="1239" y="51"/>
                  </a:cubicBezTo>
                  <a:cubicBezTo>
                    <a:pt x="1236" y="34"/>
                    <a:pt x="1235" y="17"/>
                    <a:pt x="123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1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55"/>
                    <a:pt x="22" y="178"/>
                    <a:pt x="50" y="178"/>
                  </a:cubicBezTo>
                  <a:cubicBezTo>
                    <a:pt x="50" y="962"/>
                    <a:pt x="50" y="962"/>
                    <a:pt x="50" y="962"/>
                  </a:cubicBezTo>
                  <a:cubicBezTo>
                    <a:pt x="101" y="962"/>
                    <a:pt x="101" y="962"/>
                    <a:pt x="101" y="962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27"/>
                    <a:pt x="328" y="127"/>
                    <a:pt x="328" y="127"/>
                  </a:cubicBezTo>
                  <a:cubicBezTo>
                    <a:pt x="50" y="127"/>
                    <a:pt x="50" y="127"/>
                    <a:pt x="50" y="127"/>
                  </a:cubicBezTo>
                  <a:lnTo>
                    <a:pt x="50" y="51"/>
                  </a:lnTo>
                  <a:close/>
                </a:path>
              </a:pathLst>
            </a:cu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7278756" y="4252618"/>
              <a:ext cx="1115580" cy="943841"/>
            </a:xfrm>
            <a:custGeom>
              <a:avLst/>
              <a:gdLst>
                <a:gd name="T0" fmla="*/ 1088 w 1139"/>
                <a:gd name="T1" fmla="*/ 0 h 962"/>
                <a:gd name="T2" fmla="*/ 763 w 1139"/>
                <a:gd name="T3" fmla="*/ 0 h 962"/>
                <a:gd name="T4" fmla="*/ 774 w 1139"/>
                <a:gd name="T5" fmla="*/ 51 h 962"/>
                <a:gd name="T6" fmla="*/ 1088 w 1139"/>
                <a:gd name="T7" fmla="*/ 51 h 962"/>
                <a:gd name="T8" fmla="*/ 1088 w 1139"/>
                <a:gd name="T9" fmla="*/ 127 h 962"/>
                <a:gd name="T10" fmla="*/ 0 w 1139"/>
                <a:gd name="T11" fmla="*/ 127 h 962"/>
                <a:gd name="T12" fmla="*/ 0 w 1139"/>
                <a:gd name="T13" fmla="*/ 178 h 962"/>
                <a:gd name="T14" fmla="*/ 1038 w 1139"/>
                <a:gd name="T15" fmla="*/ 178 h 962"/>
                <a:gd name="T16" fmla="*/ 1038 w 1139"/>
                <a:gd name="T17" fmla="*/ 962 h 962"/>
                <a:gd name="T18" fmla="*/ 1088 w 1139"/>
                <a:gd name="T19" fmla="*/ 962 h 962"/>
                <a:gd name="T20" fmla="*/ 1088 w 1139"/>
                <a:gd name="T21" fmla="*/ 178 h 962"/>
                <a:gd name="T22" fmla="*/ 1139 w 1139"/>
                <a:gd name="T23" fmla="*/ 127 h 962"/>
                <a:gd name="T24" fmla="*/ 1139 w 1139"/>
                <a:gd name="T25" fmla="*/ 51 h 962"/>
                <a:gd name="T26" fmla="*/ 1088 w 1139"/>
                <a:gd name="T2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9" h="962">
                  <a:moveTo>
                    <a:pt x="1088" y="0"/>
                  </a:moveTo>
                  <a:cubicBezTo>
                    <a:pt x="763" y="0"/>
                    <a:pt x="763" y="0"/>
                    <a:pt x="763" y="0"/>
                  </a:cubicBezTo>
                  <a:cubicBezTo>
                    <a:pt x="768" y="17"/>
                    <a:pt x="772" y="34"/>
                    <a:pt x="774" y="51"/>
                  </a:cubicBezTo>
                  <a:cubicBezTo>
                    <a:pt x="1088" y="51"/>
                    <a:pt x="1088" y="51"/>
                    <a:pt x="1088" y="51"/>
                  </a:cubicBezTo>
                  <a:cubicBezTo>
                    <a:pt x="1088" y="127"/>
                    <a:pt x="1088" y="127"/>
                    <a:pt x="1088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038" y="178"/>
                    <a:pt x="1038" y="178"/>
                    <a:pt x="1038" y="178"/>
                  </a:cubicBezTo>
                  <a:cubicBezTo>
                    <a:pt x="1038" y="962"/>
                    <a:pt x="1038" y="962"/>
                    <a:pt x="1038" y="962"/>
                  </a:cubicBezTo>
                  <a:cubicBezTo>
                    <a:pt x="1088" y="962"/>
                    <a:pt x="1088" y="962"/>
                    <a:pt x="1088" y="962"/>
                  </a:cubicBezTo>
                  <a:cubicBezTo>
                    <a:pt x="1088" y="178"/>
                    <a:pt x="1088" y="178"/>
                    <a:pt x="1088" y="178"/>
                  </a:cubicBezTo>
                  <a:cubicBezTo>
                    <a:pt x="1116" y="178"/>
                    <a:pt x="1139" y="155"/>
                    <a:pt x="1139" y="127"/>
                  </a:cubicBezTo>
                  <a:cubicBezTo>
                    <a:pt x="1139" y="51"/>
                    <a:pt x="1139" y="51"/>
                    <a:pt x="1139" y="51"/>
                  </a:cubicBezTo>
                  <a:cubicBezTo>
                    <a:pt x="1139" y="23"/>
                    <a:pt x="1116" y="0"/>
                    <a:pt x="1088" y="0"/>
                  </a:cubicBezTo>
                  <a:close/>
                </a:path>
              </a:pathLst>
            </a:cu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7037744" y="4575891"/>
              <a:ext cx="241012" cy="49068"/>
            </a:xfrm>
            <a:prstGeom prst="rect">
              <a:avLst/>
            </a:pr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7037744" y="4675471"/>
              <a:ext cx="241012" cy="49068"/>
            </a:xfrm>
            <a:prstGeom prst="rect">
              <a:avLst/>
            </a:pr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7037744" y="4775050"/>
              <a:ext cx="241012" cy="49068"/>
            </a:xfrm>
            <a:prstGeom prst="rect">
              <a:avLst/>
            </a:pr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7922415" y="4767834"/>
              <a:ext cx="288636" cy="49068"/>
            </a:xfrm>
            <a:prstGeom prst="rect">
              <a:avLst/>
            </a:pr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7922415" y="4668254"/>
              <a:ext cx="288636" cy="49068"/>
            </a:xfrm>
            <a:prstGeom prst="rect">
              <a:avLst/>
            </a:pr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7922415" y="4570118"/>
              <a:ext cx="288636" cy="47625"/>
            </a:xfrm>
            <a:prstGeom prst="rect">
              <a:avLst/>
            </a:pr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7"/>
            <p:cNvSpPr>
              <a:spLocks noEditPoints="1"/>
            </p:cNvSpPr>
            <p:nvPr/>
          </p:nvSpPr>
          <p:spPr bwMode="auto">
            <a:xfrm>
              <a:off x="7368233" y="4646607"/>
              <a:ext cx="513773" cy="513773"/>
            </a:xfrm>
            <a:custGeom>
              <a:avLst/>
              <a:gdLst>
                <a:gd name="T0" fmla="*/ 262 w 525"/>
                <a:gd name="T1" fmla="*/ 525 h 525"/>
                <a:gd name="T2" fmla="*/ 0 w 525"/>
                <a:gd name="T3" fmla="*/ 263 h 525"/>
                <a:gd name="T4" fmla="*/ 262 w 525"/>
                <a:gd name="T5" fmla="*/ 0 h 525"/>
                <a:gd name="T6" fmla="*/ 525 w 525"/>
                <a:gd name="T7" fmla="*/ 263 h 525"/>
                <a:gd name="T8" fmla="*/ 262 w 525"/>
                <a:gd name="T9" fmla="*/ 525 h 525"/>
                <a:gd name="T10" fmla="*/ 262 w 525"/>
                <a:gd name="T11" fmla="*/ 48 h 525"/>
                <a:gd name="T12" fmla="*/ 48 w 525"/>
                <a:gd name="T13" fmla="*/ 263 h 525"/>
                <a:gd name="T14" fmla="*/ 262 w 525"/>
                <a:gd name="T15" fmla="*/ 477 h 525"/>
                <a:gd name="T16" fmla="*/ 477 w 525"/>
                <a:gd name="T17" fmla="*/ 263 h 525"/>
                <a:gd name="T18" fmla="*/ 262 w 525"/>
                <a:gd name="T19" fmla="*/ 4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5" h="525">
                  <a:moveTo>
                    <a:pt x="262" y="525"/>
                  </a:moveTo>
                  <a:cubicBezTo>
                    <a:pt x="117" y="525"/>
                    <a:pt x="0" y="407"/>
                    <a:pt x="0" y="263"/>
                  </a:cubicBezTo>
                  <a:cubicBezTo>
                    <a:pt x="0" y="118"/>
                    <a:pt x="117" y="0"/>
                    <a:pt x="262" y="0"/>
                  </a:cubicBezTo>
                  <a:cubicBezTo>
                    <a:pt x="407" y="0"/>
                    <a:pt x="525" y="118"/>
                    <a:pt x="525" y="263"/>
                  </a:cubicBezTo>
                  <a:cubicBezTo>
                    <a:pt x="525" y="407"/>
                    <a:pt x="407" y="525"/>
                    <a:pt x="262" y="525"/>
                  </a:cubicBezTo>
                  <a:close/>
                  <a:moveTo>
                    <a:pt x="262" y="48"/>
                  </a:moveTo>
                  <a:cubicBezTo>
                    <a:pt x="144" y="48"/>
                    <a:pt x="48" y="144"/>
                    <a:pt x="48" y="263"/>
                  </a:cubicBezTo>
                  <a:cubicBezTo>
                    <a:pt x="48" y="381"/>
                    <a:pt x="144" y="477"/>
                    <a:pt x="262" y="477"/>
                  </a:cubicBezTo>
                  <a:cubicBezTo>
                    <a:pt x="381" y="477"/>
                    <a:pt x="477" y="381"/>
                    <a:pt x="477" y="263"/>
                  </a:cubicBezTo>
                  <a:cubicBezTo>
                    <a:pt x="477" y="144"/>
                    <a:pt x="381" y="48"/>
                    <a:pt x="262" y="48"/>
                  </a:cubicBezTo>
                  <a:close/>
                </a:path>
              </a:pathLst>
            </a:cu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9051706" y="1475635"/>
            <a:ext cx="1662545" cy="1665433"/>
            <a:chOff x="6782664" y="2321565"/>
            <a:chExt cx="1662545" cy="1665433"/>
          </a:xfrm>
        </p:grpSpPr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6782664" y="2321565"/>
              <a:ext cx="1662545" cy="805296"/>
            </a:xfrm>
            <a:custGeom>
              <a:avLst/>
              <a:gdLst>
                <a:gd name="T0" fmla="*/ 41 w 1866"/>
                <a:gd name="T1" fmla="*/ 316 h 903"/>
                <a:gd name="T2" fmla="*/ 0 w 1866"/>
                <a:gd name="T3" fmla="*/ 374 h 903"/>
                <a:gd name="T4" fmla="*/ 41 w 1866"/>
                <a:gd name="T5" fmla="*/ 433 h 903"/>
                <a:gd name="T6" fmla="*/ 196 w 1866"/>
                <a:gd name="T7" fmla="*/ 489 h 903"/>
                <a:gd name="T8" fmla="*/ 186 w 1866"/>
                <a:gd name="T9" fmla="*/ 530 h 903"/>
                <a:gd name="T10" fmla="*/ 186 w 1866"/>
                <a:gd name="T11" fmla="*/ 623 h 903"/>
                <a:gd name="T12" fmla="*/ 248 w 1866"/>
                <a:gd name="T13" fmla="*/ 686 h 903"/>
                <a:gd name="T14" fmla="*/ 311 w 1866"/>
                <a:gd name="T15" fmla="*/ 686 h 903"/>
                <a:gd name="T16" fmla="*/ 373 w 1866"/>
                <a:gd name="T17" fmla="*/ 623 h 903"/>
                <a:gd name="T18" fmla="*/ 373 w 1866"/>
                <a:gd name="T19" fmla="*/ 552 h 903"/>
                <a:gd name="T20" fmla="*/ 466 w 1866"/>
                <a:gd name="T21" fmla="*/ 585 h 903"/>
                <a:gd name="T22" fmla="*/ 466 w 1866"/>
                <a:gd name="T23" fmla="*/ 779 h 903"/>
                <a:gd name="T24" fmla="*/ 933 w 1866"/>
                <a:gd name="T25" fmla="*/ 903 h 903"/>
                <a:gd name="T26" fmla="*/ 1400 w 1866"/>
                <a:gd name="T27" fmla="*/ 779 h 903"/>
                <a:gd name="T28" fmla="*/ 1400 w 1866"/>
                <a:gd name="T29" fmla="*/ 585 h 903"/>
                <a:gd name="T30" fmla="*/ 1825 w 1866"/>
                <a:gd name="T31" fmla="*/ 433 h 903"/>
                <a:gd name="T32" fmla="*/ 1866 w 1866"/>
                <a:gd name="T33" fmla="*/ 374 h 903"/>
                <a:gd name="T34" fmla="*/ 1825 w 1866"/>
                <a:gd name="T35" fmla="*/ 316 h 903"/>
                <a:gd name="T36" fmla="*/ 954 w 1866"/>
                <a:gd name="T37" fmla="*/ 5 h 903"/>
                <a:gd name="T38" fmla="*/ 912 w 1866"/>
                <a:gd name="T39" fmla="*/ 5 h 903"/>
                <a:gd name="T40" fmla="*/ 41 w 1866"/>
                <a:gd name="T41" fmla="*/ 316 h 903"/>
                <a:gd name="T42" fmla="*/ 529 w 1866"/>
                <a:gd name="T43" fmla="*/ 439 h 903"/>
                <a:gd name="T44" fmla="*/ 933 w 1866"/>
                <a:gd name="T45" fmla="*/ 374 h 903"/>
                <a:gd name="T46" fmla="*/ 1338 w 1866"/>
                <a:gd name="T47" fmla="*/ 439 h 903"/>
                <a:gd name="T48" fmla="*/ 1338 w 1866"/>
                <a:gd name="T49" fmla="*/ 710 h 903"/>
                <a:gd name="T50" fmla="*/ 933 w 1866"/>
                <a:gd name="T51" fmla="*/ 654 h 903"/>
                <a:gd name="T52" fmla="*/ 529 w 1866"/>
                <a:gd name="T53" fmla="*/ 710 h 903"/>
                <a:gd name="T54" fmla="*/ 529 w 1866"/>
                <a:gd name="T55" fmla="*/ 439 h 903"/>
                <a:gd name="T56" fmla="*/ 531 w 1866"/>
                <a:gd name="T57" fmla="*/ 779 h 903"/>
                <a:gd name="T58" fmla="*/ 933 w 1866"/>
                <a:gd name="T59" fmla="*/ 717 h 903"/>
                <a:gd name="T60" fmla="*/ 1335 w 1866"/>
                <a:gd name="T61" fmla="*/ 779 h 903"/>
                <a:gd name="T62" fmla="*/ 933 w 1866"/>
                <a:gd name="T63" fmla="*/ 841 h 903"/>
                <a:gd name="T64" fmla="*/ 531 w 1866"/>
                <a:gd name="T65" fmla="*/ 779 h 903"/>
                <a:gd name="T66" fmla="*/ 311 w 1866"/>
                <a:gd name="T67" fmla="*/ 442 h 903"/>
                <a:gd name="T68" fmla="*/ 311 w 1866"/>
                <a:gd name="T69" fmla="*/ 285 h 903"/>
                <a:gd name="T70" fmla="*/ 933 w 1866"/>
                <a:gd name="T71" fmla="*/ 63 h 903"/>
                <a:gd name="T72" fmla="*/ 1804 w 1866"/>
                <a:gd name="T73" fmla="*/ 374 h 903"/>
                <a:gd name="T74" fmla="*/ 1400 w 1866"/>
                <a:gd name="T75" fmla="*/ 519 h 903"/>
                <a:gd name="T76" fmla="*/ 1400 w 1866"/>
                <a:gd name="T77" fmla="*/ 437 h 903"/>
                <a:gd name="T78" fmla="*/ 933 w 1866"/>
                <a:gd name="T79" fmla="*/ 312 h 903"/>
                <a:gd name="T80" fmla="*/ 466 w 1866"/>
                <a:gd name="T81" fmla="*/ 437 h 903"/>
                <a:gd name="T82" fmla="*/ 466 w 1866"/>
                <a:gd name="T83" fmla="*/ 519 h 903"/>
                <a:gd name="T84" fmla="*/ 358 w 1866"/>
                <a:gd name="T85" fmla="*/ 480 h 903"/>
                <a:gd name="T86" fmla="*/ 311 w 1866"/>
                <a:gd name="T87" fmla="*/ 442 h 903"/>
                <a:gd name="T88" fmla="*/ 248 w 1866"/>
                <a:gd name="T89" fmla="*/ 530 h 903"/>
                <a:gd name="T90" fmla="*/ 280 w 1866"/>
                <a:gd name="T91" fmla="*/ 499 h 903"/>
                <a:gd name="T92" fmla="*/ 311 w 1866"/>
                <a:gd name="T93" fmla="*/ 530 h 903"/>
                <a:gd name="T94" fmla="*/ 311 w 1866"/>
                <a:gd name="T95" fmla="*/ 623 h 903"/>
                <a:gd name="T96" fmla="*/ 248 w 1866"/>
                <a:gd name="T97" fmla="*/ 623 h 903"/>
                <a:gd name="T98" fmla="*/ 248 w 1866"/>
                <a:gd name="T99" fmla="*/ 530 h 903"/>
                <a:gd name="T100" fmla="*/ 62 w 1866"/>
                <a:gd name="T101" fmla="*/ 374 h 903"/>
                <a:gd name="T102" fmla="*/ 248 w 1866"/>
                <a:gd name="T103" fmla="*/ 308 h 903"/>
                <a:gd name="T104" fmla="*/ 248 w 1866"/>
                <a:gd name="T105" fmla="*/ 441 h 903"/>
                <a:gd name="T106" fmla="*/ 62 w 1866"/>
                <a:gd name="T107" fmla="*/ 374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66" h="903">
                  <a:moveTo>
                    <a:pt x="41" y="316"/>
                  </a:moveTo>
                  <a:cubicBezTo>
                    <a:pt x="16" y="325"/>
                    <a:pt x="0" y="348"/>
                    <a:pt x="0" y="374"/>
                  </a:cubicBezTo>
                  <a:cubicBezTo>
                    <a:pt x="0" y="401"/>
                    <a:pt x="16" y="424"/>
                    <a:pt x="41" y="433"/>
                  </a:cubicBezTo>
                  <a:cubicBezTo>
                    <a:pt x="196" y="489"/>
                    <a:pt x="196" y="489"/>
                    <a:pt x="196" y="489"/>
                  </a:cubicBezTo>
                  <a:cubicBezTo>
                    <a:pt x="190" y="501"/>
                    <a:pt x="186" y="516"/>
                    <a:pt x="186" y="530"/>
                  </a:cubicBezTo>
                  <a:cubicBezTo>
                    <a:pt x="186" y="623"/>
                    <a:pt x="186" y="623"/>
                    <a:pt x="186" y="623"/>
                  </a:cubicBezTo>
                  <a:cubicBezTo>
                    <a:pt x="186" y="658"/>
                    <a:pt x="214" y="686"/>
                    <a:pt x="248" y="686"/>
                  </a:cubicBezTo>
                  <a:cubicBezTo>
                    <a:pt x="311" y="686"/>
                    <a:pt x="311" y="686"/>
                    <a:pt x="311" y="686"/>
                  </a:cubicBezTo>
                  <a:cubicBezTo>
                    <a:pt x="345" y="686"/>
                    <a:pt x="373" y="658"/>
                    <a:pt x="373" y="623"/>
                  </a:cubicBezTo>
                  <a:cubicBezTo>
                    <a:pt x="373" y="552"/>
                    <a:pt x="373" y="552"/>
                    <a:pt x="373" y="552"/>
                  </a:cubicBezTo>
                  <a:cubicBezTo>
                    <a:pt x="466" y="585"/>
                    <a:pt x="466" y="585"/>
                    <a:pt x="466" y="585"/>
                  </a:cubicBezTo>
                  <a:cubicBezTo>
                    <a:pt x="466" y="779"/>
                    <a:pt x="466" y="779"/>
                    <a:pt x="466" y="779"/>
                  </a:cubicBezTo>
                  <a:cubicBezTo>
                    <a:pt x="466" y="900"/>
                    <a:pt x="885" y="903"/>
                    <a:pt x="933" y="903"/>
                  </a:cubicBezTo>
                  <a:cubicBezTo>
                    <a:pt x="981" y="903"/>
                    <a:pt x="1400" y="900"/>
                    <a:pt x="1400" y="779"/>
                  </a:cubicBezTo>
                  <a:cubicBezTo>
                    <a:pt x="1400" y="585"/>
                    <a:pt x="1400" y="585"/>
                    <a:pt x="1400" y="585"/>
                  </a:cubicBezTo>
                  <a:cubicBezTo>
                    <a:pt x="1825" y="433"/>
                    <a:pt x="1825" y="433"/>
                    <a:pt x="1825" y="433"/>
                  </a:cubicBezTo>
                  <a:cubicBezTo>
                    <a:pt x="1850" y="424"/>
                    <a:pt x="1866" y="401"/>
                    <a:pt x="1866" y="374"/>
                  </a:cubicBezTo>
                  <a:cubicBezTo>
                    <a:pt x="1866" y="348"/>
                    <a:pt x="1850" y="325"/>
                    <a:pt x="1825" y="316"/>
                  </a:cubicBezTo>
                  <a:cubicBezTo>
                    <a:pt x="954" y="5"/>
                    <a:pt x="954" y="5"/>
                    <a:pt x="954" y="5"/>
                  </a:cubicBezTo>
                  <a:cubicBezTo>
                    <a:pt x="941" y="0"/>
                    <a:pt x="926" y="0"/>
                    <a:pt x="912" y="5"/>
                  </a:cubicBezTo>
                  <a:cubicBezTo>
                    <a:pt x="41" y="316"/>
                    <a:pt x="41" y="316"/>
                    <a:pt x="41" y="316"/>
                  </a:cubicBezTo>
                  <a:close/>
                  <a:moveTo>
                    <a:pt x="529" y="439"/>
                  </a:moveTo>
                  <a:cubicBezTo>
                    <a:pt x="547" y="415"/>
                    <a:pt x="694" y="374"/>
                    <a:pt x="933" y="374"/>
                  </a:cubicBezTo>
                  <a:cubicBezTo>
                    <a:pt x="1172" y="374"/>
                    <a:pt x="1319" y="415"/>
                    <a:pt x="1338" y="439"/>
                  </a:cubicBezTo>
                  <a:cubicBezTo>
                    <a:pt x="1338" y="710"/>
                    <a:pt x="1338" y="710"/>
                    <a:pt x="1338" y="710"/>
                  </a:cubicBezTo>
                  <a:cubicBezTo>
                    <a:pt x="1219" y="656"/>
                    <a:pt x="969" y="654"/>
                    <a:pt x="933" y="654"/>
                  </a:cubicBezTo>
                  <a:cubicBezTo>
                    <a:pt x="897" y="654"/>
                    <a:pt x="647" y="656"/>
                    <a:pt x="529" y="710"/>
                  </a:cubicBezTo>
                  <a:lnTo>
                    <a:pt x="529" y="439"/>
                  </a:lnTo>
                  <a:close/>
                  <a:moveTo>
                    <a:pt x="531" y="779"/>
                  </a:moveTo>
                  <a:cubicBezTo>
                    <a:pt x="558" y="755"/>
                    <a:pt x="703" y="717"/>
                    <a:pt x="933" y="717"/>
                  </a:cubicBezTo>
                  <a:cubicBezTo>
                    <a:pt x="1163" y="717"/>
                    <a:pt x="1308" y="755"/>
                    <a:pt x="1335" y="779"/>
                  </a:cubicBezTo>
                  <a:cubicBezTo>
                    <a:pt x="1308" y="803"/>
                    <a:pt x="1163" y="841"/>
                    <a:pt x="933" y="841"/>
                  </a:cubicBezTo>
                  <a:cubicBezTo>
                    <a:pt x="703" y="841"/>
                    <a:pt x="558" y="803"/>
                    <a:pt x="531" y="779"/>
                  </a:cubicBezTo>
                  <a:close/>
                  <a:moveTo>
                    <a:pt x="311" y="442"/>
                  </a:moveTo>
                  <a:cubicBezTo>
                    <a:pt x="311" y="285"/>
                    <a:pt x="311" y="285"/>
                    <a:pt x="311" y="285"/>
                  </a:cubicBezTo>
                  <a:cubicBezTo>
                    <a:pt x="933" y="63"/>
                    <a:pt x="933" y="63"/>
                    <a:pt x="933" y="63"/>
                  </a:cubicBezTo>
                  <a:cubicBezTo>
                    <a:pt x="1804" y="374"/>
                    <a:pt x="1804" y="374"/>
                    <a:pt x="1804" y="374"/>
                  </a:cubicBezTo>
                  <a:cubicBezTo>
                    <a:pt x="1400" y="519"/>
                    <a:pt x="1400" y="519"/>
                    <a:pt x="1400" y="519"/>
                  </a:cubicBezTo>
                  <a:cubicBezTo>
                    <a:pt x="1400" y="437"/>
                    <a:pt x="1400" y="437"/>
                    <a:pt x="1400" y="437"/>
                  </a:cubicBezTo>
                  <a:cubicBezTo>
                    <a:pt x="1400" y="316"/>
                    <a:pt x="981" y="312"/>
                    <a:pt x="933" y="312"/>
                  </a:cubicBezTo>
                  <a:cubicBezTo>
                    <a:pt x="885" y="312"/>
                    <a:pt x="466" y="316"/>
                    <a:pt x="466" y="437"/>
                  </a:cubicBezTo>
                  <a:cubicBezTo>
                    <a:pt x="466" y="519"/>
                    <a:pt x="466" y="519"/>
                    <a:pt x="466" y="519"/>
                  </a:cubicBezTo>
                  <a:cubicBezTo>
                    <a:pt x="358" y="480"/>
                    <a:pt x="358" y="480"/>
                    <a:pt x="358" y="480"/>
                  </a:cubicBezTo>
                  <a:cubicBezTo>
                    <a:pt x="347" y="463"/>
                    <a:pt x="330" y="449"/>
                    <a:pt x="311" y="442"/>
                  </a:cubicBezTo>
                  <a:close/>
                  <a:moveTo>
                    <a:pt x="248" y="530"/>
                  </a:moveTo>
                  <a:cubicBezTo>
                    <a:pt x="248" y="513"/>
                    <a:pt x="262" y="499"/>
                    <a:pt x="280" y="499"/>
                  </a:cubicBezTo>
                  <a:cubicBezTo>
                    <a:pt x="297" y="499"/>
                    <a:pt x="311" y="513"/>
                    <a:pt x="311" y="530"/>
                  </a:cubicBezTo>
                  <a:cubicBezTo>
                    <a:pt x="311" y="623"/>
                    <a:pt x="311" y="623"/>
                    <a:pt x="311" y="623"/>
                  </a:cubicBezTo>
                  <a:cubicBezTo>
                    <a:pt x="248" y="623"/>
                    <a:pt x="248" y="623"/>
                    <a:pt x="248" y="623"/>
                  </a:cubicBezTo>
                  <a:lnTo>
                    <a:pt x="248" y="530"/>
                  </a:lnTo>
                  <a:close/>
                  <a:moveTo>
                    <a:pt x="62" y="374"/>
                  </a:moveTo>
                  <a:cubicBezTo>
                    <a:pt x="248" y="308"/>
                    <a:pt x="248" y="308"/>
                    <a:pt x="248" y="308"/>
                  </a:cubicBezTo>
                  <a:cubicBezTo>
                    <a:pt x="248" y="441"/>
                    <a:pt x="248" y="441"/>
                    <a:pt x="248" y="441"/>
                  </a:cubicBezTo>
                  <a:lnTo>
                    <a:pt x="62" y="374"/>
                  </a:lnTo>
                  <a:close/>
                </a:path>
              </a:pathLst>
            </a:cu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22"/>
            <p:cNvSpPr>
              <a:spLocks noEditPoints="1"/>
            </p:cNvSpPr>
            <p:nvPr/>
          </p:nvSpPr>
          <p:spPr bwMode="auto">
            <a:xfrm>
              <a:off x="6782664" y="3183145"/>
              <a:ext cx="1662545" cy="803853"/>
            </a:xfrm>
            <a:custGeom>
              <a:avLst/>
              <a:gdLst>
                <a:gd name="T0" fmla="*/ 0 w 1867"/>
                <a:gd name="T1" fmla="*/ 342 h 902"/>
                <a:gd name="T2" fmla="*/ 98 w 1867"/>
                <a:gd name="T3" fmla="*/ 684 h 902"/>
                <a:gd name="T4" fmla="*/ 617 w 1867"/>
                <a:gd name="T5" fmla="*/ 771 h 902"/>
                <a:gd name="T6" fmla="*/ 699 w 1867"/>
                <a:gd name="T7" fmla="*/ 851 h 902"/>
                <a:gd name="T8" fmla="*/ 733 w 1867"/>
                <a:gd name="T9" fmla="*/ 865 h 902"/>
                <a:gd name="T10" fmla="*/ 791 w 1867"/>
                <a:gd name="T11" fmla="*/ 902 h 902"/>
                <a:gd name="T12" fmla="*/ 902 w 1867"/>
                <a:gd name="T13" fmla="*/ 734 h 902"/>
                <a:gd name="T14" fmla="*/ 1013 w 1867"/>
                <a:gd name="T15" fmla="*/ 902 h 902"/>
                <a:gd name="T16" fmla="*/ 1071 w 1867"/>
                <a:gd name="T17" fmla="*/ 864 h 902"/>
                <a:gd name="T18" fmla="*/ 1105 w 1867"/>
                <a:gd name="T19" fmla="*/ 851 h 902"/>
                <a:gd name="T20" fmla="*/ 1187 w 1867"/>
                <a:gd name="T21" fmla="*/ 771 h 902"/>
                <a:gd name="T22" fmla="*/ 1768 w 1867"/>
                <a:gd name="T23" fmla="*/ 684 h 902"/>
                <a:gd name="T24" fmla="*/ 1867 w 1867"/>
                <a:gd name="T25" fmla="*/ 342 h 902"/>
                <a:gd name="T26" fmla="*/ 1768 w 1867"/>
                <a:gd name="T27" fmla="*/ 0 h 902"/>
                <a:gd name="T28" fmla="*/ 98 w 1867"/>
                <a:gd name="T29" fmla="*/ 0 h 902"/>
                <a:gd name="T30" fmla="*/ 933 w 1867"/>
                <a:gd name="T31" fmla="*/ 124 h 902"/>
                <a:gd name="T32" fmla="*/ 1028 w 1867"/>
                <a:gd name="T33" fmla="*/ 289 h 902"/>
                <a:gd name="T34" fmla="*/ 833 w 1867"/>
                <a:gd name="T35" fmla="*/ 123 h 902"/>
                <a:gd name="T36" fmla="*/ 746 w 1867"/>
                <a:gd name="T37" fmla="*/ 466 h 902"/>
                <a:gd name="T38" fmla="*/ 1058 w 1867"/>
                <a:gd name="T39" fmla="*/ 466 h 902"/>
                <a:gd name="T40" fmla="*/ 746 w 1867"/>
                <a:gd name="T41" fmla="*/ 466 h 902"/>
                <a:gd name="T42" fmla="*/ 1773 w 1867"/>
                <a:gd name="T43" fmla="*/ 606 h 902"/>
                <a:gd name="T44" fmla="*/ 1773 w 1867"/>
                <a:gd name="T45" fmla="*/ 77 h 902"/>
                <a:gd name="T46" fmla="*/ 1710 w 1867"/>
                <a:gd name="T47" fmla="*/ 612 h 902"/>
                <a:gd name="T48" fmla="*/ 1099 w 1867"/>
                <a:gd name="T49" fmla="*/ 559 h 902"/>
                <a:gd name="T50" fmla="*/ 1089 w 1867"/>
                <a:gd name="T51" fmla="*/ 342 h 902"/>
                <a:gd name="T52" fmla="*/ 1710 w 1867"/>
                <a:gd name="T53" fmla="*/ 72 h 902"/>
                <a:gd name="T54" fmla="*/ 1710 w 1867"/>
                <a:gd name="T55" fmla="*/ 612 h 902"/>
                <a:gd name="T56" fmla="*/ 1057 w 1867"/>
                <a:gd name="T57" fmla="*/ 620 h 902"/>
                <a:gd name="T58" fmla="*/ 1077 w 1867"/>
                <a:gd name="T59" fmla="*/ 771 h 902"/>
                <a:gd name="T60" fmla="*/ 1014 w 1867"/>
                <a:gd name="T61" fmla="*/ 840 h 902"/>
                <a:gd name="T62" fmla="*/ 674 w 1867"/>
                <a:gd name="T63" fmla="*/ 794 h 902"/>
                <a:gd name="T64" fmla="*/ 857 w 1867"/>
                <a:gd name="T65" fmla="*/ 679 h 902"/>
                <a:gd name="T66" fmla="*/ 767 w 1867"/>
                <a:gd name="T67" fmla="*/ 787 h 902"/>
                <a:gd name="T68" fmla="*/ 674 w 1867"/>
                <a:gd name="T69" fmla="*/ 794 h 902"/>
                <a:gd name="T70" fmla="*/ 62 w 1867"/>
                <a:gd name="T71" fmla="*/ 342 h 902"/>
                <a:gd name="T72" fmla="*/ 769 w 1867"/>
                <a:gd name="T73" fmla="*/ 122 h 902"/>
                <a:gd name="T74" fmla="*/ 705 w 1867"/>
                <a:gd name="T75" fmla="*/ 559 h 902"/>
                <a:gd name="T76" fmla="*/ 99 w 1867"/>
                <a:gd name="T77" fmla="*/ 62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7" h="902">
                  <a:moveTo>
                    <a:pt x="93" y="0"/>
                  </a:moveTo>
                  <a:cubicBezTo>
                    <a:pt x="71" y="0"/>
                    <a:pt x="0" y="24"/>
                    <a:pt x="0" y="342"/>
                  </a:cubicBezTo>
                  <a:cubicBezTo>
                    <a:pt x="0" y="659"/>
                    <a:pt x="71" y="684"/>
                    <a:pt x="93" y="684"/>
                  </a:cubicBezTo>
                  <a:cubicBezTo>
                    <a:pt x="95" y="684"/>
                    <a:pt x="97" y="684"/>
                    <a:pt x="98" y="684"/>
                  </a:cubicBezTo>
                  <a:cubicBezTo>
                    <a:pt x="290" y="653"/>
                    <a:pt x="483" y="635"/>
                    <a:pt x="676" y="628"/>
                  </a:cubicBezTo>
                  <a:cubicBezTo>
                    <a:pt x="617" y="771"/>
                    <a:pt x="617" y="771"/>
                    <a:pt x="617" y="771"/>
                  </a:cubicBezTo>
                  <a:cubicBezTo>
                    <a:pt x="607" y="794"/>
                    <a:pt x="613" y="821"/>
                    <a:pt x="631" y="839"/>
                  </a:cubicBezTo>
                  <a:cubicBezTo>
                    <a:pt x="649" y="856"/>
                    <a:pt x="676" y="861"/>
                    <a:pt x="699" y="851"/>
                  </a:cubicBezTo>
                  <a:cubicBezTo>
                    <a:pt x="723" y="841"/>
                    <a:pt x="723" y="841"/>
                    <a:pt x="723" y="841"/>
                  </a:cubicBezTo>
                  <a:cubicBezTo>
                    <a:pt x="733" y="865"/>
                    <a:pt x="733" y="865"/>
                    <a:pt x="733" y="865"/>
                  </a:cubicBezTo>
                  <a:cubicBezTo>
                    <a:pt x="743" y="887"/>
                    <a:pt x="765" y="902"/>
                    <a:pt x="790" y="902"/>
                  </a:cubicBezTo>
                  <a:cubicBezTo>
                    <a:pt x="791" y="902"/>
                    <a:pt x="791" y="902"/>
                    <a:pt x="791" y="902"/>
                  </a:cubicBezTo>
                  <a:cubicBezTo>
                    <a:pt x="816" y="902"/>
                    <a:pt x="839" y="886"/>
                    <a:pt x="848" y="863"/>
                  </a:cubicBezTo>
                  <a:cubicBezTo>
                    <a:pt x="902" y="734"/>
                    <a:pt x="902" y="734"/>
                    <a:pt x="902" y="734"/>
                  </a:cubicBezTo>
                  <a:cubicBezTo>
                    <a:pt x="956" y="863"/>
                    <a:pt x="956" y="863"/>
                    <a:pt x="956" y="863"/>
                  </a:cubicBezTo>
                  <a:cubicBezTo>
                    <a:pt x="965" y="886"/>
                    <a:pt x="988" y="902"/>
                    <a:pt x="1013" y="902"/>
                  </a:cubicBezTo>
                  <a:cubicBezTo>
                    <a:pt x="1014" y="902"/>
                    <a:pt x="1014" y="902"/>
                    <a:pt x="1014" y="902"/>
                  </a:cubicBezTo>
                  <a:cubicBezTo>
                    <a:pt x="1039" y="902"/>
                    <a:pt x="1061" y="887"/>
                    <a:pt x="1071" y="864"/>
                  </a:cubicBezTo>
                  <a:cubicBezTo>
                    <a:pt x="1081" y="841"/>
                    <a:pt x="1081" y="841"/>
                    <a:pt x="1081" y="841"/>
                  </a:cubicBezTo>
                  <a:cubicBezTo>
                    <a:pt x="1105" y="851"/>
                    <a:pt x="1105" y="851"/>
                    <a:pt x="1105" y="851"/>
                  </a:cubicBezTo>
                  <a:cubicBezTo>
                    <a:pt x="1128" y="861"/>
                    <a:pt x="1155" y="856"/>
                    <a:pt x="1173" y="838"/>
                  </a:cubicBezTo>
                  <a:cubicBezTo>
                    <a:pt x="1191" y="821"/>
                    <a:pt x="1197" y="794"/>
                    <a:pt x="1187" y="771"/>
                  </a:cubicBezTo>
                  <a:cubicBezTo>
                    <a:pt x="1127" y="625"/>
                    <a:pt x="1127" y="625"/>
                    <a:pt x="1127" y="625"/>
                  </a:cubicBezTo>
                  <a:cubicBezTo>
                    <a:pt x="1341" y="630"/>
                    <a:pt x="1555" y="650"/>
                    <a:pt x="1768" y="684"/>
                  </a:cubicBezTo>
                  <a:cubicBezTo>
                    <a:pt x="1769" y="684"/>
                    <a:pt x="1771" y="684"/>
                    <a:pt x="1773" y="684"/>
                  </a:cubicBezTo>
                  <a:cubicBezTo>
                    <a:pt x="1795" y="684"/>
                    <a:pt x="1867" y="659"/>
                    <a:pt x="1867" y="342"/>
                  </a:cubicBezTo>
                  <a:cubicBezTo>
                    <a:pt x="1867" y="24"/>
                    <a:pt x="1795" y="0"/>
                    <a:pt x="1773" y="0"/>
                  </a:cubicBezTo>
                  <a:cubicBezTo>
                    <a:pt x="1771" y="0"/>
                    <a:pt x="1769" y="0"/>
                    <a:pt x="1768" y="0"/>
                  </a:cubicBezTo>
                  <a:cubicBezTo>
                    <a:pt x="1492" y="43"/>
                    <a:pt x="1212" y="64"/>
                    <a:pt x="933" y="62"/>
                  </a:cubicBezTo>
                  <a:cubicBezTo>
                    <a:pt x="654" y="64"/>
                    <a:pt x="375" y="43"/>
                    <a:pt x="98" y="0"/>
                  </a:cubicBezTo>
                  <a:cubicBezTo>
                    <a:pt x="97" y="0"/>
                    <a:pt x="95" y="0"/>
                    <a:pt x="93" y="0"/>
                  </a:cubicBezTo>
                  <a:close/>
                  <a:moveTo>
                    <a:pt x="933" y="124"/>
                  </a:moveTo>
                  <a:cubicBezTo>
                    <a:pt x="973" y="124"/>
                    <a:pt x="1011" y="124"/>
                    <a:pt x="1049" y="123"/>
                  </a:cubicBezTo>
                  <a:cubicBezTo>
                    <a:pt x="1036" y="177"/>
                    <a:pt x="1029" y="233"/>
                    <a:pt x="1028" y="289"/>
                  </a:cubicBezTo>
                  <a:cubicBezTo>
                    <a:pt x="964" y="244"/>
                    <a:pt x="882" y="236"/>
                    <a:pt x="811" y="269"/>
                  </a:cubicBezTo>
                  <a:cubicBezTo>
                    <a:pt x="813" y="219"/>
                    <a:pt x="821" y="171"/>
                    <a:pt x="833" y="123"/>
                  </a:cubicBezTo>
                  <a:cubicBezTo>
                    <a:pt x="866" y="124"/>
                    <a:pt x="899" y="124"/>
                    <a:pt x="933" y="124"/>
                  </a:cubicBezTo>
                  <a:close/>
                  <a:moveTo>
                    <a:pt x="746" y="466"/>
                  </a:moveTo>
                  <a:cubicBezTo>
                    <a:pt x="746" y="380"/>
                    <a:pt x="816" y="311"/>
                    <a:pt x="902" y="311"/>
                  </a:cubicBezTo>
                  <a:cubicBezTo>
                    <a:pt x="988" y="311"/>
                    <a:pt x="1058" y="380"/>
                    <a:pt x="1058" y="466"/>
                  </a:cubicBezTo>
                  <a:cubicBezTo>
                    <a:pt x="1058" y="552"/>
                    <a:pt x="988" y="622"/>
                    <a:pt x="902" y="622"/>
                  </a:cubicBezTo>
                  <a:cubicBezTo>
                    <a:pt x="816" y="622"/>
                    <a:pt x="746" y="552"/>
                    <a:pt x="746" y="466"/>
                  </a:cubicBezTo>
                  <a:close/>
                  <a:moveTo>
                    <a:pt x="1804" y="342"/>
                  </a:moveTo>
                  <a:cubicBezTo>
                    <a:pt x="1808" y="431"/>
                    <a:pt x="1797" y="520"/>
                    <a:pt x="1773" y="606"/>
                  </a:cubicBezTo>
                  <a:cubicBezTo>
                    <a:pt x="1749" y="520"/>
                    <a:pt x="1739" y="431"/>
                    <a:pt x="1742" y="342"/>
                  </a:cubicBezTo>
                  <a:cubicBezTo>
                    <a:pt x="1739" y="253"/>
                    <a:pt x="1749" y="163"/>
                    <a:pt x="1773" y="77"/>
                  </a:cubicBezTo>
                  <a:cubicBezTo>
                    <a:pt x="1797" y="163"/>
                    <a:pt x="1808" y="253"/>
                    <a:pt x="1804" y="342"/>
                  </a:cubicBezTo>
                  <a:close/>
                  <a:moveTo>
                    <a:pt x="1710" y="612"/>
                  </a:moveTo>
                  <a:cubicBezTo>
                    <a:pt x="1508" y="584"/>
                    <a:pt x="1304" y="567"/>
                    <a:pt x="1100" y="562"/>
                  </a:cubicBezTo>
                  <a:cubicBezTo>
                    <a:pt x="1099" y="559"/>
                    <a:pt x="1099" y="559"/>
                    <a:pt x="1099" y="559"/>
                  </a:cubicBezTo>
                  <a:cubicBezTo>
                    <a:pt x="1130" y="494"/>
                    <a:pt x="1126" y="417"/>
                    <a:pt x="1089" y="355"/>
                  </a:cubicBezTo>
                  <a:cubicBezTo>
                    <a:pt x="1089" y="351"/>
                    <a:pt x="1089" y="346"/>
                    <a:pt x="1089" y="342"/>
                  </a:cubicBezTo>
                  <a:cubicBezTo>
                    <a:pt x="1087" y="268"/>
                    <a:pt x="1095" y="193"/>
                    <a:pt x="1114" y="121"/>
                  </a:cubicBezTo>
                  <a:cubicBezTo>
                    <a:pt x="1314" y="116"/>
                    <a:pt x="1513" y="99"/>
                    <a:pt x="1710" y="72"/>
                  </a:cubicBezTo>
                  <a:cubicBezTo>
                    <a:pt x="1693" y="121"/>
                    <a:pt x="1680" y="204"/>
                    <a:pt x="1680" y="342"/>
                  </a:cubicBezTo>
                  <a:cubicBezTo>
                    <a:pt x="1680" y="480"/>
                    <a:pt x="1693" y="562"/>
                    <a:pt x="1710" y="612"/>
                  </a:cubicBezTo>
                  <a:close/>
                  <a:moveTo>
                    <a:pt x="947" y="680"/>
                  </a:moveTo>
                  <a:cubicBezTo>
                    <a:pt x="988" y="671"/>
                    <a:pt x="1027" y="650"/>
                    <a:pt x="1057" y="620"/>
                  </a:cubicBezTo>
                  <a:cubicBezTo>
                    <a:pt x="1130" y="794"/>
                    <a:pt x="1130" y="794"/>
                    <a:pt x="1130" y="794"/>
                  </a:cubicBezTo>
                  <a:cubicBezTo>
                    <a:pt x="1077" y="771"/>
                    <a:pt x="1077" y="771"/>
                    <a:pt x="1077" y="771"/>
                  </a:cubicBezTo>
                  <a:cubicBezTo>
                    <a:pt x="1062" y="765"/>
                    <a:pt x="1043" y="772"/>
                    <a:pt x="1036" y="787"/>
                  </a:cubicBezTo>
                  <a:cubicBezTo>
                    <a:pt x="1014" y="840"/>
                    <a:pt x="1014" y="840"/>
                    <a:pt x="1014" y="840"/>
                  </a:cubicBezTo>
                  <a:lnTo>
                    <a:pt x="947" y="680"/>
                  </a:lnTo>
                  <a:close/>
                  <a:moveTo>
                    <a:pt x="674" y="794"/>
                  </a:moveTo>
                  <a:cubicBezTo>
                    <a:pt x="747" y="619"/>
                    <a:pt x="747" y="619"/>
                    <a:pt x="747" y="619"/>
                  </a:cubicBezTo>
                  <a:cubicBezTo>
                    <a:pt x="777" y="650"/>
                    <a:pt x="815" y="671"/>
                    <a:pt x="857" y="679"/>
                  </a:cubicBezTo>
                  <a:cubicBezTo>
                    <a:pt x="790" y="839"/>
                    <a:pt x="790" y="839"/>
                    <a:pt x="790" y="839"/>
                  </a:cubicBezTo>
                  <a:cubicBezTo>
                    <a:pt x="767" y="787"/>
                    <a:pt x="767" y="787"/>
                    <a:pt x="767" y="787"/>
                  </a:cubicBezTo>
                  <a:cubicBezTo>
                    <a:pt x="761" y="772"/>
                    <a:pt x="742" y="765"/>
                    <a:pt x="727" y="771"/>
                  </a:cubicBezTo>
                  <a:lnTo>
                    <a:pt x="674" y="794"/>
                  </a:lnTo>
                  <a:close/>
                  <a:moveTo>
                    <a:pt x="99" y="620"/>
                  </a:moveTo>
                  <a:cubicBezTo>
                    <a:pt x="85" y="596"/>
                    <a:pt x="62" y="499"/>
                    <a:pt x="62" y="342"/>
                  </a:cubicBezTo>
                  <a:cubicBezTo>
                    <a:pt x="62" y="185"/>
                    <a:pt x="85" y="88"/>
                    <a:pt x="99" y="63"/>
                  </a:cubicBezTo>
                  <a:cubicBezTo>
                    <a:pt x="321" y="97"/>
                    <a:pt x="545" y="117"/>
                    <a:pt x="769" y="122"/>
                  </a:cubicBezTo>
                  <a:cubicBezTo>
                    <a:pt x="755" y="185"/>
                    <a:pt x="747" y="249"/>
                    <a:pt x="747" y="314"/>
                  </a:cubicBezTo>
                  <a:cubicBezTo>
                    <a:pt x="683" y="378"/>
                    <a:pt x="666" y="477"/>
                    <a:pt x="705" y="559"/>
                  </a:cubicBezTo>
                  <a:cubicBezTo>
                    <a:pt x="703" y="564"/>
                    <a:pt x="703" y="564"/>
                    <a:pt x="703" y="564"/>
                  </a:cubicBezTo>
                  <a:cubicBezTo>
                    <a:pt x="501" y="571"/>
                    <a:pt x="299" y="590"/>
                    <a:pt x="99" y="620"/>
                  </a:cubicBezTo>
                  <a:close/>
                </a:path>
              </a:pathLst>
            </a:custGeom>
            <a:solidFill>
              <a:srgbClr val="083A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1541" y="1794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Виды коммуникационных сетей</a:t>
            </a: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" y="234244"/>
            <a:ext cx="2050659" cy="614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61B22-A3F5-A4B5-7E1F-3660D72855C7}"/>
              </a:ext>
            </a:extLst>
          </p:cNvPr>
          <p:cNvSpPr txBox="1"/>
          <p:nvPr/>
        </p:nvSpPr>
        <p:spPr>
          <a:xfrm>
            <a:off x="724635" y="1291598"/>
            <a:ext cx="755011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простой вид открытой коммуникационной сети – линейная, называемая змеей. Она характеризует элементы структуры управления А и Б, которые соединяясь находятся в тупиках, а В выполняет роль не только посредника коммуникаций, но может контролировать их. Такая сеть соединяет работников одного уровня управления, имея чаще всего неформальный характер, или является элементом более сложной сети.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654F45-251E-7CDF-DAB8-7CEEB4D54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402" y="4517428"/>
            <a:ext cx="2238375" cy="952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4296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1185525" y="3705224"/>
            <a:ext cx="1006475" cy="18621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3E62935-5D3B-4D0F-A8F7-3DCBF826C29C}"/>
              </a:ext>
            </a:extLst>
          </p:cNvPr>
          <p:cNvSpPr/>
          <p:nvPr/>
        </p:nvSpPr>
        <p:spPr>
          <a:xfrm>
            <a:off x="10030840" y="5300025"/>
            <a:ext cx="819150" cy="1557975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498AD84-3DD3-4871-989C-5C7A1201B457}"/>
              </a:ext>
            </a:extLst>
          </p:cNvPr>
          <p:cNvSpPr/>
          <p:nvPr/>
        </p:nvSpPr>
        <p:spPr>
          <a:xfrm>
            <a:off x="11007153" y="5300025"/>
            <a:ext cx="1179512" cy="1557975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37A19D9-9509-4803-A365-5C3D54CCE529}"/>
              </a:ext>
            </a:extLst>
          </p:cNvPr>
          <p:cNvSpPr/>
          <p:nvPr/>
        </p:nvSpPr>
        <p:spPr>
          <a:xfrm>
            <a:off x="11180190" y="3823216"/>
            <a:ext cx="1006475" cy="25955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84C04E-9582-4BF1-882B-2AD8D15EDC93}"/>
              </a:ext>
            </a:extLst>
          </p:cNvPr>
          <p:cNvSpPr/>
          <p:nvPr/>
        </p:nvSpPr>
        <p:spPr>
          <a:xfrm>
            <a:off x="9013759" y="1703440"/>
            <a:ext cx="147352" cy="4321125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4283592"/>
            <a:ext cx="288354" cy="2595562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073303" y="566410"/>
            <a:ext cx="1337447" cy="1336619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10706100" y="332673"/>
            <a:ext cx="996441" cy="99582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90633" y="201910"/>
            <a:ext cx="10515600" cy="1325563"/>
          </a:xfrm>
        </p:spPr>
        <p:txBody>
          <a:bodyPr/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Виды коммуникационных сетей</a:t>
            </a:r>
            <a:endParaRPr lang="ru-RU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965"/>
            <a:ext cx="2050659" cy="614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A597A-BB13-35C0-E704-BDFAD4DFD765}"/>
              </a:ext>
            </a:extLst>
          </p:cNvPr>
          <p:cNvSpPr txBox="1"/>
          <p:nvPr/>
        </p:nvSpPr>
        <p:spPr>
          <a:xfrm>
            <a:off x="138515" y="1190946"/>
            <a:ext cx="11272235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число звеньев, принадлежащих к нижнему уровню иерархии управленческой структуры, не выходит за пределы диапазона контроля, наиболее подходящей для нее является коммуникационная сеть, называемая звезда позволяет оперативно получать информацию, концентрировать ее в центральном звене А и в кратчайшие сроки направлять исполнителям Б, В, Г. Звену А легко поддерживать порядок в управлении, поскольку при коммуникациях отсутствуют посредники и неформальные каналы, что делает невозможным появление различного рода «возмущений».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для крупных управленческих структур такая коммуникационная сеть непригодна. Центральное звено А уже не в состоянии вырабатывать самостоятельно все решения и доводить их до исполнителей. В этом случае появляется помощник (посредник) Б, конкретизирующий команды и распределяющий информацию между исполнителями В, Г, Д. Являясь представителем среднего уровня управления и играя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вторые роли, на деле он получает огромную власть, так как контролирует информацию и может 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навязывать свою волю первому лицу. Такая сеть получила название шпора.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4EB969-D23E-9F3B-58AC-6E3AD3F79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52" y="3249114"/>
            <a:ext cx="1443578" cy="9849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BF1296-83F3-DF7F-B0B7-2AA934ABC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1412" y="5495692"/>
            <a:ext cx="1504950" cy="1257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2936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1130</Words>
  <Application>Microsoft Office PowerPoint</Application>
  <PresentationFormat>Широкоэкранный</PresentationFormat>
  <Paragraphs>79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Введение: </vt:lpstr>
      <vt:lpstr>Презентация PowerPoint</vt:lpstr>
      <vt:lpstr>Презентация PowerPoint</vt:lpstr>
      <vt:lpstr>Презентация PowerPoint</vt:lpstr>
      <vt:lpstr>Презентация PowerPoint</vt:lpstr>
      <vt:lpstr>Виды коммуникационных сетей</vt:lpstr>
      <vt:lpstr>Виды коммуникационных сетей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Татьяна Копытина</cp:lastModifiedBy>
  <cp:revision>184</cp:revision>
  <dcterms:created xsi:type="dcterms:W3CDTF">2019-02-20T18:18:01Z</dcterms:created>
  <dcterms:modified xsi:type="dcterms:W3CDTF">2022-12-26T05:01:12Z</dcterms:modified>
</cp:coreProperties>
</file>