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312" r:id="rId5"/>
    <p:sldId id="313" r:id="rId6"/>
    <p:sldId id="314" r:id="rId7"/>
  </p:sldIdLst>
  <p:sldSz cx="9144000" cy="5143500" type="screen16x9"/>
  <p:notesSz cx="6858000" cy="9144000"/>
  <p:embeddedFontLst>
    <p:embeddedFont>
      <p:font typeface="Changa One" panose="020B0604020202020204" charset="0"/>
      <p:regular r:id="rId9"/>
      <p: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46A652-4681-4096-A93E-EC76FFADEBCB}">
  <a:tblStyle styleId="{6F46A652-4681-4096-A93E-EC76FFADE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2c00cf71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2c00cf71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b2c00cf71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b2c00cf71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2c00cf71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2c00cf71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96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2c00cf71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2c00cf71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5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16958" y="4903593"/>
            <a:ext cx="127913" cy="109704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7802241" flipH="1">
            <a:off x="7396078" y="-297982"/>
            <a:ext cx="2481544" cy="16759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391490">
            <a:off x="8874700" y="191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916751" flipH="1">
            <a:off x="-842020" y="3775730"/>
            <a:ext cx="3433445" cy="2318845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1916352" flipH="1">
            <a:off x="6920140" y="3866030"/>
            <a:ext cx="3433408" cy="2318781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8758962" flipH="1">
            <a:off x="5355573" y="-2263269"/>
            <a:ext cx="3433549" cy="231887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391490">
            <a:off x="7124220" y="45944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391490">
            <a:off x="7326950" y="66652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1391490">
            <a:off x="1140425" y="3979144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8275018">
            <a:off x="7553735" y="-49077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9402940" flipH="1">
            <a:off x="-1190044" y="4267703"/>
            <a:ext cx="2481527" cy="1675922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1408323" flipH="1">
            <a:off x="8330315" y="2804782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7942126" flipH="1">
            <a:off x="7092443" y="-814402"/>
            <a:ext cx="2481439" cy="1675896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03928" y="1303898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356303" y="4373136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/>
          <p:nvPr/>
        </p:nvSpPr>
        <p:spPr>
          <a:xfrm rot="-8572149" flipH="1">
            <a:off x="6572568" y="-926853"/>
            <a:ext cx="2892746" cy="1953610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 rot="1391490">
            <a:off x="8957695" y="958099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 rot="1391490">
            <a:off x="8752450" y="1074398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 rot="1391490">
            <a:off x="6265245" y="88610"/>
            <a:ext cx="161102" cy="161102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rot="1391490">
            <a:off x="6467975" y="295683"/>
            <a:ext cx="127915" cy="109705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rot="-1408323" flipH="1">
            <a:off x="6731602" y="-2129093"/>
            <a:ext cx="3384786" cy="29057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172153" y="-180402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1"/>
          </p:nvPr>
        </p:nvSpPr>
        <p:spPr>
          <a:xfrm>
            <a:off x="7200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2"/>
          </p:nvPr>
        </p:nvSpPr>
        <p:spPr>
          <a:xfrm>
            <a:off x="7200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3"/>
          </p:nvPr>
        </p:nvSpPr>
        <p:spPr>
          <a:xfrm>
            <a:off x="353380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4"/>
          </p:nvPr>
        </p:nvSpPr>
        <p:spPr>
          <a:xfrm>
            <a:off x="3533800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5"/>
          </p:nvPr>
        </p:nvSpPr>
        <p:spPr>
          <a:xfrm>
            <a:off x="7200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6"/>
          </p:nvPr>
        </p:nvSpPr>
        <p:spPr>
          <a:xfrm>
            <a:off x="7200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7"/>
          </p:nvPr>
        </p:nvSpPr>
        <p:spPr>
          <a:xfrm>
            <a:off x="353380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8"/>
          </p:nvPr>
        </p:nvSpPr>
        <p:spPr>
          <a:xfrm>
            <a:off x="3533800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9" hasCustomPrompt="1"/>
          </p:nvPr>
        </p:nvSpPr>
        <p:spPr>
          <a:xfrm>
            <a:off x="792564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13" hasCustomPrompt="1"/>
          </p:nvPr>
        </p:nvSpPr>
        <p:spPr>
          <a:xfrm>
            <a:off x="792564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14" hasCustomPrompt="1"/>
          </p:nvPr>
        </p:nvSpPr>
        <p:spPr>
          <a:xfrm>
            <a:off x="3596161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15" hasCustomPrompt="1"/>
          </p:nvPr>
        </p:nvSpPr>
        <p:spPr>
          <a:xfrm>
            <a:off x="3596161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6"/>
          </p:nvPr>
        </p:nvSpPr>
        <p:spPr>
          <a:xfrm>
            <a:off x="6330740" y="1863600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7"/>
          </p:nvPr>
        </p:nvSpPr>
        <p:spPr>
          <a:xfrm>
            <a:off x="6330739" y="233404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8"/>
          </p:nvPr>
        </p:nvSpPr>
        <p:spPr>
          <a:xfrm>
            <a:off x="6330740" y="3637101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9"/>
          </p:nvPr>
        </p:nvSpPr>
        <p:spPr>
          <a:xfrm>
            <a:off x="6330739" y="410699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algn="l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algn="l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0" hasCustomPrompt="1"/>
          </p:nvPr>
        </p:nvSpPr>
        <p:spPr>
          <a:xfrm>
            <a:off x="6378889" y="13252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21" hasCustomPrompt="1"/>
          </p:nvPr>
        </p:nvSpPr>
        <p:spPr>
          <a:xfrm>
            <a:off x="6378889" y="3101600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/>
          <p:nvPr/>
        </p:nvSpPr>
        <p:spPr>
          <a:xfrm rot="7924982">
            <a:off x="5483379" y="-2283046"/>
            <a:ext cx="3711490" cy="2133546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"/>
          <p:cNvSpPr/>
          <p:nvPr/>
        </p:nvSpPr>
        <p:spPr>
          <a:xfrm rot="-5400000">
            <a:off x="8597993" y="2071854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"/>
          <p:cNvSpPr/>
          <p:nvPr/>
        </p:nvSpPr>
        <p:spPr>
          <a:xfrm rot="-5400000" flipH="1">
            <a:off x="7475843" y="-182015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3"/>
          <p:cNvSpPr/>
          <p:nvPr/>
        </p:nvSpPr>
        <p:spPr>
          <a:xfrm rot="3296747">
            <a:off x="6040029" y="186817"/>
            <a:ext cx="127917" cy="109707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"/>
          <p:cNvSpPr/>
          <p:nvPr/>
        </p:nvSpPr>
        <p:spPr>
          <a:xfrm rot="3296747">
            <a:off x="5776645" y="76598"/>
            <a:ext cx="161104" cy="16110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"/>
          <p:cNvSpPr/>
          <p:nvPr/>
        </p:nvSpPr>
        <p:spPr>
          <a:xfrm rot="7965577" flipH="1">
            <a:off x="8947370" y="702413"/>
            <a:ext cx="3384961" cy="2905932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"/>
          <p:cNvSpPr/>
          <p:nvPr/>
        </p:nvSpPr>
        <p:spPr>
          <a:xfrm rot="-5400000">
            <a:off x="8588126" y="1017693"/>
            <a:ext cx="460648" cy="460724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"/>
          <p:cNvSpPr/>
          <p:nvPr/>
        </p:nvSpPr>
        <p:spPr>
          <a:xfrm rot="-5400000" flipH="1">
            <a:off x="5064131" y="-2605359"/>
            <a:ext cx="3384878" cy="290586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>
            <a:spLocks noGrp="1"/>
          </p:cNvSpPr>
          <p:nvPr>
            <p:ph type="ctrTitle"/>
          </p:nvPr>
        </p:nvSpPr>
        <p:spPr>
          <a:xfrm>
            <a:off x="399188" y="3115491"/>
            <a:ext cx="8345623" cy="777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S.C. </a:t>
            </a:r>
            <a:r>
              <a:rPr lang="en-US" sz="4800" dirty="0" err="1"/>
              <a:t>Comoara</a:t>
            </a:r>
            <a:r>
              <a:rPr lang="en-US" sz="4800" dirty="0"/>
              <a:t> </a:t>
            </a:r>
            <a:r>
              <a:rPr lang="en-US" sz="4800" dirty="0" err="1"/>
              <a:t>Moldovei</a:t>
            </a:r>
            <a:r>
              <a:rPr lang="en-US" sz="4800" dirty="0"/>
              <a:t> S.R.L.</a:t>
            </a:r>
            <a:endParaRPr sz="4800" dirty="0"/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6BAA188-15F9-492B-9B2A-B23CC32F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74" y="-639539"/>
            <a:ext cx="5342708" cy="4250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>
            <a:spLocks noGrp="1"/>
          </p:cNvSpPr>
          <p:nvPr>
            <p:ph type="title"/>
          </p:nvPr>
        </p:nvSpPr>
        <p:spPr>
          <a:xfrm>
            <a:off x="720000" y="315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Descrierea afacerii</a:t>
            </a:r>
            <a:endParaRPr dirty="0"/>
          </a:p>
        </p:txBody>
      </p:sp>
      <p:sp>
        <p:nvSpPr>
          <p:cNvPr id="553" name="Google Shape;553;p34"/>
          <p:cNvSpPr txBox="1">
            <a:spLocks noGrp="1"/>
          </p:cNvSpPr>
          <p:nvPr>
            <p:ph type="body" idx="1"/>
          </p:nvPr>
        </p:nvSpPr>
        <p:spPr>
          <a:xfrm>
            <a:off x="720000" y="977215"/>
            <a:ext cx="7704000" cy="3450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Firma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creata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pe data de 01.12.2020,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planul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afaceri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conceput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pe data de 15.09.2021.</a:t>
            </a:r>
            <a:endParaRPr lang="en-US" sz="1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Ideea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deschiderii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intreprinderii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aparut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urma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mostenirii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a 3,5 Ha </a:t>
            </a:r>
            <a:r>
              <a:rPr lang="en-US" sz="18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(hectare)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Comuna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Girov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Satul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Turturesti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Din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acestea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3,2 Ha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reprezinta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livada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meri. Pe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suprafata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terenului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ramasa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ne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propunem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construim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2 sere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cultivarea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altor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fructe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o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fabrica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prelucrarea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materiei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prime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suc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Aceste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sere sunt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construite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intr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-o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maniera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eficienta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avand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mai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multe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nivele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unde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se pot planta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fructe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Fabrica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dotata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cu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aparatura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ultima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generatie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asemenea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ne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propunem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construim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un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spatiu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depozitare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subsolul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fabricii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unde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vom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pastra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produsul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finit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Sucul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fi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distribuit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tot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firma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noastra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orasele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mari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judetul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Neamt.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/>
          <p:nvPr/>
        </p:nvSpPr>
        <p:spPr>
          <a:xfrm>
            <a:off x="215657" y="1327705"/>
            <a:ext cx="712154" cy="4572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" name="Google Shape;564;p35"/>
          <p:cNvSpPr txBox="1">
            <a:spLocks noGrp="1"/>
          </p:cNvSpPr>
          <p:nvPr>
            <p:ph type="title"/>
          </p:nvPr>
        </p:nvSpPr>
        <p:spPr>
          <a:xfrm>
            <a:off x="350520" y="461232"/>
            <a:ext cx="84429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Potentialul</a:t>
            </a:r>
            <a:r>
              <a:rPr lang="en-US" sz="2400" dirty="0"/>
              <a:t> </a:t>
            </a:r>
            <a:r>
              <a:rPr lang="en-US" sz="2400" dirty="0" err="1"/>
              <a:t>pietei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ridicat</a:t>
            </a:r>
            <a:r>
              <a:rPr lang="en-US" sz="2400" dirty="0"/>
              <a:t> </a:t>
            </a:r>
            <a:r>
              <a:rPr lang="en-US" sz="2400" dirty="0" err="1"/>
              <a:t>datorita</a:t>
            </a:r>
            <a:r>
              <a:rPr lang="en-US" sz="2400" dirty="0"/>
              <a:t> </a:t>
            </a:r>
            <a:r>
              <a:rPr lang="en-US" sz="2400" dirty="0" err="1"/>
              <a:t>urmatoarelor</a:t>
            </a:r>
            <a:r>
              <a:rPr lang="en-US" sz="2400" dirty="0"/>
              <a:t> </a:t>
            </a:r>
            <a:r>
              <a:rPr lang="en-US" sz="2400" dirty="0" err="1"/>
              <a:t>criterii</a:t>
            </a:r>
            <a:r>
              <a:rPr lang="en-US" sz="2400" dirty="0"/>
              <a:t>:</a:t>
            </a:r>
            <a:endParaRPr sz="2400" dirty="0"/>
          </a:p>
        </p:txBody>
      </p:sp>
      <p:sp>
        <p:nvSpPr>
          <p:cNvPr id="566" name="Google Shape;566;p35"/>
          <p:cNvSpPr txBox="1">
            <a:spLocks noGrp="1"/>
          </p:cNvSpPr>
          <p:nvPr>
            <p:ph type="subTitle" idx="1"/>
          </p:nvPr>
        </p:nvSpPr>
        <p:spPr>
          <a:xfrm>
            <a:off x="136259" y="1606179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Criteriul</a:t>
            </a:r>
            <a:r>
              <a:rPr lang="en-US" sz="1400" dirty="0"/>
              <a:t> Social:</a:t>
            </a:r>
            <a:endParaRPr sz="1400" dirty="0"/>
          </a:p>
        </p:txBody>
      </p:sp>
      <p:sp>
        <p:nvSpPr>
          <p:cNvPr id="567" name="Google Shape;567;p35"/>
          <p:cNvSpPr txBox="1">
            <a:spLocks noGrp="1"/>
          </p:cNvSpPr>
          <p:nvPr>
            <p:ph type="subTitle" idx="2"/>
          </p:nvPr>
        </p:nvSpPr>
        <p:spPr>
          <a:xfrm>
            <a:off x="237952" y="2000269"/>
            <a:ext cx="2752761" cy="1185238"/>
          </a:xfrm>
          <a:prstGeom prst="rect">
            <a:avLst/>
          </a:prstGeom>
        </p:spPr>
        <p:txBody>
          <a:bodyPr spcFirstLastPara="1" wrap="square" lIns="91425" tIns="91425" rIns="36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 err="1">
                <a:latin typeface="+mn-lt"/>
                <a:ea typeface="Calibri" panose="020F0502020204030204" pitchFamily="34" charset="0"/>
              </a:rPr>
              <a:t>O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amenii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tind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spre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stilul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viata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cat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mai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sanatos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iar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firma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noastra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asta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ofera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un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suc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proaspat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100% natural.</a:t>
            </a:r>
            <a:endParaRPr sz="1200" dirty="0">
              <a:latin typeface="+mn-lt"/>
            </a:endParaRPr>
          </a:p>
        </p:txBody>
      </p:sp>
      <p:sp>
        <p:nvSpPr>
          <p:cNvPr id="572" name="Google Shape;572;p35"/>
          <p:cNvSpPr txBox="1">
            <a:spLocks noGrp="1"/>
          </p:cNvSpPr>
          <p:nvPr>
            <p:ph type="title" idx="9"/>
          </p:nvPr>
        </p:nvSpPr>
        <p:spPr>
          <a:xfrm>
            <a:off x="208823" y="1317868"/>
            <a:ext cx="666600" cy="4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</a:t>
            </a:r>
            <a:endParaRPr sz="2000" dirty="0"/>
          </a:p>
        </p:txBody>
      </p:sp>
      <p:sp>
        <p:nvSpPr>
          <p:cNvPr id="57" name="Google Shape;563;p35">
            <a:extLst>
              <a:ext uri="{FF2B5EF4-FFF2-40B4-BE49-F238E27FC236}">
                <a16:creationId xmlns:a16="http://schemas.microsoft.com/office/drawing/2014/main" id="{74FBAC87-61F5-41AF-8AE0-12B9C4760274}"/>
              </a:ext>
            </a:extLst>
          </p:cNvPr>
          <p:cNvSpPr/>
          <p:nvPr/>
        </p:nvSpPr>
        <p:spPr>
          <a:xfrm>
            <a:off x="3070112" y="1327705"/>
            <a:ext cx="712154" cy="4572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66;p35">
            <a:extLst>
              <a:ext uri="{FF2B5EF4-FFF2-40B4-BE49-F238E27FC236}">
                <a16:creationId xmlns:a16="http://schemas.microsoft.com/office/drawing/2014/main" id="{D2FEABBB-21E4-463B-A5BF-6A5133D3F3BA}"/>
              </a:ext>
            </a:extLst>
          </p:cNvPr>
          <p:cNvSpPr txBox="1">
            <a:spLocks/>
          </p:cNvSpPr>
          <p:nvPr/>
        </p:nvSpPr>
        <p:spPr>
          <a:xfrm>
            <a:off x="2990714" y="160617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marL="0" indent="0"/>
            <a:r>
              <a:rPr lang="en-US" sz="1400" dirty="0" err="1"/>
              <a:t>Criteriul</a:t>
            </a:r>
            <a:r>
              <a:rPr lang="en-US" sz="1400" dirty="0"/>
              <a:t> </a:t>
            </a:r>
            <a:r>
              <a:rPr lang="en-US" sz="1400" dirty="0" err="1"/>
              <a:t>Tehnologic</a:t>
            </a:r>
            <a:r>
              <a:rPr lang="en-US" sz="1400" dirty="0"/>
              <a:t>:</a:t>
            </a:r>
          </a:p>
        </p:txBody>
      </p:sp>
      <p:sp>
        <p:nvSpPr>
          <p:cNvPr id="59" name="Google Shape;567;p35">
            <a:extLst>
              <a:ext uri="{FF2B5EF4-FFF2-40B4-BE49-F238E27FC236}">
                <a16:creationId xmlns:a16="http://schemas.microsoft.com/office/drawing/2014/main" id="{ECE13E7F-F774-4E11-9694-F827801458EA}"/>
              </a:ext>
            </a:extLst>
          </p:cNvPr>
          <p:cNvSpPr txBox="1">
            <a:spLocks/>
          </p:cNvSpPr>
          <p:nvPr/>
        </p:nvSpPr>
        <p:spPr>
          <a:xfrm>
            <a:off x="3070112" y="2000269"/>
            <a:ext cx="2887798" cy="128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>
                <a:latin typeface="+mn-lt"/>
                <a:ea typeface="Calibri" panose="020F0502020204030204" pitchFamily="34" charset="0"/>
              </a:rPr>
              <a:t>A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paratura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specializata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presare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/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maruntire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la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rece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pasteurizarea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pentru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pastrarea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produsului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proaspat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 pe un termen de </a:t>
            </a:r>
            <a:r>
              <a:rPr lang="en-US" sz="1200" dirty="0" err="1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pana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 la 12 </a:t>
            </a:r>
            <a:r>
              <a:rPr lang="en-US" sz="1200" dirty="0" err="1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luni</a:t>
            </a:r>
            <a:r>
              <a:rPr lang="en-US" sz="1200" dirty="0">
                <a:solidFill>
                  <a:srgbClr val="2F5496"/>
                </a:solidFill>
                <a:effectLst/>
                <a:latin typeface="+mn-lt"/>
                <a:ea typeface="Calibri" panose="020F0502020204030204" pitchFamily="34" charset="0"/>
              </a:rPr>
              <a:t>)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urmata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imbuteliere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.</a:t>
            </a:r>
            <a:endParaRPr lang="en-US" sz="1200" dirty="0">
              <a:latin typeface="+mn-lt"/>
            </a:endParaRPr>
          </a:p>
        </p:txBody>
      </p:sp>
      <p:sp>
        <p:nvSpPr>
          <p:cNvPr id="60" name="Google Shape;572;p35">
            <a:extLst>
              <a:ext uri="{FF2B5EF4-FFF2-40B4-BE49-F238E27FC236}">
                <a16:creationId xmlns:a16="http://schemas.microsoft.com/office/drawing/2014/main" id="{453AF559-008E-4A8C-8C0F-0E0DEC00348D}"/>
              </a:ext>
            </a:extLst>
          </p:cNvPr>
          <p:cNvSpPr txBox="1">
            <a:spLocks/>
          </p:cNvSpPr>
          <p:nvPr/>
        </p:nvSpPr>
        <p:spPr>
          <a:xfrm>
            <a:off x="3063278" y="1317868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25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sz="2000" dirty="0"/>
              <a:t>2</a:t>
            </a:r>
          </a:p>
        </p:txBody>
      </p:sp>
      <p:sp>
        <p:nvSpPr>
          <p:cNvPr id="61" name="Google Shape;563;p35">
            <a:extLst>
              <a:ext uri="{FF2B5EF4-FFF2-40B4-BE49-F238E27FC236}">
                <a16:creationId xmlns:a16="http://schemas.microsoft.com/office/drawing/2014/main" id="{46E766FD-74EC-4963-AE0E-91CB19426E19}"/>
              </a:ext>
            </a:extLst>
          </p:cNvPr>
          <p:cNvSpPr/>
          <p:nvPr/>
        </p:nvSpPr>
        <p:spPr>
          <a:xfrm>
            <a:off x="6037308" y="1335037"/>
            <a:ext cx="712154" cy="4572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566;p35">
            <a:extLst>
              <a:ext uri="{FF2B5EF4-FFF2-40B4-BE49-F238E27FC236}">
                <a16:creationId xmlns:a16="http://schemas.microsoft.com/office/drawing/2014/main" id="{B2ACF474-9F86-40BA-9E2D-B620D152CDC6}"/>
              </a:ext>
            </a:extLst>
          </p:cNvPr>
          <p:cNvSpPr txBox="1">
            <a:spLocks/>
          </p:cNvSpPr>
          <p:nvPr/>
        </p:nvSpPr>
        <p:spPr>
          <a:xfrm>
            <a:off x="5957910" y="1613511"/>
            <a:ext cx="23631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marL="0" indent="0"/>
            <a:r>
              <a:rPr lang="en-US" sz="1400" dirty="0" err="1"/>
              <a:t>Criteriul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Cultural:</a:t>
            </a:r>
          </a:p>
        </p:txBody>
      </p:sp>
      <p:sp>
        <p:nvSpPr>
          <p:cNvPr id="63" name="Google Shape;567;p35">
            <a:extLst>
              <a:ext uri="{FF2B5EF4-FFF2-40B4-BE49-F238E27FC236}">
                <a16:creationId xmlns:a16="http://schemas.microsoft.com/office/drawing/2014/main" id="{989F7DF8-2996-449C-BF14-3FDEC6F10B00}"/>
              </a:ext>
            </a:extLst>
          </p:cNvPr>
          <p:cNvSpPr txBox="1">
            <a:spLocks/>
          </p:cNvSpPr>
          <p:nvPr/>
        </p:nvSpPr>
        <p:spPr>
          <a:xfrm>
            <a:off x="6059604" y="2007600"/>
            <a:ext cx="2733876" cy="117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>
                <a:latin typeface="+mn-lt"/>
                <a:ea typeface="Calibri" panose="020F0502020204030204" pitchFamily="34" charset="0"/>
              </a:rPr>
              <a:t>O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amenii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sunt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tentanti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achizitioneze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produse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fabricate/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prelucrate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la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nivel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local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sau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national.</a:t>
            </a:r>
            <a:endParaRPr lang="en-US" sz="1200" dirty="0">
              <a:latin typeface="+mn-lt"/>
            </a:endParaRPr>
          </a:p>
        </p:txBody>
      </p:sp>
      <p:sp>
        <p:nvSpPr>
          <p:cNvPr id="64" name="Google Shape;572;p35">
            <a:extLst>
              <a:ext uri="{FF2B5EF4-FFF2-40B4-BE49-F238E27FC236}">
                <a16:creationId xmlns:a16="http://schemas.microsoft.com/office/drawing/2014/main" id="{E44B83ED-2200-4159-AD74-89D4A5D89F3C}"/>
              </a:ext>
            </a:extLst>
          </p:cNvPr>
          <p:cNvSpPr txBox="1">
            <a:spLocks/>
          </p:cNvSpPr>
          <p:nvPr/>
        </p:nvSpPr>
        <p:spPr>
          <a:xfrm>
            <a:off x="6030474" y="13252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25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sz="2000" dirty="0"/>
              <a:t>3</a:t>
            </a:r>
          </a:p>
        </p:txBody>
      </p:sp>
      <p:sp>
        <p:nvSpPr>
          <p:cNvPr id="70" name="Google Shape;563;p35">
            <a:extLst>
              <a:ext uri="{FF2B5EF4-FFF2-40B4-BE49-F238E27FC236}">
                <a16:creationId xmlns:a16="http://schemas.microsoft.com/office/drawing/2014/main" id="{BEB6A738-CD00-4C6B-87B1-BA51ACF22A67}"/>
              </a:ext>
            </a:extLst>
          </p:cNvPr>
          <p:cNvSpPr/>
          <p:nvPr/>
        </p:nvSpPr>
        <p:spPr>
          <a:xfrm>
            <a:off x="317351" y="3300930"/>
            <a:ext cx="712154" cy="4572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566;p35">
            <a:extLst>
              <a:ext uri="{FF2B5EF4-FFF2-40B4-BE49-F238E27FC236}">
                <a16:creationId xmlns:a16="http://schemas.microsoft.com/office/drawing/2014/main" id="{2A7F97C1-A76D-4199-B398-961B3E2E9E72}"/>
              </a:ext>
            </a:extLst>
          </p:cNvPr>
          <p:cNvSpPr txBox="1">
            <a:spLocks/>
          </p:cNvSpPr>
          <p:nvPr/>
        </p:nvSpPr>
        <p:spPr>
          <a:xfrm>
            <a:off x="237953" y="357940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marL="0" indent="0"/>
            <a:r>
              <a:rPr lang="en-US" sz="1400" dirty="0" err="1"/>
              <a:t>Criteriul</a:t>
            </a:r>
            <a:r>
              <a:rPr lang="en-US" sz="1400" dirty="0"/>
              <a:t> </a:t>
            </a:r>
            <a:r>
              <a:rPr lang="en-US" sz="1400" dirty="0" err="1"/>
              <a:t>Noutatii</a:t>
            </a:r>
            <a:r>
              <a:rPr lang="en-US" sz="1400" dirty="0"/>
              <a:t>:</a:t>
            </a:r>
          </a:p>
        </p:txBody>
      </p:sp>
      <p:sp>
        <p:nvSpPr>
          <p:cNvPr id="72" name="Google Shape;567;p35">
            <a:extLst>
              <a:ext uri="{FF2B5EF4-FFF2-40B4-BE49-F238E27FC236}">
                <a16:creationId xmlns:a16="http://schemas.microsoft.com/office/drawing/2014/main" id="{0F4464E6-A282-4D24-9E7E-A92A4D1FC05F}"/>
              </a:ext>
            </a:extLst>
          </p:cNvPr>
          <p:cNvSpPr txBox="1">
            <a:spLocks/>
          </p:cNvSpPr>
          <p:nvPr/>
        </p:nvSpPr>
        <p:spPr>
          <a:xfrm>
            <a:off x="339647" y="3973494"/>
            <a:ext cx="2651066" cy="89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 err="1">
                <a:latin typeface="+mn-lt"/>
                <a:ea typeface="Calibri" panose="020F0502020204030204" pitchFamily="34" charset="0"/>
              </a:rPr>
              <a:t>P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iata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este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libera, se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poate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intra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relativ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usor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Diversitatea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pietei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poate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aduce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noi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produse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prin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asta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se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poate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dezvolta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la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scara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inalta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.</a:t>
            </a:r>
            <a:endParaRPr lang="en-US" sz="1200" dirty="0">
              <a:latin typeface="+mn-lt"/>
            </a:endParaRPr>
          </a:p>
        </p:txBody>
      </p:sp>
      <p:sp>
        <p:nvSpPr>
          <p:cNvPr id="73" name="Google Shape;572;p35">
            <a:extLst>
              <a:ext uri="{FF2B5EF4-FFF2-40B4-BE49-F238E27FC236}">
                <a16:creationId xmlns:a16="http://schemas.microsoft.com/office/drawing/2014/main" id="{9FE0C67B-FDB0-4BBE-A598-96440FD41BDD}"/>
              </a:ext>
            </a:extLst>
          </p:cNvPr>
          <p:cNvSpPr txBox="1">
            <a:spLocks/>
          </p:cNvSpPr>
          <p:nvPr/>
        </p:nvSpPr>
        <p:spPr>
          <a:xfrm>
            <a:off x="310517" y="3291093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25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sz="2000" dirty="0"/>
              <a:t>4</a:t>
            </a:r>
          </a:p>
        </p:txBody>
      </p:sp>
      <p:sp>
        <p:nvSpPr>
          <p:cNvPr id="80" name="Google Shape;563;p35">
            <a:extLst>
              <a:ext uri="{FF2B5EF4-FFF2-40B4-BE49-F238E27FC236}">
                <a16:creationId xmlns:a16="http://schemas.microsoft.com/office/drawing/2014/main" id="{04A08F50-EA19-4DA5-B327-E3B42C86FA3F}"/>
              </a:ext>
            </a:extLst>
          </p:cNvPr>
          <p:cNvSpPr/>
          <p:nvPr/>
        </p:nvSpPr>
        <p:spPr>
          <a:xfrm>
            <a:off x="3142676" y="3316391"/>
            <a:ext cx="712154" cy="4572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566;p35">
            <a:extLst>
              <a:ext uri="{FF2B5EF4-FFF2-40B4-BE49-F238E27FC236}">
                <a16:creationId xmlns:a16="http://schemas.microsoft.com/office/drawing/2014/main" id="{C862C5B0-C482-4BC2-AC1A-5ED9DD47C321}"/>
              </a:ext>
            </a:extLst>
          </p:cNvPr>
          <p:cNvSpPr txBox="1">
            <a:spLocks/>
          </p:cNvSpPr>
          <p:nvPr/>
        </p:nvSpPr>
        <p:spPr>
          <a:xfrm>
            <a:off x="3063278" y="359486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marL="0" indent="0"/>
            <a:r>
              <a:rPr lang="en-US" sz="1400" dirty="0" err="1"/>
              <a:t>Criteriul</a:t>
            </a:r>
            <a:r>
              <a:rPr lang="en-US" sz="1400" dirty="0"/>
              <a:t> </a:t>
            </a:r>
            <a:r>
              <a:rPr lang="en-US" sz="1400" dirty="0" err="1"/>
              <a:t>Competitiei</a:t>
            </a:r>
            <a:r>
              <a:rPr lang="en-US" sz="1400" dirty="0"/>
              <a:t>:</a:t>
            </a:r>
          </a:p>
        </p:txBody>
      </p:sp>
      <p:sp>
        <p:nvSpPr>
          <p:cNvPr id="82" name="Google Shape;567;p35">
            <a:extLst>
              <a:ext uri="{FF2B5EF4-FFF2-40B4-BE49-F238E27FC236}">
                <a16:creationId xmlns:a16="http://schemas.microsoft.com/office/drawing/2014/main" id="{9D4EE3D1-A099-471E-B446-58AA3F509DE7}"/>
              </a:ext>
            </a:extLst>
          </p:cNvPr>
          <p:cNvSpPr txBox="1">
            <a:spLocks/>
          </p:cNvSpPr>
          <p:nvPr/>
        </p:nvSpPr>
        <p:spPr>
          <a:xfrm>
            <a:off x="3164971" y="3988955"/>
            <a:ext cx="2825325" cy="89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sz="1200" dirty="0">
                <a:latin typeface="+mn-lt"/>
                <a:ea typeface="Calibri" panose="020F0502020204030204" pitchFamily="34" charset="0"/>
              </a:rPr>
              <a:t>P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ot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exista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anumite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firme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cu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pretul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mai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mic,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dar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daca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tinem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cont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calitatea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produselor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noastre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pretul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favorabil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firma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noastra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este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200" dirty="0" err="1">
                <a:effectLst/>
                <a:latin typeface="+mn-lt"/>
                <a:ea typeface="Calibri" panose="020F0502020204030204" pitchFamily="34" charset="0"/>
              </a:rPr>
              <a:t>avantaj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</a:rPr>
              <a:t>.</a:t>
            </a:r>
            <a:endParaRPr lang="en-US" sz="1200" dirty="0">
              <a:latin typeface="+mn-lt"/>
            </a:endParaRPr>
          </a:p>
        </p:txBody>
      </p:sp>
      <p:sp>
        <p:nvSpPr>
          <p:cNvPr id="83" name="Google Shape;572;p35">
            <a:extLst>
              <a:ext uri="{FF2B5EF4-FFF2-40B4-BE49-F238E27FC236}">
                <a16:creationId xmlns:a16="http://schemas.microsoft.com/office/drawing/2014/main" id="{900ED23A-9D96-4BE4-A48F-457702648670}"/>
              </a:ext>
            </a:extLst>
          </p:cNvPr>
          <p:cNvSpPr txBox="1">
            <a:spLocks/>
          </p:cNvSpPr>
          <p:nvPr/>
        </p:nvSpPr>
        <p:spPr>
          <a:xfrm>
            <a:off x="3135842" y="3306554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25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sz="2000" dirty="0"/>
              <a:t>5</a:t>
            </a:r>
          </a:p>
        </p:txBody>
      </p:sp>
      <p:sp>
        <p:nvSpPr>
          <p:cNvPr id="84" name="Google Shape;563;p35">
            <a:extLst>
              <a:ext uri="{FF2B5EF4-FFF2-40B4-BE49-F238E27FC236}">
                <a16:creationId xmlns:a16="http://schemas.microsoft.com/office/drawing/2014/main" id="{FED960D5-20E3-4D3B-8662-7E574027BAB4}"/>
              </a:ext>
            </a:extLst>
          </p:cNvPr>
          <p:cNvSpPr/>
          <p:nvPr/>
        </p:nvSpPr>
        <p:spPr>
          <a:xfrm>
            <a:off x="6069695" y="3300930"/>
            <a:ext cx="712154" cy="457278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566;p35">
            <a:extLst>
              <a:ext uri="{FF2B5EF4-FFF2-40B4-BE49-F238E27FC236}">
                <a16:creationId xmlns:a16="http://schemas.microsoft.com/office/drawing/2014/main" id="{0EB6709A-6ABE-4408-92B2-89960D5C25C9}"/>
              </a:ext>
            </a:extLst>
          </p:cNvPr>
          <p:cNvSpPr txBox="1">
            <a:spLocks/>
          </p:cNvSpPr>
          <p:nvPr/>
        </p:nvSpPr>
        <p:spPr>
          <a:xfrm>
            <a:off x="5990297" y="357940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pPr marL="0" indent="0"/>
            <a:r>
              <a:rPr lang="en-US" sz="1400" dirty="0" err="1"/>
              <a:t>Criteriul</a:t>
            </a:r>
            <a:r>
              <a:rPr lang="en-US" sz="1400" dirty="0"/>
              <a:t> </a:t>
            </a:r>
            <a:r>
              <a:rPr lang="en-US" sz="1400" dirty="0" err="1"/>
              <a:t>Pietei</a:t>
            </a:r>
            <a:r>
              <a:rPr lang="en-US" sz="1400" dirty="0"/>
              <a:t>:</a:t>
            </a:r>
          </a:p>
        </p:txBody>
      </p:sp>
      <p:sp>
        <p:nvSpPr>
          <p:cNvPr id="86" name="Google Shape;567;p35">
            <a:extLst>
              <a:ext uri="{FF2B5EF4-FFF2-40B4-BE49-F238E27FC236}">
                <a16:creationId xmlns:a16="http://schemas.microsoft.com/office/drawing/2014/main" id="{32D1DD9D-8F3E-4B9C-AE51-A8DD1BB59790}"/>
              </a:ext>
            </a:extLst>
          </p:cNvPr>
          <p:cNvSpPr txBox="1">
            <a:spLocks/>
          </p:cNvSpPr>
          <p:nvPr/>
        </p:nvSpPr>
        <p:spPr>
          <a:xfrm>
            <a:off x="6091990" y="3973494"/>
            <a:ext cx="2701489" cy="89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360000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de-DE" sz="1200" dirty="0">
                <a:latin typeface="+mn-lt"/>
                <a:ea typeface="Calibri" panose="020F0502020204030204" pitchFamily="34" charset="0"/>
              </a:rPr>
              <a:t>P</a:t>
            </a:r>
            <a:r>
              <a:rPr lang="de-DE" sz="1200" dirty="0">
                <a:effectLst/>
                <a:latin typeface="+mn-lt"/>
                <a:ea typeface="Calibri" panose="020F0502020204030204" pitchFamily="34" charset="0"/>
              </a:rPr>
              <a:t>otentialul amplu al pietei si al segmentelor tinta.</a:t>
            </a:r>
            <a:endParaRPr lang="en-US" sz="1200" dirty="0">
              <a:latin typeface="+mn-lt"/>
            </a:endParaRPr>
          </a:p>
        </p:txBody>
      </p:sp>
      <p:sp>
        <p:nvSpPr>
          <p:cNvPr id="87" name="Google Shape;572;p35">
            <a:extLst>
              <a:ext uri="{FF2B5EF4-FFF2-40B4-BE49-F238E27FC236}">
                <a16:creationId xmlns:a16="http://schemas.microsoft.com/office/drawing/2014/main" id="{8BC4A71F-6811-447A-B443-F3FEC6E76523}"/>
              </a:ext>
            </a:extLst>
          </p:cNvPr>
          <p:cNvSpPr txBox="1">
            <a:spLocks/>
          </p:cNvSpPr>
          <p:nvPr/>
        </p:nvSpPr>
        <p:spPr>
          <a:xfrm>
            <a:off x="6062861" y="3291093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25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sz="2000" dirty="0"/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>
            <a:spLocks noGrp="1"/>
          </p:cNvSpPr>
          <p:nvPr>
            <p:ph type="title"/>
          </p:nvPr>
        </p:nvSpPr>
        <p:spPr>
          <a:xfrm>
            <a:off x="720000" y="253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Activitatea de marketing</a:t>
            </a:r>
            <a:endParaRPr dirty="0"/>
          </a:p>
        </p:txBody>
      </p:sp>
      <p:sp>
        <p:nvSpPr>
          <p:cNvPr id="553" name="Google Shape;553;p34"/>
          <p:cNvSpPr txBox="1">
            <a:spLocks noGrp="1"/>
          </p:cNvSpPr>
          <p:nvPr>
            <p:ph type="body" idx="1"/>
          </p:nvPr>
        </p:nvSpPr>
        <p:spPr>
          <a:xfrm>
            <a:off x="720000" y="846300"/>
            <a:ext cx="7704000" cy="34509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Datorita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modului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fabricare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ajusta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preturile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vinde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ieftin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produsele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decat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majoritatea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concurentei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Principalul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canal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distribuire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vanzarea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en-gros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market-urile,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depozitele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magazinele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principalele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orase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judetului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vanzarea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directa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consumatori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1800" dirty="0">
                <a:latin typeface="+mn-lt"/>
                <a:ea typeface="Calibri" panose="020F0502020204030204" pitchFamily="34" charset="0"/>
              </a:rPr>
              <a:t>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Promovarea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produselor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realiza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prin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publicarea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unor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anunturi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publicitare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mass-media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locala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ziare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tiparite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ziare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online, precum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prin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realizarea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unor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clipuri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publicitare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fi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difuzate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prin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intermediul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televiziunilor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locale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prin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retelele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socializare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asemenea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avem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vedere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organizarea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unor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vizite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lucru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la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punctul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productie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astfel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incat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consumatorii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poata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vedea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procesul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fabricatie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a se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convinge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calitatea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produselor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oferite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ocaziei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cu care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vom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oferi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vizitatorilor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posibilitatea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a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gusta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produsele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gratis.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642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4"/>
          <p:cNvSpPr txBox="1">
            <a:spLocks noGrp="1"/>
          </p:cNvSpPr>
          <p:nvPr>
            <p:ph type="title"/>
          </p:nvPr>
        </p:nvSpPr>
        <p:spPr>
          <a:xfrm>
            <a:off x="720000" y="253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Organizare si conducere</a:t>
            </a:r>
            <a:endParaRPr dirty="0"/>
          </a:p>
        </p:txBody>
      </p:sp>
      <p:sp>
        <p:nvSpPr>
          <p:cNvPr id="553" name="Google Shape;553;p34"/>
          <p:cNvSpPr txBox="1">
            <a:spLocks noGrp="1"/>
          </p:cNvSpPr>
          <p:nvPr>
            <p:ph type="body" idx="1"/>
          </p:nvPr>
        </p:nvSpPr>
        <p:spPr>
          <a:xfrm>
            <a:off x="720000" y="846300"/>
            <a:ext cx="7704000" cy="138636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Firma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noastra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se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ocupa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cu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recoltarea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prelucrearea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fructelor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in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sucuri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naturale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Transportul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produsului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finit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este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asigurat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tot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intreprinderea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noastra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Pentru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realizarea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sucului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avem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nevoie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un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mediu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propice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si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de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echipamentul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+mn-lt"/>
                <a:ea typeface="Calibri" panose="020F0502020204030204" pitchFamily="34" charset="0"/>
              </a:rPr>
              <a:t>necesar</a:t>
            </a:r>
            <a:r>
              <a:rPr lang="en-US" sz="1800" dirty="0">
                <a:effectLst/>
                <a:latin typeface="+mn-lt"/>
                <a:ea typeface="Calibri" panose="020F0502020204030204" pitchFamily="34" charset="0"/>
              </a:rPr>
              <a:t>.</a:t>
            </a:r>
            <a:endParaRPr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9E1221-86E2-4659-B9FC-9760F6D7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2252485"/>
            <a:ext cx="5471160" cy="2672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284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men&#10;&#10;Description automatically generated with low confidence">
            <a:extLst>
              <a:ext uri="{FF2B5EF4-FFF2-40B4-BE49-F238E27FC236}">
                <a16:creationId xmlns:a16="http://schemas.microsoft.com/office/drawing/2014/main" id="{0FF04AC3-BAFF-4294-B12A-7A1428273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4"/>
            <a:ext cx="9144000" cy="51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500</Words>
  <Application>Microsoft Office PowerPoint</Application>
  <PresentationFormat>On-screen Show (16:9)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Roboto</vt:lpstr>
      <vt:lpstr>Changa One</vt:lpstr>
      <vt:lpstr>Ethical Dilemmas in Marketing by Slidesgo</vt:lpstr>
      <vt:lpstr>S.C. Comoara Moldovei S.R.L.</vt:lpstr>
      <vt:lpstr>Descrierea afacerii</vt:lpstr>
      <vt:lpstr>Potentialul pietei este ridicat datorita urmatoarelor criterii:</vt:lpstr>
      <vt:lpstr>Activitatea de marketing</vt:lpstr>
      <vt:lpstr>Organizare si conducere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S.C. Comoara Moldovei S.R.L.</dc:title>
  <cp:lastModifiedBy>Gabriel Manoliu</cp:lastModifiedBy>
  <cp:revision>4</cp:revision>
  <dcterms:modified xsi:type="dcterms:W3CDTF">2021-12-07T17:49:35Z</dcterms:modified>
</cp:coreProperties>
</file>