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50"/>
  </p:notesMasterIdLst>
  <p:sldIdLst>
    <p:sldId id="256" r:id="rId2"/>
    <p:sldId id="292" r:id="rId3"/>
    <p:sldId id="407" r:id="rId4"/>
    <p:sldId id="408" r:id="rId5"/>
    <p:sldId id="425" r:id="rId6"/>
    <p:sldId id="284" r:id="rId7"/>
    <p:sldId id="286" r:id="rId8"/>
    <p:sldId id="285" r:id="rId9"/>
    <p:sldId id="287" r:id="rId10"/>
    <p:sldId id="404" r:id="rId11"/>
    <p:sldId id="410" r:id="rId12"/>
    <p:sldId id="411" r:id="rId13"/>
    <p:sldId id="257" r:id="rId14"/>
    <p:sldId id="401" r:id="rId15"/>
    <p:sldId id="402" r:id="rId16"/>
    <p:sldId id="258" r:id="rId17"/>
    <p:sldId id="260" r:id="rId18"/>
    <p:sldId id="412" r:id="rId19"/>
    <p:sldId id="423" r:id="rId20"/>
    <p:sldId id="280" r:id="rId21"/>
    <p:sldId id="279" r:id="rId22"/>
    <p:sldId id="278" r:id="rId23"/>
    <p:sldId id="320" r:id="rId24"/>
    <p:sldId id="263" r:id="rId25"/>
    <p:sldId id="295" r:id="rId26"/>
    <p:sldId id="413" r:id="rId27"/>
    <p:sldId id="264" r:id="rId28"/>
    <p:sldId id="265" r:id="rId29"/>
    <p:sldId id="414" r:id="rId30"/>
    <p:sldId id="266" r:id="rId31"/>
    <p:sldId id="268" r:id="rId32"/>
    <p:sldId id="267" r:id="rId33"/>
    <p:sldId id="283" r:id="rId34"/>
    <p:sldId id="403" r:id="rId35"/>
    <p:sldId id="415" r:id="rId36"/>
    <p:sldId id="282" r:id="rId37"/>
    <p:sldId id="269" r:id="rId38"/>
    <p:sldId id="271" r:id="rId39"/>
    <p:sldId id="448" r:id="rId40"/>
    <p:sldId id="272" r:id="rId41"/>
    <p:sldId id="281" r:id="rId42"/>
    <p:sldId id="273" r:id="rId43"/>
    <p:sldId id="275" r:id="rId44"/>
    <p:sldId id="276" r:id="rId45"/>
    <p:sldId id="417" r:id="rId46"/>
    <p:sldId id="277" r:id="rId47"/>
    <p:sldId id="396" r:id="rId48"/>
    <p:sldId id="397" r:id="rId49"/>
    <p:sldId id="398" r:id="rId50"/>
    <p:sldId id="416" r:id="rId51"/>
    <p:sldId id="399" r:id="rId52"/>
    <p:sldId id="400" r:id="rId53"/>
    <p:sldId id="427" r:id="rId54"/>
    <p:sldId id="428" r:id="rId55"/>
    <p:sldId id="429" r:id="rId56"/>
    <p:sldId id="430" r:id="rId57"/>
    <p:sldId id="445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40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446" r:id="rId99"/>
    <p:sldId id="418" r:id="rId100"/>
    <p:sldId id="447" r:id="rId101"/>
    <p:sldId id="419" r:id="rId102"/>
    <p:sldId id="360" r:id="rId103"/>
    <p:sldId id="361" r:id="rId104"/>
    <p:sldId id="420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6" r:id="rId119"/>
    <p:sldId id="375" r:id="rId120"/>
    <p:sldId id="405" r:id="rId121"/>
    <p:sldId id="431" r:id="rId122"/>
    <p:sldId id="432" r:id="rId123"/>
    <p:sldId id="433" r:id="rId124"/>
    <p:sldId id="434" r:id="rId125"/>
    <p:sldId id="435" r:id="rId126"/>
    <p:sldId id="436" r:id="rId127"/>
    <p:sldId id="437" r:id="rId128"/>
    <p:sldId id="442" r:id="rId129"/>
    <p:sldId id="443" r:id="rId130"/>
    <p:sldId id="444" r:id="rId131"/>
    <p:sldId id="377" r:id="rId132"/>
    <p:sldId id="378" r:id="rId133"/>
    <p:sldId id="379" r:id="rId134"/>
    <p:sldId id="380" r:id="rId135"/>
    <p:sldId id="381" r:id="rId136"/>
    <p:sldId id="382" r:id="rId137"/>
    <p:sldId id="383" r:id="rId138"/>
    <p:sldId id="384" r:id="rId139"/>
    <p:sldId id="385" r:id="rId140"/>
    <p:sldId id="386" r:id="rId141"/>
    <p:sldId id="387" r:id="rId142"/>
    <p:sldId id="388" r:id="rId143"/>
    <p:sldId id="389" r:id="rId144"/>
    <p:sldId id="390" r:id="rId145"/>
    <p:sldId id="391" r:id="rId146"/>
    <p:sldId id="392" r:id="rId147"/>
    <p:sldId id="393" r:id="rId148"/>
    <p:sldId id="421" r:id="rId1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C0C"/>
    <a:srgbClr val="109B01"/>
    <a:srgbClr val="1FCC0D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9B77F52-18B6-BF46-9E23-58277594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63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encryption is not required in this protocol.</a:t>
            </a:r>
            <a:r>
              <a:rPr lang="en-US" baseline="0" dirty="0" smtClean="0"/>
              <a:t> Signing the DH values prevents the </a:t>
            </a:r>
            <a:r>
              <a:rPr lang="en-US" baseline="0" dirty="0" err="1" smtClean="0"/>
              <a:t>MiM</a:t>
            </a:r>
            <a:r>
              <a:rPr lang="en-US" baseline="0" dirty="0" smtClean="0"/>
              <a:t> attack, while signing the </a:t>
            </a:r>
            <a:r>
              <a:rPr lang="en-US" baseline="0" dirty="0" err="1" smtClean="0"/>
              <a:t>nonces</a:t>
            </a:r>
            <a:r>
              <a:rPr lang="en-US" baseline="0" dirty="0" smtClean="0"/>
              <a:t> prevents a replay.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77F52-18B6-BF46-9E23-5827759462F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KDC is playing a role comparable to a certificate authority</a:t>
            </a:r>
            <a:r>
              <a:rPr lang="en-US" baseline="0" dirty="0" smtClean="0"/>
              <a:t> (CA).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77F52-18B6-BF46-9E23-5827759462F3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Encrypting the TGT does prevent Trudy from knowing who the TGT belongs to---in subsequent use, Alice does not identify herself. So, that is</a:t>
            </a:r>
            <a:r>
              <a:rPr lang="en-US" baseline="0" dirty="0" smtClean="0"/>
              <a:t> probably</a:t>
            </a:r>
            <a:r>
              <a:rPr lang="en-US" dirty="0" smtClean="0"/>
              <a:t> worth</a:t>
            </a:r>
            <a:r>
              <a:rPr lang="en-US" baseline="0" dirty="0" smtClean="0"/>
              <a:t> the encryption; otherwise Alice would not really be anonymous in the “</a:t>
            </a:r>
            <a:r>
              <a:rPr lang="en-US" baseline="0" dirty="0" err="1" smtClean="0"/>
              <a:t>Kerberized</a:t>
            </a:r>
            <a:r>
              <a:rPr lang="en-US" baseline="0" dirty="0" smtClean="0"/>
              <a:t>” </a:t>
            </a:r>
            <a:r>
              <a:rPr lang="en-US" baseline="0" smtClean="0"/>
              <a:t>login to Bob.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77F52-18B6-BF46-9E23-5827759462F3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9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3DD28F6-43F7-4F4D-9261-26C85B40FA1C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4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C6E3856-A65B-9D42-BA84-89A177FDF14B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079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C6E3856-A65B-9D42-BA84-89A177FDF14B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1401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C6E3856-A65B-9D42-BA84-89A177FDF14B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11100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C6E3856-A65B-9D42-BA84-89A177FDF14B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388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C6E3856-A65B-9D42-BA84-89A177FDF14B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194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C6E3856-A65B-9D42-BA84-89A177FDF14B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0190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E55E094-F9D6-B34C-BD31-E7397AD409BC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75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BB7C8FD-B97F-2548-9DA5-AE69A2578BF7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9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ACDA25D-A5DD-1D40-8DC9-38EFBD8CE190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3F4E107-292B-3C43-92BA-5596BF6F5771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5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9E1134C-6981-3F40-B469-A1BF5CA81B36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3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6C244C3-4713-6145-82AE-FB40C4622FEF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0B20A64-82BB-E446-B8C1-604394C3BAE4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9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400FEF1-109D-8D4B-AB87-80FA0B51AE7E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A2716B9-976E-A84E-9100-3B9C863F7BD0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8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C6E3856-A65B-9D42-BA84-89A177FDF14B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96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2410.ht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e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bin"/><Relationship Id="rId7" Type="http://schemas.openxmlformats.org/officeDocument/2006/relationships/image" Target="../media/image11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audio" Target="../media/audio8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audio" Target="../media/audio7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752600"/>
            <a:ext cx="78486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Part III: Protocols</a:t>
            </a:r>
            <a:endParaRPr lang="en-US" dirty="0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0920892-1CE1-CD40-999B-D92C014F85E2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057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Authentication Protocols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47C8AE5-0E25-294B-A63C-379E1746E34A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Firewall-to-Firewall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28800"/>
            <a:ext cx="7772400" cy="914400"/>
          </a:xfrm>
        </p:spPr>
        <p:txBody>
          <a:bodyPr/>
          <a:lstStyle/>
          <a:p>
            <a:r>
              <a:rPr lang="en-US" dirty="0" smtClean="0"/>
              <a:t>IPSec tunnel mode used 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100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firewall-firew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79852"/>
            <a:ext cx="9018588" cy="204454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9800" y="4800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q"/>
              <a:defRPr/>
            </a:pPr>
            <a:r>
              <a:rPr lang="en-US" sz="3200" kern="0" dirty="0">
                <a:ea typeface="ＭＳ Ｐゴシック" charset="-128"/>
                <a:cs typeface="ＭＳ Ｐゴシック" charset="-128"/>
              </a:rPr>
              <a:t>Note: Local networks not protected</a:t>
            </a:r>
          </a:p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q"/>
              <a:defRPr/>
            </a:pPr>
            <a:r>
              <a:rPr lang="en-US" sz="3200" kern="0" dirty="0">
                <a:ea typeface="ＭＳ Ｐゴシック" charset="-128"/>
                <a:cs typeface="ＭＳ Ｐゴシック" charset="-128"/>
              </a:rPr>
              <a:t>Is there any advantage here?</a:t>
            </a:r>
            <a:endParaRPr lang="en-US" sz="3200" kern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Comparison of IPSec Modes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4419600" cy="762000"/>
          </a:xfrm>
        </p:spPr>
        <p:txBody>
          <a:bodyPr/>
          <a:lstStyle/>
          <a:p>
            <a:pPr eaLnBrk="1" hangingPunct="1"/>
            <a:r>
              <a:rPr lang="en-US"/>
              <a:t>Transport Mode</a:t>
            </a:r>
          </a:p>
        </p:txBody>
      </p:sp>
      <p:sp>
        <p:nvSpPr>
          <p:cNvPr id="1300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BB036D0-A14A-EC46-A8D9-0009B52D5388}" type="slidenum">
              <a:rPr lang="en-US" smtClean="0">
                <a:latin typeface="Times New Roman" charset="0"/>
              </a:rPr>
              <a:pPr/>
              <a:t>101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2209800" y="3810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Tunnel Mode</a:t>
            </a:r>
          </a:p>
        </p:txBody>
      </p:sp>
      <p:sp>
        <p:nvSpPr>
          <p:cNvPr id="130054" name="Rectangle 5"/>
          <p:cNvSpPr>
            <a:spLocks noChangeArrowheads="1"/>
          </p:cNvSpPr>
          <p:nvPr/>
        </p:nvSpPr>
        <p:spPr bwMode="auto">
          <a:xfrm>
            <a:off x="2514601" y="2209800"/>
            <a:ext cx="1231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 header</a:t>
            </a:r>
            <a:endParaRPr lang="en-US"/>
          </a:p>
        </p:txBody>
      </p:sp>
      <p:sp>
        <p:nvSpPr>
          <p:cNvPr id="130055" name="Rectangle 6"/>
          <p:cNvSpPr>
            <a:spLocks noChangeArrowheads="1"/>
          </p:cNvSpPr>
          <p:nvPr/>
        </p:nvSpPr>
        <p:spPr bwMode="auto">
          <a:xfrm>
            <a:off x="3935413" y="2228850"/>
            <a:ext cx="651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data</a:t>
            </a:r>
            <a:endParaRPr lang="en-US"/>
          </a:p>
        </p:txBody>
      </p:sp>
      <p:sp>
        <p:nvSpPr>
          <p:cNvPr id="130056" name="Rectangle 7"/>
          <p:cNvSpPr>
            <a:spLocks noChangeArrowheads="1"/>
          </p:cNvSpPr>
          <p:nvPr/>
        </p:nvSpPr>
        <p:spPr bwMode="auto">
          <a:xfrm>
            <a:off x="2514601" y="3219450"/>
            <a:ext cx="1231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/>
          </a:p>
        </p:txBody>
      </p:sp>
      <p:sp>
        <p:nvSpPr>
          <p:cNvPr id="130057" name="Rectangle 8"/>
          <p:cNvSpPr>
            <a:spLocks noChangeArrowheads="1"/>
          </p:cNvSpPr>
          <p:nvPr/>
        </p:nvSpPr>
        <p:spPr bwMode="auto">
          <a:xfrm>
            <a:off x="3962401" y="3219450"/>
            <a:ext cx="1604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IPSec header</a:t>
            </a:r>
            <a:endParaRPr lang="en-US" dirty="0"/>
          </a:p>
        </p:txBody>
      </p:sp>
      <p:sp>
        <p:nvSpPr>
          <p:cNvPr id="130058" name="Rectangle 9"/>
          <p:cNvSpPr>
            <a:spLocks noChangeArrowheads="1"/>
          </p:cNvSpPr>
          <p:nvPr/>
        </p:nvSpPr>
        <p:spPr bwMode="auto">
          <a:xfrm>
            <a:off x="5818187" y="3208338"/>
            <a:ext cx="651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data</a:t>
            </a:r>
            <a:endParaRPr lang="en-US" dirty="0"/>
          </a:p>
        </p:txBody>
      </p:sp>
      <p:sp>
        <p:nvSpPr>
          <p:cNvPr id="130059" name="Rectangle 10"/>
          <p:cNvSpPr>
            <a:spLocks noChangeArrowheads="1"/>
          </p:cNvSpPr>
          <p:nvPr/>
        </p:nvSpPr>
        <p:spPr bwMode="auto">
          <a:xfrm>
            <a:off x="25146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0" name="Rectangle 11"/>
          <p:cNvSpPr>
            <a:spLocks noChangeArrowheads="1"/>
          </p:cNvSpPr>
          <p:nvPr/>
        </p:nvSpPr>
        <p:spPr bwMode="auto">
          <a:xfrm>
            <a:off x="2514600" y="3200400"/>
            <a:ext cx="4038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1" name="Line 12"/>
          <p:cNvSpPr>
            <a:spLocks noChangeShapeType="1"/>
          </p:cNvSpPr>
          <p:nvPr/>
        </p:nvSpPr>
        <p:spPr bwMode="auto">
          <a:xfrm>
            <a:off x="38862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2" name="Line 13"/>
          <p:cNvSpPr>
            <a:spLocks noChangeShapeType="1"/>
          </p:cNvSpPr>
          <p:nvPr/>
        </p:nvSpPr>
        <p:spPr bwMode="auto">
          <a:xfrm>
            <a:off x="38862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3" name="Line 14"/>
          <p:cNvSpPr>
            <a:spLocks noChangeShapeType="1"/>
          </p:cNvSpPr>
          <p:nvPr/>
        </p:nvSpPr>
        <p:spPr bwMode="auto">
          <a:xfrm>
            <a:off x="57912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4" name="Line 15"/>
          <p:cNvSpPr>
            <a:spLocks noChangeShapeType="1"/>
          </p:cNvSpPr>
          <p:nvPr/>
        </p:nvSpPr>
        <p:spPr bwMode="auto">
          <a:xfrm>
            <a:off x="3200400" y="26749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5" name="Line 16"/>
          <p:cNvSpPr>
            <a:spLocks noChangeShapeType="1"/>
          </p:cNvSpPr>
          <p:nvPr/>
        </p:nvSpPr>
        <p:spPr bwMode="auto">
          <a:xfrm>
            <a:off x="4648200" y="2674938"/>
            <a:ext cx="15240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6" name="Rectangle 17"/>
          <p:cNvSpPr>
            <a:spLocks noChangeArrowheads="1"/>
          </p:cNvSpPr>
          <p:nvPr/>
        </p:nvSpPr>
        <p:spPr bwMode="auto">
          <a:xfrm>
            <a:off x="4662489" y="4572000"/>
            <a:ext cx="1231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 header</a:t>
            </a:r>
            <a:endParaRPr lang="en-US"/>
          </a:p>
        </p:txBody>
      </p:sp>
      <p:sp>
        <p:nvSpPr>
          <p:cNvPr id="130067" name="Rectangle 18"/>
          <p:cNvSpPr>
            <a:spLocks noChangeArrowheads="1"/>
          </p:cNvSpPr>
          <p:nvPr/>
        </p:nvSpPr>
        <p:spPr bwMode="auto">
          <a:xfrm>
            <a:off x="6069013" y="4591050"/>
            <a:ext cx="651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data</a:t>
            </a:r>
            <a:endParaRPr lang="en-US"/>
          </a:p>
        </p:txBody>
      </p:sp>
      <p:sp>
        <p:nvSpPr>
          <p:cNvPr id="130068" name="Rectangle 19"/>
          <p:cNvSpPr>
            <a:spLocks noChangeArrowheads="1"/>
          </p:cNvSpPr>
          <p:nvPr/>
        </p:nvSpPr>
        <p:spPr bwMode="auto">
          <a:xfrm>
            <a:off x="1654175" y="5573713"/>
            <a:ext cx="1388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new IP hdr</a:t>
            </a:r>
            <a:endParaRPr lang="en-US"/>
          </a:p>
        </p:txBody>
      </p:sp>
      <p:sp>
        <p:nvSpPr>
          <p:cNvPr id="130069" name="Rectangle 20"/>
          <p:cNvSpPr>
            <a:spLocks noChangeArrowheads="1"/>
          </p:cNvSpPr>
          <p:nvPr/>
        </p:nvSpPr>
        <p:spPr bwMode="auto">
          <a:xfrm>
            <a:off x="3124200" y="5573713"/>
            <a:ext cx="12458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IPSec </a:t>
            </a:r>
            <a:r>
              <a:rPr lang="en-US" sz="2000" dirty="0" err="1">
                <a:solidFill>
                  <a:srgbClr val="FF0000"/>
                </a:solidFill>
              </a:rPr>
              <a:t>hdr</a:t>
            </a:r>
            <a:endParaRPr lang="en-US" dirty="0"/>
          </a:p>
        </p:txBody>
      </p:sp>
      <p:sp>
        <p:nvSpPr>
          <p:cNvPr id="130070" name="Rectangle 21"/>
          <p:cNvSpPr>
            <a:spLocks noChangeArrowheads="1"/>
          </p:cNvSpPr>
          <p:nvPr/>
        </p:nvSpPr>
        <p:spPr bwMode="auto">
          <a:xfrm>
            <a:off x="4648201" y="5562600"/>
            <a:ext cx="1231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/>
          </a:p>
        </p:txBody>
      </p:sp>
      <p:sp>
        <p:nvSpPr>
          <p:cNvPr id="130071" name="Rectangle 22"/>
          <p:cNvSpPr>
            <a:spLocks noChangeArrowheads="1"/>
          </p:cNvSpPr>
          <p:nvPr/>
        </p:nvSpPr>
        <p:spPr bwMode="auto">
          <a:xfrm>
            <a:off x="4648200" y="45799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2" name="Rectangle 23"/>
          <p:cNvSpPr>
            <a:spLocks noChangeArrowheads="1"/>
          </p:cNvSpPr>
          <p:nvPr/>
        </p:nvSpPr>
        <p:spPr bwMode="auto">
          <a:xfrm>
            <a:off x="1600200" y="55626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3" name="Line 24"/>
          <p:cNvSpPr>
            <a:spLocks noChangeShapeType="1"/>
          </p:cNvSpPr>
          <p:nvPr/>
        </p:nvSpPr>
        <p:spPr bwMode="auto">
          <a:xfrm>
            <a:off x="6019800" y="4579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4" name="Line 25"/>
          <p:cNvSpPr>
            <a:spLocks noChangeShapeType="1"/>
          </p:cNvSpPr>
          <p:nvPr/>
        </p:nvSpPr>
        <p:spPr bwMode="auto">
          <a:xfrm>
            <a:off x="3124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5" name="Line 26"/>
          <p:cNvSpPr>
            <a:spLocks noChangeShapeType="1"/>
          </p:cNvSpPr>
          <p:nvPr/>
        </p:nvSpPr>
        <p:spPr bwMode="auto">
          <a:xfrm>
            <a:off x="4648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6" name="Line 27"/>
          <p:cNvSpPr>
            <a:spLocks noChangeShapeType="1"/>
          </p:cNvSpPr>
          <p:nvPr/>
        </p:nvSpPr>
        <p:spPr bwMode="auto">
          <a:xfrm>
            <a:off x="54102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7" name="Line 28"/>
          <p:cNvSpPr>
            <a:spLocks noChangeShapeType="1"/>
          </p:cNvSpPr>
          <p:nvPr/>
        </p:nvSpPr>
        <p:spPr bwMode="auto">
          <a:xfrm>
            <a:off x="64008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8" name="Rectangle 29"/>
          <p:cNvSpPr>
            <a:spLocks noChangeArrowheads="1"/>
          </p:cNvSpPr>
          <p:nvPr/>
        </p:nvSpPr>
        <p:spPr bwMode="auto">
          <a:xfrm>
            <a:off x="6069013" y="5573713"/>
            <a:ext cx="651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/>
          </a:p>
        </p:txBody>
      </p:sp>
      <p:sp>
        <p:nvSpPr>
          <p:cNvPr id="130079" name="Line 30"/>
          <p:cNvSpPr>
            <a:spLocks noChangeShapeType="1"/>
          </p:cNvSpPr>
          <p:nvPr/>
        </p:nvSpPr>
        <p:spPr bwMode="auto">
          <a:xfrm>
            <a:off x="6019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6934200" y="1447800"/>
            <a:ext cx="342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Transport Mode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Host-to-host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Tunnel Mode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Firewall-to-firewall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Transport</a:t>
            </a:r>
            <a:r>
              <a:rPr lang="en-US" sz="2800" dirty="0"/>
              <a:t> Mode </a:t>
            </a:r>
            <a:r>
              <a:rPr lang="en-US" sz="2800" dirty="0"/>
              <a:t>not </a:t>
            </a:r>
            <a:r>
              <a:rPr lang="en-US" sz="2800" dirty="0"/>
              <a:t>necessary…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…but it’s </a:t>
            </a:r>
            <a:r>
              <a:rPr lang="en-US" sz="2800" dirty="0"/>
              <a:t>more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1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Security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6962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kind of protection?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Confidentiality?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Integrity?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Both?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to protect?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Header?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Both?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ESP/AH </a:t>
            </a:r>
            <a:r>
              <a:rPr lang="en-US" sz="2800" dirty="0"/>
              <a:t>allow </a:t>
            </a:r>
            <a:r>
              <a:rPr lang="en-US" sz="2800" dirty="0"/>
              <a:t>some </a:t>
            </a:r>
            <a:r>
              <a:rPr lang="en-US" sz="2800" dirty="0"/>
              <a:t>combinations </a:t>
            </a:r>
            <a:r>
              <a:rPr lang="en-US" sz="2800" dirty="0"/>
              <a:t>of these</a:t>
            </a:r>
          </a:p>
        </p:txBody>
      </p:sp>
      <p:sp>
        <p:nvSpPr>
          <p:cNvPr id="1310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CCB310D-F8C5-1846-A3EA-465C9A13FC7E}" type="slidenum">
              <a:rPr lang="en-US" smtClean="0">
                <a:latin typeface="Times New Roman" charset="0"/>
              </a:rPr>
              <a:pPr/>
              <a:t>102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AH </a:t>
            </a:r>
            <a:r>
              <a:rPr lang="en-US" dirty="0" err="1"/>
              <a:t>vs</a:t>
            </a:r>
            <a:r>
              <a:rPr lang="en-US" dirty="0"/>
              <a:t> ESP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848600" cy="4495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AH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Authentication Header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Integrity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2"/>
                </a:solidFill>
              </a:rPr>
              <a:t>only</a:t>
            </a:r>
            <a:r>
              <a:rPr lang="en-US" sz="2400" dirty="0"/>
              <a:t> (no confidentiality)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Integrity-protect everything beyond IP header and some fields of header (why not all fields?)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ESP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Encapsulating Security Payload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Integrity and </a:t>
            </a:r>
            <a:r>
              <a:rPr lang="en-US" sz="2400" b="1" dirty="0">
                <a:solidFill>
                  <a:srgbClr val="3366FF"/>
                </a:solidFill>
              </a:rPr>
              <a:t>confidentiality</a:t>
            </a:r>
            <a:r>
              <a:rPr lang="en-US" sz="2400" dirty="0"/>
              <a:t> both</a:t>
            </a:r>
            <a:r>
              <a:rPr lang="en-US" sz="2400" b="1" dirty="0">
                <a:solidFill>
                  <a:srgbClr val="FF0000"/>
                </a:solidFill>
              </a:rPr>
              <a:t> required</a:t>
            </a:r>
            <a:endParaRPr lang="en-US" sz="2400" dirty="0"/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Protects everything beyond IP header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Integrity-only by using </a:t>
            </a:r>
            <a:r>
              <a:rPr lang="en-US" sz="2400" dirty="0">
                <a:hlinkClick r:id="rId2"/>
              </a:rPr>
              <a:t>NULL encryption</a:t>
            </a:r>
            <a:endParaRPr lang="en-US" sz="2400" dirty="0"/>
          </a:p>
        </p:txBody>
      </p:sp>
      <p:sp>
        <p:nvSpPr>
          <p:cNvPr id="132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E8B53ED-536B-3848-AC42-5209A0C72390}" type="slidenum">
              <a:rPr lang="en-US" smtClean="0">
                <a:latin typeface="Times New Roman" charset="0"/>
              </a:rPr>
              <a:pPr/>
              <a:t>103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ESP </a:t>
            </a:r>
            <a:r>
              <a:rPr lang="en-US" dirty="0"/>
              <a:t>NULL Encryption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76400"/>
            <a:ext cx="79248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According to RFC 2410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NULL encryption “is a block cipher the origins of which appear to be lost in antiquity”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“Despite rumors”, there is no evidence that NSA “suppressed publication of this algorithm”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Evidence suggests it was developed in Roman times as exportable version of Caesar’s cipher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Can make use of keys of varying length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No IV is required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err="1"/>
              <a:t>Null(P,K</a:t>
            </a:r>
            <a:r>
              <a:rPr lang="en-US" sz="2400" dirty="0"/>
              <a:t>) = P for any P and any key K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Is ESP with NULL encryption same as AH ?</a:t>
            </a:r>
            <a:endParaRPr lang="en-US" sz="2800" dirty="0"/>
          </a:p>
        </p:txBody>
      </p:sp>
      <p:sp>
        <p:nvSpPr>
          <p:cNvPr id="133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7E8EAF5-5C01-D743-8A38-EB2739E310AF}" type="slidenum">
              <a:rPr lang="en-US" smtClean="0">
                <a:latin typeface="Times New Roman" charset="0"/>
              </a:rPr>
              <a:pPr/>
              <a:t>104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Does AH Exist? (1)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8486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Cannot encrypt IP header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Routers must look at the IP header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IP addresses, TTL,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IP header exists to route packets!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AH protects </a:t>
            </a:r>
            <a:r>
              <a:rPr lang="en-US" sz="2800" b="1" dirty="0">
                <a:solidFill>
                  <a:schemeClr val="accent2"/>
                </a:solidFill>
              </a:rPr>
              <a:t>immutable fields</a:t>
            </a:r>
            <a:r>
              <a:rPr lang="en-US" sz="2800" dirty="0"/>
              <a:t> in IP header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Cannot integrity protect all header fields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TTL, for example,</a:t>
            </a:r>
            <a:r>
              <a:rPr lang="en-US" sz="2400" dirty="0"/>
              <a:t> will change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ESP does not protect IP header at all</a:t>
            </a:r>
          </a:p>
        </p:txBody>
      </p:sp>
      <p:sp>
        <p:nvSpPr>
          <p:cNvPr id="134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433C28-97C3-2643-9E4D-9070FDEA5270}" type="slidenum">
              <a:rPr lang="en-US" smtClean="0">
                <a:latin typeface="Times New Roman" charset="0"/>
              </a:rPr>
              <a:pPr/>
              <a:t>105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Why Does AH Exist? (2)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772400" cy="4343400"/>
          </a:xfrm>
        </p:spPr>
        <p:txBody>
          <a:bodyPr/>
          <a:lstStyle/>
          <a:p>
            <a:r>
              <a:rPr lang="en-US" sz="2800" dirty="0"/>
              <a:t>ESP encrypts everything beyond the IP header (if non-null encryption)</a:t>
            </a:r>
          </a:p>
          <a:p>
            <a:r>
              <a:rPr lang="en-US" sz="2800" dirty="0"/>
              <a:t>If ESP-encrypted, firewall cannot look at TCP header </a:t>
            </a:r>
            <a:r>
              <a:rPr lang="en-US" sz="2800" dirty="0"/>
              <a:t>in host-to-host case</a:t>
            </a:r>
            <a:endParaRPr lang="en-US" sz="2800" dirty="0"/>
          </a:p>
          <a:p>
            <a:r>
              <a:rPr lang="en-US" sz="2800" dirty="0"/>
              <a:t>Why not use ESP with NULL encryption?</a:t>
            </a:r>
          </a:p>
          <a:p>
            <a:pPr lvl="1"/>
            <a:r>
              <a:rPr lang="en-US" sz="2400" dirty="0"/>
              <a:t>Firewall sees ESP header, but does not know whether null encryption is used</a:t>
            </a:r>
          </a:p>
          <a:p>
            <a:pPr lvl="1"/>
            <a:r>
              <a:rPr lang="en-US" sz="2400" dirty="0"/>
              <a:t>End systems know, but </a:t>
            </a: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/>
              <a:t> the firewalls</a:t>
            </a:r>
          </a:p>
        </p:txBody>
      </p:sp>
      <p:sp>
        <p:nvSpPr>
          <p:cNvPr id="135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6504CB1-2FC4-1A4F-AE43-DF3584DF7DE2}" type="slidenum">
              <a:rPr lang="en-US" smtClean="0">
                <a:latin typeface="Times New Roman" charset="0"/>
              </a:rPr>
              <a:pPr/>
              <a:t>106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Why Does AH Exist? (3)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153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real reason why AH exists: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 one IETF meeting “someone from Microsoft gave an impassioned speech about how AH was useless…”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“…everyone in the room looked around and said `Hmm. He’s right, and we hate AH also, but if it annoys Microsoft let’s leave it in since we hate Microsoft more than we hate AH.’ ”</a:t>
            </a:r>
          </a:p>
        </p:txBody>
      </p:sp>
      <p:sp>
        <p:nvSpPr>
          <p:cNvPr id="136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1B6082B-04AE-084B-8E8C-47F09FADD15E}" type="slidenum">
              <a:rPr lang="en-US" smtClean="0">
                <a:latin typeface="Times New Roman" charset="0"/>
              </a:rPr>
              <a:pPr/>
              <a:t>107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bldLvl="2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sp>
        <p:nvSpPr>
          <p:cNvPr id="137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3FFCAC8-F36C-E248-969D-FB3B8155DB0C}" type="slidenum">
              <a:rPr lang="en-US" smtClean="0">
                <a:latin typeface="Times New Roman" charset="0"/>
              </a:rPr>
              <a:pPr/>
              <a:t>108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37220" name="Picture 3" descr="labor12a.jpg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514600"/>
            <a:ext cx="5029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Greek mythology, Kerberos is 3-headed dog that guards entrance to Hades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“Wouldn’t it make more sense to guard the exit?”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security, Kerberos is an authentication protocol based on symmetric key crypto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Originated at MIT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Based on</a:t>
            </a:r>
            <a:r>
              <a:rPr lang="en-US" sz="2400" dirty="0"/>
              <a:t> Needham </a:t>
            </a:r>
            <a:r>
              <a:rPr lang="en-US" sz="2400" dirty="0"/>
              <a:t>and </a:t>
            </a:r>
            <a:r>
              <a:rPr lang="en-US" sz="2400" dirty="0"/>
              <a:t>Schroeder protocol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Relies on a </a:t>
            </a:r>
            <a:r>
              <a:rPr lang="en-US" sz="2400" b="1" dirty="0">
                <a:solidFill>
                  <a:schemeClr val="accent2"/>
                </a:solidFill>
              </a:rPr>
              <a:t>Trusted Third Party (TTP)</a:t>
            </a:r>
            <a:endParaRPr lang="en-US" sz="2400" dirty="0"/>
          </a:p>
        </p:txBody>
      </p:sp>
      <p:sp>
        <p:nvSpPr>
          <p:cNvPr id="138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1418B2F-E442-CA4F-B3CE-833E540C7511}" type="slidenum">
              <a:rPr lang="en-US" smtClean="0">
                <a:latin typeface="Times New Roman" charset="0"/>
              </a:rPr>
              <a:pPr/>
              <a:t>109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Authentication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848600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Alice must prove her identity to </a:t>
            </a:r>
            <a:r>
              <a:rPr lang="en-US" sz="2800" dirty="0"/>
              <a:t>Bob</a:t>
            </a:r>
            <a:endParaRPr lang="en-US" sz="2400" dirty="0"/>
          </a:p>
          <a:p>
            <a:pPr lvl="1" eaLnBrk="1" hangingPunct="1"/>
            <a:r>
              <a:rPr lang="en-US" sz="2400" dirty="0"/>
              <a:t>Alice and Bob can be humans or </a:t>
            </a:r>
            <a:r>
              <a:rPr lang="en-US" sz="2400" b="1" dirty="0">
                <a:solidFill>
                  <a:schemeClr val="hlink"/>
                </a:solidFill>
              </a:rPr>
              <a:t>computers</a:t>
            </a:r>
            <a:endParaRPr lang="en-US" sz="2400" dirty="0"/>
          </a:p>
          <a:p>
            <a:pPr eaLnBrk="1" hangingPunct="1"/>
            <a:r>
              <a:rPr lang="en-US" sz="2800" dirty="0"/>
              <a:t>May also require Bob to prove he’s Bob (mutual authentication)</a:t>
            </a:r>
          </a:p>
          <a:p>
            <a:pPr eaLnBrk="1" hangingPunct="1"/>
            <a:r>
              <a:rPr lang="en-US" sz="2800" dirty="0"/>
              <a:t>Probably need to establish a </a:t>
            </a:r>
            <a:r>
              <a:rPr lang="en-US" sz="2800" b="1" dirty="0"/>
              <a:t>session key</a:t>
            </a:r>
            <a:endParaRPr lang="en-US" sz="2800" dirty="0"/>
          </a:p>
          <a:p>
            <a:pPr eaLnBrk="1" hangingPunct="1"/>
            <a:r>
              <a:rPr lang="en-US" sz="2800" dirty="0"/>
              <a:t>May have other requirements, such as</a:t>
            </a:r>
            <a:endParaRPr lang="en-US" sz="2800" dirty="0"/>
          </a:p>
          <a:p>
            <a:pPr lvl="1" eaLnBrk="1" hangingPunct="1"/>
            <a:r>
              <a:rPr lang="en-US" sz="2400" dirty="0"/>
              <a:t>Public keys, symmetric keys, hash functions, …</a:t>
            </a:r>
          </a:p>
          <a:p>
            <a:pPr lvl="1" eaLnBrk="1" hangingPunct="1"/>
            <a:r>
              <a:rPr lang="en-US" sz="2400" dirty="0"/>
              <a:t>Anonymity, plausible deniability,</a:t>
            </a:r>
            <a:r>
              <a:rPr lang="en-US" sz="2400" dirty="0"/>
              <a:t> perfect forward secrecy, etc.</a:t>
            </a:r>
            <a:endParaRPr lang="en-US" sz="2400" dirty="0"/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7EA4D7F-5FE0-B843-BFDB-E035B36A28FD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Motivation for Kerberos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7724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Authentication using public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users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key pairs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Authentication using symmetric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users requires (on the order of)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/>
              <a:t> keys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Symmetric key case </a:t>
            </a:r>
            <a:r>
              <a:rPr lang="en-US" sz="2800" b="1" dirty="0">
                <a:solidFill>
                  <a:schemeClr val="accent2"/>
                </a:solidFill>
              </a:rPr>
              <a:t>does not </a:t>
            </a:r>
            <a:r>
              <a:rPr lang="en-US" sz="2800" b="1" dirty="0">
                <a:solidFill>
                  <a:schemeClr val="accent2"/>
                </a:solidFill>
              </a:rPr>
              <a:t>scale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Kerberos based on symmetric keys but only requires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keys for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users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sz="2400" dirty="0"/>
              <a:t>Security depends on TTP </a:t>
            </a:r>
          </a:p>
          <a:p>
            <a:pPr lvl="1" eaLnBrk="1" hangingPunct="1">
              <a:lnSpc>
                <a:spcPct val="90000"/>
              </a:lnSpc>
              <a:buFontTx/>
              <a:buChar char="+"/>
            </a:pPr>
            <a:r>
              <a:rPr lang="en-US" sz="2400" dirty="0"/>
              <a:t>No PKI is needed </a:t>
            </a:r>
          </a:p>
        </p:txBody>
      </p:sp>
      <p:sp>
        <p:nvSpPr>
          <p:cNvPr id="139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81F1A3-421B-2C42-BAFE-CC4C7CBED916}" type="slidenum">
              <a:rPr lang="en-US" smtClean="0">
                <a:latin typeface="Times New Roman" charset="0"/>
              </a:rPr>
              <a:pPr/>
              <a:t>110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KDC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34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Kerberos </a:t>
            </a:r>
            <a:r>
              <a:rPr lang="en-US" sz="2800" b="1" dirty="0">
                <a:solidFill>
                  <a:schemeClr val="accent2"/>
                </a:solidFill>
              </a:rPr>
              <a:t>Key Distribution Center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accent2"/>
                </a:solidFill>
              </a:rPr>
              <a:t>KDC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KDC acts as the TTP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TTP is trusted, so it must not be </a:t>
            </a:r>
            <a:r>
              <a:rPr lang="en-US" sz="2400" dirty="0"/>
              <a:t>compromised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KDC shares symmetric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/>
              <a:t> with Alice,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B</a:t>
            </a:r>
            <a:r>
              <a:rPr lang="en-US" sz="2800" dirty="0"/>
              <a:t> with Bob,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C</a:t>
            </a:r>
            <a:r>
              <a:rPr lang="en-US" sz="2800" dirty="0"/>
              <a:t> with Carol, etc.</a:t>
            </a:r>
            <a:endParaRPr lang="en-US" sz="2800" dirty="0"/>
          </a:p>
          <a:p>
            <a:pPr>
              <a:lnSpc>
                <a:spcPct val="85000"/>
              </a:lnSpc>
            </a:pPr>
            <a:r>
              <a:rPr lang="en-US" sz="2800" dirty="0"/>
              <a:t>And a master </a:t>
            </a:r>
            <a:r>
              <a:rPr lang="en-US" sz="2800" dirty="0"/>
              <a:t>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KDC</a:t>
            </a:r>
            <a:r>
              <a:rPr lang="en-US" sz="2800" dirty="0"/>
              <a:t> known </a:t>
            </a:r>
            <a:r>
              <a:rPr lang="en-US" sz="2800" b="1" i="1" dirty="0"/>
              <a:t>only</a:t>
            </a:r>
            <a:r>
              <a:rPr lang="en-US" sz="2800" dirty="0"/>
              <a:t> to KDC</a:t>
            </a:r>
            <a:endParaRPr lang="en-US" sz="2800" baseline="-25000" dirty="0"/>
          </a:p>
          <a:p>
            <a:pPr>
              <a:lnSpc>
                <a:spcPct val="85000"/>
              </a:lnSpc>
            </a:pPr>
            <a:r>
              <a:rPr lang="en-US" sz="2800" dirty="0"/>
              <a:t>KDC enables authentication, session keys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Session key for confidentiality and integrity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In practice, crypto algorithm is DES</a:t>
            </a:r>
          </a:p>
        </p:txBody>
      </p:sp>
      <p:sp>
        <p:nvSpPr>
          <p:cNvPr id="140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8B672C2-4AE6-5A4A-A7B9-C6B1EB474C13}" type="slidenum">
              <a:rPr lang="en-US" smtClean="0">
                <a:latin typeface="Times New Roman" charset="0"/>
              </a:rPr>
              <a:pPr/>
              <a:t>111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Tickets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4648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KDC issue </a:t>
            </a:r>
            <a:r>
              <a:rPr lang="en-US" sz="2800" b="1" dirty="0">
                <a:solidFill>
                  <a:schemeClr val="accent2"/>
                </a:solidFill>
              </a:rPr>
              <a:t>tickets</a:t>
            </a:r>
            <a:r>
              <a:rPr lang="en-US" sz="2800" dirty="0"/>
              <a:t> containing info needed to access network resources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KDC also issues </a:t>
            </a:r>
            <a:r>
              <a:rPr lang="en-US" sz="2800" b="1" dirty="0">
                <a:solidFill>
                  <a:schemeClr val="accent2"/>
                </a:solidFill>
              </a:rPr>
              <a:t>Ticket-Granting Tickets</a:t>
            </a:r>
            <a:r>
              <a:rPr lang="en-US" sz="2800" dirty="0"/>
              <a:t> or </a:t>
            </a:r>
            <a:r>
              <a:rPr lang="en-US" sz="2800" b="1" dirty="0" err="1">
                <a:solidFill>
                  <a:schemeClr val="accent2"/>
                </a:solidFill>
                <a:latin typeface="Times-Roman" charset="0"/>
              </a:rPr>
              <a:t>TGT</a:t>
            </a:r>
            <a:r>
              <a:rPr lang="en-US" sz="2800" b="1" dirty="0" err="1">
                <a:solidFill>
                  <a:schemeClr val="accent2"/>
                </a:solidFill>
              </a:rPr>
              <a:t>s</a:t>
            </a:r>
            <a:r>
              <a:rPr lang="en-US" sz="2800" dirty="0"/>
              <a:t> </a:t>
            </a:r>
            <a:r>
              <a:rPr lang="en-US" sz="2800" dirty="0"/>
              <a:t>that are used to obtain </a:t>
            </a:r>
            <a:r>
              <a:rPr lang="en-US" sz="2800" dirty="0"/>
              <a:t>tickets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Each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contains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Session key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User’s ID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Expiration time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Every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is encrypted with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KDC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So,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can only be read by the KDC</a:t>
            </a:r>
          </a:p>
        </p:txBody>
      </p:sp>
      <p:sp>
        <p:nvSpPr>
          <p:cNvPr id="141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0C52665-DDC9-A14F-A998-2B2299044F71}" type="slidenum">
              <a:rPr lang="en-US" smtClean="0">
                <a:latin typeface="Times New Roman" charset="0"/>
              </a:rPr>
              <a:pPr/>
              <a:t>112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Kerberized Login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Alice enters her password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Then Alice’s</a:t>
            </a:r>
            <a:r>
              <a:rPr lang="en-US" sz="2800" dirty="0"/>
              <a:t> computer does following: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Derives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 from Alice’s password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Uses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 to get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for Alice </a:t>
            </a:r>
            <a:r>
              <a:rPr lang="en-US" sz="2400" dirty="0"/>
              <a:t>from </a:t>
            </a:r>
            <a:r>
              <a:rPr lang="en-US" sz="2400" dirty="0"/>
              <a:t>KDC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Alice then uses her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(credentials) to securely access network resources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Plus:</a:t>
            </a:r>
            <a:r>
              <a:rPr lang="en-US" sz="2800" dirty="0"/>
              <a:t> Security is transparent to Alice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Minus:</a:t>
            </a:r>
            <a:r>
              <a:rPr lang="en-US" sz="2800" dirty="0"/>
              <a:t> KDC </a:t>
            </a:r>
            <a:r>
              <a:rPr lang="en-US" sz="2800" b="1" i="1" dirty="0"/>
              <a:t>must</a:t>
            </a:r>
            <a:r>
              <a:rPr lang="en-US" sz="2800" dirty="0"/>
              <a:t> be secure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it’s trusted!</a:t>
            </a:r>
          </a:p>
        </p:txBody>
      </p:sp>
      <p:sp>
        <p:nvSpPr>
          <p:cNvPr id="142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F576446-ED6A-F640-BE1F-97F0B3727A90}" type="slidenum">
              <a:rPr lang="en-US" smtClean="0">
                <a:latin typeface="Times New Roman" charset="0"/>
              </a:rPr>
              <a:pPr/>
              <a:t>113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/>
              <a:t>Kerberized Login</a:t>
            </a:r>
          </a:p>
        </p:txBody>
      </p:sp>
      <p:sp>
        <p:nvSpPr>
          <p:cNvPr id="267280" name="Rectangle 16"/>
          <p:cNvSpPr>
            <a:spLocks noGrp="1" noChangeArrowheads="1"/>
          </p:cNvSpPr>
          <p:nvPr>
            <p:ph idx="1"/>
          </p:nvPr>
        </p:nvSpPr>
        <p:spPr>
          <a:xfrm>
            <a:off x="2209800" y="3657600"/>
            <a:ext cx="7848600" cy="24384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sz="2800"/>
              <a:t>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 = h(</a:t>
            </a:r>
            <a:r>
              <a:rPr lang="en-US" sz="2800"/>
              <a:t>Alice’s password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>
              <a:lnSpc>
                <a:spcPct val="85000"/>
              </a:lnSpc>
            </a:pPr>
            <a:r>
              <a:rPr lang="en-US" sz="2800"/>
              <a:t>KDC creates session key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 baseline="-25000">
                <a:latin typeface="Times-Roman" charset="0"/>
              </a:rPr>
              <a:t>A</a:t>
            </a:r>
          </a:p>
          <a:p>
            <a:pPr>
              <a:lnSpc>
                <a:spcPct val="85000"/>
              </a:lnSpc>
            </a:pPr>
            <a:r>
              <a:rPr lang="en-US" sz="2800"/>
              <a:t>Alice’s computer decrypts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TGT</a:t>
            </a:r>
            <a:endParaRPr lang="en-US" sz="2800"/>
          </a:p>
          <a:p>
            <a:pPr lvl="1">
              <a:lnSpc>
                <a:spcPct val="85000"/>
              </a:lnSpc>
            </a:pPr>
            <a:r>
              <a:rPr lang="en-US" sz="2400"/>
              <a:t>Then it forgets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A</a:t>
            </a:r>
            <a:endParaRPr lang="en-US" sz="2400"/>
          </a:p>
          <a:p>
            <a:pPr>
              <a:lnSpc>
                <a:spcPct val="85000"/>
              </a:lnSpc>
            </a:pPr>
            <a:r>
              <a:rPr lang="en-US" sz="2800">
                <a:latin typeface="Times-Roman" charset="0"/>
              </a:rPr>
              <a:t>TGT = E(“Alice”, S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, K</a:t>
            </a:r>
            <a:r>
              <a:rPr lang="en-US" sz="2800" baseline="-25000">
                <a:latin typeface="Times-Roman" charset="0"/>
              </a:rPr>
              <a:t>KDC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</p:txBody>
      </p:sp>
      <p:sp>
        <p:nvSpPr>
          <p:cNvPr id="143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58119BE-471D-0145-9793-309CDEF8D18D}" type="slidenum">
              <a:rPr lang="en-US" smtClean="0">
                <a:latin typeface="Times New Roman" charset="0"/>
              </a:rPr>
              <a:pPr/>
              <a:t>114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2971800" y="22860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 flipH="1">
            <a:off x="6297613" y="2895600"/>
            <a:ext cx="190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1827213" y="30908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V="1">
            <a:off x="6297613" y="1828801"/>
            <a:ext cx="1828800" cy="23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3201988" y="1828800"/>
            <a:ext cx="847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Alice’s</a:t>
            </a:r>
            <a:endParaRPr lang="en-US"/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6248400" y="1371600"/>
            <a:ext cx="13516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Alice wants</a:t>
            </a:r>
            <a:endParaRPr lang="en-US"/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3006725" y="2209800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password</a:t>
            </a:r>
            <a:endParaRPr lang="en-US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6526213" y="1828800"/>
            <a:ext cx="898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 a TGT</a:t>
            </a:r>
            <a:endParaRPr lang="en-US"/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6472239" y="2438401"/>
            <a:ext cx="173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E(S</a:t>
            </a:r>
            <a:r>
              <a:rPr lang="en-US" sz="2000" baseline="-25000">
                <a:latin typeface="Times-Roman" charset="0"/>
              </a:rPr>
              <a:t>A</a:t>
            </a:r>
            <a:r>
              <a:rPr lang="en-US" sz="2000">
                <a:latin typeface="Times-Roman" charset="0"/>
              </a:rPr>
              <a:t>,TGT,K</a:t>
            </a:r>
            <a:r>
              <a:rPr lang="en-US" sz="2000" baseline="-25000">
                <a:latin typeface="Times-Roman" charset="0"/>
              </a:rPr>
              <a:t>A</a:t>
            </a:r>
            <a:r>
              <a:rPr lang="en-US" sz="2000">
                <a:latin typeface="Times-Roman" charset="0"/>
              </a:rPr>
              <a:t>)</a:t>
            </a:r>
            <a:endParaRPr lang="en-US"/>
          </a:p>
        </p:txBody>
      </p:sp>
      <p:pic>
        <p:nvPicPr>
          <p:cNvPr id="143373" name="Picture 14" descr="&#10;3dog-icon.gif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0" y="1600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4" name="Rectangle 15"/>
          <p:cNvSpPr>
            <a:spLocks noChangeArrowheads="1"/>
          </p:cNvSpPr>
          <p:nvPr/>
        </p:nvSpPr>
        <p:spPr bwMode="auto">
          <a:xfrm>
            <a:off x="8750301" y="3063875"/>
            <a:ext cx="71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KDC</a:t>
            </a:r>
          </a:p>
        </p:txBody>
      </p:sp>
      <p:sp>
        <p:nvSpPr>
          <p:cNvPr id="143376" name="Rectangle 17"/>
          <p:cNvSpPr>
            <a:spLocks noChangeArrowheads="1"/>
          </p:cNvSpPr>
          <p:nvPr/>
        </p:nvSpPr>
        <p:spPr bwMode="auto">
          <a:xfrm>
            <a:off x="4572001" y="2971800"/>
            <a:ext cx="1176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Computer</a:t>
            </a:r>
          </a:p>
        </p:txBody>
      </p:sp>
      <p:pic>
        <p:nvPicPr>
          <p:cNvPr id="143377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15001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8" name="Picture 1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3150" y="16002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80" grpId="0" autoUpdateAnimBg="0"/>
      <p:bldP spid="267268" grpId="0" animBg="1"/>
      <p:bldP spid="267269" grpId="0" animBg="1"/>
      <p:bldP spid="267271" grpId="0" animBg="1"/>
      <p:bldP spid="267272" grpId="0" autoUpdateAnimBg="0"/>
      <p:bldP spid="267273" grpId="0" autoUpdateAnimBg="0"/>
      <p:bldP spid="267274" grpId="0" autoUpdateAnimBg="0"/>
      <p:bldP spid="267276" grpId="0" autoUpdateAnimBg="0"/>
      <p:bldP spid="267277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Alice Requests</a:t>
            </a:r>
            <a:r>
              <a:rPr lang="en-US" dirty="0" smtClean="0"/>
              <a:t> “Ticket </a:t>
            </a:r>
            <a:r>
              <a:rPr lang="en-US" dirty="0"/>
              <a:t>to </a:t>
            </a:r>
            <a:r>
              <a:rPr lang="en-US" dirty="0" smtClean="0"/>
              <a:t>Bob”</a:t>
            </a:r>
            <a:endParaRPr lang="en-US" dirty="0"/>
          </a:p>
        </p:txBody>
      </p:sp>
      <p:sp>
        <p:nvSpPr>
          <p:cNvPr id="268303" name="Rectangle 15"/>
          <p:cNvSpPr>
            <a:spLocks noGrp="1" noChangeArrowheads="1"/>
          </p:cNvSpPr>
          <p:nvPr>
            <p:ph idx="1"/>
          </p:nvPr>
        </p:nvSpPr>
        <p:spPr>
          <a:xfrm>
            <a:off x="1981200" y="3733800"/>
            <a:ext cx="8229600" cy="24384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800" dirty="0">
                <a:latin typeface="Times-Roman" charset="0"/>
              </a:rPr>
              <a:t>REQUEST = (TGT, authenticator)</a:t>
            </a:r>
            <a:endParaRPr lang="en-US" sz="28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 dirty="0">
                <a:latin typeface="Times-Roman" charset="0"/>
              </a:rPr>
              <a:t>authenticator = </a:t>
            </a:r>
            <a:r>
              <a:rPr lang="en-US" sz="2400" dirty="0" err="1">
                <a:latin typeface="Times-Roman" charset="0"/>
              </a:rPr>
              <a:t>E(timestamp</a:t>
            </a:r>
            <a:r>
              <a:rPr lang="en-US" sz="2400" dirty="0">
                <a:latin typeface="Times-Roman" charset="0"/>
              </a:rPr>
              <a:t>, 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Times-Roman" charset="0"/>
              </a:rPr>
              <a:t>REPLY = </a:t>
            </a:r>
            <a:r>
              <a:rPr lang="en-US" sz="2800" dirty="0" err="1">
                <a:latin typeface="Times-Roman" charset="0"/>
              </a:rPr>
              <a:t>E(“Bob</a:t>
            </a:r>
            <a:r>
              <a:rPr lang="en-US" sz="2800" dirty="0">
                <a:latin typeface="Times-Roman" charset="0"/>
              </a:rPr>
              <a:t>”, K</a:t>
            </a:r>
            <a:r>
              <a:rPr lang="en-US" sz="2800" baseline="-25000" dirty="0">
                <a:latin typeface="Times-Roman" charset="0"/>
              </a:rPr>
              <a:t>AB</a:t>
            </a:r>
            <a:r>
              <a:rPr lang="en-US" sz="2800" dirty="0">
                <a:latin typeface="Times-Roman" charset="0"/>
              </a:rPr>
              <a:t>, ticket to Bob, S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 dirty="0">
                <a:latin typeface="Times-Roman" charset="0"/>
              </a:rPr>
              <a:t>ticket to Bob = </a:t>
            </a:r>
            <a:r>
              <a:rPr lang="en-US" sz="2400" dirty="0" err="1">
                <a:latin typeface="Times-Roman" charset="0"/>
              </a:rPr>
              <a:t>E(“Alice</a:t>
            </a:r>
            <a:r>
              <a:rPr lang="en-US" sz="2400" dirty="0">
                <a:latin typeface="Times-Roman" charset="0"/>
              </a:rPr>
              <a:t>”, K</a:t>
            </a:r>
            <a:r>
              <a:rPr lang="en-US" sz="2400" baseline="-25000" dirty="0">
                <a:latin typeface="Times-Roman" charset="0"/>
              </a:rPr>
              <a:t>AB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baseline="-25000" dirty="0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800" dirty="0"/>
              <a:t>KDC gets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/>
              <a:t> from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to verify timestamp</a:t>
            </a:r>
          </a:p>
        </p:txBody>
      </p:sp>
      <p:sp>
        <p:nvSpPr>
          <p:cNvPr id="144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127E708-203E-2745-BC26-1800B7432662}" type="slidenum">
              <a:rPr lang="en-US" smtClean="0">
                <a:latin typeface="Times New Roman" charset="0"/>
              </a:rPr>
              <a:pPr/>
              <a:t>115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2895600" y="24384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 flipH="1">
            <a:off x="6324600" y="2971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827213" y="31670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 flipV="1">
            <a:off x="6323013" y="1905000"/>
            <a:ext cx="18288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2819401" y="1981200"/>
            <a:ext cx="1326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Talk to Bob</a:t>
            </a:r>
            <a:endParaRPr lang="en-US"/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6430963" y="1219201"/>
            <a:ext cx="1384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-Roman" charset="0"/>
              </a:rPr>
              <a:t>I want to</a:t>
            </a:r>
          </a:p>
          <a:p>
            <a:pPr algn="ctr"/>
            <a:r>
              <a:rPr lang="en-US" sz="2000">
                <a:latin typeface="Times-Roman" charset="0"/>
              </a:rPr>
              <a:t>talk to Bob</a:t>
            </a:r>
            <a:endParaRPr lang="en-US" sz="2000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6429460" y="1946275"/>
            <a:ext cx="14269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-Roman" charset="0"/>
              </a:rPr>
              <a:t>REQUEST</a:t>
            </a:r>
            <a:endParaRPr lang="en-US"/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6831014" y="2590801"/>
            <a:ext cx="1017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REPLY</a:t>
            </a:r>
            <a:endParaRPr lang="en-US"/>
          </a:p>
        </p:txBody>
      </p:sp>
      <p:pic>
        <p:nvPicPr>
          <p:cNvPr id="144396" name="Picture 13" descr="&#10;3dog-icon.gif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58200" y="1752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7" name="Rectangle 14"/>
          <p:cNvSpPr>
            <a:spLocks noChangeArrowheads="1"/>
          </p:cNvSpPr>
          <p:nvPr/>
        </p:nvSpPr>
        <p:spPr bwMode="auto">
          <a:xfrm>
            <a:off x="8839201" y="3200400"/>
            <a:ext cx="71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KDC</a:t>
            </a:r>
          </a:p>
        </p:txBody>
      </p:sp>
      <p:sp>
        <p:nvSpPr>
          <p:cNvPr id="144399" name="Rectangle 16"/>
          <p:cNvSpPr>
            <a:spLocks noChangeArrowheads="1"/>
          </p:cNvSpPr>
          <p:nvPr/>
        </p:nvSpPr>
        <p:spPr bwMode="auto">
          <a:xfrm>
            <a:off x="4552951" y="3140075"/>
            <a:ext cx="1176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Computer</a:t>
            </a:r>
          </a:p>
        </p:txBody>
      </p:sp>
      <p:pic>
        <p:nvPicPr>
          <p:cNvPr id="144400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20850" y="15240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401" name="Picture 1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16764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3" grpId="0" autoUpdateAnimBg="0"/>
      <p:bldP spid="268292" grpId="0" animBg="1"/>
      <p:bldP spid="268293" grpId="0" animBg="1"/>
      <p:bldP spid="268295" grpId="0" animBg="1"/>
      <p:bldP spid="268296" grpId="0" autoUpdateAnimBg="0"/>
      <p:bldP spid="268297" grpId="0" autoUpdateAnimBg="0"/>
      <p:bldP spid="268299" grpId="0" autoUpdateAnimBg="0"/>
      <p:bldP spid="268300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Alice Uses Ticket to Bob</a:t>
            </a:r>
          </a:p>
        </p:txBody>
      </p:sp>
      <p:sp>
        <p:nvSpPr>
          <p:cNvPr id="269320" name="Rectangle 8"/>
          <p:cNvSpPr>
            <a:spLocks noGrp="1" noChangeArrowheads="1"/>
          </p:cNvSpPr>
          <p:nvPr>
            <p:ph idx="1"/>
          </p:nvPr>
        </p:nvSpPr>
        <p:spPr>
          <a:xfrm>
            <a:off x="1981200" y="4191000"/>
            <a:ext cx="8382000" cy="20574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>
                <a:latin typeface="Times-Roman" charset="0"/>
              </a:rPr>
              <a:t>ticket to Bob = E(“Alice”, 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, K</a:t>
            </a:r>
            <a:r>
              <a:rPr lang="en-US" sz="2800" baseline="-25000">
                <a:latin typeface="Times-Roman" charset="0"/>
              </a:rPr>
              <a:t>B</a:t>
            </a:r>
            <a:r>
              <a:rPr lang="en-US" sz="2800">
                <a:latin typeface="Times-Roman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800">
                <a:latin typeface="Times-Roman" charset="0"/>
              </a:rPr>
              <a:t>authenticator = E(timestamp, 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>
              <a:spcBef>
                <a:spcPct val="0"/>
              </a:spcBef>
            </a:pPr>
            <a:r>
              <a:rPr lang="en-US" sz="2800"/>
              <a:t>Bob decrypts </a:t>
            </a:r>
            <a:r>
              <a:rPr lang="en-US" sz="2800">
                <a:latin typeface="Times-Roman" charset="0"/>
              </a:rPr>
              <a:t>“ticket to Bob”</a:t>
            </a:r>
            <a:r>
              <a:rPr lang="en-US" sz="2800"/>
              <a:t> to get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/>
              <a:t> which he then uses to verify </a:t>
            </a:r>
            <a:r>
              <a:rPr lang="en-US" sz="2800">
                <a:latin typeface="Times-Roman" charset="0"/>
              </a:rPr>
              <a:t>timestamp</a:t>
            </a:r>
          </a:p>
        </p:txBody>
      </p:sp>
      <p:sp>
        <p:nvSpPr>
          <p:cNvPr id="145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3486CFA-A939-1B42-8F64-491BCDFF9DF3}" type="slidenum">
              <a:rPr lang="en-US" smtClean="0">
                <a:latin typeface="Times New Roman" charset="0"/>
              </a:rPr>
              <a:pPr/>
              <a:t>116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 flipH="1">
            <a:off x="4129088" y="3048000"/>
            <a:ext cx="4114800" cy="26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 flipV="1">
            <a:off x="4129088" y="2413000"/>
            <a:ext cx="4113212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4605366" y="1928813"/>
            <a:ext cx="29161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ticket to Bob, authenticator</a:t>
            </a:r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4941859" y="2538413"/>
            <a:ext cx="2435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E(timestamp + 1, K</a:t>
            </a:r>
            <a:r>
              <a:rPr lang="en-US" baseline="-25000">
                <a:latin typeface="Times-Roman" charset="0"/>
              </a:rPr>
              <a:t>AB</a:t>
            </a:r>
            <a:r>
              <a:rPr lang="en-US">
                <a:latin typeface="Times-Roman" charset="0"/>
              </a:rPr>
              <a:t>)</a:t>
            </a:r>
            <a:endParaRPr lang="en-US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2697663" y="3267076"/>
            <a:ext cx="11769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/>
              <a:t>Alice’s </a:t>
            </a:r>
          </a:p>
          <a:p>
            <a:pPr algn="ctr">
              <a:lnSpc>
                <a:spcPct val="80000"/>
              </a:lnSpc>
            </a:pPr>
            <a:r>
              <a:rPr lang="en-US"/>
              <a:t>Computer</a:t>
            </a:r>
          </a:p>
        </p:txBody>
      </p:sp>
      <p:sp>
        <p:nvSpPr>
          <p:cNvPr id="145418" name="Rectangle 11"/>
          <p:cNvSpPr>
            <a:spLocks noChangeArrowheads="1"/>
          </p:cNvSpPr>
          <p:nvPr/>
        </p:nvSpPr>
        <p:spPr bwMode="auto">
          <a:xfrm>
            <a:off x="8718551" y="3214688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Bob</a:t>
            </a:r>
          </a:p>
        </p:txBody>
      </p:sp>
      <p:pic>
        <p:nvPicPr>
          <p:cNvPr id="145419" name="Picture 12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1" y="1600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20" name="Picture 13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19050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0" grpId="0" autoUpdateAnimBg="0"/>
      <p:bldP spid="269315" grpId="0" animBg="1"/>
      <p:bldP spid="269316" grpId="0" animBg="1"/>
      <p:bldP spid="269317" grpId="0" autoUpdateAnimBg="0"/>
      <p:bldP spid="269319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8077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Key </a:t>
            </a:r>
            <a:r>
              <a:rPr lang="en-US" dirty="0">
                <a:latin typeface="Times-Roman" charset="0"/>
              </a:rPr>
              <a:t>S</a:t>
            </a:r>
            <a:r>
              <a:rPr lang="en-US" baseline="-25000" dirty="0">
                <a:latin typeface="Times-Roman" charset="0"/>
              </a:rPr>
              <a:t>A</a:t>
            </a:r>
            <a:r>
              <a:rPr lang="en-US" dirty="0"/>
              <a:t> used in authentication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confidentiality/integrity</a:t>
            </a:r>
          </a:p>
          <a:p>
            <a:pPr>
              <a:lnSpc>
                <a:spcPct val="90000"/>
              </a:lnSpc>
            </a:pPr>
            <a:r>
              <a:rPr lang="en-US" dirty="0"/>
              <a:t>Timestamps for</a:t>
            </a:r>
            <a:r>
              <a:rPr lang="en-US" dirty="0" smtClean="0"/>
              <a:t> authentication and replay </a:t>
            </a:r>
            <a:r>
              <a:rPr lang="en-US" dirty="0"/>
              <a:t>protection</a:t>
            </a:r>
          </a:p>
          <a:p>
            <a:pPr>
              <a:lnSpc>
                <a:spcPct val="90000"/>
              </a:lnSpc>
            </a:pPr>
            <a:r>
              <a:rPr lang="en-US" dirty="0"/>
              <a:t>Recall, that timestamps…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Reduce the number of </a:t>
            </a:r>
            <a:r>
              <a:rPr lang="en-US" dirty="0" smtClean="0"/>
              <a:t>messages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/>
              <a:t>like </a:t>
            </a:r>
            <a:r>
              <a:rPr lang="en-US" dirty="0"/>
              <a:t>a nonce that is known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But,</a:t>
            </a:r>
            <a:r>
              <a:rPr lang="en-US" dirty="0" smtClean="0"/>
              <a:t> “time” </a:t>
            </a:r>
            <a:r>
              <a:rPr lang="en-US" dirty="0"/>
              <a:t>is a security-critical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146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83F18A0-2D75-8F4A-AE1B-CE0935BADC6E}" type="slidenum">
              <a:rPr lang="en-US" smtClean="0">
                <a:latin typeface="Times New Roman" charset="0"/>
              </a:rPr>
              <a:pPr/>
              <a:t>117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Questions about Kerberos</a:t>
            </a:r>
            <a:endParaRPr lang="en-US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 Alice logs in, KDC sends </a:t>
            </a:r>
            <a:r>
              <a:rPr lang="en-US" sz="2400" dirty="0">
                <a:latin typeface="Times-Roman" charset="0"/>
              </a:rPr>
              <a:t>E(S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, TGT, 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</a:t>
            </a:r>
            <a:r>
              <a:rPr lang="en-US" sz="2800" dirty="0"/>
              <a:t>where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TGT = </a:t>
            </a:r>
            <a:r>
              <a:rPr lang="en-US" sz="2400" dirty="0" err="1">
                <a:latin typeface="Times-Roman" charset="0"/>
              </a:rPr>
              <a:t>E(“Alice</a:t>
            </a:r>
            <a:r>
              <a:rPr lang="en-US" sz="2400" dirty="0">
                <a:latin typeface="Times-Roman" charset="0"/>
              </a:rPr>
              <a:t>”, 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baseline="-25000" dirty="0">
                <a:latin typeface="Times-Roman" charset="0"/>
              </a:rPr>
              <a:t>KDC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Why is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encrypted with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?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A:</a:t>
            </a:r>
            <a:r>
              <a:rPr lang="en-US" sz="2400" dirty="0"/>
              <a:t> Enables Alice to be anonymous when </a:t>
            </a:r>
            <a:r>
              <a:rPr lang="en-US" sz="2400"/>
              <a:t>she later uses </a:t>
            </a:r>
            <a:r>
              <a:rPr lang="en-US" sz="2400" dirty="0"/>
              <a:t>her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to request a ticket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Alice’s “</a:t>
            </a:r>
            <a:r>
              <a:rPr lang="en-US" sz="2800" dirty="0" err="1"/>
              <a:t>Kerberized</a:t>
            </a:r>
            <a:r>
              <a:rPr lang="en-US" sz="2800" dirty="0"/>
              <a:t>” login to Bob, why can Alice remain anonymous?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Why is “ticket to Bob” sent to Alice?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Why doesn’t KDC send it directly to Bob?</a:t>
            </a:r>
          </a:p>
        </p:txBody>
      </p:sp>
      <p:sp>
        <p:nvSpPr>
          <p:cNvPr id="147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7A781FD-EE0A-9D41-9589-0F3654A5E740}" type="slidenum">
              <a:rPr lang="en-US" smtClean="0">
                <a:latin typeface="Times New Roman" charset="0"/>
              </a:rPr>
              <a:pPr/>
              <a:t>118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Alternatives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8001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Could have Alice’s computer remember password and use that for authentication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Then no KDC required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 hard to protect passwords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Also, does not scale</a:t>
            </a:r>
          </a:p>
          <a:p>
            <a:pPr>
              <a:lnSpc>
                <a:spcPct val="90000"/>
              </a:lnSpc>
            </a:pPr>
            <a:r>
              <a:rPr lang="en-US" sz="2800"/>
              <a:t>Could have KDC remember session key instead of putting it in a </a:t>
            </a:r>
            <a:r>
              <a:rPr lang="en-US" sz="2800">
                <a:latin typeface="Times-Roman" charset="0"/>
              </a:rPr>
              <a:t>TGT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Then no need for </a:t>
            </a:r>
            <a:r>
              <a:rPr lang="en-US" sz="2400">
                <a:latin typeface="Times-Roman" charset="0"/>
              </a:rPr>
              <a:t>TGT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But </a:t>
            </a:r>
            <a:r>
              <a:rPr lang="en-US" sz="2400" b="1">
                <a:solidFill>
                  <a:schemeClr val="accent2"/>
                </a:solidFill>
              </a:rPr>
              <a:t>stateless</a:t>
            </a:r>
            <a:r>
              <a:rPr lang="en-US" sz="2400"/>
              <a:t> KDC is major feature of Kerberos</a:t>
            </a:r>
          </a:p>
        </p:txBody>
      </p:sp>
      <p:sp>
        <p:nvSpPr>
          <p:cNvPr id="148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EEACF4C-A02A-804D-8CBF-D0D6A1BB4951}" type="slidenum">
              <a:rPr lang="en-US" smtClean="0">
                <a:latin typeface="Times New Roman" charset="0"/>
              </a:rPr>
              <a:pPr/>
              <a:t>119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Authentication on a stand-alone computer is relatively simple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For example, hash a password with a salt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</a:t>
            </a:r>
            <a:r>
              <a:rPr lang="en-US" sz="2400" dirty="0"/>
              <a:t>Secure </a:t>
            </a:r>
            <a:r>
              <a:rPr lang="en-US" sz="2400" dirty="0"/>
              <a:t>path,” attacks </a:t>
            </a:r>
            <a:r>
              <a:rPr lang="en-US" sz="2400" dirty="0"/>
              <a:t>on authentication </a:t>
            </a:r>
            <a:r>
              <a:rPr lang="en-US" sz="2400" dirty="0"/>
              <a:t>software, keystroke logging, etc., can be issues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Authentication over</a:t>
            </a:r>
            <a:r>
              <a:rPr lang="en-US" sz="2800" dirty="0"/>
              <a:t> a network is </a:t>
            </a:r>
            <a:r>
              <a:rPr lang="en-US" sz="2800" dirty="0"/>
              <a:t>challenging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Attacker can passively observe messages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Attacker can replay messages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Active attacks possible (insert, delete, change)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2CC4F25-0E0A-1049-B66A-307EF2D26EDF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bldLvl="2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Keys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8001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 Kerberos,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 = h(Alice’s password)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Could instead generate random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Compute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 = h(Alice’s password)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And Alice’s computer stores </a:t>
            </a:r>
            <a:r>
              <a:rPr lang="en-US" sz="2400">
                <a:latin typeface="Times-Roman" charset="0"/>
              </a:rPr>
              <a:t>E(K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/>
              <a:t>Then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need not change when Alice changes her password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 </a:t>
            </a:r>
            <a:r>
              <a:rPr lang="en-US" sz="2400">
                <a:latin typeface="Times-Roman" charset="0"/>
              </a:rPr>
              <a:t>E(K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)</a:t>
            </a:r>
            <a:r>
              <a:rPr lang="en-US" sz="2400"/>
              <a:t> must be stored on computer</a:t>
            </a:r>
          </a:p>
          <a:p>
            <a:pPr>
              <a:lnSpc>
                <a:spcPct val="90000"/>
              </a:lnSpc>
            </a:pPr>
            <a:r>
              <a:rPr lang="en-US" sz="2800"/>
              <a:t>This alternative approach is often used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 not in Kerberos</a:t>
            </a:r>
          </a:p>
        </p:txBody>
      </p:sp>
      <p:sp>
        <p:nvSpPr>
          <p:cNvPr id="149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676E2ED-DA87-9741-BE03-0578C06B42E4}" type="slidenum">
              <a:rPr lang="en-US" smtClean="0">
                <a:latin typeface="Times New Roman" charset="0"/>
              </a:rPr>
              <a:pPr/>
              <a:t>120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05000"/>
            <a:ext cx="7772400" cy="1143000"/>
          </a:xfrm>
        </p:spPr>
        <p:txBody>
          <a:bodyPr/>
          <a:lstStyle/>
          <a:p>
            <a:r>
              <a:rPr lang="en-US" dirty="0" smtClean="0"/>
              <a:t>WEP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121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172"/>
            <a:ext cx="1373238" cy="1496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762" y="1"/>
            <a:ext cx="1373238" cy="1496829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WEP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Wired Equivalent Privacy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stated goal of WEP is to </a:t>
            </a:r>
            <a:r>
              <a:rPr lang="en-US" sz="2800" b="1" dirty="0">
                <a:solidFill>
                  <a:schemeClr val="hlink"/>
                </a:solidFill>
              </a:rPr>
              <a:t>make wireless LAN as secure as a wired LAN</a:t>
            </a:r>
            <a:endParaRPr lang="en-US" sz="28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According to </a:t>
            </a:r>
            <a:r>
              <a:rPr lang="en-US" sz="2800" dirty="0" err="1"/>
              <a:t>Tanenbaum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“The 802.11 standard prescribes a data link-level security protocol called WEP (Wired Equivalent Privacy), which is designed to make the security of a wireless LAN as good as that of a wired LAN. Since the default for a wired LAN is no security at all, this goal is easy to achieve, and WEP achieves it as we shall see.”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191000"/>
            <a:ext cx="7924800" cy="182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Bob is </a:t>
            </a:r>
            <a:r>
              <a:rPr lang="en-US" sz="2800" b="1" i="1" dirty="0"/>
              <a:t>wireless access point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shared by access point and </a:t>
            </a:r>
            <a:r>
              <a:rPr lang="en-US" sz="2800" b="1" dirty="0">
                <a:solidFill>
                  <a:schemeClr val="hlink"/>
                </a:solidFill>
              </a:rPr>
              <a:t>all users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seldom (if ever) changes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WEP has many, many, many security flaws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123</a:t>
            </a:fld>
            <a:endParaRPr lang="en-US">
              <a:latin typeface="Times New Roman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3810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3733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3429000"/>
            <a:ext cx="965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Comic Sans Times-RomanMS" charset="0"/>
              </a:rPr>
              <a:t>K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63001" y="3368675"/>
            <a:ext cx="838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Times-Roman" charset="0"/>
              </a:rPr>
              <a:t>K</a:t>
            </a:r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810000" y="3376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19600" y="1676400"/>
            <a:ext cx="2569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Authentication Request</a:t>
            </a: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67388" y="226536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4001" y="2878138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E(R, K)</a:t>
            </a:r>
            <a:endParaRPr lang="en-US"/>
          </a:p>
        </p:txBody>
      </p:sp>
      <p:pic>
        <p:nvPicPr>
          <p:cNvPr id="13" name="Picture 1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9050" y="1828801"/>
            <a:ext cx="946150" cy="1624013"/>
          </a:xfrm>
          <a:prstGeom prst="rect">
            <a:avLst/>
          </a:prstGeom>
          <a:noFill/>
        </p:spPr>
      </p:pic>
      <p:pic>
        <p:nvPicPr>
          <p:cNvPr id="14" name="Picture 1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63001" y="16764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utoUpdateAnimBg="0"/>
      <p:bldP spid="11" grpId="0" autoUpdateAnimBg="0"/>
      <p:bldP spid="12" grpId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752600"/>
            <a:ext cx="7772400" cy="4191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WEP uses RC4 cipher for confidentiality</a:t>
            </a:r>
          </a:p>
          <a:p>
            <a:pPr lvl="1"/>
            <a:r>
              <a:rPr lang="en-US" sz="2400" dirty="0"/>
              <a:t>RC4 can be a strong cipher</a:t>
            </a:r>
          </a:p>
          <a:p>
            <a:pPr lvl="1"/>
            <a:r>
              <a:rPr lang="en-US" sz="2400" dirty="0"/>
              <a:t>But WEP introduces a subtle flaw…</a:t>
            </a:r>
          </a:p>
          <a:p>
            <a:pPr lvl="1"/>
            <a:r>
              <a:rPr lang="en-US" sz="2400" dirty="0"/>
              <a:t>…making cryptanalytic attacks feasible</a:t>
            </a:r>
          </a:p>
          <a:p>
            <a:r>
              <a:rPr lang="en-US" sz="2800" dirty="0"/>
              <a:t>WEP uses CRC for “integrity”</a:t>
            </a:r>
          </a:p>
          <a:p>
            <a:pPr lvl="1"/>
            <a:r>
              <a:rPr lang="en-US" sz="2400" dirty="0"/>
              <a:t>Should have used a MAC, HMAC, or similar</a:t>
            </a:r>
          </a:p>
          <a:p>
            <a:pPr lvl="1"/>
            <a:r>
              <a:rPr lang="en-US" sz="2400" dirty="0"/>
              <a:t>CRC is for error detection, not crypto integrity</a:t>
            </a:r>
          </a:p>
          <a:p>
            <a:pPr lvl="1"/>
            <a:r>
              <a:rPr lang="en-US" sz="2400" b="1" i="1" dirty="0"/>
              <a:t>Everyone</a:t>
            </a:r>
            <a:r>
              <a:rPr lang="en-US" sz="2400" dirty="0"/>
              <a:t> should know </a:t>
            </a:r>
            <a:r>
              <a:rPr lang="en-US" sz="2400" b="1" i="1" dirty="0"/>
              <a:t>NOT</a:t>
            </a:r>
            <a:r>
              <a:rPr lang="en-US" sz="2400" dirty="0"/>
              <a:t> to use CRC here…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Integrity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050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WEP “integrity” gives no crypto integrity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CRC is linear, so is stream cipher (XOR)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Trudy can change </a:t>
            </a:r>
            <a:r>
              <a:rPr lang="en-US" sz="2400" b="1" dirty="0" err="1">
                <a:solidFill>
                  <a:srgbClr val="0000FF"/>
                </a:solidFill>
              </a:rPr>
              <a:t>ciphertext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and CRC</a:t>
            </a:r>
            <a:r>
              <a:rPr lang="en-US" sz="2400" dirty="0"/>
              <a:t> so that checksum on </a:t>
            </a:r>
            <a:r>
              <a:rPr lang="en-US" sz="2400" b="1" i="1" dirty="0"/>
              <a:t>plaintext</a:t>
            </a:r>
            <a:r>
              <a:rPr lang="en-US" sz="2400" dirty="0"/>
              <a:t> remains valid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Then Trudy’s introduced changes go undetected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Requires no knowledge of the plaintext!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CRC does </a:t>
            </a:r>
            <a:r>
              <a:rPr lang="en-US" sz="2800" b="1" i="1" dirty="0"/>
              <a:t>not</a:t>
            </a:r>
            <a:r>
              <a:rPr lang="en-US" sz="2800" dirty="0"/>
              <a:t> provide a cryptographic integrity check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CRC designed to detect random errors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Not to detect intelligent changes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More WEP Integrity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8486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Suppose Trudy knows destination IP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Then Trudy also knows </a:t>
            </a:r>
            <a:r>
              <a:rPr lang="en-US" sz="2800" dirty="0" err="1"/>
              <a:t>keystream</a:t>
            </a:r>
            <a:r>
              <a:rPr lang="en-US" sz="2800" dirty="0"/>
              <a:t> used to encrypt IP address, since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hlink"/>
                </a:solidFill>
                <a:latin typeface="Times-Roman" charset="0"/>
              </a:rPr>
              <a:t>C</a:t>
            </a:r>
            <a:r>
              <a:rPr lang="en-US" sz="2400" dirty="0">
                <a:latin typeface="Times-Roman" charset="0"/>
              </a:rPr>
              <a:t> = destination IP address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 </a:t>
            </a:r>
            <a:r>
              <a:rPr lang="en-US" sz="2400" b="1" dirty="0" err="1">
                <a:solidFill>
                  <a:schemeClr val="hlink"/>
                </a:solidFill>
                <a:latin typeface="Times-Roman" charset="0"/>
              </a:rPr>
              <a:t>keystream</a:t>
            </a:r>
            <a:endParaRPr lang="en-US" sz="2400" dirty="0"/>
          </a:p>
          <a:p>
            <a:pPr>
              <a:lnSpc>
                <a:spcPct val="85000"/>
              </a:lnSpc>
            </a:pPr>
            <a:r>
              <a:rPr lang="en-US" sz="2800" dirty="0"/>
              <a:t>Then Trudy can replace 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C</a:t>
            </a:r>
            <a:r>
              <a:rPr lang="en-US" sz="2800" dirty="0"/>
              <a:t> with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  <a:sym typeface="Symbol" charset="2"/>
              </a:rPr>
              <a:t></a:t>
            </a:r>
            <a:r>
              <a:rPr lang="en-US" sz="2400" dirty="0">
                <a:latin typeface="Times-Roman" charset="0"/>
              </a:rPr>
              <a:t> = Trudy’s IP address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 </a:t>
            </a:r>
            <a:r>
              <a:rPr lang="en-US" sz="2400" b="1" dirty="0" err="1">
                <a:solidFill>
                  <a:schemeClr val="hlink"/>
                </a:solidFill>
                <a:latin typeface="Times-Roman" charset="0"/>
              </a:rPr>
              <a:t>keystream</a:t>
            </a:r>
            <a:endParaRPr lang="en-US" sz="2400" dirty="0"/>
          </a:p>
          <a:p>
            <a:pPr>
              <a:lnSpc>
                <a:spcPct val="85000"/>
              </a:lnSpc>
            </a:pPr>
            <a:r>
              <a:rPr lang="en-US" sz="2800" dirty="0"/>
              <a:t>And change the CRC so no error detected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Then what happens??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Moral: Big problems when integrity fails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7526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Recall WEP uses a long-term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RC4 is a stream cipher, so each packet must be encrypted using a different key</a:t>
            </a:r>
            <a:endParaRPr lang="en-US" sz="2800" dirty="0">
              <a:sym typeface="Symbol" charset="2"/>
            </a:endParaRPr>
          </a:p>
          <a:p>
            <a:pPr lvl="1"/>
            <a:r>
              <a:rPr lang="en-US" sz="2400" dirty="0"/>
              <a:t>Initialization Vector (</a:t>
            </a:r>
            <a:r>
              <a:rPr lang="en-US" sz="2400" dirty="0">
                <a:latin typeface="Times-Roman" charset="0"/>
              </a:rPr>
              <a:t>IV</a:t>
            </a:r>
            <a:r>
              <a:rPr lang="en-US" sz="2400" dirty="0"/>
              <a:t>) sent with packet</a:t>
            </a:r>
          </a:p>
          <a:p>
            <a:pPr lvl="1"/>
            <a:r>
              <a:rPr lang="en-US" sz="2400" dirty="0"/>
              <a:t>Sent in the clear, that is, </a:t>
            </a:r>
            <a:r>
              <a:rPr lang="en-US" sz="2400" dirty="0">
                <a:latin typeface="Times-Roman" charset="0"/>
              </a:rPr>
              <a:t>IV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/>
              <a:t> secret</a:t>
            </a:r>
          </a:p>
          <a:p>
            <a:pPr lvl="1"/>
            <a:r>
              <a:rPr lang="en-US" sz="2400" dirty="0"/>
              <a:t>Note: </a:t>
            </a:r>
            <a:r>
              <a:rPr lang="en-US" sz="2400" dirty="0">
                <a:latin typeface="Times-Roman" charset="0"/>
              </a:rPr>
              <a:t>IV</a:t>
            </a:r>
            <a:r>
              <a:rPr lang="en-US" sz="2400" dirty="0"/>
              <a:t> similar to </a:t>
            </a:r>
            <a:r>
              <a:rPr lang="en-US" sz="2400" dirty="0">
                <a:latin typeface="Times-Roman" charset="0"/>
              </a:rPr>
              <a:t>MI </a:t>
            </a:r>
            <a:r>
              <a:rPr lang="en-US" sz="2400" dirty="0"/>
              <a:t>in WWII ciphers</a:t>
            </a:r>
          </a:p>
          <a:p>
            <a:r>
              <a:rPr lang="en-US" sz="2800" dirty="0"/>
              <a:t>Actual RC4 key for packet is </a:t>
            </a:r>
            <a:r>
              <a:rPr lang="en-US" sz="2800" dirty="0">
                <a:latin typeface="Times-Roman" charset="0"/>
              </a:rPr>
              <a:t>(IV,K)</a:t>
            </a:r>
            <a:endParaRPr lang="en-US" sz="2800" dirty="0"/>
          </a:p>
          <a:p>
            <a:pPr lvl="1"/>
            <a:r>
              <a:rPr lang="en-US" sz="2400" dirty="0"/>
              <a:t>That is, </a:t>
            </a:r>
            <a:r>
              <a:rPr lang="en-US" sz="2400" dirty="0">
                <a:latin typeface="Times-Roman" charset="0"/>
              </a:rPr>
              <a:t>IV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chemeClr val="accent2"/>
                </a:solidFill>
              </a:rPr>
              <a:t>pre-pended</a:t>
            </a:r>
            <a:r>
              <a:rPr lang="en-US" sz="2400" dirty="0"/>
              <a:t> to long-term key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Cryptanalytic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WEP data encrypted using RC4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Packet key is </a:t>
            </a:r>
            <a:r>
              <a:rPr lang="en-US" sz="2400" dirty="0">
                <a:latin typeface="Times-Roman" charset="0"/>
              </a:rPr>
              <a:t>IV</a:t>
            </a:r>
            <a:r>
              <a:rPr lang="en-US" sz="2400" dirty="0"/>
              <a:t> with long-term key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3-byte </a:t>
            </a:r>
            <a:r>
              <a:rPr lang="en-US" sz="2400" dirty="0">
                <a:latin typeface="Times-Roman" charset="0"/>
              </a:rPr>
              <a:t>IV</a:t>
            </a:r>
            <a:r>
              <a:rPr lang="en-US" sz="2400" dirty="0"/>
              <a:t> is pre-pended to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Packet key is </a:t>
            </a:r>
            <a:r>
              <a:rPr lang="en-US" sz="2400" dirty="0">
                <a:latin typeface="Times-Roman" charset="0"/>
              </a:rPr>
              <a:t>(IV,K)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Recall </a:t>
            </a:r>
            <a:r>
              <a:rPr lang="en-US" sz="2800" dirty="0">
                <a:latin typeface="Times-Roman" charset="0"/>
              </a:rPr>
              <a:t>IV</a:t>
            </a:r>
            <a:r>
              <a:rPr lang="en-US" sz="2800" dirty="0"/>
              <a:t> is sent in the clear (not secret)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New </a:t>
            </a:r>
            <a:r>
              <a:rPr lang="en-US" sz="2400" dirty="0">
                <a:latin typeface="Times-Roman" charset="0"/>
              </a:rPr>
              <a:t>IV</a:t>
            </a:r>
            <a:r>
              <a:rPr lang="en-US" sz="2400" dirty="0"/>
              <a:t> sent with every packet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Long-term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seldom changes (maybe never)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 Trudy always knows </a:t>
            </a:r>
            <a:r>
              <a:rPr lang="en-US" sz="2800" dirty="0">
                <a:latin typeface="Times-Roman" charset="0"/>
              </a:rPr>
              <a:t>IV</a:t>
            </a:r>
            <a:r>
              <a:rPr lang="en-US" sz="2800" dirty="0"/>
              <a:t> and </a:t>
            </a:r>
            <a:r>
              <a:rPr lang="en-US" sz="2800" dirty="0" err="1"/>
              <a:t>ciphertext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Trudy wants to find the key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09600"/>
            <a:ext cx="7772400" cy="914400"/>
          </a:xfrm>
        </p:spPr>
        <p:txBody>
          <a:bodyPr/>
          <a:lstStyle/>
          <a:p>
            <a:r>
              <a:rPr lang="en-US" dirty="0" smtClean="0"/>
              <a:t>Cryptanalytic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153400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3-byte </a:t>
            </a:r>
            <a:r>
              <a:rPr lang="en-US" sz="2800" dirty="0">
                <a:latin typeface="Times-Roman" charset="0"/>
              </a:rPr>
              <a:t>IV</a:t>
            </a:r>
            <a:r>
              <a:rPr lang="en-US" sz="2800" dirty="0"/>
              <a:t> pre-pended to key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Denote the RC4 key </a:t>
            </a:r>
            <a:r>
              <a:rPr lang="en-US" sz="2800" b="1" dirty="0">
                <a:solidFill>
                  <a:schemeClr val="hlink"/>
                </a:solidFill>
              </a:rPr>
              <a:t>bytes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…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-Roman" charset="0"/>
              </a:rPr>
              <a:t>… </a:t>
            </a:r>
            <a:r>
              <a:rPr lang="en-US" sz="2400" dirty="0"/>
              <a:t>as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 smtClean="0">
                <a:latin typeface="Times-Roman" charset="0"/>
              </a:rPr>
              <a:t>K</a:t>
            </a:r>
            <a:r>
              <a:rPr lang="en-US" baseline="-25000" dirty="0" smtClean="0">
                <a:latin typeface="Times-Roman" charset="0"/>
              </a:rPr>
              <a:t>0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1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2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3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4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5</a:t>
            </a:r>
            <a:r>
              <a:rPr lang="en-US" dirty="0" smtClean="0">
                <a:latin typeface="Times-Roman" charset="0"/>
              </a:rPr>
              <a:t>, …</a:t>
            </a:r>
            <a:endParaRPr lang="en-US" sz="2400" dirty="0">
              <a:latin typeface="Times-Roman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Where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sz="2400" dirty="0">
                <a:latin typeface="Times-Roman" charset="0"/>
              </a:rPr>
              <a:t> = (</a:t>
            </a:r>
            <a:r>
              <a:rPr lang="en-US" dirty="0" smtClean="0">
                <a:latin typeface="Times-Roman" charset="0"/>
              </a:rPr>
              <a:t>K</a:t>
            </a:r>
            <a:r>
              <a:rPr lang="en-US" baseline="-25000" dirty="0" smtClean="0">
                <a:latin typeface="Times-Roman" charset="0"/>
              </a:rPr>
              <a:t>0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1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, which Trudy knows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Trudy wants to find </a:t>
            </a:r>
            <a:r>
              <a:rPr lang="en-US" dirty="0" smtClean="0">
                <a:latin typeface="Times-Roman" charset="0"/>
              </a:rPr>
              <a:t>K = (K</a:t>
            </a:r>
            <a:r>
              <a:rPr lang="en-US" baseline="-25000" dirty="0" smtClean="0">
                <a:latin typeface="Times-Roman" charset="0"/>
              </a:rPr>
              <a:t>3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4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5</a:t>
            </a:r>
            <a:r>
              <a:rPr lang="en-US" dirty="0" smtClean="0">
                <a:latin typeface="Times-Roman" charset="0"/>
              </a:rPr>
              <a:t>, </a:t>
            </a:r>
            <a:r>
              <a:rPr lang="en-US" dirty="0">
                <a:latin typeface="Times-Roman" charset="0"/>
              </a:rPr>
              <a:t>…)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Given enough </a:t>
            </a:r>
            <a:r>
              <a:rPr lang="en-US" sz="2800" dirty="0">
                <a:latin typeface="Times-Roman" charset="0"/>
              </a:rPr>
              <a:t>IV</a:t>
            </a:r>
            <a:r>
              <a:rPr lang="en-US" sz="2800" dirty="0"/>
              <a:t>s, Trudy can easily find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Regardless of the length of the key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Provided Trudy knows first </a:t>
            </a:r>
            <a:r>
              <a:rPr lang="en-US" sz="2400" dirty="0" err="1"/>
              <a:t>keystream</a:t>
            </a:r>
            <a:r>
              <a:rPr lang="en-US" sz="2400" dirty="0"/>
              <a:t> byte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Known plaintext</a:t>
            </a:r>
            <a:r>
              <a:rPr lang="en-US" sz="2400" dirty="0"/>
              <a:t> attack (1st byte of each packet)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Prevent by discarding first 256 </a:t>
            </a:r>
            <a:r>
              <a:rPr lang="en-US" sz="2400" dirty="0" err="1"/>
              <a:t>keystream</a:t>
            </a:r>
            <a:r>
              <a:rPr lang="en-US" sz="2400" dirty="0"/>
              <a:t> bytes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Simple Authentication</a:t>
            </a:r>
          </a:p>
        </p:txBody>
      </p:sp>
      <p:sp>
        <p:nvSpPr>
          <p:cNvPr id="140302" name="Rectangle 14"/>
          <p:cNvSpPr>
            <a:spLocks noGrp="1" noChangeArrowheads="1"/>
          </p:cNvSpPr>
          <p:nvPr>
            <p:ph idx="1"/>
          </p:nvPr>
        </p:nvSpPr>
        <p:spPr>
          <a:xfrm>
            <a:off x="2209800" y="4267200"/>
            <a:ext cx="8077200" cy="18288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Simple and may be OK for standalone system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But highly </a:t>
            </a:r>
            <a:r>
              <a:rPr lang="en-US" sz="2800" dirty="0"/>
              <a:t>insecure for networked system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Subject to a </a:t>
            </a:r>
            <a:r>
              <a:rPr lang="en-US" sz="2400" b="1" dirty="0">
                <a:solidFill>
                  <a:schemeClr val="accent2"/>
                </a:solidFill>
              </a:rPr>
              <a:t>replay</a:t>
            </a:r>
            <a:r>
              <a:rPr lang="en-US" sz="2400" dirty="0"/>
              <a:t> attack (next 2 slides)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Also, Bob must know Alice’s password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EFD3304-DF91-1F4D-B517-2C2971DDABF3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3810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3733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2681288" y="36369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8731251" y="35972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3810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5257800" y="1828800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</a:t>
            </a:r>
            <a:endParaRPr lang="en-US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5410201" y="2514600"/>
            <a:ext cx="9669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Prove it</a:t>
            </a:r>
            <a:endParaRPr lang="en-US"/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4572000" y="3140075"/>
            <a:ext cx="2505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My password is “frank”</a:t>
            </a:r>
            <a:endParaRPr lang="en-US"/>
          </a:p>
        </p:txBody>
      </p:sp>
      <p:pic>
        <p:nvPicPr>
          <p:cNvPr id="26637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5250" y="20574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8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0601" y="1916114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0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0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0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2" grpId="0" build="p" bldLvl="2" autoUpdateAnimBg="0"/>
      <p:bldP spid="140293" grpId="0" animBg="1"/>
      <p:bldP spid="140294" grpId="0" animBg="1"/>
      <p:bldP spid="140297" grpId="0" animBg="1"/>
      <p:bldP spid="140298" grpId="0" autoUpdateAnimBg="0"/>
      <p:bldP spid="140299" grpId="0" autoUpdateAnimBg="0"/>
      <p:bldP spid="140300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Many attacks are practical</a:t>
            </a:r>
          </a:p>
          <a:p>
            <a:r>
              <a:rPr lang="en-US" sz="2800" dirty="0"/>
              <a:t>Attacks have been used to recover keys and break real WEP traffic</a:t>
            </a:r>
          </a:p>
          <a:p>
            <a:r>
              <a:rPr lang="en-US" sz="2800" dirty="0"/>
              <a:t>How to prevent these attacks?</a:t>
            </a:r>
          </a:p>
          <a:p>
            <a:pPr lvl="1"/>
            <a:r>
              <a:rPr lang="en-US" sz="2400" dirty="0"/>
              <a:t>Don’t use WEP</a:t>
            </a:r>
          </a:p>
          <a:p>
            <a:pPr lvl="1"/>
            <a:r>
              <a:rPr lang="en-US" sz="2400" dirty="0"/>
              <a:t>Good alternatives: WPA, WPA2, etc.</a:t>
            </a:r>
          </a:p>
          <a:p>
            <a:r>
              <a:rPr lang="en-US" sz="2800" dirty="0"/>
              <a:t>How to make WEP a little better?</a:t>
            </a:r>
          </a:p>
          <a:p>
            <a:pPr lvl="1"/>
            <a:r>
              <a:rPr lang="en-US" sz="2400" dirty="0"/>
              <a:t>Restrict MAC addresses, don’t broadcast ID,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130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(In)Security</a:t>
            </a:r>
          </a:p>
        </p:txBody>
      </p:sp>
      <p:sp>
        <p:nvSpPr>
          <p:cNvPr id="150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8F80168-55B9-CD42-B06E-D23B32B98599}" type="slidenum">
              <a:rPr lang="en-US" smtClean="0">
                <a:latin typeface="Times New Roman" charset="0"/>
              </a:rPr>
              <a:pPr/>
              <a:t>131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50532" name="Picture 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10302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/>
              <a:t>Cell Phones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848600" cy="4419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First generation cell phones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Brick-sized, analog</a:t>
            </a:r>
            <a:r>
              <a:rPr lang="en-US" sz="2400" dirty="0"/>
              <a:t>, few standards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Little or </a:t>
            </a:r>
            <a:r>
              <a:rPr lang="en-US" sz="2400" b="1" i="1" dirty="0"/>
              <a:t>no</a:t>
            </a:r>
            <a:r>
              <a:rPr lang="en-US" sz="2400" dirty="0"/>
              <a:t> security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Susceptible to </a:t>
            </a:r>
            <a:r>
              <a:rPr lang="en-US" sz="2400" b="1" dirty="0">
                <a:solidFill>
                  <a:schemeClr val="accent2"/>
                </a:solidFill>
              </a:rPr>
              <a:t>cloning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Second generation cell phones: </a:t>
            </a:r>
            <a:r>
              <a:rPr lang="en-US" sz="2800" b="1" dirty="0">
                <a:solidFill>
                  <a:schemeClr val="accent2"/>
                </a:solidFill>
              </a:rPr>
              <a:t>GSM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Began in 1982 as “</a:t>
            </a:r>
            <a:r>
              <a:rPr lang="en-US" sz="2400" dirty="0" err="1"/>
              <a:t>Groupe</a:t>
            </a:r>
            <a:r>
              <a:rPr lang="en-US" sz="2400" dirty="0"/>
              <a:t> </a:t>
            </a:r>
            <a:r>
              <a:rPr lang="en-US" sz="2400" dirty="0" err="1"/>
              <a:t>Speciale</a:t>
            </a:r>
            <a:r>
              <a:rPr lang="en-US" sz="2400" dirty="0"/>
              <a:t> Mobile”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Now, Global System for Mobile Communications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Third generation?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3rd Generation Partnership Project (3GPP)</a:t>
            </a:r>
          </a:p>
        </p:txBody>
      </p:sp>
      <p:sp>
        <p:nvSpPr>
          <p:cNvPr id="151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4D483FB-0F9B-964B-8F7F-ED4D59B5A59C}" type="slidenum">
              <a:rPr lang="en-US" smtClean="0">
                <a:latin typeface="Times New Roman" charset="0"/>
              </a:rPr>
              <a:pPr/>
              <a:t>132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Overview</a:t>
            </a:r>
          </a:p>
        </p:txBody>
      </p:sp>
      <p:sp>
        <p:nvSpPr>
          <p:cNvPr id="152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BC7A9C2-B49D-8E42-9AF3-D863F5FDA112}" type="slidenum">
              <a:rPr lang="en-US" smtClean="0">
                <a:latin typeface="Times New Roman" charset="0"/>
              </a:rPr>
              <a:pPr/>
              <a:t>133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52579" name="Picture 29" descr="computer 12.tif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600450"/>
            <a:ext cx="508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1770064" y="2819400"/>
            <a:ext cx="9621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Mobile</a:t>
            </a:r>
          </a:p>
        </p:txBody>
      </p:sp>
      <p:sp>
        <p:nvSpPr>
          <p:cNvPr id="152582" name="Rectangle 5"/>
          <p:cNvSpPr>
            <a:spLocks noChangeArrowheads="1"/>
          </p:cNvSpPr>
          <p:nvPr/>
        </p:nvSpPr>
        <p:spPr bwMode="auto">
          <a:xfrm>
            <a:off x="8954524" y="4419601"/>
            <a:ext cx="11409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Home</a:t>
            </a:r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Network</a:t>
            </a:r>
            <a:endParaRPr lang="en-US" sz="2000"/>
          </a:p>
        </p:txBody>
      </p:sp>
      <p:sp>
        <p:nvSpPr>
          <p:cNvPr id="152583" name="Rectangle 6"/>
          <p:cNvSpPr>
            <a:spLocks noChangeArrowheads="1"/>
          </p:cNvSpPr>
          <p:nvPr/>
        </p:nvSpPr>
        <p:spPr bwMode="auto">
          <a:xfrm>
            <a:off x="6844816" y="3516313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“land line”</a:t>
            </a:r>
          </a:p>
        </p:txBody>
      </p:sp>
      <p:sp>
        <p:nvSpPr>
          <p:cNvPr id="152584" name="Rectangle 7"/>
          <p:cNvSpPr>
            <a:spLocks noChangeArrowheads="1"/>
          </p:cNvSpPr>
          <p:nvPr/>
        </p:nvSpPr>
        <p:spPr bwMode="auto">
          <a:xfrm>
            <a:off x="2681280" y="2114551"/>
            <a:ext cx="1117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air 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interface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4169544" y="2971800"/>
            <a:ext cx="9573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Base</a:t>
            </a:r>
          </a:p>
          <a:p>
            <a:pPr algn="ctr"/>
            <a:r>
              <a:rPr lang="en-US" sz="2000"/>
              <a:t>Station</a:t>
            </a:r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4953000" y="251460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6019800" y="2514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5343413" y="4400551"/>
            <a:ext cx="13035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Station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Controller</a:t>
            </a:r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6324600" y="39624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7012642" y="4030664"/>
            <a:ext cx="10464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/>
              <a:t>PSTN</a:t>
            </a:r>
          </a:p>
          <a:p>
            <a:pPr algn="ctr">
              <a:lnSpc>
                <a:spcPct val="80000"/>
              </a:lnSpc>
            </a:pPr>
            <a:r>
              <a:rPr lang="en-US" sz="2000" dirty="0"/>
              <a:t>Internet</a:t>
            </a:r>
          </a:p>
          <a:p>
            <a:pPr algn="ctr">
              <a:lnSpc>
                <a:spcPct val="80000"/>
              </a:lnSpc>
            </a:pPr>
            <a:r>
              <a:rPr lang="en-US" sz="2000" dirty="0"/>
              <a:t>e</a:t>
            </a:r>
            <a:r>
              <a:rPr lang="en-US" sz="2000" dirty="0"/>
              <a:t>tc</a:t>
            </a:r>
            <a:r>
              <a:rPr lang="en-US" sz="2000" dirty="0"/>
              <a:t>.</a:t>
            </a: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3962400" y="1676400"/>
            <a:ext cx="2819400" cy="3810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1982224" y="4705351"/>
            <a:ext cx="11409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Visited </a:t>
            </a:r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Network</a:t>
            </a:r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3124200" y="50292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5675314" y="3135313"/>
            <a:ext cx="716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VLR</a:t>
            </a: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5683250" y="31242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8540751" y="3744913"/>
            <a:ext cx="742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HLR</a:t>
            </a:r>
          </a:p>
        </p:txBody>
      </p:sp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8540750" y="37338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8" name="Rectangle 23"/>
          <p:cNvSpPr>
            <a:spLocks noChangeArrowheads="1"/>
          </p:cNvSpPr>
          <p:nvPr/>
        </p:nvSpPr>
        <p:spPr bwMode="auto">
          <a:xfrm>
            <a:off x="9144001" y="2971800"/>
            <a:ext cx="7035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AuC</a:t>
            </a:r>
          </a:p>
        </p:txBody>
      </p:sp>
      <p:sp>
        <p:nvSpPr>
          <p:cNvPr id="152599" name="Rectangle 24"/>
          <p:cNvSpPr>
            <a:spLocks noChangeArrowheads="1"/>
          </p:cNvSpPr>
          <p:nvPr/>
        </p:nvSpPr>
        <p:spPr bwMode="auto">
          <a:xfrm>
            <a:off x="9190038" y="29718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2600" name="Picture 26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9950" y="1905000"/>
            <a:ext cx="222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601" name="Picture 27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1" y="19050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602" name="Picture 2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20200" y="3498850"/>
            <a:ext cx="635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Components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5638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Mobile phone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Contains SIM (Subscriber Identity Module)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SIM is the </a:t>
            </a:r>
            <a:r>
              <a:rPr lang="en-US" sz="2800" b="1" dirty="0">
                <a:solidFill>
                  <a:schemeClr val="accent2"/>
                </a:solidFill>
              </a:rPr>
              <a:t>security module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IMSI (International Mobile Subscriber ID)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User key: </a:t>
            </a:r>
            <a:r>
              <a:rPr lang="en-US" dirty="0" err="1">
                <a:latin typeface="Times-Roman" charset="0"/>
              </a:rPr>
              <a:t>Ki</a:t>
            </a:r>
            <a:r>
              <a:rPr lang="en-US" sz="2400" dirty="0"/>
              <a:t> (128 bits)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Tamper resistant (smart card)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PIN activated </a:t>
            </a:r>
            <a:r>
              <a:rPr lang="en-US" sz="2400" dirty="0"/>
              <a:t>(often </a:t>
            </a:r>
            <a:r>
              <a:rPr lang="en-US" sz="2400" dirty="0"/>
              <a:t>not used)</a:t>
            </a:r>
          </a:p>
        </p:txBody>
      </p:sp>
      <p:sp>
        <p:nvSpPr>
          <p:cNvPr id="153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C01DC5B-FC8C-D94E-8063-52219116ED4F}" type="slidenum">
              <a:rPr lang="en-US" smtClean="0">
                <a:latin typeface="Times New Roman" charset="0"/>
              </a:rPr>
              <a:pPr/>
              <a:t>134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53605" name="Picture 4" descr="ericssonGSMphoneback.jpg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8800" y="3200400"/>
            <a:ext cx="5413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6" name="Picture 5" descr="ericssonGSMphone.jpg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1" y="1524000"/>
            <a:ext cx="4429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7" name="Rectangle 6"/>
          <p:cNvSpPr>
            <a:spLocks noChangeArrowheads="1"/>
          </p:cNvSpPr>
          <p:nvPr/>
        </p:nvSpPr>
        <p:spPr bwMode="auto">
          <a:xfrm>
            <a:off x="8077201" y="457200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SIM</a:t>
            </a:r>
          </a:p>
        </p:txBody>
      </p:sp>
      <p:sp>
        <p:nvSpPr>
          <p:cNvPr id="153608" name="Line 7"/>
          <p:cNvSpPr>
            <a:spLocks noChangeShapeType="1"/>
          </p:cNvSpPr>
          <p:nvPr/>
        </p:nvSpPr>
        <p:spPr bwMode="auto">
          <a:xfrm>
            <a:off x="8915400" y="4800600"/>
            <a:ext cx="533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Components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Visited network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network where mobile is currently located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Base station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one “cell”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Base station controller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manages many cells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VLR (Visitor Location Register)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info on all visiting mobiles currently in the network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Home network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“home” of the mobile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HLR (Home Location Register)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keeps track of most recent location of mobile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AuC</a:t>
            </a:r>
            <a:r>
              <a:rPr lang="en-US" sz="2400" dirty="0"/>
              <a:t> (Authentication Center)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has IMSI and </a:t>
            </a:r>
            <a:r>
              <a:rPr lang="en-US" dirty="0" err="1" smtClean="0">
                <a:latin typeface="Times-Roman" charset="0"/>
              </a:rPr>
              <a:t>Ki</a:t>
            </a:r>
            <a:endParaRPr lang="en-US" sz="2400" dirty="0">
              <a:latin typeface="Times-Roman" charset="0"/>
            </a:endParaRPr>
          </a:p>
        </p:txBody>
      </p:sp>
      <p:sp>
        <p:nvSpPr>
          <p:cNvPr id="154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619B3B3-F04F-2546-A5E7-922F612AE8F1}" type="slidenum">
              <a:rPr lang="en-US" smtClean="0">
                <a:latin typeface="Times New Roman" charset="0"/>
              </a:rPr>
              <a:pPr/>
              <a:t>135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Security Goals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Primary design goals</a:t>
            </a:r>
          </a:p>
          <a:p>
            <a:pPr lvl="1">
              <a:lnSpc>
                <a:spcPct val="85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Make GSM as secure as ordinary telephone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400" b="1" dirty="0">
                <a:solidFill>
                  <a:srgbClr val="FF0000"/>
                </a:solidFill>
              </a:rPr>
              <a:t>Prevent phone cloning</a:t>
            </a:r>
          </a:p>
          <a:p>
            <a:pPr>
              <a:lnSpc>
                <a:spcPct val="85000"/>
              </a:lnSpc>
            </a:pPr>
            <a:r>
              <a:rPr lang="en-US" sz="2800" b="1" i="1" dirty="0"/>
              <a:t>Not</a:t>
            </a:r>
            <a:r>
              <a:rPr lang="en-US" sz="2800" dirty="0"/>
              <a:t> designed to resist an active </a:t>
            </a:r>
            <a:r>
              <a:rPr lang="en-US" sz="2800" dirty="0"/>
              <a:t>attacks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At the time this seemed infeasible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Today such an </a:t>
            </a:r>
            <a:r>
              <a:rPr lang="en-US" sz="2400" dirty="0"/>
              <a:t>attacks are clearly </a:t>
            </a:r>
            <a:r>
              <a:rPr lang="en-US" sz="2400" dirty="0"/>
              <a:t>feasible…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Designers considered biggest threats to be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Insecure billing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Corruption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Other low-tech attacks</a:t>
            </a:r>
          </a:p>
        </p:txBody>
      </p:sp>
      <p:sp>
        <p:nvSpPr>
          <p:cNvPr id="155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12D083B-1AF6-804D-824A-F067DB3680D0}" type="slidenum">
              <a:rPr lang="en-US" smtClean="0">
                <a:latin typeface="Times New Roman" charset="0"/>
              </a:rPr>
              <a:pPr/>
              <a:t>136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Security Features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001000" cy="472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Anonymity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Intercepted traffic does not identify user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Not so important to phone company</a:t>
            </a:r>
          </a:p>
          <a:p>
            <a:pPr>
              <a:lnSpc>
                <a:spcPct val="85000"/>
              </a:lnSpc>
            </a:pPr>
            <a:r>
              <a:rPr lang="en-US" sz="2800" b="1" dirty="0">
                <a:solidFill>
                  <a:srgbClr val="FF0000"/>
                </a:solidFill>
              </a:rPr>
              <a:t>Authentication</a:t>
            </a:r>
            <a:endParaRPr lang="en-US" sz="2800" dirty="0">
              <a:solidFill>
                <a:srgbClr val="FF0000"/>
              </a:solidFill>
            </a:endParaRPr>
          </a:p>
          <a:p>
            <a:pPr lvl="1">
              <a:lnSpc>
                <a:spcPct val="85000"/>
              </a:lnSpc>
            </a:pPr>
            <a:r>
              <a:rPr lang="en-US" sz="2400" dirty="0"/>
              <a:t>Necessary for proper billing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Very, very </a:t>
            </a:r>
            <a:r>
              <a:rPr lang="en-US" sz="2400" dirty="0"/>
              <a:t>important to phone company!</a:t>
            </a:r>
          </a:p>
          <a:p>
            <a:pPr>
              <a:lnSpc>
                <a:spcPct val="85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Confidentiality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Confidentiality of calls over the air interface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Not </a:t>
            </a:r>
            <a:r>
              <a:rPr lang="en-US" sz="2400" dirty="0"/>
              <a:t>important to phone </a:t>
            </a:r>
            <a:r>
              <a:rPr lang="en-US" sz="2400" dirty="0"/>
              <a:t>company…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…except </a:t>
            </a:r>
            <a:r>
              <a:rPr lang="en-US" sz="2400" dirty="0"/>
              <a:t>for </a:t>
            </a:r>
            <a:r>
              <a:rPr lang="en-US" sz="2400" dirty="0"/>
              <a:t>marketing</a:t>
            </a:r>
            <a:endParaRPr lang="en-US" sz="2400" dirty="0"/>
          </a:p>
        </p:txBody>
      </p:sp>
      <p:sp>
        <p:nvSpPr>
          <p:cNvPr id="156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D28CCAE-0757-D749-9785-D747C00996CB}" type="slidenum">
              <a:rPr lang="en-US" smtClean="0">
                <a:latin typeface="Times New Roman" charset="0"/>
              </a:rPr>
              <a:pPr/>
              <a:t>137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GSM: Anonymity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IMSI used to initially identify caller</a:t>
            </a:r>
          </a:p>
          <a:p>
            <a:r>
              <a:rPr lang="en-US" sz="2800" dirty="0"/>
              <a:t>Then TMSI (Temporary Mobile Subscriber ID) used</a:t>
            </a:r>
          </a:p>
          <a:p>
            <a:pPr lvl="1"/>
            <a:r>
              <a:rPr lang="en-US" sz="2400" dirty="0"/>
              <a:t>TMSI changed frequently</a:t>
            </a:r>
          </a:p>
          <a:p>
            <a:pPr lvl="1"/>
            <a:r>
              <a:rPr lang="en-US" sz="2400" dirty="0" err="1"/>
              <a:t>TMSI’s</a:t>
            </a:r>
            <a:r>
              <a:rPr lang="en-US" sz="2400" dirty="0"/>
              <a:t> encrypted when sent</a:t>
            </a:r>
          </a:p>
          <a:p>
            <a:r>
              <a:rPr lang="en-US" sz="2800" dirty="0"/>
              <a:t>Not a strong form of anonymity</a:t>
            </a:r>
          </a:p>
          <a:p>
            <a:r>
              <a:rPr lang="en-US" sz="2800" dirty="0"/>
              <a:t>But probably</a:t>
            </a:r>
            <a:r>
              <a:rPr lang="en-US" sz="2800" dirty="0"/>
              <a:t> useful in many cases</a:t>
            </a:r>
            <a:endParaRPr lang="en-US" sz="2800" dirty="0"/>
          </a:p>
        </p:txBody>
      </p:sp>
      <p:sp>
        <p:nvSpPr>
          <p:cNvPr id="157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3DDBCE7-8E8D-E34C-B135-4B9D43EE5A04}" type="slidenum">
              <a:rPr lang="en-US" smtClean="0">
                <a:latin typeface="Times New Roman" charset="0"/>
              </a:rPr>
              <a:pPr/>
              <a:t>138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GSM: Authentication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7848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Caller is authenticated to base station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Authentication is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mutual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Authentication via </a:t>
            </a:r>
            <a:r>
              <a:rPr lang="en-US" sz="2800" b="1" dirty="0">
                <a:solidFill>
                  <a:schemeClr val="accent2"/>
                </a:solidFill>
              </a:rPr>
              <a:t>challenge-response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Home network generates </a:t>
            </a:r>
            <a:r>
              <a:rPr lang="en-US" sz="2400" dirty="0">
                <a:latin typeface="Times-Roman" charset="0"/>
              </a:rPr>
              <a:t>RAND </a:t>
            </a:r>
            <a:r>
              <a:rPr lang="en-US" sz="2400" dirty="0"/>
              <a:t>and computes </a:t>
            </a:r>
            <a:r>
              <a:rPr lang="en-US" sz="2400" dirty="0">
                <a:latin typeface="Times-Roman" charset="0"/>
              </a:rPr>
              <a:t>XRES = A3(RAND,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where </a:t>
            </a:r>
            <a:r>
              <a:rPr lang="en-US" sz="2400" dirty="0">
                <a:latin typeface="Times-Roman" charset="0"/>
              </a:rPr>
              <a:t>A3</a:t>
            </a:r>
            <a:r>
              <a:rPr lang="en-US" sz="2400" dirty="0"/>
              <a:t> is a hash</a:t>
            </a:r>
            <a:endParaRPr lang="en-US" sz="2400" dirty="0">
              <a:latin typeface="Times-Roman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Then </a:t>
            </a:r>
            <a:r>
              <a:rPr lang="en-US" sz="2400" dirty="0">
                <a:latin typeface="Times-Roman" charset="0"/>
              </a:rPr>
              <a:t>(RAND,XRES)</a:t>
            </a:r>
            <a:r>
              <a:rPr lang="en-US" sz="2400" dirty="0"/>
              <a:t> sent to base station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Base station sends </a:t>
            </a:r>
            <a:r>
              <a:rPr lang="en-US" sz="2400" b="1" dirty="0">
                <a:solidFill>
                  <a:schemeClr val="accent2"/>
                </a:solidFill>
              </a:rPr>
              <a:t>challenge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RAND</a:t>
            </a:r>
            <a:r>
              <a:rPr lang="en-US" sz="2400" dirty="0"/>
              <a:t> to mobile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Mobile’s </a:t>
            </a:r>
            <a:r>
              <a:rPr lang="en-US" sz="2400" b="1" dirty="0">
                <a:solidFill>
                  <a:schemeClr val="accent2"/>
                </a:solidFill>
              </a:rPr>
              <a:t>response</a:t>
            </a:r>
            <a:r>
              <a:rPr lang="en-US" sz="2400" dirty="0"/>
              <a:t> is </a:t>
            </a:r>
            <a:r>
              <a:rPr lang="en-US" sz="2400" dirty="0">
                <a:latin typeface="Times-Roman" charset="0"/>
              </a:rPr>
              <a:t>SRES = A3(RAND,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Base station verifies </a:t>
            </a:r>
            <a:r>
              <a:rPr lang="en-US" sz="2400" dirty="0">
                <a:latin typeface="Times-Roman" charset="0"/>
              </a:rPr>
              <a:t>SRES = XRES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Note: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Ki</a:t>
            </a:r>
            <a:r>
              <a:rPr lang="en-US" sz="2800" dirty="0"/>
              <a:t> never leaves home </a:t>
            </a:r>
            <a:r>
              <a:rPr lang="en-US" sz="2800" dirty="0"/>
              <a:t>network</a:t>
            </a:r>
            <a:endParaRPr lang="en-US" sz="2800" dirty="0"/>
          </a:p>
        </p:txBody>
      </p:sp>
      <p:sp>
        <p:nvSpPr>
          <p:cNvPr id="158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E18A054-C498-6247-884D-0CD40D234D8E}" type="slidenum">
              <a:rPr lang="en-US" smtClean="0">
                <a:latin typeface="Times New Roman" charset="0"/>
              </a:rPr>
              <a:pPr/>
              <a:t>139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8001000" cy="838200"/>
          </a:xfrm>
        </p:spPr>
        <p:txBody>
          <a:bodyPr/>
          <a:lstStyle/>
          <a:p>
            <a:pPr eaLnBrk="1" hangingPunct="1"/>
            <a:r>
              <a:rPr lang="en-US"/>
              <a:t>Authentication Attack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40A73DB-0E34-7C44-BBA3-C7CD5D20F189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3810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3733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743200" y="36369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8839201" y="35972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3810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5257800" y="1828800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</a:t>
            </a:r>
            <a:endParaRPr lang="en-US"/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5410201" y="2514600"/>
            <a:ext cx="9669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Prove it</a:t>
            </a:r>
            <a:endParaRPr lang="en-US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4419600" y="3140075"/>
            <a:ext cx="2505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My password is “frank”</a:t>
            </a:r>
            <a:endParaRPr lang="en-US"/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5443539" y="5715000"/>
            <a:ext cx="780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5943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62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525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3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77276" y="1992314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4" name="Picture 18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4343400"/>
            <a:ext cx="11128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ng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animBg="1"/>
      <p:bldP spid="297990" grpId="0" animBg="1"/>
      <p:bldP spid="297993" grpId="0" animBg="1"/>
      <p:bldP spid="297994" grpId="0" autoUpdateAnimBg="0"/>
      <p:bldP spid="297995" grpId="0" autoUpdateAnimBg="0"/>
      <p:bldP spid="297996" grpId="0" autoUpdateAnimBg="0"/>
      <p:bldP spid="297999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GSM: Confidentiality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8001000" cy="4648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Data encrypted with stream cipher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Error rate estimated at about 1/1000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Error </a:t>
            </a:r>
            <a:r>
              <a:rPr lang="en-US" sz="2400" dirty="0"/>
              <a:t>rate</a:t>
            </a:r>
            <a:r>
              <a:rPr lang="en-US" sz="2400" dirty="0"/>
              <a:t> is high for </a:t>
            </a:r>
            <a:r>
              <a:rPr lang="en-US" sz="2400" dirty="0"/>
              <a:t>a block cipher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Encryption key </a:t>
            </a:r>
            <a:r>
              <a:rPr lang="en-US" sz="2800" dirty="0" err="1">
                <a:latin typeface="Times-Roman" charset="0"/>
              </a:rPr>
              <a:t>Kc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Home network computes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= A8(RAND,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</a:t>
            </a:r>
            <a:r>
              <a:rPr lang="en-US" sz="2400" dirty="0"/>
              <a:t>where </a:t>
            </a:r>
            <a:r>
              <a:rPr lang="en-US" sz="2400" dirty="0">
                <a:latin typeface="Times-Roman" charset="0"/>
              </a:rPr>
              <a:t>A8</a:t>
            </a:r>
            <a:r>
              <a:rPr lang="en-US" sz="2400" dirty="0"/>
              <a:t> is a hash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Then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/>
              <a:t>sent to base station with</a:t>
            </a:r>
            <a:r>
              <a:rPr lang="en-US" sz="2400" dirty="0">
                <a:latin typeface="Times-Roman" charset="0"/>
              </a:rPr>
              <a:t> (RAND,XRES)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Mobile computes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= A8(RAND,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>
              <a:lnSpc>
                <a:spcPct val="85000"/>
              </a:lnSpc>
            </a:pPr>
            <a:r>
              <a:rPr lang="en-US" sz="2400" dirty="0" err="1"/>
              <a:t>Keystream</a:t>
            </a:r>
            <a:r>
              <a:rPr lang="en-US" sz="2400" dirty="0"/>
              <a:t> generated from </a:t>
            </a:r>
            <a:r>
              <a:rPr lang="en-US" sz="2400" dirty="0">
                <a:latin typeface="Times-Roman" charset="0"/>
              </a:rPr>
              <a:t>A5(Kc)</a:t>
            </a:r>
            <a:endParaRPr lang="en-US" sz="2400" dirty="0"/>
          </a:p>
          <a:p>
            <a:pPr>
              <a:lnSpc>
                <a:spcPct val="85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Note: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Ki</a:t>
            </a:r>
            <a:r>
              <a:rPr lang="en-US" sz="2800" dirty="0"/>
              <a:t> never leaves home </a:t>
            </a:r>
            <a:r>
              <a:rPr lang="en-US" sz="2800" dirty="0"/>
              <a:t>network</a:t>
            </a:r>
            <a:endParaRPr lang="en-US" sz="2800" dirty="0"/>
          </a:p>
        </p:txBody>
      </p:sp>
      <p:sp>
        <p:nvSpPr>
          <p:cNvPr id="159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9178118-C0A3-8D44-8FCD-5D2E702C6B35}" type="slidenum">
              <a:rPr lang="en-US" smtClean="0">
                <a:latin typeface="Times New Roman" charset="0"/>
              </a:rPr>
              <a:pPr/>
              <a:t>140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Security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3352800"/>
            <a:ext cx="8077200" cy="2819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>
                <a:latin typeface="Times-Roman" charset="0"/>
              </a:rPr>
              <a:t>SRES</a:t>
            </a:r>
            <a:r>
              <a:rPr lang="en-US" sz="2400" dirty="0"/>
              <a:t> and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/>
              <a:t> must be uncorrelated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Even though both are derived from </a:t>
            </a:r>
            <a:r>
              <a:rPr lang="en-US" sz="2000" dirty="0">
                <a:latin typeface="Times-Roman" charset="0"/>
              </a:rPr>
              <a:t>RAND</a:t>
            </a:r>
            <a:r>
              <a:rPr lang="en-US" sz="2000" dirty="0"/>
              <a:t> and </a:t>
            </a:r>
            <a:r>
              <a:rPr lang="en-US" sz="2000" dirty="0" err="1">
                <a:latin typeface="Times-Roman" charset="0"/>
              </a:rPr>
              <a:t>Ki</a:t>
            </a:r>
            <a:endParaRPr lang="en-US" sz="2000" dirty="0"/>
          </a:p>
          <a:p>
            <a:pPr>
              <a:lnSpc>
                <a:spcPct val="85000"/>
              </a:lnSpc>
            </a:pPr>
            <a:r>
              <a:rPr lang="en-US" sz="2400" dirty="0"/>
              <a:t>Must not be possible to deduce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from known </a:t>
            </a:r>
            <a:r>
              <a:rPr lang="en-US" sz="2400" dirty="0">
                <a:latin typeface="Times-Roman" charset="0"/>
              </a:rPr>
              <a:t>RAND/SRES</a:t>
            </a:r>
            <a:r>
              <a:rPr lang="en-US" sz="2400" dirty="0"/>
              <a:t> pairs (known plaintext attack)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Must not be possible to deduce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from chosen </a:t>
            </a:r>
            <a:r>
              <a:rPr lang="en-US" sz="2400" dirty="0">
                <a:latin typeface="Times-Roman" charset="0"/>
              </a:rPr>
              <a:t>RAND/SRES</a:t>
            </a:r>
            <a:r>
              <a:rPr lang="en-US" sz="2400" dirty="0"/>
              <a:t> pairs (chosen plaintext attack)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With possession of SIM, attacker can choose </a:t>
            </a:r>
            <a:r>
              <a:rPr lang="en-US" sz="2000" dirty="0" err="1">
                <a:latin typeface="Times-Roman" charset="0"/>
              </a:rPr>
              <a:t>RAND</a:t>
            </a:r>
            <a:r>
              <a:rPr lang="en-US" sz="2000" dirty="0" err="1"/>
              <a:t>’s</a:t>
            </a:r>
            <a:r>
              <a:rPr lang="en-US" sz="2000" dirty="0"/>
              <a:t> </a:t>
            </a:r>
          </a:p>
        </p:txBody>
      </p:sp>
      <p:sp>
        <p:nvSpPr>
          <p:cNvPr id="160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545AF49-9C20-4845-ADD5-8E591F8401AC}" type="slidenum">
              <a:rPr lang="en-US" smtClean="0">
                <a:latin typeface="Times New Roman" charset="0"/>
              </a:rPr>
              <a:pPr/>
              <a:t>141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905001" y="2530475"/>
            <a:ext cx="9621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Mobile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5541144" y="2590801"/>
            <a:ext cx="9573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Base 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Station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>
            <a:off x="2894013" y="2133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3581400" y="1778000"/>
            <a:ext cx="1197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4. RAND</a:t>
            </a:r>
          </a:p>
        </p:txBody>
      </p:sp>
      <p:sp>
        <p:nvSpPr>
          <p:cNvPr id="283657" name="Line 9"/>
          <p:cNvSpPr>
            <a:spLocks noChangeShapeType="1"/>
          </p:cNvSpPr>
          <p:nvPr/>
        </p:nvSpPr>
        <p:spPr bwMode="auto">
          <a:xfrm flipV="1">
            <a:off x="2895600" y="26162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8" name="Rectangle 10"/>
          <p:cNvSpPr>
            <a:spLocks noChangeArrowheads="1"/>
          </p:cNvSpPr>
          <p:nvPr/>
        </p:nvSpPr>
        <p:spPr bwMode="auto">
          <a:xfrm>
            <a:off x="3579814" y="2251076"/>
            <a:ext cx="115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5. SRES</a:t>
            </a:r>
          </a:p>
        </p:txBody>
      </p:sp>
      <p:sp>
        <p:nvSpPr>
          <p:cNvPr id="283659" name="Line 11"/>
          <p:cNvSpPr>
            <a:spLocks noChangeShapeType="1"/>
          </p:cNvSpPr>
          <p:nvPr/>
        </p:nvSpPr>
        <p:spPr bwMode="auto">
          <a:xfrm flipV="1">
            <a:off x="2895600" y="307975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3076576" y="2705100"/>
            <a:ext cx="2028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6. Encrypt with </a:t>
            </a:r>
            <a:r>
              <a:rPr lang="en-US">
                <a:latin typeface="Times-Roman" charset="0"/>
              </a:rPr>
              <a:t>Kc</a:t>
            </a:r>
            <a:endParaRPr lang="en-US" sz="2000"/>
          </a:p>
        </p:txBody>
      </p:sp>
      <p:sp>
        <p:nvSpPr>
          <p:cNvPr id="283662" name="Line 14"/>
          <p:cNvSpPr>
            <a:spLocks noChangeShapeType="1"/>
          </p:cNvSpPr>
          <p:nvPr/>
        </p:nvSpPr>
        <p:spPr bwMode="auto">
          <a:xfrm flipV="1">
            <a:off x="2894013" y="16764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3" name="Rectangle 15"/>
          <p:cNvSpPr>
            <a:spLocks noChangeArrowheads="1"/>
          </p:cNvSpPr>
          <p:nvPr/>
        </p:nvSpPr>
        <p:spPr bwMode="auto">
          <a:xfrm>
            <a:off x="3581401" y="1320801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1. IMSI</a:t>
            </a:r>
          </a:p>
        </p:txBody>
      </p:sp>
      <p:sp>
        <p:nvSpPr>
          <p:cNvPr id="160783" name="Rectangle 17"/>
          <p:cNvSpPr>
            <a:spLocks noChangeArrowheads="1"/>
          </p:cNvSpPr>
          <p:nvPr/>
        </p:nvSpPr>
        <p:spPr bwMode="auto">
          <a:xfrm>
            <a:off x="9034693" y="2543176"/>
            <a:ext cx="11409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Home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Network</a:t>
            </a:r>
          </a:p>
        </p:txBody>
      </p:sp>
      <p:sp>
        <p:nvSpPr>
          <p:cNvPr id="283675" name="Line 27"/>
          <p:cNvSpPr>
            <a:spLocks noChangeShapeType="1"/>
          </p:cNvSpPr>
          <p:nvPr/>
        </p:nvSpPr>
        <p:spPr bwMode="auto">
          <a:xfrm flipH="1">
            <a:off x="6551613" y="23622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76" name="Rectangle 28"/>
          <p:cNvSpPr>
            <a:spLocks noChangeArrowheads="1"/>
          </p:cNvSpPr>
          <p:nvPr/>
        </p:nvSpPr>
        <p:spPr bwMode="auto">
          <a:xfrm>
            <a:off x="6781800" y="2005013"/>
            <a:ext cx="225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3. (RAND,XRES,Kc)</a:t>
            </a:r>
            <a:endParaRPr lang="en-US" sz="2000">
              <a:latin typeface="Times-Roman" charset="0"/>
            </a:endParaRPr>
          </a:p>
        </p:txBody>
      </p:sp>
      <p:sp>
        <p:nvSpPr>
          <p:cNvPr id="283677" name="Line 29"/>
          <p:cNvSpPr>
            <a:spLocks noChangeShapeType="1"/>
          </p:cNvSpPr>
          <p:nvPr/>
        </p:nvSpPr>
        <p:spPr bwMode="auto">
          <a:xfrm>
            <a:off x="6553200" y="1905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78" name="Rectangle 30"/>
          <p:cNvSpPr>
            <a:spLocks noChangeArrowheads="1"/>
          </p:cNvSpPr>
          <p:nvPr/>
        </p:nvSpPr>
        <p:spPr bwMode="auto">
          <a:xfrm>
            <a:off x="7240588" y="1524001"/>
            <a:ext cx="989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2. IMSI</a:t>
            </a:r>
          </a:p>
        </p:txBody>
      </p:sp>
      <p:pic>
        <p:nvPicPr>
          <p:cNvPr id="160788" name="Picture 3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447800"/>
            <a:ext cx="2619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89" name="Picture 3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9576" y="15240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90" name="Picture 3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1593850"/>
            <a:ext cx="635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autoUpdateAnimBg="0"/>
      <p:bldP spid="283655" grpId="0" animBg="1"/>
      <p:bldP spid="283656" grpId="0" autoUpdateAnimBg="0"/>
      <p:bldP spid="283657" grpId="0" animBg="1"/>
      <p:bldP spid="283658" grpId="0" autoUpdateAnimBg="0"/>
      <p:bldP spid="283659" grpId="0" animBg="1"/>
      <p:bldP spid="283660" grpId="0" autoUpdateAnimBg="0"/>
      <p:bldP spid="283662" grpId="0" animBg="1"/>
      <p:bldP spid="283663" grpId="0" autoUpdateAnimBg="0"/>
      <p:bldP spid="283675" grpId="0" animBg="1"/>
      <p:bldP spid="283676" grpId="0" autoUpdateAnimBg="0"/>
      <p:bldP spid="283677" grpId="0" animBg="1"/>
      <p:bldP spid="283678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Insecurity (1)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76400"/>
            <a:ext cx="6934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Hash used for </a:t>
            </a:r>
            <a:r>
              <a:rPr lang="en-US" sz="2800" dirty="0">
                <a:latin typeface="Times-Roman" charset="0"/>
              </a:rPr>
              <a:t>A3/A8</a:t>
            </a:r>
            <a:r>
              <a:rPr lang="en-US" sz="2800" dirty="0"/>
              <a:t> is </a:t>
            </a:r>
            <a:r>
              <a:rPr lang="en-US" sz="2800" dirty="0">
                <a:latin typeface="Times-Roman" charset="0"/>
              </a:rPr>
              <a:t>COMP128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Broken by 160,000 chosen plaintexts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With SIM, can get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in 2 to 10 hours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Encryption between mobile and base station but </a:t>
            </a:r>
            <a:r>
              <a:rPr lang="en-US" sz="2800" b="1" dirty="0">
                <a:solidFill>
                  <a:schemeClr val="accent2"/>
                </a:solidFill>
              </a:rPr>
              <a:t>no encryption</a:t>
            </a:r>
            <a:r>
              <a:rPr lang="en-US" sz="2800" dirty="0"/>
              <a:t> from base station to base station controller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Often transmitted over microwave link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Encryption algorithm </a:t>
            </a:r>
            <a:r>
              <a:rPr lang="en-US" sz="2800" dirty="0">
                <a:latin typeface="Times-Roman" charset="0"/>
              </a:rPr>
              <a:t>A5/1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Broken with 2 seconds of known plaintext</a:t>
            </a:r>
          </a:p>
        </p:txBody>
      </p:sp>
      <p:sp>
        <p:nvSpPr>
          <p:cNvPr id="161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F98BD0-42BB-BB48-9D26-8FF909220A6E}" type="slidenum">
              <a:rPr lang="en-US" smtClean="0">
                <a:latin typeface="Times New Roman" charset="0"/>
              </a:rPr>
              <a:pPr/>
              <a:t>142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61795" name="Picture 1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7176" y="16002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8" name="Rectangle 5"/>
          <p:cNvSpPr>
            <a:spLocks noChangeArrowheads="1"/>
          </p:cNvSpPr>
          <p:nvPr/>
        </p:nvSpPr>
        <p:spPr bwMode="auto">
          <a:xfrm>
            <a:off x="9122544" y="2724151"/>
            <a:ext cx="9573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Station</a:t>
            </a:r>
          </a:p>
        </p:txBody>
      </p:sp>
      <p:sp>
        <p:nvSpPr>
          <p:cNvPr id="161799" name="Rectangle 6"/>
          <p:cNvSpPr>
            <a:spLocks noChangeArrowheads="1"/>
          </p:cNvSpPr>
          <p:nvPr/>
        </p:nvSpPr>
        <p:spPr bwMode="auto">
          <a:xfrm>
            <a:off x="9174050" y="5080001"/>
            <a:ext cx="13035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Station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Controller</a:t>
            </a:r>
          </a:p>
        </p:txBody>
      </p:sp>
      <p:sp>
        <p:nvSpPr>
          <p:cNvPr id="161800" name="Rectangle 7"/>
          <p:cNvSpPr>
            <a:spLocks noChangeArrowheads="1"/>
          </p:cNvSpPr>
          <p:nvPr/>
        </p:nvSpPr>
        <p:spPr bwMode="auto">
          <a:xfrm>
            <a:off x="9456739" y="3838575"/>
            <a:ext cx="716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VLR</a:t>
            </a:r>
          </a:p>
        </p:txBody>
      </p:sp>
      <p:sp>
        <p:nvSpPr>
          <p:cNvPr id="161801" name="Rectangle 8"/>
          <p:cNvSpPr>
            <a:spLocks noChangeArrowheads="1"/>
          </p:cNvSpPr>
          <p:nvPr/>
        </p:nvSpPr>
        <p:spPr bwMode="auto">
          <a:xfrm>
            <a:off x="9464675" y="3827463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9990138" y="2133600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10294938" y="2133600"/>
            <a:ext cx="0" cy="182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 flipH="1">
            <a:off x="10066338" y="39624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1805" name="Picture 14" descr="computer 12.tif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5326" y="4343400"/>
            <a:ext cx="473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 Insecurity (2)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Attacks on SIM card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Optical Fault Induction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</a:t>
            </a:r>
            <a:r>
              <a:rPr lang="en-US" sz="2400" dirty="0"/>
              <a:t>could </a:t>
            </a:r>
            <a:r>
              <a:rPr lang="en-US" sz="2400" dirty="0"/>
              <a:t>attack SIM with a flashbulb to recover </a:t>
            </a:r>
            <a:r>
              <a:rPr lang="en-US" sz="2400" dirty="0" err="1">
                <a:latin typeface="Times-Roman" charset="0"/>
              </a:rPr>
              <a:t>Ki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Partitioning Attacks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using timing and power consumption, </a:t>
            </a:r>
            <a:r>
              <a:rPr lang="en-US" sz="2400" dirty="0"/>
              <a:t>could </a:t>
            </a:r>
            <a:r>
              <a:rPr lang="en-US" sz="2400" dirty="0"/>
              <a:t>recover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with only 8 adaptively chosen “plaintexts”</a:t>
            </a:r>
          </a:p>
          <a:p>
            <a:r>
              <a:rPr lang="en-US" sz="2800" dirty="0"/>
              <a:t>With possession of SIM, attacker </a:t>
            </a:r>
            <a:r>
              <a:rPr lang="en-US" sz="2800" dirty="0"/>
              <a:t>could </a:t>
            </a:r>
            <a:r>
              <a:rPr lang="en-US" sz="2800" dirty="0"/>
              <a:t>recover </a:t>
            </a:r>
            <a:r>
              <a:rPr lang="en-US" sz="2800" dirty="0" err="1">
                <a:latin typeface="Times-Roman" charset="0"/>
              </a:rPr>
              <a:t>Ki</a:t>
            </a:r>
            <a:r>
              <a:rPr lang="en-US" sz="2800" dirty="0"/>
              <a:t> in seconds</a:t>
            </a:r>
          </a:p>
        </p:txBody>
      </p:sp>
      <p:sp>
        <p:nvSpPr>
          <p:cNvPr id="162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676BD95-C72D-1046-B6D0-1C282BD64516}" type="slidenum">
              <a:rPr lang="en-US" smtClean="0">
                <a:latin typeface="Times New Roman" charset="0"/>
              </a:rPr>
              <a:pPr/>
              <a:t>143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Insecurity (3)</a:t>
            </a:r>
          </a:p>
        </p:txBody>
      </p:sp>
      <p:sp>
        <p:nvSpPr>
          <p:cNvPr id="16384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Fake base station</a:t>
            </a:r>
            <a:r>
              <a:rPr lang="en-US" sz="2800" dirty="0"/>
              <a:t> exploits two flaws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Encryption not automatic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Base station not authenticated</a:t>
            </a:r>
          </a:p>
        </p:txBody>
      </p:sp>
      <p:sp>
        <p:nvSpPr>
          <p:cNvPr id="1638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7DC0A1D-7B7A-EB45-AA61-76F3F1F1B1A6}" type="slidenum">
              <a:rPr lang="en-US" smtClean="0">
                <a:latin typeface="Times New Roman" charset="0"/>
              </a:rPr>
              <a:pPr/>
              <a:t>144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63843" name="Picture 2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1" y="35814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6" name="Rectangle 5"/>
          <p:cNvSpPr>
            <a:spLocks noChangeArrowheads="1"/>
          </p:cNvSpPr>
          <p:nvPr/>
        </p:nvSpPr>
        <p:spPr bwMode="auto">
          <a:xfrm>
            <a:off x="2286001" y="4462463"/>
            <a:ext cx="9621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Mobile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8445882" y="4610100"/>
            <a:ext cx="15295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Base Station</a:t>
            </a:r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 flipH="1">
            <a:off x="3352801" y="3775075"/>
            <a:ext cx="20558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3973514" y="3379788"/>
            <a:ext cx="9140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RAND</a:t>
            </a:r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>
            <a:off x="3352800" y="4222750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4000501" y="3852863"/>
            <a:ext cx="8851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SRES</a:t>
            </a:r>
          </a:p>
        </p:txBody>
      </p:sp>
      <p:sp>
        <p:nvSpPr>
          <p:cNvPr id="286732" name="Line 12"/>
          <p:cNvSpPr>
            <a:spLocks noChangeShapeType="1"/>
          </p:cNvSpPr>
          <p:nvPr/>
        </p:nvSpPr>
        <p:spPr bwMode="auto">
          <a:xfrm flipV="1">
            <a:off x="3352800" y="4675188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3" name="Rectangle 14"/>
          <p:cNvSpPr>
            <a:spLocks noChangeArrowheads="1"/>
          </p:cNvSpPr>
          <p:nvPr/>
        </p:nvSpPr>
        <p:spPr bwMode="auto">
          <a:xfrm>
            <a:off x="5474082" y="4495801"/>
            <a:ext cx="15295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Fake 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Base Station</a:t>
            </a:r>
          </a:p>
        </p:txBody>
      </p:sp>
      <p:sp>
        <p:nvSpPr>
          <p:cNvPr id="286735" name="Rectangle 15"/>
          <p:cNvSpPr>
            <a:spLocks noChangeArrowheads="1"/>
          </p:cNvSpPr>
          <p:nvPr/>
        </p:nvSpPr>
        <p:spPr bwMode="auto">
          <a:xfrm>
            <a:off x="4127500" y="4278313"/>
            <a:ext cx="532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No</a:t>
            </a:r>
            <a:endParaRPr lang="en-US" sz="2000">
              <a:latin typeface="Times-Roman" charset="0"/>
            </a:endParaRPr>
          </a:p>
        </p:txBody>
      </p:sp>
      <p:sp>
        <p:nvSpPr>
          <p:cNvPr id="286736" name="Rectangle 16"/>
          <p:cNvSpPr>
            <a:spLocks noChangeArrowheads="1"/>
          </p:cNvSpPr>
          <p:nvPr/>
        </p:nvSpPr>
        <p:spPr bwMode="auto">
          <a:xfrm>
            <a:off x="3733800" y="4629150"/>
            <a:ext cx="1353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encryption</a:t>
            </a:r>
          </a:p>
        </p:txBody>
      </p:sp>
      <p:sp>
        <p:nvSpPr>
          <p:cNvPr id="286737" name="Line 17"/>
          <p:cNvSpPr>
            <a:spLocks noChangeShapeType="1"/>
          </p:cNvSpPr>
          <p:nvPr/>
        </p:nvSpPr>
        <p:spPr bwMode="auto">
          <a:xfrm>
            <a:off x="6629400" y="4141788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8" name="Rectangle 18"/>
          <p:cNvSpPr>
            <a:spLocks noChangeArrowheads="1"/>
          </p:cNvSpPr>
          <p:nvPr/>
        </p:nvSpPr>
        <p:spPr bwMode="auto">
          <a:xfrm>
            <a:off x="7065964" y="3733800"/>
            <a:ext cx="9140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Call to</a:t>
            </a:r>
          </a:p>
        </p:txBody>
      </p:sp>
      <p:sp>
        <p:nvSpPr>
          <p:cNvPr id="286739" name="Rectangle 19"/>
          <p:cNvSpPr>
            <a:spLocks noChangeArrowheads="1"/>
          </p:cNvSpPr>
          <p:nvPr/>
        </p:nvSpPr>
        <p:spPr bwMode="auto">
          <a:xfrm>
            <a:off x="6797675" y="4114800"/>
            <a:ext cx="1385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destination</a:t>
            </a:r>
          </a:p>
        </p:txBody>
      </p:sp>
      <p:pic>
        <p:nvPicPr>
          <p:cNvPr id="286740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038601"/>
            <a:ext cx="381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1" name="Rectangle 21"/>
          <p:cNvSpPr>
            <a:spLocks noChangeArrowheads="1"/>
          </p:cNvSpPr>
          <p:nvPr/>
        </p:nvSpPr>
        <p:spPr bwMode="auto">
          <a:xfrm>
            <a:off x="2209800" y="541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chemeClr val="accent2"/>
                </a:solidFill>
              </a:rPr>
              <a:t>Note:</a:t>
            </a:r>
            <a:r>
              <a:rPr lang="en-US" sz="2800" dirty="0"/>
              <a:t> GSM </a:t>
            </a:r>
            <a:r>
              <a:rPr lang="en-US" sz="2800" dirty="0"/>
              <a:t>bill goes to fake base station!</a:t>
            </a:r>
          </a:p>
        </p:txBody>
      </p:sp>
      <p:pic>
        <p:nvPicPr>
          <p:cNvPr id="163861" name="Picture 2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1" y="3371850"/>
            <a:ext cx="27781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2" name="Picture 26" descr="Modern Space 11.tiff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46764" y="3429000"/>
            <a:ext cx="4016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3" name="Picture 27" descr="Laptop computer L 1.tif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91188" y="3962401"/>
            <a:ext cx="785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8" grpId="0" animBg="1"/>
      <p:bldP spid="286729" grpId="0" autoUpdateAnimBg="0"/>
      <p:bldP spid="286730" grpId="0" animBg="1"/>
      <p:bldP spid="286731" grpId="0" autoUpdateAnimBg="0"/>
      <p:bldP spid="286732" grpId="0" animBg="1"/>
      <p:bldP spid="286735" grpId="0" autoUpdateAnimBg="0"/>
      <p:bldP spid="286736" grpId="0" autoUpdateAnimBg="0"/>
      <p:bldP spid="286737" grpId="0" animBg="1"/>
      <p:bldP spid="286738" grpId="0" autoUpdateAnimBg="0"/>
      <p:bldP spid="286739" grpId="0" autoUpdateAnimBg="0"/>
      <p:bldP spid="286741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 Insecurity (4)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848600" cy="4267200"/>
          </a:xfrm>
        </p:spPr>
        <p:txBody>
          <a:bodyPr/>
          <a:lstStyle/>
          <a:p>
            <a:r>
              <a:rPr lang="en-US" dirty="0"/>
              <a:t>Denial of service is possible</a:t>
            </a:r>
          </a:p>
          <a:p>
            <a:pPr lvl="1"/>
            <a:r>
              <a:rPr lang="en-US" dirty="0"/>
              <a:t>Jamming (always an issue in wireless)</a:t>
            </a:r>
            <a:endParaRPr lang="en-US" dirty="0" smtClean="0"/>
          </a:p>
          <a:p>
            <a:r>
              <a:rPr lang="en-US" dirty="0" smtClean="0"/>
              <a:t>Can replay triple: </a:t>
            </a:r>
            <a:r>
              <a:rPr lang="en-US" dirty="0" smtClean="0">
                <a:latin typeface="Times-Roman" charset="0"/>
              </a:rPr>
              <a:t>(</a:t>
            </a:r>
            <a:r>
              <a:rPr lang="en-US" dirty="0" err="1">
                <a:latin typeface="Times-Roman" charset="0"/>
              </a:rPr>
              <a:t>RAND,XRES,Kc</a:t>
            </a:r>
            <a:r>
              <a:rPr lang="en-US" dirty="0">
                <a:latin typeface="Times-Roman" charset="0"/>
              </a:rPr>
              <a:t>)</a:t>
            </a:r>
          </a:p>
          <a:p>
            <a:pPr lvl="1"/>
            <a:r>
              <a:rPr lang="en-US" dirty="0"/>
              <a:t>One compromised triple gives attacker a key </a:t>
            </a:r>
            <a:r>
              <a:rPr lang="en-US" dirty="0" err="1">
                <a:latin typeface="Times-Roman" charset="0"/>
              </a:rPr>
              <a:t>Kc</a:t>
            </a:r>
            <a:r>
              <a:rPr lang="en-US" dirty="0"/>
              <a:t> that is valid forever</a:t>
            </a:r>
          </a:p>
          <a:p>
            <a:pPr lvl="1"/>
            <a:r>
              <a:rPr lang="en-US" dirty="0"/>
              <a:t>No replay </a:t>
            </a:r>
            <a:r>
              <a:rPr lang="en-US" dirty="0" smtClean="0"/>
              <a:t>protection here</a:t>
            </a:r>
            <a:endParaRPr lang="en-US" dirty="0"/>
          </a:p>
        </p:txBody>
      </p:sp>
      <p:sp>
        <p:nvSpPr>
          <p:cNvPr id="164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0C532BF-A676-7A48-856C-67974F35B7CD}" type="slidenum">
              <a:rPr lang="en-US" smtClean="0">
                <a:latin typeface="Times New Roman" charset="0"/>
              </a:rPr>
              <a:pPr/>
              <a:t>145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Conclusion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8001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Did GSM achieve its goals?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Eliminate cloning? </a:t>
            </a:r>
            <a:r>
              <a:rPr lang="en-US" sz="2400" b="1" dirty="0">
                <a:solidFill>
                  <a:schemeClr val="accent2"/>
                </a:solidFill>
              </a:rPr>
              <a:t>Yes, as a practical matter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Make air interface as secure as PSTN? </a:t>
            </a:r>
            <a:r>
              <a:rPr lang="en-US" sz="2400" b="1" dirty="0">
                <a:solidFill>
                  <a:schemeClr val="accent2"/>
                </a:solidFill>
              </a:rPr>
              <a:t>Perhaps…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But design goals were clearly too limited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GSM insecurities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weak crypto, SIM issues, fake base station, replay, etc.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PSTN insecurities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tapping, active attack, passive attack (e.g., cordless phones), etc.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GSM a (modest) security success?</a:t>
            </a:r>
          </a:p>
        </p:txBody>
      </p:sp>
      <p:sp>
        <p:nvSpPr>
          <p:cNvPr id="165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17FB2A3-CC0E-4048-81B3-506C520F9E14}" type="slidenum">
              <a:rPr lang="en-US" smtClean="0">
                <a:latin typeface="Times New Roman" charset="0"/>
              </a:rPr>
              <a:pPr/>
              <a:t>146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bldLvl="2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3rd </a:t>
            </a:r>
            <a:r>
              <a:rPr lang="en-US" dirty="0"/>
              <a:t>Generation Partnership </a:t>
            </a:r>
            <a:r>
              <a:rPr lang="en-US" dirty="0" smtClean="0"/>
              <a:t>Project (3GPP)</a:t>
            </a:r>
            <a:endParaRPr lang="en-US" dirty="0"/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848600" cy="4191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3G security built on GSM (</a:t>
            </a:r>
            <a:r>
              <a:rPr lang="en-US" sz="2800" dirty="0" err="1"/>
              <a:t>in)security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3G </a:t>
            </a:r>
            <a:r>
              <a:rPr lang="en-US" sz="2800" dirty="0"/>
              <a:t>fixed </a:t>
            </a:r>
            <a:r>
              <a:rPr lang="en-US" sz="2800" dirty="0"/>
              <a:t>known GSM security problems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Mutual authentication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Integrity-protect signaling (such as “start encryption” command)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Keys (encryption/integrity) cannot be reused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Triples cannot be replayed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Strong encryption algorithm (</a:t>
            </a:r>
            <a:r>
              <a:rPr lang="en-US" sz="2400" dirty="0">
                <a:latin typeface="Times-Roman" charset="0"/>
              </a:rPr>
              <a:t>KASUMI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Encryption extended to base station controller</a:t>
            </a:r>
          </a:p>
        </p:txBody>
      </p:sp>
      <p:sp>
        <p:nvSpPr>
          <p:cNvPr id="166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1540BA8-594D-0D44-A5B0-99CD9A9AD4FB}" type="slidenum">
              <a:rPr lang="en-US" smtClean="0">
                <a:latin typeface="Times New Roman" charset="0"/>
              </a:rPr>
              <a:pPr/>
              <a:t>147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 Summary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Generic authentication protocols</a:t>
            </a:r>
          </a:p>
          <a:p>
            <a:pPr lvl="1" eaLnBrk="1" hangingPunct="1"/>
            <a:r>
              <a:rPr lang="en-US" dirty="0"/>
              <a:t>Protocols are subtle!</a:t>
            </a:r>
          </a:p>
          <a:p>
            <a:pPr eaLnBrk="1" hangingPunct="1"/>
            <a:r>
              <a:rPr lang="en-US" dirty="0"/>
              <a:t>SSH</a:t>
            </a:r>
          </a:p>
          <a:p>
            <a:pPr eaLnBrk="1" hangingPunct="1"/>
            <a:r>
              <a:rPr lang="en-US" dirty="0"/>
              <a:t>SSL</a:t>
            </a:r>
          </a:p>
          <a:p>
            <a:pPr eaLnBrk="1" hangingPunct="1"/>
            <a:r>
              <a:rPr lang="en-US" dirty="0"/>
              <a:t>IPSec</a:t>
            </a:r>
          </a:p>
          <a:p>
            <a:pPr eaLnBrk="1" hangingPunct="1"/>
            <a:r>
              <a:rPr lang="en-US" dirty="0"/>
              <a:t>Kerberos</a:t>
            </a:r>
            <a:endParaRPr lang="en-US" dirty="0" smtClean="0"/>
          </a:p>
          <a:p>
            <a:pPr eaLnBrk="1" hangingPunct="1"/>
            <a:r>
              <a:rPr lang="en-US" dirty="0" smtClean="0"/>
              <a:t>Wireless: GSM </a:t>
            </a:r>
            <a:r>
              <a:rPr lang="en-US" dirty="0"/>
              <a:t>and WEP</a:t>
            </a:r>
          </a:p>
        </p:txBody>
      </p:sp>
      <p:sp>
        <p:nvSpPr>
          <p:cNvPr id="167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42B4D68-F4F6-5A4E-BF9C-DE250EFAC8CF}" type="slidenum">
              <a:rPr lang="en-US" smtClean="0">
                <a:latin typeface="Times New Roman" charset="0"/>
              </a:rPr>
              <a:pPr/>
              <a:t>148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8001000" cy="838200"/>
          </a:xfrm>
        </p:spPr>
        <p:txBody>
          <a:bodyPr/>
          <a:lstStyle/>
          <a:p>
            <a:pPr eaLnBrk="1" hangingPunct="1"/>
            <a:r>
              <a:rPr lang="en-US"/>
              <a:t>Authentication Attack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idx="1"/>
          </p:nvPr>
        </p:nvSpPr>
        <p:spPr>
          <a:xfrm>
            <a:off x="2209800" y="4876800"/>
            <a:ext cx="7772400" cy="106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This is an example of a </a:t>
            </a:r>
            <a:r>
              <a:rPr lang="en-US" sz="2800" b="1" dirty="0">
                <a:solidFill>
                  <a:srgbClr val="FF0000"/>
                </a:solidFill>
              </a:rPr>
              <a:t>replay</a:t>
            </a:r>
            <a:r>
              <a:rPr lang="en-US" sz="2800" dirty="0"/>
              <a:t> attack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can we prevent a replay?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88CDFDB-7064-BA4A-BCBB-AA4E9E3F565F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3810000" y="2554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3733800" y="3163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8763001" y="3810000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3810000" y="3849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5257800" y="2057400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</a:t>
            </a:r>
            <a:endParaRPr lang="en-US"/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5410201" y="2743200"/>
            <a:ext cx="9669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Prove it</a:t>
            </a:r>
            <a:endParaRPr lang="en-US" dirty="0"/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4419600" y="3368675"/>
            <a:ext cx="2505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My password is “frank”</a:t>
            </a:r>
            <a:endParaRPr lang="en-US"/>
          </a:p>
        </p:txBody>
      </p:sp>
      <p:sp>
        <p:nvSpPr>
          <p:cNvPr id="28683" name="Rectangle 14"/>
          <p:cNvSpPr>
            <a:spLocks noChangeArrowheads="1"/>
          </p:cNvSpPr>
          <p:nvPr/>
        </p:nvSpPr>
        <p:spPr bwMode="auto">
          <a:xfrm>
            <a:off x="2547939" y="3810000"/>
            <a:ext cx="780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Trudy</a:t>
            </a:r>
          </a:p>
        </p:txBody>
      </p:sp>
      <p:pic>
        <p:nvPicPr>
          <p:cNvPr id="28685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10601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21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438400"/>
            <a:ext cx="11128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56329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5" grpId="0" build="p" autoUpdateAnimBg="0"/>
      <p:bldP spid="299013" grpId="0" animBg="1"/>
      <p:bldP spid="299014" grpId="0" animBg="1"/>
      <p:bldP spid="299017" grpId="0" animBg="1"/>
      <p:bldP spid="299018" grpId="0" autoUpdateAnimBg="0"/>
      <p:bldP spid="299019" grpId="0" autoUpdateAnimBg="0"/>
      <p:bldP spid="2990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Authentication</a:t>
            </a:r>
          </a:p>
        </p:txBody>
      </p:sp>
      <p:sp>
        <p:nvSpPr>
          <p:cNvPr id="141326" name="Rectangle 14"/>
          <p:cNvSpPr>
            <a:spLocks noGrp="1" noChangeArrowheads="1"/>
          </p:cNvSpPr>
          <p:nvPr>
            <p:ph idx="1"/>
          </p:nvPr>
        </p:nvSpPr>
        <p:spPr>
          <a:xfrm>
            <a:off x="2209800" y="4876800"/>
            <a:ext cx="7772400" cy="106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More </a:t>
            </a:r>
            <a:r>
              <a:rPr lang="en-US" sz="2800" dirty="0"/>
              <a:t>efficient, but…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… </a:t>
            </a:r>
            <a:r>
              <a:rPr lang="en-US" sz="2800" dirty="0"/>
              <a:t>same problem as previous version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5A80274-8262-B144-9A39-F4EE27305669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589213" y="40179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8915401" y="39782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3733800" y="3429000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3810001" y="2895600"/>
            <a:ext cx="34933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I’m Alice, my password is “frank”</a:t>
            </a:r>
            <a:endParaRPr lang="en-US"/>
          </a:p>
        </p:txBody>
      </p:sp>
      <p:pic>
        <p:nvPicPr>
          <p:cNvPr id="29705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24384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2373314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6" grpId="0" build="p" autoUpdateAnimBg="0"/>
      <p:bldP spid="141321" grpId="0" animBg="1"/>
      <p:bldP spid="1413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Better Authentication</a:t>
            </a:r>
          </a:p>
        </p:txBody>
      </p:sp>
      <p:sp>
        <p:nvSpPr>
          <p:cNvPr id="143374" name="Rectangle 14"/>
          <p:cNvSpPr>
            <a:spLocks noGrp="1" noChangeArrowheads="1"/>
          </p:cNvSpPr>
          <p:nvPr>
            <p:ph idx="1"/>
          </p:nvPr>
        </p:nvSpPr>
        <p:spPr>
          <a:xfrm>
            <a:off x="2209800" y="4495800"/>
            <a:ext cx="7848600" cy="1524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This approach </a:t>
            </a:r>
            <a:r>
              <a:rPr lang="en-US" sz="2800" dirty="0"/>
              <a:t>hides Alice’s password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From both Bob and</a:t>
            </a:r>
            <a:r>
              <a:rPr lang="en-US" sz="2400" dirty="0"/>
              <a:t> Trudy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But still subject to </a:t>
            </a:r>
            <a:r>
              <a:rPr lang="en-US" sz="2800" dirty="0"/>
              <a:t>replay attack</a:t>
            </a:r>
            <a:endParaRPr lang="en-US" sz="2800" dirty="0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133CB6C-616A-9348-85A0-DC1D8CA1F1D6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3810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3733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2667000" y="36369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8839201" y="35972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3810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5334000" y="1828800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</a:t>
            </a:r>
            <a:endParaRPr lang="en-US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5410201" y="2514600"/>
            <a:ext cx="9669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Prove it</a:t>
            </a:r>
            <a:endParaRPr lang="en-US"/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4724400" y="3140075"/>
            <a:ext cx="2181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h(Alice’s password)</a:t>
            </a:r>
            <a:endParaRPr lang="en-US"/>
          </a:p>
        </p:txBody>
      </p:sp>
      <p:pic>
        <p:nvPicPr>
          <p:cNvPr id="30733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1916114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4" grpId="0" build="p" autoUpdateAnimBg="0"/>
      <p:bldP spid="143365" grpId="0" animBg="1"/>
      <p:bldP spid="143366" grpId="0" animBg="1"/>
      <p:bldP spid="143369" grpId="0" animBg="1"/>
      <p:bldP spid="143370" grpId="0" autoUpdateAnimBg="0"/>
      <p:bldP spid="143371" grpId="0" autoUpdateAnimBg="0"/>
      <p:bldP spid="1433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Challenge-Response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419600"/>
          </a:xfrm>
        </p:spPr>
        <p:txBody>
          <a:bodyPr/>
          <a:lstStyle/>
          <a:p>
            <a:r>
              <a:rPr lang="en-US" sz="2800" dirty="0"/>
              <a:t>To prevent replay, use </a:t>
            </a:r>
            <a:r>
              <a:rPr lang="en-US" sz="2800" b="1" i="1" dirty="0">
                <a:solidFill>
                  <a:schemeClr val="hlink"/>
                </a:solidFill>
              </a:rPr>
              <a:t>challenge-response</a:t>
            </a:r>
            <a:endParaRPr lang="en-US" sz="2800" dirty="0">
              <a:solidFill>
                <a:schemeClr val="hlink"/>
              </a:solidFill>
            </a:endParaRPr>
          </a:p>
          <a:p>
            <a:pPr lvl="1"/>
            <a:r>
              <a:rPr lang="en-US" sz="2400" dirty="0"/>
              <a:t>Goal is </a:t>
            </a:r>
            <a:r>
              <a:rPr lang="en-US" sz="2400" dirty="0"/>
              <a:t>to ensure “freshness</a:t>
            </a:r>
            <a:r>
              <a:rPr lang="en-US" sz="2400" dirty="0"/>
              <a:t>”</a:t>
            </a:r>
          </a:p>
          <a:p>
            <a:r>
              <a:rPr lang="en-US" sz="2800" dirty="0"/>
              <a:t>Suppose Bob wants to authenticate Alice</a:t>
            </a:r>
          </a:p>
          <a:p>
            <a:pPr lvl="1"/>
            <a:r>
              <a:rPr lang="en-US" sz="2400" b="1" i="1" dirty="0">
                <a:solidFill>
                  <a:schemeClr val="hlink"/>
                </a:solidFill>
              </a:rPr>
              <a:t>Challenge</a:t>
            </a:r>
            <a:r>
              <a:rPr lang="en-US" sz="2400" dirty="0"/>
              <a:t> sent from Bob to Alice</a:t>
            </a:r>
          </a:p>
          <a:p>
            <a:r>
              <a:rPr lang="en-US" sz="2800" dirty="0"/>
              <a:t>Challenge is chosen so </a:t>
            </a:r>
            <a:r>
              <a:rPr lang="en-US" sz="2800" dirty="0"/>
              <a:t>that… </a:t>
            </a:r>
            <a:endParaRPr lang="en-US" sz="2800" dirty="0"/>
          </a:p>
          <a:p>
            <a:pPr lvl="1"/>
            <a:r>
              <a:rPr lang="en-US" sz="2400" dirty="0"/>
              <a:t>Replay is not possible</a:t>
            </a:r>
          </a:p>
          <a:p>
            <a:pPr lvl="1"/>
            <a:r>
              <a:rPr lang="en-US" sz="2400" dirty="0"/>
              <a:t>Only Alice can provide the correct </a:t>
            </a:r>
            <a:r>
              <a:rPr lang="en-US" sz="2400" b="1" i="1" dirty="0">
                <a:solidFill>
                  <a:schemeClr val="hlink"/>
                </a:solidFill>
              </a:rPr>
              <a:t>response</a:t>
            </a:r>
            <a:endParaRPr lang="en-US" sz="2400" dirty="0"/>
          </a:p>
          <a:p>
            <a:pPr lvl="1"/>
            <a:r>
              <a:rPr lang="en-US" sz="2400" dirty="0"/>
              <a:t>Bob can verify the response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224A328-648E-284D-9F17-C3B90AC6660F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Nonce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 ensure freshness, can employ a </a:t>
            </a:r>
            <a:r>
              <a:rPr lang="en-US" sz="2800" b="1" dirty="0">
                <a:solidFill>
                  <a:schemeClr val="hlink"/>
                </a:solidFill>
              </a:rPr>
              <a:t>nonce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Nonce == </a:t>
            </a:r>
            <a:r>
              <a:rPr lang="en-US" sz="2400" b="1" dirty="0">
                <a:solidFill>
                  <a:schemeClr val="hlink"/>
                </a:solidFill>
              </a:rPr>
              <a:t>n</a:t>
            </a:r>
            <a:r>
              <a:rPr lang="en-US" sz="2400" dirty="0"/>
              <a:t>umber used </a:t>
            </a:r>
            <a:r>
              <a:rPr lang="en-US" sz="2400" b="1" dirty="0">
                <a:solidFill>
                  <a:schemeClr val="hlink"/>
                </a:solidFill>
              </a:rPr>
              <a:t>once</a:t>
            </a:r>
            <a:r>
              <a:rPr lang="en-US" sz="2400" dirty="0"/>
              <a:t>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What </a:t>
            </a:r>
            <a:r>
              <a:rPr lang="en-US" sz="2800" dirty="0"/>
              <a:t>to use for </a:t>
            </a:r>
            <a:r>
              <a:rPr lang="en-US" sz="2800" dirty="0" err="1"/>
              <a:t>nonces</a:t>
            </a:r>
            <a:r>
              <a:rPr lang="en-US" sz="28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That is, what is the challenge?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should Alice do with the nonce?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That is, how to compute the response?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How can </a:t>
            </a:r>
            <a:r>
              <a:rPr lang="en-US" sz="2800" dirty="0"/>
              <a:t>Bob verify the response?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Should we use passwords </a:t>
            </a:r>
            <a:r>
              <a:rPr lang="en-US" sz="2800" dirty="0"/>
              <a:t>or keys?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C8B4D5B-B6DF-9342-88B1-4B3D33CBDC03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Protocol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Human protocols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the rules followed in human interactions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Example: Asking a question in class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Networking protocols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rules followed in networked communication systems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Examples: HTTP, FTP, etc.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Security protocol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the (communication) rules followed in a security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Examples: SSL, IPSec, Kerberos, etc.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650F7F2-5650-794E-A8A2-8AFE9C8A1F8F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001000" cy="1066800"/>
          </a:xfrm>
        </p:spPr>
        <p:txBody>
          <a:bodyPr/>
          <a:lstStyle/>
          <a:p>
            <a:pPr eaLnBrk="1" hangingPunct="1"/>
            <a:r>
              <a:rPr lang="en-US" dirty="0"/>
              <a:t>Challenge-Response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F1DF2A4-A84C-4942-B5EB-6FAFA81BD12C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3810000" y="1944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3733800" y="2554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8839201" y="31400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3810000" y="3240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5334000" y="1447800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</a:t>
            </a:r>
            <a:endParaRPr lang="en-US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5487989" y="213360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Nonce</a:t>
            </a:r>
            <a:endParaRPr lang="en-US" dirty="0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4198938" y="2759075"/>
            <a:ext cx="2976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h(Alice’s password, Nonce)</a:t>
            </a:r>
            <a:endParaRPr lang="en-US"/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2286000" y="3733800"/>
            <a:ext cx="7027758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Nonce is the </a:t>
            </a:r>
            <a:r>
              <a:rPr lang="en-US" sz="2800" dirty="0">
                <a:solidFill>
                  <a:schemeClr val="accent2"/>
                </a:solidFill>
              </a:rPr>
              <a:t>challenge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The hash is the </a:t>
            </a:r>
            <a:r>
              <a:rPr lang="en-US" sz="2800" dirty="0">
                <a:solidFill>
                  <a:schemeClr val="accent2"/>
                </a:solidFill>
              </a:rPr>
              <a:t>response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Nonce prevents </a:t>
            </a:r>
            <a:r>
              <a:rPr lang="en-US" sz="2800" dirty="0"/>
              <a:t>replay (ensures freshness)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Password is something Alice knows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Note: Bob </a:t>
            </a:r>
            <a:r>
              <a:rPr lang="en-US" sz="2800" dirty="0"/>
              <a:t>must know Alice’s </a:t>
            </a:r>
            <a:r>
              <a:rPr lang="en-US" sz="2800" dirty="0" err="1"/>
              <a:t>pwd</a:t>
            </a:r>
            <a:r>
              <a:rPr lang="en-US" sz="2800" dirty="0"/>
              <a:t> to verify</a:t>
            </a:r>
          </a:p>
        </p:txBody>
      </p:sp>
      <p:sp>
        <p:nvSpPr>
          <p:cNvPr id="33804" name="Rectangle 15"/>
          <p:cNvSpPr>
            <a:spLocks noChangeArrowheads="1"/>
          </p:cNvSpPr>
          <p:nvPr/>
        </p:nvSpPr>
        <p:spPr bwMode="auto">
          <a:xfrm>
            <a:off x="2667000" y="31670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33805" name="Picture 19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16002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6" name="Picture 20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1447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80010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Generic Challenge</a:t>
            </a:r>
            <a:r>
              <a:rPr lang="en-US" dirty="0"/>
              <a:t>-Response</a:t>
            </a:r>
          </a:p>
        </p:txBody>
      </p:sp>
      <p:sp>
        <p:nvSpPr>
          <p:cNvPr id="164884" name="Rectangle 20"/>
          <p:cNvSpPr>
            <a:spLocks noGrp="1" noChangeArrowheads="1"/>
          </p:cNvSpPr>
          <p:nvPr>
            <p:ph idx="1"/>
          </p:nvPr>
        </p:nvSpPr>
        <p:spPr>
          <a:xfrm>
            <a:off x="2057400" y="4419600"/>
            <a:ext cx="8001000" cy="1676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practice, how to achieve this?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Hashed </a:t>
            </a:r>
            <a:r>
              <a:rPr lang="en-US" sz="2800" dirty="0"/>
              <a:t>password works, but…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…encryption </a:t>
            </a:r>
            <a:r>
              <a:rPr lang="en-US" sz="2800" dirty="0"/>
              <a:t>is</a:t>
            </a:r>
            <a:r>
              <a:rPr lang="en-US" sz="2800" dirty="0"/>
              <a:t> much better here (why?)</a:t>
            </a:r>
            <a:endParaRPr lang="en-US" sz="2800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A1D7BE4-3113-354A-811A-7433D700A0FD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38100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37338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8839201" y="3657600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3810000" y="3697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5257800" y="1905000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</a:t>
            </a:r>
            <a:endParaRPr lang="en-US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5487989" y="259080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Nonce</a:t>
            </a:r>
            <a:endParaRPr lang="en-US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3695700" y="3216275"/>
            <a:ext cx="3045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Something that could only be</a:t>
            </a:r>
          </a:p>
        </p:txBody>
      </p:sp>
      <p:sp>
        <p:nvSpPr>
          <p:cNvPr id="34827" name="Rectangle 15"/>
          <p:cNvSpPr>
            <a:spLocks noChangeArrowheads="1"/>
          </p:cNvSpPr>
          <p:nvPr/>
        </p:nvSpPr>
        <p:spPr bwMode="auto">
          <a:xfrm>
            <a:off x="2605088" y="37131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3714750" y="3673475"/>
            <a:ext cx="3167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from </a:t>
            </a:r>
            <a:r>
              <a:rPr lang="en-US" dirty="0"/>
              <a:t>Alice, and </a:t>
            </a:r>
            <a:r>
              <a:rPr lang="en-US" dirty="0"/>
              <a:t>Bob can </a:t>
            </a:r>
            <a:r>
              <a:rPr lang="en-US" dirty="0"/>
              <a:t>verify</a:t>
            </a:r>
            <a:endParaRPr lang="en-US" dirty="0"/>
          </a:p>
        </p:txBody>
      </p:sp>
      <p:sp>
        <p:nvSpPr>
          <p:cNvPr id="34829" name="Rectangle 18"/>
          <p:cNvSpPr>
            <a:spLocks noChangeArrowheads="1"/>
          </p:cNvSpPr>
          <p:nvPr/>
        </p:nvSpPr>
        <p:spPr bwMode="auto">
          <a:xfrm>
            <a:off x="4465639" y="53324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31" name="Picture 21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1336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2" name="Picture 22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4" grpId="0" build="p" autoUpdateAnimBg="0"/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Symmetric Key Notation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Encrypt plaintext 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dirty="0"/>
              <a:t> with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 </a:t>
            </a:r>
            <a:r>
              <a:rPr lang="en-US" sz="2800" dirty="0">
                <a:latin typeface="Times-Roman" charset="0"/>
              </a:rPr>
              <a:t>C = E(P,K)</a:t>
            </a:r>
            <a:endParaRPr lang="en-US" sz="2800" dirty="0"/>
          </a:p>
          <a:p>
            <a:r>
              <a:rPr lang="en-US" sz="2800" dirty="0"/>
              <a:t>Decrypt </a:t>
            </a: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dirty="0"/>
              <a:t> with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 </a:t>
            </a:r>
            <a:r>
              <a:rPr lang="en-US" sz="2800" dirty="0">
                <a:latin typeface="Times-Roman" charset="0"/>
              </a:rPr>
              <a:t>P = D(C,K)</a:t>
            </a:r>
            <a:endParaRPr lang="en-US" sz="2800" dirty="0"/>
          </a:p>
          <a:p>
            <a:r>
              <a:rPr lang="en-US" sz="2800" dirty="0"/>
              <a:t>Here, we are concerned with attacks on protocols, </a:t>
            </a:r>
            <a:r>
              <a:rPr lang="en-US" sz="2800" b="1" i="1" dirty="0"/>
              <a:t>not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attacks on </a:t>
            </a:r>
            <a:r>
              <a:rPr lang="en-US" sz="2800" dirty="0"/>
              <a:t>cryptography</a:t>
            </a:r>
          </a:p>
          <a:p>
            <a:pPr lvl="1"/>
            <a:r>
              <a:rPr lang="en-US" sz="2400" dirty="0"/>
              <a:t>So, we assume crypto algorithms</a:t>
            </a:r>
            <a:r>
              <a:rPr lang="en-US" sz="2400" dirty="0"/>
              <a:t> are secure</a:t>
            </a:r>
            <a:endParaRPr lang="en-US" sz="2400" dirty="0"/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65F53B4-3BB3-B748-A879-72963F7927A3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8534400" cy="1219200"/>
          </a:xfrm>
        </p:spPr>
        <p:txBody>
          <a:bodyPr/>
          <a:lstStyle/>
          <a:p>
            <a:pPr eaLnBrk="1" hangingPunct="1"/>
            <a:r>
              <a:rPr lang="en-US"/>
              <a:t>Authentication: Symmetric Key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8001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Alice and Bob share symmetric key </a:t>
            </a:r>
            <a:r>
              <a:rPr lang="en-US" dirty="0">
                <a:latin typeface="Times-Roman" charset="0"/>
              </a:rPr>
              <a:t>K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Key </a:t>
            </a:r>
            <a:r>
              <a:rPr lang="en-US" dirty="0">
                <a:latin typeface="Times-Roman" charset="0"/>
              </a:rPr>
              <a:t>K</a:t>
            </a:r>
            <a:r>
              <a:rPr lang="en-US" dirty="0"/>
              <a:t> known only to Alice and Bob</a:t>
            </a:r>
          </a:p>
          <a:p>
            <a:pPr>
              <a:lnSpc>
                <a:spcPct val="90000"/>
              </a:lnSpc>
            </a:pPr>
            <a:r>
              <a:rPr lang="en-US" dirty="0"/>
              <a:t>Authenticate by proving knowledge of shared symmetric key</a:t>
            </a:r>
          </a:p>
          <a:p>
            <a:pPr>
              <a:lnSpc>
                <a:spcPct val="90000"/>
              </a:lnSpc>
            </a:pPr>
            <a:r>
              <a:rPr lang="en-US" dirty="0"/>
              <a:t>How to accomplish this?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Cannot </a:t>
            </a:r>
            <a:r>
              <a:rPr lang="en-US" dirty="0"/>
              <a:t>reveal key, must not allow replay (or other) attack, must be verifiable, …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A155DB7-056E-BD48-BAD9-50B7DE719414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3058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Authenticate Alice Using </a:t>
            </a:r>
            <a:r>
              <a:rPr lang="en-US" dirty="0"/>
              <a:t>Symmetric Key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F06E65-E67F-454D-ACA0-B918189F0124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3810000" y="28559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37338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286000" y="3825875"/>
            <a:ext cx="965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Times-Roman" charset="0"/>
              </a:rPr>
              <a:t>K</a:t>
            </a:r>
            <a:endParaRPr lang="en-US" baseline="-25000">
              <a:latin typeface="Times-Roman" charset="0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8686801" y="3749675"/>
            <a:ext cx="838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Times-Roman" charset="0"/>
              </a:rPr>
              <a:t>K</a:t>
            </a:r>
            <a:endParaRPr lang="en-US" baseline="-25000">
              <a:latin typeface="Times-Roman" charset="0"/>
            </a:endParaRP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5257800" y="2359025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</a:t>
            </a:r>
            <a:endParaRPr lang="en-US"/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5410201" y="3463925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E(R,K)</a:t>
            </a:r>
            <a:endParaRPr lang="en-US" dirty="0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2209801" y="4441825"/>
            <a:ext cx="72539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2214563" y="4975225"/>
            <a:ext cx="6085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But, Alice </a:t>
            </a:r>
            <a:r>
              <a:rPr lang="en-US" sz="2800" dirty="0"/>
              <a:t>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2209800" y="5508625"/>
            <a:ext cx="69575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 So,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3810000" y="3962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5767388" y="289560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  <a:endParaRPr lang="en-US"/>
          </a:p>
        </p:txBody>
      </p:sp>
      <p:pic>
        <p:nvPicPr>
          <p:cNvPr id="37903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22860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4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63001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59894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67" grpId="0" autoUpdateAnimBg="0"/>
      <p:bldP spid="147469" grpId="0" autoUpdateAnimBg="0"/>
      <p:bldP spid="147470" grpId="0" autoUpdateAnimBg="0"/>
      <p:bldP spid="147471" grpId="0" autoUpdateAnimBg="0"/>
      <p:bldP spid="147472" grpId="0" animBg="1"/>
      <p:bldP spid="1474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305800" cy="1295400"/>
          </a:xfrm>
        </p:spPr>
        <p:txBody>
          <a:bodyPr/>
          <a:lstStyle/>
          <a:p>
            <a:pPr eaLnBrk="1" hangingPunct="1"/>
            <a:r>
              <a:rPr lang="en-US"/>
              <a:t>Mutual Authentication?</a:t>
            </a:r>
          </a:p>
        </p:txBody>
      </p:sp>
      <p:sp>
        <p:nvSpPr>
          <p:cNvPr id="189455" name="Rectangle 15"/>
          <p:cNvSpPr>
            <a:spLocks noGrp="1" noChangeArrowheads="1"/>
          </p:cNvSpPr>
          <p:nvPr>
            <p:ph idx="1"/>
          </p:nvPr>
        </p:nvSpPr>
        <p:spPr>
          <a:xfrm>
            <a:off x="2209800" y="4876800"/>
            <a:ext cx="7772400" cy="106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What’s wrong with this picture?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“Alice” could be Trudy (or anybody else)!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F6F9AEC-F8BC-C549-A539-39F3AEE1E7B7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 flipV="1">
            <a:off x="3810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 flipH="1" flipV="1">
            <a:off x="3733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2438400" y="3886200"/>
            <a:ext cx="965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8686801" y="3902075"/>
            <a:ext cx="838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3810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4953001" y="2209800"/>
            <a:ext cx="1492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Alice”, R</a:t>
            </a:r>
            <a:endParaRPr lang="en-US"/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5410201" y="28194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E(R,K)</a:t>
            </a:r>
            <a:endParaRPr lang="en-US"/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5411789" y="3521075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E(R,K)</a:t>
            </a:r>
            <a:endParaRPr lang="en-US"/>
          </a:p>
        </p:txBody>
      </p:sp>
      <p:pic>
        <p:nvPicPr>
          <p:cNvPr id="38925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5250" y="22860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6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2220914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04800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5" grpId="0" build="p" autoUpdateAnimBg="0"/>
      <p:bldP spid="189445" grpId="0" animBg="1"/>
      <p:bldP spid="189446" grpId="0" animBg="1"/>
      <p:bldP spid="189449" grpId="0" animBg="1"/>
      <p:bldP spid="189450" grpId="0" autoUpdateAnimBg="0"/>
      <p:bldP spid="189451" grpId="0" autoUpdateAnimBg="0"/>
      <p:bldP spid="18945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Mutual Authentication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Since we have a secure one-way authentication protocol…</a:t>
            </a:r>
          </a:p>
          <a:p>
            <a:pPr>
              <a:lnSpc>
                <a:spcPct val="90000"/>
              </a:lnSpc>
            </a:pPr>
            <a:r>
              <a:rPr lang="en-US"/>
              <a:t>The obvious thing to do is to use the protocol twice</a:t>
            </a:r>
          </a:p>
          <a:p>
            <a:pPr lvl="1">
              <a:lnSpc>
                <a:spcPct val="90000"/>
              </a:lnSpc>
            </a:pPr>
            <a:r>
              <a:rPr lang="en-US"/>
              <a:t>Once for Bob to authenticate Alice</a:t>
            </a:r>
          </a:p>
          <a:p>
            <a:pPr lvl="1">
              <a:lnSpc>
                <a:spcPct val="90000"/>
              </a:lnSpc>
            </a:pPr>
            <a:r>
              <a:rPr lang="en-US"/>
              <a:t>Once for Alice to authenticate Bob</a:t>
            </a:r>
          </a:p>
          <a:p>
            <a:pPr>
              <a:lnSpc>
                <a:spcPct val="90000"/>
              </a:lnSpc>
            </a:pPr>
            <a:r>
              <a:rPr lang="en-US"/>
              <a:t>This has got to work…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EF5A15F-9973-1344-A231-5A97359054E9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924800" cy="1447800"/>
          </a:xfrm>
        </p:spPr>
        <p:txBody>
          <a:bodyPr/>
          <a:lstStyle/>
          <a:p>
            <a:pPr eaLnBrk="1" hangingPunct="1"/>
            <a:r>
              <a:rPr lang="en-US" dirty="0"/>
              <a:t>Mutual Authentication</a:t>
            </a:r>
          </a:p>
        </p:txBody>
      </p:sp>
      <p:sp>
        <p:nvSpPr>
          <p:cNvPr id="148497" name="Rectangle 17"/>
          <p:cNvSpPr>
            <a:spLocks noGrp="1" noChangeArrowheads="1"/>
          </p:cNvSpPr>
          <p:nvPr>
            <p:ph idx="1"/>
          </p:nvPr>
        </p:nvSpPr>
        <p:spPr>
          <a:xfrm>
            <a:off x="2209800" y="4343400"/>
            <a:ext cx="7848600" cy="1600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This provides mutual authentication…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…or does it? </a:t>
            </a:r>
            <a:r>
              <a:rPr lang="en-US" sz="2800" dirty="0"/>
              <a:t>Subject to </a:t>
            </a:r>
            <a:r>
              <a:rPr lang="en-US" sz="2800" b="1" dirty="0">
                <a:solidFill>
                  <a:srgbClr val="FF0000"/>
                </a:solidFill>
              </a:rPr>
              <a:t>reflection</a:t>
            </a:r>
            <a:r>
              <a:rPr lang="en-US" sz="2800" dirty="0"/>
              <a:t> attack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</a:t>
            </a:r>
            <a:r>
              <a:rPr lang="en-US" sz="2400" dirty="0"/>
              <a:t>ext </a:t>
            </a:r>
            <a:r>
              <a:rPr lang="en-US" sz="2400" dirty="0"/>
              <a:t>slide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B6A2557-984A-104E-A52F-7967383C758D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38100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 flipV="1">
            <a:off x="37338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2438400" y="3597275"/>
            <a:ext cx="965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8610601" y="3581400"/>
            <a:ext cx="838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3810000" y="3697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872039" y="1905000"/>
            <a:ext cx="1595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Alice”, R</a:t>
            </a:r>
            <a:r>
              <a:rPr lang="en-US" baseline="-25000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5057775" y="2514600"/>
            <a:ext cx="1441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R</a:t>
            </a:r>
            <a:r>
              <a:rPr lang="en-US" baseline="-25000" dirty="0"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, E(R</a:t>
            </a:r>
            <a:r>
              <a:rPr lang="en-US" baseline="-25000" dirty="0">
                <a:latin typeface="Times-Roman" charset="0"/>
              </a:rPr>
              <a:t>A</a:t>
            </a:r>
            <a:r>
              <a:rPr lang="en-US" dirty="0">
                <a:latin typeface="Times-Roman" charset="0"/>
              </a:rPr>
              <a:t>, K</a:t>
            </a:r>
            <a:r>
              <a:rPr lang="en-US" dirty="0">
                <a:latin typeface="Times-Roman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5276850" y="3216275"/>
            <a:ext cx="1043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E(R</a:t>
            </a:r>
            <a:r>
              <a:rPr lang="en-US" baseline="-25000" dirty="0"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, K</a:t>
            </a:r>
            <a:r>
              <a:rPr lang="en-US" dirty="0">
                <a:latin typeface="Times-Roman" charset="0"/>
              </a:rPr>
              <a:t>)</a:t>
            </a:r>
            <a:endParaRPr lang="en-US" dirty="0"/>
          </a:p>
        </p:txBody>
      </p:sp>
      <p:sp>
        <p:nvSpPr>
          <p:cNvPr id="40972" name="Rectangle 15"/>
          <p:cNvSpPr>
            <a:spLocks noChangeArrowheads="1"/>
          </p:cNvSpPr>
          <p:nvPr/>
        </p:nvSpPr>
        <p:spPr bwMode="auto">
          <a:xfrm>
            <a:off x="4578351" y="53498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4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5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1916114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1074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48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 build="p" autoUpdateAnimBg="0"/>
      <p:bldP spid="148485" grpId="0" animBg="1"/>
      <p:bldP spid="148486" grpId="0" animBg="1"/>
      <p:bldP spid="148489" grpId="0" animBg="1"/>
      <p:bldP spid="148490" grpId="0" autoUpdateAnimBg="0"/>
      <p:bldP spid="148491" grpId="0" autoUpdateAnimBg="0"/>
      <p:bldP spid="14849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Mutual Authentication Attack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FED73D7-43D2-634D-9865-0BDB37ABC813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8734426" y="3063875"/>
            <a:ext cx="838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4953000" y="1544638"/>
            <a:ext cx="18518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1. “I’m Alice”, R</a:t>
            </a:r>
            <a:r>
              <a:rPr lang="en-US" baseline="-25000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4948239" y="2147888"/>
            <a:ext cx="1697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2. </a:t>
            </a:r>
            <a:r>
              <a:rPr lang="en-US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, E(R</a:t>
            </a:r>
            <a:r>
              <a:rPr lang="en-US" baseline="-25000" dirty="0">
                <a:latin typeface="Times-Roman" charset="0"/>
              </a:rPr>
              <a:t>A</a:t>
            </a:r>
            <a:r>
              <a:rPr lang="en-US" dirty="0">
                <a:latin typeface="Times-Roman" charset="0"/>
              </a:rPr>
              <a:t>, K</a:t>
            </a:r>
            <a:r>
              <a:rPr lang="en-US" dirty="0">
                <a:latin typeface="Times-Roman" charset="0"/>
              </a:rPr>
              <a:t>)</a:t>
            </a:r>
            <a:endParaRPr lang="en-US" dirty="0"/>
          </a:p>
        </p:txBody>
      </p:sp>
      <p:sp>
        <p:nvSpPr>
          <p:cNvPr id="41991" name="Rectangle 17"/>
          <p:cNvSpPr>
            <a:spLocks noChangeArrowheads="1"/>
          </p:cNvSpPr>
          <p:nvPr/>
        </p:nvSpPr>
        <p:spPr bwMode="auto">
          <a:xfrm>
            <a:off x="2547939" y="3124200"/>
            <a:ext cx="780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Trudy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3886200" y="4764089"/>
            <a:ext cx="464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 flipV="1">
            <a:off x="3810000" y="5413375"/>
            <a:ext cx="4724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8686801" y="5638800"/>
            <a:ext cx="838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4951413" y="4267200"/>
            <a:ext cx="18518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3. “I’m Alice”, 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aseline="-25000">
                <a:solidFill>
                  <a:srgbClr val="FF0000"/>
                </a:solidFill>
                <a:latin typeface="Times-Roman" charset="0"/>
              </a:rPr>
              <a:t>B</a:t>
            </a:r>
            <a:endParaRPr lang="en-US"/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4951413" y="4899025"/>
            <a:ext cx="1705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4. R</a:t>
            </a:r>
            <a:r>
              <a:rPr lang="en-US" baseline="-25000" dirty="0">
                <a:latin typeface="Times-Roman" charset="0"/>
              </a:rPr>
              <a:t>C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-Roman" charset="0"/>
              </a:rPr>
              <a:t>E(R</a:t>
            </a:r>
            <a:r>
              <a:rPr lang="en-US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-Roman" charset="0"/>
              </a:rPr>
              <a:t>, K</a:t>
            </a:r>
            <a:r>
              <a:rPr lang="en-US" dirty="0">
                <a:solidFill>
                  <a:srgbClr val="FF0000"/>
                </a:solidFill>
                <a:latin typeface="Times-Roman" charset="0"/>
              </a:rPr>
              <a:t>)</a:t>
            </a:r>
            <a:endParaRPr lang="en-US" dirty="0">
              <a:latin typeface="Times-Roman" charset="0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2547939" y="5654675"/>
            <a:ext cx="780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Trudy</a:t>
            </a:r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18288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 rot="24206">
            <a:off x="5087048" y="2820472"/>
            <a:ext cx="1300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5. </a:t>
            </a:r>
            <a:r>
              <a:rPr lang="en-US" dirty="0">
                <a:solidFill>
                  <a:srgbClr val="FF0000"/>
                </a:solidFill>
                <a:latin typeface="Times-Roman" charset="0"/>
              </a:rPr>
              <a:t>E(R</a:t>
            </a:r>
            <a:r>
              <a:rPr lang="en-US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-Roman" charset="0"/>
              </a:rPr>
              <a:t>, K</a:t>
            </a:r>
            <a:r>
              <a:rPr lang="en-US" dirty="0">
                <a:solidFill>
                  <a:srgbClr val="FF0000"/>
                </a:solidFill>
                <a:latin typeface="Times-Roman" charset="0"/>
              </a:rPr>
              <a:t>)</a:t>
            </a:r>
            <a:endParaRPr lang="en-US" dirty="0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3962400" y="3276600"/>
            <a:ext cx="449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3886200" y="2057400"/>
            <a:ext cx="457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 flipH="1">
            <a:off x="3886200" y="2667000"/>
            <a:ext cx="449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003" name="Picture 3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3476" y="1524000"/>
            <a:ext cx="1027113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38" name="Picture 3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26488" y="4114800"/>
            <a:ext cx="1027112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5" name="Picture 35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2388" y="1905000"/>
            <a:ext cx="9890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40" name="Picture 36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1" y="4432300"/>
            <a:ext cx="9890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utoUpdateAnimBg="0"/>
      <p:bldP spid="149515" grpId="0" autoUpdateAnimBg="0"/>
      <p:bldP spid="149523" grpId="0" animBg="1"/>
      <p:bldP spid="149524" grpId="0" animBg="1"/>
      <p:bldP spid="149525" grpId="0" autoUpdateAnimBg="0"/>
      <p:bldP spid="149526" grpId="0" autoUpdateAnimBg="0"/>
      <p:bldP spid="149527" grpId="0" autoUpdateAnimBg="0"/>
      <p:bldP spid="149529" grpId="0" autoUpdateAnimBg="0"/>
      <p:bldP spid="149530" grpId="0" animBg="1"/>
      <p:bldP spid="149532" grpId="0" autoUpdateAnimBg="0"/>
      <p:bldP spid="149534" grpId="0" animBg="1"/>
      <p:bldP spid="149535" grpId="0" animBg="1"/>
      <p:bldP spid="1495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Mutual Authentication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828800"/>
            <a:ext cx="7467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Our one-way authentication </a:t>
            </a:r>
            <a:r>
              <a:rPr lang="en-US" sz="2800" dirty="0"/>
              <a:t>protocol is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secure for mutual authentication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Protocols are subtle!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In this case, </a:t>
            </a:r>
            <a:r>
              <a:rPr lang="en-US" sz="2400" dirty="0"/>
              <a:t>“obvious”</a:t>
            </a:r>
            <a:r>
              <a:rPr lang="en-US" sz="2400" dirty="0"/>
              <a:t> solution is not </a:t>
            </a:r>
            <a:r>
              <a:rPr lang="en-US" sz="2400" dirty="0"/>
              <a:t>secure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Also, if assumptions or environment change, protocol may not be secure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is a common source of security failure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example, Internet protocols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151E681-6A06-C443-9D0E-2D154E468186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848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Protocol flaws can be very </a:t>
            </a:r>
            <a:r>
              <a:rPr lang="en-US" b="1" i="1" dirty="0"/>
              <a:t>subtle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Several well-known security protocols have significant flaws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Including WEP, GSM, </a:t>
            </a:r>
            <a:r>
              <a:rPr lang="en-US" dirty="0" smtClean="0"/>
              <a:t>and </a:t>
            </a:r>
            <a:r>
              <a:rPr lang="en-US" dirty="0"/>
              <a:t>IPSec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Implementation errors can</a:t>
            </a:r>
            <a:r>
              <a:rPr lang="en-US" dirty="0" smtClean="0"/>
              <a:t> also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Recently, </a:t>
            </a:r>
            <a:r>
              <a:rPr lang="en-US" dirty="0"/>
              <a:t>IE implementation of SSL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Not easy to get protocols right…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F13FED6-EB99-864F-AB08-A53EAD149F27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524000"/>
          </a:xfrm>
        </p:spPr>
        <p:txBody>
          <a:bodyPr/>
          <a:lstStyle/>
          <a:p>
            <a:pPr eaLnBrk="1" hangingPunct="1"/>
            <a:r>
              <a:rPr lang="en-US"/>
              <a:t>Symmetric Key Mutual Authentication</a:t>
            </a:r>
          </a:p>
        </p:txBody>
      </p:sp>
      <p:sp>
        <p:nvSpPr>
          <p:cNvPr id="150543" name="Rectangle 15"/>
          <p:cNvSpPr>
            <a:spLocks noGrp="1" noChangeArrowheads="1"/>
          </p:cNvSpPr>
          <p:nvPr>
            <p:ph idx="1"/>
          </p:nvPr>
        </p:nvSpPr>
        <p:spPr>
          <a:xfrm>
            <a:off x="2209800" y="4876800"/>
            <a:ext cx="7772400" cy="106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Do these “insignificant” changes help?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Yes!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F8E220A-F740-CD4C-82FB-C343654F4E28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3810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3733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2438400" y="4017963"/>
            <a:ext cx="965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8610601" y="3978275"/>
            <a:ext cx="838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3810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4876801" y="2209800"/>
            <a:ext cx="1595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Alice”, R</a:t>
            </a:r>
            <a:r>
              <a:rPr lang="en-US" baseline="-25000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4725989" y="2819400"/>
            <a:ext cx="2005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R</a:t>
            </a:r>
            <a:r>
              <a:rPr lang="en-US" baseline="-25000" dirty="0"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E(“Bob”,R</a:t>
            </a:r>
            <a:r>
              <a:rPr lang="en-US" baseline="-25000" dirty="0" err="1">
                <a:latin typeface="Times-Roman" charset="0"/>
              </a:rPr>
              <a:t>A</a:t>
            </a:r>
            <a:r>
              <a:rPr lang="en-US" dirty="0" err="1">
                <a:latin typeface="Times-Roman" charset="0"/>
              </a:rPr>
              <a:t>,K</a:t>
            </a:r>
            <a:r>
              <a:rPr lang="en-US" dirty="0">
                <a:latin typeface="Times-Roman" charset="0"/>
              </a:rPr>
              <a:t>)</a:t>
            </a:r>
            <a:endParaRPr lang="en-US" dirty="0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4953001" y="3521075"/>
            <a:ext cx="1697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-Roman" charset="0"/>
              </a:rPr>
              <a:t>E(“Alice”,R</a:t>
            </a:r>
            <a:r>
              <a:rPr lang="en-US" baseline="-25000" dirty="0" err="1">
                <a:latin typeface="Times-Roman" charset="0"/>
              </a:rPr>
              <a:t>B</a:t>
            </a:r>
            <a:r>
              <a:rPr lang="en-US" dirty="0" err="1">
                <a:latin typeface="Times-Roman" charset="0"/>
              </a:rPr>
              <a:t>,K</a:t>
            </a:r>
            <a:r>
              <a:rPr lang="en-US" dirty="0">
                <a:latin typeface="Times-Roman" charset="0"/>
              </a:rPr>
              <a:t>)</a:t>
            </a:r>
            <a:endParaRPr lang="en-US" dirty="0"/>
          </a:p>
        </p:txBody>
      </p:sp>
      <p:pic>
        <p:nvPicPr>
          <p:cNvPr id="44045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5250" y="24384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6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2297114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24708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3" grpId="0" build="p" autoUpdateAnimBg="0"/>
      <p:bldP spid="150533" grpId="0" animBg="1"/>
      <p:bldP spid="150534" grpId="0" animBg="1"/>
      <p:bldP spid="150537" grpId="0" animBg="1"/>
      <p:bldP spid="150538" grpId="0" autoUpdateAnimBg="0"/>
      <p:bldP spid="150539" grpId="0" autoUpdateAnimBg="0"/>
      <p:bldP spid="15054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Key Notation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924800" cy="4114800"/>
          </a:xfrm>
        </p:spPr>
        <p:txBody>
          <a:bodyPr/>
          <a:lstStyle/>
          <a:p>
            <a:r>
              <a:rPr lang="en-US" sz="2800" dirty="0"/>
              <a:t>Encrypt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with Alice’s public key: </a:t>
            </a:r>
            <a:r>
              <a:rPr lang="en-US" sz="2800" dirty="0">
                <a:latin typeface="Times-Roman" charset="0"/>
              </a:rPr>
              <a:t>{</a:t>
            </a:r>
            <a:r>
              <a:rPr lang="en-US" sz="2800" dirty="0" err="1">
                <a:latin typeface="Times-Roman" charset="0"/>
              </a:rPr>
              <a:t>M}</a:t>
            </a:r>
            <a:r>
              <a:rPr lang="en-US" sz="2800" baseline="-25000" dirty="0" err="1">
                <a:latin typeface="Times-Roman" charset="0"/>
              </a:rPr>
              <a:t>Alice</a:t>
            </a:r>
            <a:endParaRPr lang="en-US" sz="2800" dirty="0"/>
          </a:p>
          <a:p>
            <a:r>
              <a:rPr lang="en-US" sz="2800" dirty="0"/>
              <a:t>Sign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with Alice’s private key: </a:t>
            </a:r>
            <a:r>
              <a:rPr lang="en-US" sz="2800" dirty="0">
                <a:latin typeface="Times-Roman" charset="0"/>
              </a:rPr>
              <a:t>[</a:t>
            </a:r>
            <a:r>
              <a:rPr lang="en-US" sz="2800" dirty="0" err="1">
                <a:latin typeface="Times-Roman" charset="0"/>
              </a:rPr>
              <a:t>M]</a:t>
            </a:r>
            <a:r>
              <a:rPr lang="en-US" sz="2800" baseline="-25000" dirty="0" err="1">
                <a:latin typeface="Times-Roman" charset="0"/>
              </a:rPr>
              <a:t>Alice</a:t>
            </a:r>
            <a:endParaRPr lang="en-US" sz="2800" dirty="0"/>
          </a:p>
          <a:p>
            <a:r>
              <a:rPr lang="en-US" sz="2800" dirty="0"/>
              <a:t>Then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[{</a:t>
            </a:r>
            <a:r>
              <a:rPr lang="en-US" sz="2400" dirty="0" err="1">
                <a:latin typeface="Times-Roman" charset="0"/>
              </a:rPr>
              <a:t>M}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]</a:t>
            </a:r>
            <a:r>
              <a:rPr lang="en-US" sz="2400" baseline="-25000" dirty="0">
                <a:latin typeface="Times-Roman" charset="0"/>
              </a:rPr>
              <a:t>Alice</a:t>
            </a:r>
            <a:r>
              <a:rPr lang="en-US" sz="2400" dirty="0">
                <a:latin typeface="Times-Roman" charset="0"/>
              </a:rPr>
              <a:t> = M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{[</a:t>
            </a:r>
            <a:r>
              <a:rPr lang="en-US" sz="2400" dirty="0" err="1">
                <a:latin typeface="Times-Roman" charset="0"/>
              </a:rPr>
              <a:t>M]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}</a:t>
            </a:r>
            <a:r>
              <a:rPr lang="en-US" sz="2400" baseline="-25000" dirty="0">
                <a:latin typeface="Times-Roman" charset="0"/>
              </a:rPr>
              <a:t>Alice</a:t>
            </a:r>
            <a:r>
              <a:rPr lang="en-US" sz="2400" dirty="0">
                <a:latin typeface="Times-Roman" charset="0"/>
              </a:rPr>
              <a:t> = M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Anybody</a:t>
            </a:r>
            <a:r>
              <a:rPr lang="en-US" sz="2800" dirty="0"/>
              <a:t> can</a:t>
            </a:r>
            <a:r>
              <a:rPr lang="en-US" sz="2800" dirty="0"/>
              <a:t> use Alice’s </a:t>
            </a:r>
            <a:r>
              <a:rPr lang="en-US" sz="2800" b="1" dirty="0">
                <a:solidFill>
                  <a:schemeClr val="accent2"/>
                </a:solidFill>
              </a:rPr>
              <a:t>public key</a:t>
            </a:r>
            <a:r>
              <a:rPr lang="en-US" sz="2800" dirty="0"/>
              <a:t> </a:t>
            </a:r>
          </a:p>
          <a:p>
            <a:r>
              <a:rPr lang="en-US" sz="2800" dirty="0"/>
              <a:t> Only </a:t>
            </a:r>
            <a:r>
              <a:rPr lang="en-US" sz="2800" b="1" dirty="0">
                <a:solidFill>
                  <a:schemeClr val="accent2"/>
                </a:solidFill>
              </a:rPr>
              <a:t>Alice</a:t>
            </a:r>
            <a:r>
              <a:rPr lang="en-US" sz="2800" dirty="0"/>
              <a:t> can use her </a:t>
            </a:r>
            <a:r>
              <a:rPr lang="en-US" sz="2800" b="1" dirty="0">
                <a:solidFill>
                  <a:schemeClr val="accent2"/>
                </a:solidFill>
              </a:rPr>
              <a:t>private </a:t>
            </a:r>
            <a:r>
              <a:rPr lang="en-US" sz="2800" b="1" dirty="0">
                <a:solidFill>
                  <a:schemeClr val="accent2"/>
                </a:solidFill>
              </a:rPr>
              <a:t>key</a:t>
            </a:r>
            <a:endParaRPr lang="en-US" sz="2800" baseline="-25000" dirty="0">
              <a:latin typeface="Times-Roman" charset="0"/>
            </a:endParaRP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C05B061-0880-7C44-9F32-98283B560785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151568" name="Rectangle 16"/>
          <p:cNvSpPr>
            <a:spLocks noGrp="1" noChangeArrowheads="1"/>
          </p:cNvSpPr>
          <p:nvPr>
            <p:ph idx="1"/>
          </p:nvPr>
        </p:nvSpPr>
        <p:spPr>
          <a:xfrm>
            <a:off x="2209800" y="4572000"/>
            <a:ext cx="7848600" cy="1524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Is this secure?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Trudy can get Alice to decrypt anything!</a:t>
            </a:r>
            <a:endParaRPr lang="en-US" sz="28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Prevent this by having </a:t>
            </a:r>
            <a:r>
              <a:rPr lang="en-US" sz="2400" dirty="0"/>
              <a:t>two</a:t>
            </a:r>
            <a:r>
              <a:rPr lang="en-US" sz="2400" dirty="0"/>
              <a:t> key </a:t>
            </a:r>
            <a:r>
              <a:rPr lang="en-US" sz="2400" dirty="0"/>
              <a:t>pairs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8187342-DE2D-494E-B41C-EDBD6DB745D4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3810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 flipV="1">
            <a:off x="3733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2667000" y="40179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8763001" y="39782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V="1">
            <a:off x="3810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5132388" y="2209800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</a:t>
            </a:r>
            <a:endParaRPr lang="en-US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5316539" y="2778125"/>
            <a:ext cx="837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{R}</a:t>
            </a:r>
            <a:r>
              <a:rPr lang="en-US" baseline="-25000">
                <a:latin typeface="Times-Roman" charset="0"/>
              </a:rPr>
              <a:t>Alice</a:t>
            </a:r>
            <a:endParaRPr lang="en-US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5538788" y="352107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  <a:endParaRPr lang="en-US"/>
          </a:p>
        </p:txBody>
      </p:sp>
      <p:pic>
        <p:nvPicPr>
          <p:cNvPr id="46093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414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4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77276" y="2297114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8" grpId="0" build="p" autoUpdateAnimBg="0"/>
      <p:bldP spid="151557" grpId="0" animBg="1"/>
      <p:bldP spid="151558" grpId="0" animBg="1"/>
      <p:bldP spid="151561" grpId="0" animBg="1"/>
      <p:bldP spid="151562" grpId="0" autoUpdateAnimBg="0"/>
      <p:bldP spid="151563" grpId="0" autoUpdateAnimBg="0"/>
      <p:bldP spid="15156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169999" name="Rectangle 15"/>
          <p:cNvSpPr>
            <a:spLocks noGrp="1" noChangeArrowheads="1"/>
          </p:cNvSpPr>
          <p:nvPr>
            <p:ph idx="1"/>
          </p:nvPr>
        </p:nvSpPr>
        <p:spPr>
          <a:xfrm>
            <a:off x="2209800" y="4572000"/>
            <a:ext cx="7924800" cy="1600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Is this secure?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Trudy can get Alice to sign anything!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Same a previous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should have two key pairs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B066F28-EBD3-7343-9A67-80ABAC15EDEB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3810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 flipV="1">
            <a:off x="3733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2667000" y="40179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8883651" y="39782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3810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5132388" y="2209800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</a:t>
            </a:r>
            <a:endParaRPr lang="en-US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5562600" y="281940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  <a:endParaRPr lang="en-US"/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5334001" y="3481388"/>
            <a:ext cx="811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[R]</a:t>
            </a:r>
            <a:r>
              <a:rPr lang="en-US" baseline="-25000">
                <a:latin typeface="Times-Roman" charset="0"/>
              </a:rPr>
              <a:t>Alice</a:t>
            </a:r>
            <a:endParaRPr lang="en-US"/>
          </a:p>
        </p:txBody>
      </p:sp>
      <p:pic>
        <p:nvPicPr>
          <p:cNvPr id="47117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414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8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22860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9" grpId="0" build="p" autoUpdateAnimBg="0"/>
      <p:bldP spid="169989" grpId="0" animBg="1"/>
      <p:bldP spid="169990" grpId="0" animBg="1"/>
      <p:bldP spid="169993" grpId="0" animBg="1"/>
      <p:bldP spid="169994" grpId="0" autoUpdateAnimBg="0"/>
      <p:bldP spid="169995" grpId="0" autoUpdateAnimBg="0"/>
      <p:bldP spid="16999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Keys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924800" cy="4114800"/>
          </a:xfrm>
        </p:spPr>
        <p:txBody>
          <a:bodyPr/>
          <a:lstStyle/>
          <a:p>
            <a:r>
              <a:rPr lang="en-US" dirty="0"/>
              <a:t>Generally, a bad idea to use the same key pair for encryption and signing</a:t>
            </a:r>
          </a:p>
          <a:p>
            <a:r>
              <a:rPr lang="en-US" dirty="0"/>
              <a:t>Instead, should have…</a:t>
            </a:r>
          </a:p>
          <a:p>
            <a:pPr lvl="1"/>
            <a:r>
              <a:rPr lang="en-US" dirty="0"/>
              <a:t>…one key pair for encryption/</a:t>
            </a:r>
            <a:r>
              <a:rPr lang="en-US" dirty="0" smtClean="0"/>
              <a:t>decryption and signing/verifying signatures…</a:t>
            </a:r>
          </a:p>
          <a:p>
            <a:pPr lvl="1"/>
            <a:r>
              <a:rPr lang="en-US" dirty="0"/>
              <a:t>…and a different key pair for</a:t>
            </a:r>
            <a:r>
              <a:rPr lang="en-US" dirty="0" smtClean="0"/>
              <a:t> authentication</a:t>
            </a:r>
            <a:endParaRPr lang="en-US" dirty="0"/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C710F5C-E89D-984F-B871-614F76C03712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Session Key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Usually, a </a:t>
            </a:r>
            <a:r>
              <a:rPr lang="en-US" sz="2800" b="1" dirty="0">
                <a:solidFill>
                  <a:schemeClr val="accent2"/>
                </a:solidFill>
              </a:rPr>
              <a:t>session key</a:t>
            </a:r>
            <a:r>
              <a:rPr lang="en-US" sz="2800" dirty="0"/>
              <a:t> is required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/>
              <a:t>symmetric key for</a:t>
            </a:r>
            <a:r>
              <a:rPr lang="en-US" sz="2400" dirty="0"/>
              <a:t> current </a:t>
            </a:r>
            <a:r>
              <a:rPr lang="en-US" sz="2400" dirty="0"/>
              <a:t>session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Used for confidentiality and/or integrity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to authenticate </a:t>
            </a:r>
            <a:r>
              <a:rPr lang="en-US" sz="2800" b="1" i="1" dirty="0"/>
              <a:t>and</a:t>
            </a:r>
            <a:r>
              <a:rPr lang="en-US" sz="2800" dirty="0"/>
              <a:t> establish a session key (i.e., shared symmetric key)?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When authentication completed</a:t>
            </a:r>
            <a:r>
              <a:rPr lang="en-US" sz="2400" dirty="0"/>
              <a:t>, Alice </a:t>
            </a:r>
            <a:r>
              <a:rPr lang="en-US" sz="2400" dirty="0"/>
              <a:t>and Bob</a:t>
            </a:r>
            <a:r>
              <a:rPr lang="en-US" sz="2400" dirty="0"/>
              <a:t> share </a:t>
            </a:r>
            <a:r>
              <a:rPr lang="en-US" sz="2400" dirty="0"/>
              <a:t>a session key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Trudy cannot break the </a:t>
            </a:r>
            <a:r>
              <a:rPr lang="en-US" sz="2400" dirty="0"/>
              <a:t>authentication…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…</a:t>
            </a:r>
            <a:r>
              <a:rPr lang="en-US" sz="2400" b="1" i="1" dirty="0"/>
              <a:t>and </a:t>
            </a:r>
            <a:r>
              <a:rPr lang="en-US" sz="2400" dirty="0"/>
              <a:t>Trudy </a:t>
            </a:r>
            <a:r>
              <a:rPr lang="en-US" sz="2400" dirty="0"/>
              <a:t>cannot determine the session key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6B0E3AD-2E5C-064E-B100-E918D3B21290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/>
              <a:t>Authentication &amp; Session Key</a:t>
            </a:r>
          </a:p>
        </p:txBody>
      </p:sp>
      <p:sp>
        <p:nvSpPr>
          <p:cNvPr id="168975" name="Rectangle 15"/>
          <p:cNvSpPr>
            <a:spLocks noGrp="1" noChangeArrowheads="1"/>
          </p:cNvSpPr>
          <p:nvPr>
            <p:ph idx="1"/>
          </p:nvPr>
        </p:nvSpPr>
        <p:spPr>
          <a:xfrm>
            <a:off x="2209800" y="3810000"/>
            <a:ext cx="8077200" cy="22860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Is this secure?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Alice is authenticated and session key is secure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Alice’s “nonce”, </a:t>
            </a:r>
            <a:r>
              <a:rPr lang="en-US" sz="2400" dirty="0">
                <a:latin typeface="Times-Roman" charset="0"/>
              </a:rPr>
              <a:t>R</a:t>
            </a:r>
            <a:r>
              <a:rPr lang="en-US" sz="2400" dirty="0"/>
              <a:t>, useless to authenticate Bob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The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is acting as Bob’s nonce to Alice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No mutual authentication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7C74974-4B50-DB43-BB34-022DE07486F4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3810000" y="2020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 flipV="1">
            <a:off x="3733800" y="2630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2757488" y="320040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8839201" y="3179763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3810000" y="3316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4953001" y="1524000"/>
            <a:ext cx="1492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“I’m Alice”, R</a:t>
            </a:r>
            <a:endParaRPr lang="en-US" dirty="0"/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5257801" y="2092325"/>
            <a:ext cx="1119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{R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K</a:t>
            </a:r>
            <a:r>
              <a:rPr lang="en-US" dirty="0" err="1">
                <a:latin typeface="Times-Roman" charset="0"/>
              </a:rPr>
              <a:t>}</a:t>
            </a:r>
            <a:r>
              <a:rPr lang="en-US" baseline="-25000" dirty="0" err="1">
                <a:latin typeface="Times-Roman" charset="0"/>
              </a:rPr>
              <a:t>Alice</a:t>
            </a:r>
            <a:endParaRPr lang="en-US" dirty="0"/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5105400" y="2795588"/>
            <a:ext cx="1386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{R +1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K</a:t>
            </a:r>
            <a:r>
              <a:rPr lang="en-US" dirty="0" err="1">
                <a:latin typeface="Times-Roman" charset="0"/>
              </a:rPr>
              <a:t>}</a:t>
            </a:r>
            <a:r>
              <a:rPr lang="en-US" baseline="-25000" dirty="0" err="1">
                <a:latin typeface="Times-Roman" charset="0"/>
              </a:rPr>
              <a:t>Bob</a:t>
            </a:r>
            <a:endParaRPr lang="en-US" dirty="0"/>
          </a:p>
        </p:txBody>
      </p:sp>
      <p:pic>
        <p:nvPicPr>
          <p:cNvPr id="50189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5250" y="16002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90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1535114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20718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68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68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5" grpId="0" build="p" bldLvl="2" autoUpdateAnimBg="0"/>
      <p:bldP spid="168965" grpId="0" animBg="1"/>
      <p:bldP spid="168966" grpId="0" animBg="1"/>
      <p:bldP spid="168969" grpId="0" animBg="1"/>
      <p:bldP spid="168970" grpId="0" autoUpdateAnimBg="0"/>
      <p:bldP spid="168971" grpId="0" autoUpdateAnimBg="0"/>
      <p:bldP spid="16897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3615" name="Rectangle 15"/>
          <p:cNvSpPr>
            <a:spLocks noGrp="1" noChangeArrowheads="1"/>
          </p:cNvSpPr>
          <p:nvPr>
            <p:ph idx="1"/>
          </p:nvPr>
        </p:nvSpPr>
        <p:spPr>
          <a:xfrm>
            <a:off x="2209800" y="4572000"/>
            <a:ext cx="7848600" cy="1447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Is this secure?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Mutual authentication (good), but…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session key is not</a:t>
            </a:r>
            <a:r>
              <a:rPr lang="en-US" sz="2400" dirty="0"/>
              <a:t> protected </a:t>
            </a:r>
            <a:r>
              <a:rPr lang="en-US" sz="2400" dirty="0"/>
              <a:t>(very bad)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F13A42A-63FA-B04B-B3A3-9E350EE3878E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3810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 flipV="1">
            <a:off x="3733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2681288" y="39417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8883651" y="39020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3810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5029201" y="2133600"/>
            <a:ext cx="1492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Alice”, R</a:t>
            </a:r>
            <a:endParaRPr lang="en-US"/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5405439" y="2701925"/>
            <a:ext cx="10342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[R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K</a:t>
            </a:r>
            <a:r>
              <a:rPr lang="en-US" dirty="0" err="1">
                <a:latin typeface="Times-Roman" charset="0"/>
              </a:rPr>
              <a:t>]</a:t>
            </a:r>
            <a:r>
              <a:rPr lang="en-US" baseline="-25000" dirty="0" err="1">
                <a:latin typeface="Times-Roman" charset="0"/>
              </a:rPr>
              <a:t>Bob</a:t>
            </a:r>
            <a:endParaRPr lang="en-US" dirty="0"/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5167313" y="3405188"/>
            <a:ext cx="1420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[R +1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K</a:t>
            </a:r>
            <a:r>
              <a:rPr lang="en-US" dirty="0" err="1">
                <a:latin typeface="Times-Roman" charset="0"/>
              </a:rPr>
              <a:t>]</a:t>
            </a:r>
            <a:r>
              <a:rPr lang="en-US" baseline="-25000" dirty="0" err="1">
                <a:latin typeface="Times-Roman" charset="0"/>
              </a:rPr>
              <a:t>Alice</a:t>
            </a:r>
            <a:endParaRPr lang="en-US" dirty="0"/>
          </a:p>
        </p:txBody>
      </p:sp>
      <p:pic>
        <p:nvPicPr>
          <p:cNvPr id="51213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3383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4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2220914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2679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3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 build="p" bldLvl="2" autoUpdateAnimBg="0"/>
      <p:bldP spid="153605" grpId="0" animBg="1"/>
      <p:bldP spid="153606" grpId="0" animBg="1"/>
      <p:bldP spid="153609" grpId="0" animBg="1"/>
      <p:bldP spid="153610" grpId="0" autoUpdateAnimBg="0"/>
      <p:bldP spid="153611" grpId="0" autoUpdateAnimBg="0"/>
      <p:bldP spid="15361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5663" name="Rectangle 15"/>
          <p:cNvSpPr>
            <a:spLocks noGrp="1" noChangeArrowheads="1"/>
          </p:cNvSpPr>
          <p:nvPr>
            <p:ph idx="1"/>
          </p:nvPr>
        </p:nvSpPr>
        <p:spPr>
          <a:xfrm>
            <a:off x="2438400" y="4572000"/>
            <a:ext cx="7696200" cy="15240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Is this secure?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No! </a:t>
            </a:r>
            <a:r>
              <a:rPr lang="en-US" sz="2800" dirty="0"/>
              <a:t>I</a:t>
            </a:r>
            <a:r>
              <a:rPr lang="en-US" sz="2800" dirty="0"/>
              <a:t>t’s subject to subtle </a:t>
            </a:r>
            <a:r>
              <a:rPr lang="en-US" sz="2800" dirty="0" err="1"/>
              <a:t>MiM</a:t>
            </a:r>
            <a:r>
              <a:rPr lang="en-US" sz="2800" dirty="0"/>
              <a:t> attack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See the next slide</a:t>
            </a:r>
            <a:r>
              <a:rPr lang="is-IS" sz="2400" dirty="0"/>
              <a:t>…</a:t>
            </a:r>
            <a:endParaRPr lang="en-US" sz="2400" dirty="0"/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6703DA7-6915-CE47-80F2-05A09F99DEF1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3810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3733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2667000" y="381000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8883651" y="3789363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3810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029201" y="2133600"/>
            <a:ext cx="1492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Alice”, R</a:t>
            </a:r>
            <a:endParaRPr lang="en-US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5145088" y="2722563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{[R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K</a:t>
            </a:r>
            <a:r>
              <a:rPr lang="en-US" dirty="0" err="1">
                <a:latin typeface="Times-Roman" charset="0"/>
              </a:rPr>
              <a:t>]</a:t>
            </a:r>
            <a:r>
              <a:rPr lang="en-US" baseline="-25000" dirty="0" err="1">
                <a:latin typeface="Times-Roman" charset="0"/>
              </a:rPr>
              <a:t>Bob</a:t>
            </a:r>
            <a:r>
              <a:rPr lang="en-US" dirty="0" err="1">
                <a:latin typeface="Times-Roman" charset="0"/>
              </a:rPr>
              <a:t>}</a:t>
            </a:r>
            <a:r>
              <a:rPr lang="en-US" baseline="-25000" dirty="0" err="1">
                <a:latin typeface="Times-Roman" charset="0"/>
              </a:rPr>
              <a:t>Alice</a:t>
            </a:r>
            <a:endParaRPr lang="en-US" dirty="0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5018088" y="3427413"/>
            <a:ext cx="18469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{[R +1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K</a:t>
            </a:r>
            <a:r>
              <a:rPr lang="en-US" dirty="0" err="1">
                <a:latin typeface="Times-Roman" charset="0"/>
              </a:rPr>
              <a:t>]</a:t>
            </a:r>
            <a:r>
              <a:rPr lang="en-US" baseline="-25000" dirty="0" err="1">
                <a:latin typeface="Times-Roman" charset="0"/>
              </a:rPr>
              <a:t>Alice</a:t>
            </a:r>
            <a:r>
              <a:rPr lang="en-US" dirty="0" err="1">
                <a:latin typeface="Times-Roman" charset="0"/>
              </a:rPr>
              <a:t>}</a:t>
            </a:r>
            <a:r>
              <a:rPr lang="en-US" baseline="-25000" dirty="0" err="1">
                <a:latin typeface="Times-Roman" charset="0"/>
              </a:rPr>
              <a:t>Bob</a:t>
            </a:r>
            <a:endParaRPr lang="en-US" dirty="0"/>
          </a:p>
        </p:txBody>
      </p:sp>
      <p:pic>
        <p:nvPicPr>
          <p:cNvPr id="52237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2860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8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318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 build="p" autoUpdateAnimBg="0"/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 dirty="0"/>
              <a:t>Public Key Authentication and Session Key</a:t>
            </a:r>
          </a:p>
        </p:txBody>
      </p:sp>
      <p:sp>
        <p:nvSpPr>
          <p:cNvPr id="155663" name="Rectangle 15"/>
          <p:cNvSpPr>
            <a:spLocks noGrp="1" noChangeArrowheads="1"/>
          </p:cNvSpPr>
          <p:nvPr>
            <p:ph idx="1"/>
          </p:nvPr>
        </p:nvSpPr>
        <p:spPr>
          <a:xfrm>
            <a:off x="2438400" y="4572000"/>
            <a:ext cx="7696200" cy="15240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Trudy can get </a:t>
            </a:r>
            <a:r>
              <a:rPr lang="en-US" sz="2800" dirty="0">
                <a:solidFill>
                  <a:srgbClr val="FF0000"/>
                </a:solidFill>
                <a:latin typeface="Times-Roman" charset="0"/>
              </a:rPr>
              <a:t>[R, K]</a:t>
            </a:r>
            <a:r>
              <a:rPr lang="en-US" sz="2800" baseline="-25000" dirty="0"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  <a:latin typeface="Times-Roman" charset="0"/>
              </a:rPr>
              <a:t>K</a:t>
            </a:r>
            <a:r>
              <a:rPr lang="en-US" sz="2800" dirty="0"/>
              <a:t> from 3.</a:t>
            </a:r>
            <a:endParaRPr lang="en-US" sz="2800" dirty="0"/>
          </a:p>
          <a:p>
            <a:pPr>
              <a:lnSpc>
                <a:spcPct val="85000"/>
              </a:lnSpc>
            </a:pPr>
            <a:r>
              <a:rPr lang="en-US" sz="2800" dirty="0"/>
              <a:t>Alice uses this same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   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And Alice thinks she’s talking to Bob</a:t>
            </a:r>
            <a:endParaRPr lang="en-US" sz="2400" dirty="0"/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6703DA7-6915-CE47-80F2-05A09F99DEF1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2895600" y="2630488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2819400" y="3240088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1752600" y="381000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9559926" y="3789363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2895600" y="3925888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2819401" y="2133600"/>
            <a:ext cx="17492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1. “</a:t>
            </a:r>
            <a:r>
              <a:rPr lang="en-US" dirty="0">
                <a:latin typeface="Times-Roman" charset="0"/>
              </a:rPr>
              <a:t>I’m Alice”, R</a:t>
            </a:r>
            <a:endParaRPr lang="en-US" dirty="0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2897108" y="2722563"/>
            <a:ext cx="1776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4. {</a:t>
            </a: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-Roman" charset="0"/>
              </a:rPr>
              <a:t>[R</a:t>
            </a: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-Roman" charset="0"/>
              </a:rPr>
              <a:t>, K</a:t>
            </a: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-Roman" charset="0"/>
              </a:rPr>
              <a:t>]</a:t>
            </a:r>
            <a:r>
              <a:rPr lang="en-US" baseline="-25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 dirty="0">
                <a:latin typeface="Times-Roman" charset="0"/>
              </a:rPr>
              <a:t>}</a:t>
            </a:r>
            <a:r>
              <a:rPr lang="en-US" baseline="-25000" dirty="0">
                <a:latin typeface="Times-Roman" charset="0"/>
              </a:rPr>
              <a:t>Alice</a:t>
            </a:r>
            <a:endParaRPr lang="en-US" dirty="0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2645101" y="3427413"/>
            <a:ext cx="21034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5. {</a:t>
            </a:r>
            <a:r>
              <a:rPr lang="en-US" dirty="0">
                <a:latin typeface="Times-Roman" charset="0"/>
              </a:rPr>
              <a:t>[R +1</a:t>
            </a:r>
            <a:r>
              <a:rPr lang="en-US" dirty="0">
                <a:latin typeface="Times-Roman" charset="0"/>
              </a:rPr>
              <a:t>, K</a:t>
            </a:r>
            <a:r>
              <a:rPr lang="en-US" dirty="0">
                <a:latin typeface="Times-Roman" charset="0"/>
              </a:rPr>
              <a:t>]</a:t>
            </a:r>
            <a:r>
              <a:rPr lang="en-US" baseline="-25000" dirty="0">
                <a:latin typeface="Times-Roman" charset="0"/>
              </a:rPr>
              <a:t>Alice</a:t>
            </a:r>
            <a:r>
              <a:rPr lang="en-US" dirty="0">
                <a:latin typeface="Times-Roman" charset="0"/>
              </a:rPr>
              <a:t>}</a:t>
            </a:r>
            <a:r>
              <a:rPr lang="en-US" baseline="-25000" dirty="0">
                <a:latin typeface="Times-Roman" charset="0"/>
              </a:rPr>
              <a:t>Bob</a:t>
            </a:r>
            <a:endParaRPr lang="en-US" dirty="0"/>
          </a:p>
        </p:txBody>
      </p:sp>
      <p:pic>
        <p:nvPicPr>
          <p:cNvPr id="52237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2860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8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3076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410201" y="3733800"/>
            <a:ext cx="780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Trudy</a:t>
            </a:r>
          </a:p>
        </p:txBody>
      </p:sp>
      <p:pic>
        <p:nvPicPr>
          <p:cNvPr id="16" name="Picture 35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54650" y="2514600"/>
            <a:ext cx="9890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6781800" y="26670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 flipV="1">
            <a:off x="6781800" y="32766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V="1">
            <a:off x="6858000" y="39624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705600" y="2133600"/>
            <a:ext cx="1839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2. “</a:t>
            </a:r>
            <a:r>
              <a:rPr lang="en-US" dirty="0">
                <a:latin typeface="Times-Roman" charset="0"/>
              </a:rPr>
              <a:t>I’m </a:t>
            </a:r>
            <a:r>
              <a:rPr lang="en-US" dirty="0">
                <a:latin typeface="Times-Roman" charset="0"/>
              </a:rPr>
              <a:t>Trudy”</a:t>
            </a:r>
            <a:r>
              <a:rPr lang="en-US" dirty="0">
                <a:latin typeface="Times-Roman" charset="0"/>
              </a:rPr>
              <a:t>, R</a:t>
            </a:r>
            <a:endParaRPr lang="en-US" dirty="0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781801" y="2743200"/>
            <a:ext cx="1831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3. {</a:t>
            </a:r>
            <a:r>
              <a:rPr lang="en-US" dirty="0">
                <a:latin typeface="Times-Roman" charset="0"/>
              </a:rPr>
              <a:t>[R</a:t>
            </a:r>
            <a:r>
              <a:rPr lang="en-US" dirty="0">
                <a:latin typeface="Times-Roman" charset="0"/>
              </a:rPr>
              <a:t>, K</a:t>
            </a:r>
            <a:r>
              <a:rPr lang="en-US" dirty="0">
                <a:latin typeface="Times-Roman" charset="0"/>
              </a:rPr>
              <a:t>]</a:t>
            </a:r>
            <a:r>
              <a:rPr lang="en-US" baseline="-25000" dirty="0">
                <a:latin typeface="Times-Roman" charset="0"/>
              </a:rPr>
              <a:t>Bob</a:t>
            </a:r>
            <a:r>
              <a:rPr lang="en-US" dirty="0">
                <a:latin typeface="Times-Roman" charset="0"/>
              </a:rPr>
              <a:t>}</a:t>
            </a:r>
            <a:r>
              <a:rPr lang="en-US" baseline="-25000" dirty="0">
                <a:latin typeface="Times-Roman" charset="0"/>
              </a:rPr>
              <a:t>Trudy</a:t>
            </a:r>
            <a:endParaRPr lang="en-US" dirty="0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7162800" y="3429000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6</a:t>
            </a:r>
            <a:r>
              <a:rPr lang="en-US" dirty="0">
                <a:latin typeface="Times-Roman" charset="0"/>
              </a:rPr>
              <a:t>. </a:t>
            </a:r>
            <a:r>
              <a:rPr lang="en-US" dirty="0">
                <a:latin typeface="Times-Roman" charset="0"/>
              </a:rPr>
              <a:t>t</a:t>
            </a:r>
            <a:r>
              <a:rPr lang="en-US" dirty="0">
                <a:latin typeface="Times-Roman" charset="0"/>
              </a:rPr>
              <a:t>ime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318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4318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 build="p" autoUpdateAnimBg="0"/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  <p:bldP spid="17" grpId="0" animBg="1"/>
      <p:bldP spid="18" grpId="0" animBg="1"/>
      <p:bldP spid="19" grpId="0" animBg="1"/>
      <p:bldP spid="20" grpId="0" autoUpdateAnimBg="0"/>
      <p:bldP spid="21" grpId="0" autoUpdateAnimBg="0"/>
      <p:bldP spid="2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Ideal Security Protocol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620000" cy="4648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/>
              <a:t>Must satisfy </a:t>
            </a:r>
            <a:r>
              <a:rPr lang="en-US" sz="2800" dirty="0"/>
              <a:t>security requirements</a:t>
            </a:r>
          </a:p>
          <a:p>
            <a:pPr lvl="1" eaLnBrk="1" hangingPunct="1"/>
            <a:r>
              <a:rPr lang="en-US" sz="2400" dirty="0"/>
              <a:t>Requirements</a:t>
            </a:r>
            <a:r>
              <a:rPr lang="en-US" sz="2400" dirty="0"/>
              <a:t> need to </a:t>
            </a:r>
            <a:r>
              <a:rPr lang="en-US" sz="2400" dirty="0"/>
              <a:t>be precise</a:t>
            </a:r>
          </a:p>
          <a:p>
            <a:pPr eaLnBrk="1" hangingPunct="1"/>
            <a:r>
              <a:rPr lang="en-US" sz="2800" dirty="0"/>
              <a:t>Efficient</a:t>
            </a:r>
            <a:endParaRPr lang="en-US" sz="2800" dirty="0"/>
          </a:p>
          <a:p>
            <a:pPr lvl="1" eaLnBrk="1" hangingPunct="1"/>
            <a:r>
              <a:rPr lang="en-US" sz="2400" dirty="0"/>
              <a:t>Minimize </a:t>
            </a:r>
            <a:r>
              <a:rPr lang="en-US" sz="2400" dirty="0"/>
              <a:t>computational requirement</a:t>
            </a:r>
            <a:endParaRPr lang="en-US" sz="2400" dirty="0"/>
          </a:p>
          <a:p>
            <a:pPr lvl="1" eaLnBrk="1" hangingPunct="1"/>
            <a:r>
              <a:rPr lang="en-US" sz="2400" dirty="0"/>
              <a:t>Minimize </a:t>
            </a:r>
            <a:r>
              <a:rPr lang="en-US" sz="2400" dirty="0"/>
              <a:t>bandwidth usage</a:t>
            </a:r>
            <a:r>
              <a:rPr lang="en-US" sz="2400" dirty="0"/>
              <a:t>, </a:t>
            </a:r>
            <a:r>
              <a:rPr lang="en-US" sz="2400" dirty="0"/>
              <a:t>delays…</a:t>
            </a:r>
            <a:endParaRPr lang="en-US" sz="2400" dirty="0"/>
          </a:p>
          <a:p>
            <a:pPr eaLnBrk="1" hangingPunct="1"/>
            <a:r>
              <a:rPr lang="en-US" sz="2800" dirty="0"/>
              <a:t>Robust</a:t>
            </a:r>
          </a:p>
          <a:p>
            <a:pPr lvl="1" eaLnBrk="1" hangingPunct="1"/>
            <a:r>
              <a:rPr lang="en-US" sz="2400" dirty="0"/>
              <a:t>Works when attacker tries to break it</a:t>
            </a:r>
          </a:p>
          <a:p>
            <a:pPr lvl="1" eaLnBrk="1" hangingPunct="1"/>
            <a:r>
              <a:rPr lang="en-US" sz="2400" dirty="0"/>
              <a:t>Works </a:t>
            </a:r>
            <a:r>
              <a:rPr lang="en-US" sz="2400" dirty="0"/>
              <a:t>if environment </a:t>
            </a:r>
            <a:r>
              <a:rPr lang="en-US" sz="2400" dirty="0"/>
              <a:t>changes (slightly)</a:t>
            </a:r>
          </a:p>
          <a:p>
            <a:pPr eaLnBrk="1" hangingPunct="1"/>
            <a:r>
              <a:rPr lang="en-US" sz="2800" dirty="0"/>
              <a:t>Easy </a:t>
            </a:r>
            <a:r>
              <a:rPr lang="en-US" sz="2800" dirty="0"/>
              <a:t>to implement, easy to use, </a:t>
            </a:r>
            <a:r>
              <a:rPr lang="en-US" sz="2800" dirty="0"/>
              <a:t>flexible…</a:t>
            </a:r>
          </a:p>
          <a:p>
            <a:pPr eaLnBrk="1" hangingPunct="1"/>
            <a:r>
              <a:rPr lang="en-US" sz="2800" dirty="0"/>
              <a:t>Difficult to satisfy all of these!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6D1AB99-4E03-1C48-A10A-4E48531CF242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6687" name="Rectangle 15"/>
          <p:cNvSpPr>
            <a:spLocks noGrp="1" noChangeArrowheads="1"/>
          </p:cNvSpPr>
          <p:nvPr>
            <p:ph idx="1"/>
          </p:nvPr>
        </p:nvSpPr>
        <p:spPr>
          <a:xfrm>
            <a:off x="2209800" y="4572000"/>
            <a:ext cx="8001000" cy="1600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Is this secure?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Seems to be OK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Anyone can see </a:t>
            </a:r>
            <a:r>
              <a:rPr lang="en-US" sz="2000" dirty="0">
                <a:latin typeface="Times-Roman" charset="0"/>
              </a:rPr>
              <a:t>{R</a:t>
            </a:r>
            <a:r>
              <a:rPr lang="en-US" sz="2000" dirty="0">
                <a:latin typeface="Times-Roman" charset="0"/>
              </a:rPr>
              <a:t>, </a:t>
            </a:r>
            <a:r>
              <a:rPr lang="en-US" sz="2000" dirty="0" err="1">
                <a:latin typeface="Times-Roman" charset="0"/>
              </a:rPr>
              <a:t>K</a:t>
            </a:r>
            <a:r>
              <a:rPr lang="en-US" sz="2000" dirty="0" err="1">
                <a:latin typeface="Times-Roman" charset="0"/>
              </a:rPr>
              <a:t>}</a:t>
            </a:r>
            <a:r>
              <a:rPr lang="en-US" sz="2000" baseline="-25000" dirty="0" err="1">
                <a:latin typeface="Times-Roman" charset="0"/>
              </a:rPr>
              <a:t>Alice</a:t>
            </a:r>
            <a:r>
              <a:rPr lang="en-US" sz="2400" dirty="0"/>
              <a:t> and </a:t>
            </a:r>
            <a:r>
              <a:rPr lang="en-US" sz="2000" dirty="0">
                <a:latin typeface="Times-Roman" charset="0"/>
              </a:rPr>
              <a:t>{R +1</a:t>
            </a:r>
            <a:r>
              <a:rPr lang="en-US" sz="2000" dirty="0">
                <a:latin typeface="Times-Roman" charset="0"/>
              </a:rPr>
              <a:t>, </a:t>
            </a:r>
            <a:r>
              <a:rPr lang="en-US" sz="2000" dirty="0" err="1">
                <a:latin typeface="Times-Roman" charset="0"/>
              </a:rPr>
              <a:t>K</a:t>
            </a:r>
            <a:r>
              <a:rPr lang="en-US" sz="2000" dirty="0" err="1">
                <a:latin typeface="Times-Roman" charset="0"/>
              </a:rPr>
              <a:t>}</a:t>
            </a:r>
            <a:r>
              <a:rPr lang="en-US" sz="2000" baseline="-25000" dirty="0" err="1">
                <a:latin typeface="Times-Roman" charset="0"/>
              </a:rPr>
              <a:t>Bob</a:t>
            </a:r>
            <a:r>
              <a:rPr lang="en-US" sz="2400" dirty="0"/>
              <a:t> 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7D1F21A-EB74-EB4F-AD41-DC9B3D80DCE1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V="1">
            <a:off x="3810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H="1" flipV="1">
            <a:off x="3733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2757488" y="388620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8839201" y="3865563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3810000" y="3910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5029201" y="2209800"/>
            <a:ext cx="1492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Alice”, R</a:t>
            </a:r>
            <a:endParaRPr lang="en-US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5143500" y="2778125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[{R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K</a:t>
            </a:r>
            <a:r>
              <a:rPr lang="en-US" dirty="0" err="1">
                <a:latin typeface="Times-Roman" charset="0"/>
              </a:rPr>
              <a:t>}</a:t>
            </a:r>
            <a:r>
              <a:rPr lang="en-US" baseline="-25000" dirty="0" err="1">
                <a:latin typeface="Times-Roman" charset="0"/>
              </a:rPr>
              <a:t>Alice</a:t>
            </a:r>
            <a:r>
              <a:rPr lang="en-US" dirty="0" err="1">
                <a:latin typeface="Times-Roman" charset="0"/>
              </a:rPr>
              <a:t>]</a:t>
            </a:r>
            <a:r>
              <a:rPr lang="en-US" baseline="-25000" dirty="0" err="1">
                <a:latin typeface="Times-Roman" charset="0"/>
              </a:rPr>
              <a:t>Bob</a:t>
            </a:r>
            <a:endParaRPr lang="en-US" dirty="0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5029200" y="3390900"/>
            <a:ext cx="18469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[{R +1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K</a:t>
            </a:r>
            <a:r>
              <a:rPr lang="en-US" dirty="0" err="1">
                <a:latin typeface="Times-Roman" charset="0"/>
              </a:rPr>
              <a:t>}</a:t>
            </a:r>
            <a:r>
              <a:rPr lang="en-US" baseline="-25000" dirty="0" err="1">
                <a:latin typeface="Times-Roman" charset="0"/>
              </a:rPr>
              <a:t>Bob</a:t>
            </a:r>
            <a:r>
              <a:rPr lang="en-US" dirty="0" err="1">
                <a:latin typeface="Times-Roman" charset="0"/>
              </a:rPr>
              <a:t>]</a:t>
            </a:r>
            <a:r>
              <a:rPr lang="en-US" baseline="-25000" dirty="0" err="1">
                <a:latin typeface="Times-Roman" charset="0"/>
              </a:rPr>
              <a:t>Alice</a:t>
            </a:r>
            <a:endParaRPr lang="en-US" dirty="0"/>
          </a:p>
        </p:txBody>
      </p:sp>
      <p:pic>
        <p:nvPicPr>
          <p:cNvPr id="53261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3383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2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77276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7" grpId="0" build="p" autoUpdateAnimBg="0"/>
      <p:bldP spid="156677" grpId="0" animBg="1"/>
      <p:bldP spid="156678" grpId="0" animBg="1"/>
      <p:bldP spid="156681" grpId="0" animBg="1"/>
      <p:bldP spid="156682" grpId="0" autoUpdateAnimBg="0"/>
      <p:bldP spid="156683" grpId="0" autoUpdateAnimBg="0"/>
      <p:bldP spid="15668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Timestamps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9248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 timestamp </a:t>
            </a:r>
            <a:r>
              <a:rPr lang="en-US" sz="2800" dirty="0">
                <a:latin typeface="Times-Roman" charset="0"/>
              </a:rPr>
              <a:t>T</a:t>
            </a:r>
            <a:r>
              <a:rPr lang="en-US" sz="2800" dirty="0"/>
              <a:t> is derived from current time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Timestamps</a:t>
            </a:r>
            <a:r>
              <a:rPr lang="en-US" sz="2800" dirty="0"/>
              <a:t> can be used to prevent replay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Used in Kerberos</a:t>
            </a:r>
            <a:r>
              <a:rPr lang="en-US" sz="2400" dirty="0"/>
              <a:t>, for example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Timestamps reduce number of </a:t>
            </a:r>
            <a:r>
              <a:rPr lang="en-US" sz="2800" dirty="0" err="1"/>
              <a:t>msgs</a:t>
            </a:r>
            <a:r>
              <a:rPr lang="en-US" sz="2800" dirty="0"/>
              <a:t> (good)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 challenge </a:t>
            </a:r>
            <a:r>
              <a:rPr lang="en-US" sz="2400" dirty="0"/>
              <a:t>that both sides know in advance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“</a:t>
            </a:r>
            <a:r>
              <a:rPr lang="en-US" sz="2800" dirty="0"/>
              <a:t>T</a:t>
            </a:r>
            <a:r>
              <a:rPr lang="en-US" sz="2800" dirty="0"/>
              <a:t>ime</a:t>
            </a:r>
            <a:r>
              <a:rPr lang="en-US" sz="2800" dirty="0"/>
              <a:t>” is a security-critical </a:t>
            </a:r>
            <a:r>
              <a:rPr lang="en-US" sz="2800" dirty="0"/>
              <a:t>parameter (bad)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Clocks </a:t>
            </a:r>
            <a:r>
              <a:rPr lang="en-US" sz="2400" dirty="0"/>
              <a:t>not same and/or network delays, so </a:t>
            </a:r>
            <a:r>
              <a:rPr lang="en-US" sz="2400" dirty="0"/>
              <a:t>must allow for </a:t>
            </a:r>
            <a:r>
              <a:rPr lang="en-US" sz="2400" b="1" dirty="0">
                <a:solidFill>
                  <a:schemeClr val="accent2"/>
                </a:solidFill>
              </a:rPr>
              <a:t>clock skew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creates risk of replay</a:t>
            </a:r>
            <a:endParaRPr lang="en-US" sz="2400" b="1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How much clock skew is enough?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87D2783-5F44-5B48-B21E-854672AB00B1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848600" cy="1524000"/>
          </a:xfrm>
        </p:spPr>
        <p:txBody>
          <a:bodyPr/>
          <a:lstStyle/>
          <a:p>
            <a:pPr eaLnBrk="1" hangingPunct="1"/>
            <a:r>
              <a:rPr lang="en-US" dirty="0"/>
              <a:t>Public Key Authentication with Timestamp </a:t>
            </a:r>
            <a:r>
              <a:rPr lang="en-US" dirty="0">
                <a:latin typeface="Times-Roman"/>
                <a:cs typeface="Times-Roman"/>
              </a:rPr>
              <a:t>T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9085C68-CB0A-2A4E-AB58-46983AF0C12D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V="1">
            <a:off x="3810000" y="2960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 flipV="1">
            <a:off x="3733800" y="3570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8839201" y="3875088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4343400" y="2444750"/>
            <a:ext cx="26101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“I’m Alice”, {[T, </a:t>
            </a:r>
            <a:r>
              <a:rPr lang="en-US" dirty="0" err="1">
                <a:latin typeface="Times-Roman" charset="0"/>
              </a:rPr>
              <a:t>K]</a:t>
            </a:r>
            <a:r>
              <a:rPr lang="en-US" baseline="-25000" dirty="0" err="1">
                <a:latin typeface="Times-Roman" charset="0"/>
              </a:rPr>
              <a:t>Alice</a:t>
            </a:r>
            <a:r>
              <a:rPr lang="en-US" dirty="0" err="1">
                <a:latin typeface="Times-Roman" charset="0"/>
              </a:rPr>
              <a:t>}</a:t>
            </a:r>
            <a:r>
              <a:rPr lang="en-US" baseline="-25000" dirty="0" err="1">
                <a:latin typeface="Times-Roman" charset="0"/>
              </a:rPr>
              <a:t>Bob</a:t>
            </a:r>
            <a:endParaRPr lang="en-US" baseline="-25000" dirty="0">
              <a:latin typeface="Times-Roman" charset="0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4897438" y="3055938"/>
            <a:ext cx="181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{[T +1, K]</a:t>
            </a:r>
            <a:r>
              <a:rPr lang="en-US" baseline="-25000"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Alice</a:t>
            </a:r>
            <a:endParaRPr lang="en-US"/>
          </a:p>
        </p:txBody>
      </p:sp>
      <p:sp>
        <p:nvSpPr>
          <p:cNvPr id="61449" name="Rectangle 19"/>
          <p:cNvSpPr>
            <a:spLocks noChangeArrowheads="1"/>
          </p:cNvSpPr>
          <p:nvPr/>
        </p:nvSpPr>
        <p:spPr bwMode="auto">
          <a:xfrm>
            <a:off x="2743200" y="3890963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2286000" y="4572000"/>
            <a:ext cx="762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Secure mutual authentication?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Session </a:t>
            </a:r>
            <a:r>
              <a:rPr lang="en-US" sz="2800" dirty="0"/>
              <a:t>key secure?</a:t>
            </a:r>
            <a:endParaRPr lang="en-US" sz="28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Seems to be OK</a:t>
            </a:r>
          </a:p>
        </p:txBody>
      </p:sp>
      <p:pic>
        <p:nvPicPr>
          <p:cNvPr id="61451" name="Picture 2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0" y="23510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2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6801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7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6" grpId="0" autoUpdateAnimBg="0"/>
      <p:bldP spid="157707" grpId="0" autoUpdateAnimBg="0"/>
      <p:bldP spid="15771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 dirty="0"/>
              <a:t>Public Key Authentication with Timestamp</a:t>
            </a:r>
            <a:r>
              <a:rPr lang="en-US" dirty="0" smtClean="0"/>
              <a:t> </a:t>
            </a:r>
            <a:r>
              <a:rPr lang="en-US" dirty="0" smtClean="0">
                <a:latin typeface="Times-Roman"/>
                <a:cs typeface="Times-Roman"/>
              </a:rPr>
              <a:t>T</a:t>
            </a:r>
            <a:endParaRPr lang="en-US" dirty="0"/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6209DD3-4BFE-5843-A58D-F768C828AC04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 flipV="1">
            <a:off x="3810000" y="28463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 flipV="1">
            <a:off x="3733800" y="34559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8763001" y="38258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343400" y="2330450"/>
            <a:ext cx="26101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“I’m Alice”, [{T, </a:t>
            </a:r>
            <a:r>
              <a:rPr lang="en-US" dirty="0" err="1">
                <a:latin typeface="Times-Roman" charset="0"/>
              </a:rPr>
              <a:t>K}</a:t>
            </a:r>
            <a:r>
              <a:rPr lang="en-US" baseline="-25000" dirty="0" err="1">
                <a:latin typeface="Times-Roman" charset="0"/>
              </a:rPr>
              <a:t>Bob</a:t>
            </a:r>
            <a:r>
              <a:rPr lang="en-US" dirty="0" err="1">
                <a:latin typeface="Times-Roman" charset="0"/>
              </a:rPr>
              <a:t>]</a:t>
            </a:r>
            <a:r>
              <a:rPr lang="en-US" baseline="-25000" dirty="0" err="1">
                <a:latin typeface="Times-Roman" charset="0"/>
              </a:rPr>
              <a:t>Alice</a:t>
            </a:r>
            <a:endParaRPr lang="en-US" baseline="-25000" dirty="0">
              <a:latin typeface="Times-Roman" charset="0"/>
            </a:endParaRP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4876800" y="2943225"/>
            <a:ext cx="181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[{T +1, K}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Bob</a:t>
            </a:r>
            <a:endParaRPr lang="en-US"/>
          </a:p>
        </p:txBody>
      </p:sp>
      <p:sp>
        <p:nvSpPr>
          <p:cNvPr id="62473" name="Rectangle 13"/>
          <p:cNvSpPr>
            <a:spLocks noChangeArrowheads="1"/>
          </p:cNvSpPr>
          <p:nvPr/>
        </p:nvSpPr>
        <p:spPr bwMode="auto">
          <a:xfrm>
            <a:off x="2743200" y="381000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2286000" y="4572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Secure authentication and session key?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Trudy can use Alice’s public key to find</a:t>
            </a:r>
          </a:p>
          <a:p>
            <a:pPr marL="342900" indent="-342900">
              <a:spcAft>
                <a:spcPts val="600"/>
              </a:spcAft>
            </a:pPr>
            <a:r>
              <a:rPr lang="en-US" sz="2800" dirty="0"/>
              <a:t>     </a:t>
            </a:r>
            <a:r>
              <a:rPr lang="en-US" sz="2800" dirty="0">
                <a:solidFill>
                  <a:srgbClr val="FF0000"/>
                </a:solidFill>
                <a:latin typeface="Times-Roman" charset="0"/>
              </a:rPr>
              <a:t>{T, </a:t>
            </a:r>
            <a:r>
              <a:rPr lang="en-US" sz="2800" dirty="0" err="1">
                <a:solidFill>
                  <a:srgbClr val="FF0000"/>
                </a:solidFill>
                <a:latin typeface="Times-Roman" charset="0"/>
              </a:rPr>
              <a:t>K}</a:t>
            </a:r>
            <a:r>
              <a:rPr lang="en-US" sz="2800" baseline="-25000" dirty="0" err="1"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 sz="2800" dirty="0"/>
              <a:t> and then…</a:t>
            </a:r>
          </a:p>
        </p:txBody>
      </p:sp>
      <p:pic>
        <p:nvPicPr>
          <p:cNvPr id="62475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0" y="22098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6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6801" y="2144714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1" grpId="0" autoUpdateAnimBg="0"/>
      <p:bldP spid="159752" grpId="0" autoUpdateAnimBg="0"/>
      <p:bldP spid="159758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 dirty="0"/>
              <a:t>Public Key Authentication with Timestamp</a:t>
            </a:r>
            <a:r>
              <a:rPr lang="en-US" dirty="0" smtClean="0"/>
              <a:t> </a:t>
            </a:r>
            <a:r>
              <a:rPr lang="en-US" dirty="0" smtClean="0">
                <a:latin typeface="Times-Roman"/>
                <a:cs typeface="Times-Roman"/>
              </a:rPr>
              <a:t>T</a:t>
            </a:r>
            <a:endParaRPr lang="en-US" dirty="0"/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C5120CB-095F-624B-A457-FAA099EFB33D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 flipV="1">
            <a:off x="3810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H="1" flipV="1">
            <a:off x="3733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8839201" y="3810000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4267201" y="2532063"/>
            <a:ext cx="2755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Trudy”, [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{T, K}</a:t>
            </a:r>
            <a:r>
              <a:rPr lang="en-US" baseline="-25000"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Trudy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4876800" y="3143250"/>
            <a:ext cx="1872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[{T +1, 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K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Trudy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Bob</a:t>
            </a:r>
            <a:endParaRPr lang="en-US"/>
          </a:p>
        </p:txBody>
      </p:sp>
      <p:sp>
        <p:nvSpPr>
          <p:cNvPr id="63497" name="Rectangle 15"/>
          <p:cNvSpPr>
            <a:spLocks noChangeArrowheads="1"/>
          </p:cNvSpPr>
          <p:nvPr/>
        </p:nvSpPr>
        <p:spPr bwMode="auto">
          <a:xfrm>
            <a:off x="2471739" y="3825875"/>
            <a:ext cx="780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Trudy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2286000" y="46482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Trudy obtains Alice-Bob session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chemeClr val="accent2"/>
                </a:solidFill>
              </a:rPr>
              <a:t>Note:</a:t>
            </a:r>
            <a:r>
              <a:rPr lang="en-US" sz="2800" dirty="0"/>
              <a:t> Trudy must act within clock skew</a:t>
            </a:r>
          </a:p>
        </p:txBody>
      </p:sp>
      <p:pic>
        <p:nvPicPr>
          <p:cNvPr id="63499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6801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0" name="Picture 19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5388" y="2590800"/>
            <a:ext cx="10398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5" grpId="0" autoUpdateAnimBg="0"/>
      <p:bldP spid="160776" grpId="0" autoUpdateAnimBg="0"/>
      <p:bldP spid="16078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267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Sign and encrypt with nonce…</a:t>
            </a:r>
          </a:p>
          <a:p>
            <a:pPr lvl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Insecure</a:t>
            </a: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Encrypt </a:t>
            </a:r>
            <a:r>
              <a:rPr lang="en-US" sz="2800" dirty="0"/>
              <a:t>and sign with nonce…</a:t>
            </a:r>
          </a:p>
          <a:p>
            <a:pPr lvl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Secure</a:t>
            </a:r>
            <a:endParaRPr lang="en-US" sz="24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Sign and encrypt with timestamp…</a:t>
            </a:r>
          </a:p>
          <a:p>
            <a:pPr lvl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Secure</a:t>
            </a:r>
            <a:endParaRPr lang="en-US" sz="24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Encrypt and sign with timestamp…</a:t>
            </a:r>
          </a:p>
          <a:p>
            <a:pPr lvl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Insecure</a:t>
            </a: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Protocols can be subtle!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AE80780-4465-8D4B-96B1-878670A8BEC4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 dirty="0"/>
              <a:t>Public Key Authentication with Timestamp</a:t>
            </a:r>
            <a:r>
              <a:rPr lang="en-US" dirty="0" smtClean="0"/>
              <a:t> </a:t>
            </a:r>
            <a:r>
              <a:rPr lang="en-US" dirty="0" smtClean="0">
                <a:latin typeface="Times-Roman"/>
                <a:cs typeface="Times-Roman"/>
              </a:rPr>
              <a:t>T</a:t>
            </a:r>
            <a:endParaRPr lang="en-US" dirty="0"/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40FC728-F5F2-C74B-8CAC-FFA6B368D844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V="1">
            <a:off x="3810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 flipV="1">
            <a:off x="3733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8883651" y="39909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4419600" y="2532063"/>
            <a:ext cx="26101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“I’m Alice”, [{T, K}</a:t>
            </a:r>
            <a:r>
              <a:rPr lang="en-US" baseline="-25000"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Alice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5029200" y="3143250"/>
            <a:ext cx="15350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[{T +1}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Bob</a:t>
            </a:r>
            <a:endParaRPr lang="en-US"/>
          </a:p>
        </p:txBody>
      </p:sp>
      <p:sp>
        <p:nvSpPr>
          <p:cNvPr id="65545" name="Rectangle 13"/>
          <p:cNvSpPr>
            <a:spLocks noChangeArrowheads="1"/>
          </p:cNvSpPr>
          <p:nvPr/>
        </p:nvSpPr>
        <p:spPr bwMode="auto">
          <a:xfrm>
            <a:off x="2743200" y="4054475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2286000" y="46482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Is this “encrypt and sign” secure?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Yes, seems to be OK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Does “sign and encrypt” also work here?</a:t>
            </a:r>
          </a:p>
        </p:txBody>
      </p:sp>
      <p:pic>
        <p:nvPicPr>
          <p:cNvPr id="65547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0" y="24384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8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6801" y="22860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9" grpId="0" autoUpdateAnimBg="0"/>
      <p:bldP spid="161800" grpId="0" autoUpdateAnimBg="0"/>
      <p:bldP spid="16180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Consider this “issue”…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Alice encrypts message with shared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and sends </a:t>
            </a:r>
            <a:r>
              <a:rPr lang="en-US" sz="2400" dirty="0" err="1"/>
              <a:t>ciphertext</a:t>
            </a:r>
            <a:r>
              <a:rPr lang="en-US" sz="2400" dirty="0"/>
              <a:t> to Bob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Trudy records </a:t>
            </a:r>
            <a:r>
              <a:rPr lang="en-US" sz="2400" dirty="0" err="1"/>
              <a:t>ciphertext</a:t>
            </a:r>
            <a:r>
              <a:rPr lang="en-US" sz="2400" dirty="0"/>
              <a:t> and later attacks Alice’s (or Bob’s) computer to recover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Then Trudy decrypts recorded messages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Perfect forward secrecy (PFS): </a:t>
            </a:r>
            <a:r>
              <a:rPr lang="en-US" sz="2800" dirty="0"/>
              <a:t>Trudy cannot later decrypt recorded </a:t>
            </a:r>
            <a:r>
              <a:rPr lang="en-US" sz="2800" dirty="0" err="1"/>
              <a:t>ciphertext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Even if Trudy gets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or other </a:t>
            </a:r>
            <a:r>
              <a:rPr lang="en-US" sz="2400" dirty="0" err="1"/>
              <a:t>secret(s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Is PFS possible?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1435E93-4999-F54B-9AD1-6434176EBE62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848600" cy="3886200"/>
          </a:xfrm>
        </p:spPr>
        <p:txBody>
          <a:bodyPr/>
          <a:lstStyle/>
          <a:p>
            <a:r>
              <a:rPr lang="en-US" sz="2800" dirty="0"/>
              <a:t>Suppose Alice and Bob share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</a:t>
            </a:r>
          </a:p>
          <a:p>
            <a:r>
              <a:rPr lang="en-US" sz="2800" dirty="0"/>
              <a:t>For</a:t>
            </a:r>
            <a:r>
              <a:rPr lang="en-US" sz="2800" dirty="0"/>
              <a:t> perfect forward secrecy, </a:t>
            </a:r>
            <a:r>
              <a:rPr lang="en-US" sz="2800" dirty="0"/>
              <a:t>Alice and Bob cannot use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to encrypt</a:t>
            </a:r>
          </a:p>
          <a:p>
            <a:r>
              <a:rPr lang="en-US" sz="2800" dirty="0"/>
              <a:t>Instead they must use a session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and forget it after it’s used</a:t>
            </a:r>
          </a:p>
          <a:p>
            <a:r>
              <a:rPr lang="en-US" sz="2800" dirty="0"/>
              <a:t>Can Alice and Bob agree on session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in a way that</a:t>
            </a:r>
            <a:r>
              <a:rPr lang="en-US" sz="2800" dirty="0"/>
              <a:t> provides </a:t>
            </a:r>
            <a:r>
              <a:rPr lang="en-US" sz="2800" dirty="0"/>
              <a:t>PFS?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3BC38E5-E604-C249-81C6-8C2B7E2071E0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Naïve Session Key Protocol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4267200"/>
            <a:ext cx="7696200" cy="1828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 Trudy could record </a:t>
            </a:r>
            <a:r>
              <a:rPr lang="en-US" sz="2800" dirty="0">
                <a:latin typeface="Times-Roman" charset="0"/>
              </a:rPr>
              <a:t>E(K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>
                <a:latin typeface="Times-Roman" charset="0"/>
              </a:rPr>
              <a:t>, K)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 If Trudy later gets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then she can get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Then Trudy can decrypt recorded </a:t>
            </a:r>
            <a:r>
              <a:rPr lang="en-US" sz="2400" dirty="0"/>
              <a:t>messages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b="1" i="1" dirty="0"/>
              <a:t>No</a:t>
            </a:r>
            <a:r>
              <a:rPr lang="en-US" sz="2800" dirty="0"/>
              <a:t> perfect forward secrecy in </a:t>
            </a:r>
            <a:r>
              <a:rPr lang="en-US" sz="2800"/>
              <a:t>this case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endParaRPr lang="en-US" sz="2400" baseline="-25000" dirty="0"/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820F5E-8DE7-274D-970B-633404FB1611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3810000" y="27209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2413000" y="3570287"/>
            <a:ext cx="965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Alice, </a:t>
            </a:r>
            <a:r>
              <a:rPr lang="en-US">
                <a:latin typeface="Times-Roman" charset="0"/>
              </a:rPr>
              <a:t>K</a:t>
            </a:r>
            <a:endParaRPr lang="en-US"/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8615364" y="3549650"/>
            <a:ext cx="838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Bob, </a:t>
            </a:r>
            <a:r>
              <a:rPr lang="en-US">
                <a:latin typeface="Times-Roman" charset="0"/>
              </a:rPr>
              <a:t>K</a:t>
            </a:r>
            <a:endParaRPr lang="en-US"/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5181601" y="2209800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-Roman" charset="0"/>
              </a:rPr>
              <a:t>E(K</a:t>
            </a:r>
            <a:r>
              <a:rPr lang="en-US" baseline="-25000" dirty="0">
                <a:latin typeface="Times-Roman" charset="0"/>
              </a:rPr>
              <a:t>S</a:t>
            </a:r>
            <a:r>
              <a:rPr lang="en-US" dirty="0">
                <a:latin typeface="Times-Roman" charset="0"/>
              </a:rPr>
              <a:t>, K)</a:t>
            </a:r>
            <a:endParaRPr lang="en-US" dirty="0"/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4835526" y="2819400"/>
            <a:ext cx="1928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E(messages, K</a:t>
            </a:r>
            <a:r>
              <a:rPr lang="en-US" baseline="-25000">
                <a:latin typeface="Times-Roman" charset="0"/>
              </a:rPr>
              <a:t>S</a:t>
            </a:r>
            <a:r>
              <a:rPr lang="en-US">
                <a:latin typeface="Times-Roman" charset="0"/>
              </a:rPr>
              <a:t>)</a:t>
            </a:r>
            <a:endParaRPr lang="en-US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3810000" y="33178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31" name="Picture 1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5250" y="1970088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2" name="Picture 1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77276" y="1905001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  <p:bldP spid="294918" grpId="0" animBg="1"/>
      <p:bldP spid="294922" grpId="0" autoUpdateAnimBg="0"/>
      <p:bldP spid="294923" grpId="0" autoUpdateAnimBg="0"/>
      <p:bldP spid="2949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82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Chapter 9: </a:t>
            </a:r>
            <a:br>
              <a:rPr lang="en-US" dirty="0" smtClean="0"/>
            </a:br>
            <a:r>
              <a:rPr lang="en-US" dirty="0" smtClean="0"/>
              <a:t>Simple Security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133600"/>
            <a:ext cx="7772400" cy="3962400"/>
          </a:xfrm>
        </p:spPr>
        <p:txBody>
          <a:bodyPr>
            <a:normAutofit fontScale="92500" lnSpcReduction="20000"/>
          </a:bodyPr>
          <a:lstStyle/>
          <a:p>
            <a:pPr algn="r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“I quite agree with you,” said the Duchess; “and the moral of that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r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‘Be what you would seem to be’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r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if you'd like it put more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simply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‘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Never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imagine yourself not to be</a:t>
            </a:r>
          </a:p>
          <a:p>
            <a:pPr algn="r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otherwise than what it might appear to others that what you were</a:t>
            </a:r>
          </a:p>
          <a:p>
            <a:pPr algn="r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or might have been was not otherwise than what you </a:t>
            </a:r>
          </a:p>
          <a:p>
            <a:pPr algn="r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had been would have appeared to them to be otherwise.’ ”</a:t>
            </a:r>
          </a:p>
          <a:p>
            <a:pPr algn="r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Lewis Carroll,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Alice in Wonderland</a:t>
            </a:r>
          </a:p>
          <a:p>
            <a:pPr algn="r">
              <a:buFont typeface="Symbol" charset="2"/>
              <a:buChar char="¾"/>
            </a:pPr>
            <a:endParaRPr lang="en-US" i="1" dirty="0"/>
          </a:p>
          <a:p>
            <a:pPr algn="r">
              <a:buNone/>
            </a:pPr>
            <a:r>
              <a:rPr lang="en-US" sz="2400" dirty="0">
                <a:latin typeface="Times New Roman"/>
                <a:cs typeface="Times New Roman"/>
              </a:rPr>
              <a:t>Seek simplicity, and distrust it.</a:t>
            </a:r>
          </a:p>
          <a:p>
            <a:pPr algn="r">
              <a:buNone/>
            </a:pPr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400" dirty="0">
                <a:latin typeface="Times New Roman"/>
                <a:cs typeface="Times New Roman"/>
              </a:rPr>
              <a:t> Alfred North Whitehead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696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We can use </a:t>
            </a:r>
            <a:r>
              <a:rPr lang="en-US" sz="2800" b="1" dirty="0" err="1">
                <a:solidFill>
                  <a:schemeClr val="hlink"/>
                </a:solidFill>
              </a:rPr>
              <a:t>Diffie</a:t>
            </a:r>
            <a:r>
              <a:rPr lang="en-US" sz="2800" b="1" dirty="0">
                <a:solidFill>
                  <a:schemeClr val="hlink"/>
                </a:solidFill>
              </a:rPr>
              <a:t>-Hellman</a:t>
            </a:r>
            <a:r>
              <a:rPr lang="en-US" sz="2800" dirty="0"/>
              <a:t> for PFS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Recall: public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p</a:t>
            </a:r>
            <a:endParaRPr lang="en-US" sz="2800" dirty="0"/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9B5EB67-4534-E64C-80EC-39971A6AE0F6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2209800" y="4876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But Diffie-Hellman is subject to MiM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How to get PFS and prevent MiM?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3565525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3489325" y="40259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2260600" y="4359275"/>
            <a:ext cx="939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8458201" y="4359275"/>
            <a:ext cx="812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Times-Roman" charset="0"/>
              </a:rPr>
              <a:t>b</a:t>
            </a:r>
            <a:endParaRPr lang="en-US"/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4953001" y="2971800"/>
            <a:ext cx="1103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4953001" y="3554413"/>
            <a:ext cx="1103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pic>
        <p:nvPicPr>
          <p:cNvPr id="57356" name="Picture 1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7686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7" name="Picture 1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58201" y="2651125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  <p:bldP spid="314375" grpId="0" animBg="1"/>
      <p:bldP spid="314376" grpId="0" animBg="1"/>
      <p:bldP spid="314379" grpId="0" autoUpdateAnimBg="0"/>
      <p:bldP spid="31438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3657600"/>
            <a:ext cx="8153400" cy="2438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Session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>
                <a:latin typeface="Times-Roman" charset="0"/>
              </a:rPr>
              <a:t> = g</a:t>
            </a:r>
            <a:r>
              <a:rPr lang="en-US" sz="2800" baseline="30000" dirty="0">
                <a:latin typeface="Times-Roman" charset="0"/>
              </a:rPr>
              <a:t>ab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Alice </a:t>
            </a:r>
            <a:r>
              <a:rPr lang="en-US" sz="2800" b="1" dirty="0"/>
              <a:t>forgets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dirty="0"/>
              <a:t>, Bob </a:t>
            </a:r>
            <a:r>
              <a:rPr lang="en-US" sz="2800" b="1" dirty="0"/>
              <a:t>forgets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b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This is known as </a:t>
            </a:r>
            <a:r>
              <a:rPr lang="en-US" sz="2800" b="1" dirty="0">
                <a:solidFill>
                  <a:schemeClr val="accent2"/>
                </a:solidFill>
              </a:rPr>
              <a:t>Ephemeral </a:t>
            </a:r>
            <a:r>
              <a:rPr lang="en-US" sz="2800" b="1" dirty="0" err="1">
                <a:solidFill>
                  <a:schemeClr val="accent2"/>
                </a:solidFill>
              </a:rPr>
              <a:t>Diffie</a:t>
            </a:r>
            <a:r>
              <a:rPr lang="en-US" sz="2800" b="1" dirty="0">
                <a:solidFill>
                  <a:schemeClr val="accent2"/>
                </a:solidFill>
              </a:rPr>
              <a:t>-Hellman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Neither Alice nor Bob can later recover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Are there other ways to achieve PFS?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12135E2-1C16-004C-9797-AF27DB76CAAD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3573463" y="21240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 flipV="1">
            <a:off x="3497263" y="2681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2057401" y="3014663"/>
            <a:ext cx="1228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Alice: </a:t>
            </a:r>
            <a:r>
              <a:rPr lang="en-US">
                <a:latin typeface="Times-Roman" charset="0"/>
              </a:rPr>
              <a:t>K</a:t>
            </a:r>
            <a:r>
              <a:rPr lang="en-US"/>
              <a:t>, </a:t>
            </a:r>
            <a:r>
              <a:rPr lang="en-US">
                <a:latin typeface="Times-Roman" charset="0"/>
              </a:rPr>
              <a:t>a</a:t>
            </a:r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8382000" y="3014663"/>
            <a:ext cx="1104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Bob: </a:t>
            </a:r>
            <a:r>
              <a:rPr lang="en-US">
                <a:latin typeface="Times-Roman" charset="0"/>
              </a:rPr>
              <a:t>K</a:t>
            </a:r>
            <a:r>
              <a:rPr lang="en-US"/>
              <a:t>, </a:t>
            </a:r>
            <a:r>
              <a:rPr lang="en-US">
                <a:latin typeface="Times-Roman" charset="0"/>
              </a:rPr>
              <a:t>b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4572000" y="1627188"/>
            <a:ext cx="1693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E(g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p, K)</a:t>
            </a:r>
            <a:endParaRPr lang="en-US"/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4572000" y="2209800"/>
            <a:ext cx="1693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E(g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p, K)</a:t>
            </a:r>
            <a:endParaRPr lang="en-US"/>
          </a:p>
        </p:txBody>
      </p:sp>
      <p:pic>
        <p:nvPicPr>
          <p:cNvPr id="58379" name="Picture 1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6650" y="14478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0" name="Picture 1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58201" y="1371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  <p:bldP spid="295942" grpId="0" animBg="1"/>
      <p:bldP spid="295943" grpId="0" animBg="1"/>
      <p:bldP spid="295946" grpId="0" autoUpdateAnimBg="0"/>
      <p:bldP spid="29594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Mutual Authentication, Session Key and PFS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E5DB0E7-5A7F-1A4C-A3B1-7ACD19EE3DFC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 flipV="1">
            <a:off x="3810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 flipH="1" flipV="1">
            <a:off x="3733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2681288" y="358140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8915401" y="35210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 flipV="1">
            <a:off x="3810000" y="3529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5100638" y="1828800"/>
            <a:ext cx="1595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“I’m Alice”, R</a:t>
            </a:r>
            <a:r>
              <a:rPr lang="en-US" baseline="-25000" dirty="0">
                <a:latin typeface="Times-Roman" charset="0"/>
              </a:rPr>
              <a:t>A</a:t>
            </a:r>
            <a:endParaRPr lang="en-US" dirty="0"/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4343401" y="2417763"/>
            <a:ext cx="2299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R</a:t>
            </a:r>
            <a:r>
              <a:rPr lang="en-US" baseline="-25000" dirty="0"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>
                <a:latin typeface="Times-Roman" charset="0"/>
              </a:rPr>
              <a:t>[R</a:t>
            </a:r>
            <a:r>
              <a:rPr lang="en-US" baseline="-25000" dirty="0">
                <a:latin typeface="Times-Roman" charset="0"/>
              </a:rPr>
              <a:t>A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g</a:t>
            </a:r>
            <a:r>
              <a:rPr lang="en-US" baseline="30000" dirty="0" err="1"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 mod </a:t>
            </a:r>
            <a:r>
              <a:rPr lang="en-US" dirty="0" err="1">
                <a:latin typeface="Times-Roman" charset="0"/>
              </a:rPr>
              <a:t>p]</a:t>
            </a:r>
            <a:r>
              <a:rPr lang="en-US" baseline="-25000" dirty="0" err="1">
                <a:latin typeface="Times-Roman" charset="0"/>
              </a:rPr>
              <a:t>Bob</a:t>
            </a:r>
            <a:endParaRPr lang="en-US" dirty="0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4600576" y="3030538"/>
            <a:ext cx="1960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[R</a:t>
            </a:r>
            <a:r>
              <a:rPr lang="en-US" baseline="-25000" dirty="0"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g</a:t>
            </a:r>
            <a:r>
              <a:rPr lang="en-US" baseline="30000" dirty="0" err="1">
                <a:latin typeface="Times-Roman" charset="0"/>
              </a:rPr>
              <a:t>a</a:t>
            </a:r>
            <a:r>
              <a:rPr lang="en-US" dirty="0">
                <a:latin typeface="Times-Roman" charset="0"/>
              </a:rPr>
              <a:t> mod </a:t>
            </a:r>
            <a:r>
              <a:rPr lang="en-US" dirty="0" err="1">
                <a:latin typeface="Times-Roman" charset="0"/>
              </a:rPr>
              <a:t>p]</a:t>
            </a:r>
            <a:r>
              <a:rPr lang="en-US" baseline="-25000" dirty="0" err="1">
                <a:latin typeface="Times-Roman" charset="0"/>
              </a:rPr>
              <a:t>Alice</a:t>
            </a:r>
            <a:endParaRPr lang="en-US" dirty="0"/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2133600" y="41910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Session key is </a:t>
            </a:r>
            <a:r>
              <a:rPr lang="en-US" sz="2800" dirty="0">
                <a:latin typeface="Times-Roman" charset="0"/>
              </a:rPr>
              <a:t>K = g</a:t>
            </a:r>
            <a:r>
              <a:rPr lang="en-US" sz="2800" baseline="30000" dirty="0">
                <a:latin typeface="Times-Roman" charset="0"/>
              </a:rPr>
              <a:t>ab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endParaRPr lang="en-US" sz="28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Alice forgets 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dirty="0"/>
              <a:t> and Bob forgets </a:t>
            </a:r>
            <a:r>
              <a:rPr lang="en-US" sz="2800" dirty="0" err="1">
                <a:latin typeface="Times-Roman" charset="0"/>
              </a:rPr>
              <a:t>b</a:t>
            </a:r>
            <a:endParaRPr lang="en-US" sz="28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If Trudy later gets Bob’s and Alice’s secrets, she cannot recover session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/>
          </a:p>
        </p:txBody>
      </p:sp>
      <p:pic>
        <p:nvPicPr>
          <p:cNvPr id="59405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9050" y="19812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6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63001" y="1828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768928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9" grpId="0" animBg="1"/>
      <p:bldP spid="296970" grpId="0" autoUpdateAnimBg="0"/>
      <p:bldP spid="296971" grpId="0" autoUpdateAnimBg="0"/>
      <p:bldP spid="296972" grpId="0" autoUpdateAnimBg="0"/>
      <p:bldP spid="296976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0"/>
            <a:ext cx="7772400" cy="1143000"/>
          </a:xfrm>
        </p:spPr>
        <p:txBody>
          <a:bodyPr/>
          <a:lstStyle/>
          <a:p>
            <a:r>
              <a:rPr lang="en-US" dirty="0" smtClean="0"/>
              <a:t>Secure Shell (SSH)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she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"/>
            <a:ext cx="1240971" cy="1447799"/>
          </a:xfrm>
          <a:prstGeom prst="rect">
            <a:avLst/>
          </a:prstGeom>
        </p:spPr>
      </p:pic>
      <p:pic>
        <p:nvPicPr>
          <p:cNvPr id="6" name="Picture 5" descr="she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30" y="1"/>
            <a:ext cx="1240971" cy="1447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“secure tunnel”</a:t>
            </a:r>
          </a:p>
          <a:p>
            <a:r>
              <a:rPr lang="en-US" dirty="0" smtClean="0"/>
              <a:t>Insecure command sent thru SSH “tunnel” are then secure</a:t>
            </a:r>
          </a:p>
          <a:p>
            <a:r>
              <a:rPr lang="en-US" dirty="0" smtClean="0"/>
              <a:t>SSH used with things like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</a:p>
          <a:p>
            <a:pPr lvl="1"/>
            <a:r>
              <a:rPr lang="en-US" dirty="0" smtClean="0"/>
              <a:t>Why is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  <a:r>
              <a:rPr lang="en-US" dirty="0" smtClean="0"/>
              <a:t> insecure without SSH?</a:t>
            </a:r>
          </a:p>
          <a:p>
            <a:pPr lvl="1"/>
            <a:r>
              <a:rPr lang="en-US" dirty="0" smtClean="0"/>
              <a:t>Why is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  <a:r>
              <a:rPr lang="en-US" dirty="0" smtClean="0"/>
              <a:t> secure with SSH?</a:t>
            </a:r>
          </a:p>
          <a:p>
            <a:r>
              <a:rPr lang="en-US" dirty="0" smtClean="0"/>
              <a:t>SSH is a relatively simple protocol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54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authentication can be based on:</a:t>
            </a:r>
          </a:p>
          <a:p>
            <a:pPr lvl="1"/>
            <a:r>
              <a:rPr lang="en-US" dirty="0" smtClean="0"/>
              <a:t>Public keys, or</a:t>
            </a:r>
          </a:p>
          <a:p>
            <a:pPr lvl="1"/>
            <a:r>
              <a:rPr lang="en-US" dirty="0" smtClean="0"/>
              <a:t>Digital certificates, or</a:t>
            </a:r>
          </a:p>
          <a:p>
            <a:pPr lvl="1"/>
            <a:r>
              <a:rPr lang="en-US" dirty="0" smtClean="0"/>
              <a:t>Passwords</a:t>
            </a:r>
          </a:p>
          <a:p>
            <a:r>
              <a:rPr lang="en-US" dirty="0" smtClean="0"/>
              <a:t>Here, we consider </a:t>
            </a:r>
            <a:r>
              <a:rPr lang="en-US" b="1" i="1" dirty="0" smtClean="0"/>
              <a:t>certificate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Other modes in homework problems</a:t>
            </a:r>
          </a:p>
          <a:p>
            <a:r>
              <a:rPr lang="en-US" dirty="0" smtClean="0"/>
              <a:t>We consider slightly simplified SSH…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838200"/>
          </a:xfrm>
        </p:spPr>
        <p:txBody>
          <a:bodyPr/>
          <a:lstStyle/>
          <a:p>
            <a:r>
              <a:rPr lang="en-US" dirty="0" smtClean="0"/>
              <a:t>Simplified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962400"/>
            <a:ext cx="86868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New Times Roman"/>
                <a:cs typeface="New Times Roman"/>
              </a:rPr>
              <a:t>CP = “crypto proposed”, and CS = “crypto selected”</a:t>
            </a:r>
          </a:p>
          <a:p>
            <a:r>
              <a:rPr lang="en-US" sz="2400" dirty="0">
                <a:latin typeface="New Times Roman"/>
                <a:cs typeface="New Times Roman"/>
              </a:rPr>
              <a:t>H = </a:t>
            </a:r>
            <a:r>
              <a:rPr lang="en-US" sz="2400" dirty="0" err="1">
                <a:latin typeface="New Times Roman"/>
                <a:cs typeface="New Times Roman"/>
              </a:rPr>
              <a:t>h(Alice,Bob,CP,CS,R</a:t>
            </a:r>
            <a:r>
              <a:rPr lang="en-US" sz="2400" baseline="-25000" dirty="0" err="1">
                <a:latin typeface="New Times Roman"/>
                <a:cs typeface="New Times Roman"/>
              </a:rPr>
              <a:t>A</a:t>
            </a:r>
            <a:r>
              <a:rPr lang="en-US" sz="2400" dirty="0" err="1">
                <a:latin typeface="New Times Roman"/>
                <a:cs typeface="New Times Roman"/>
              </a:rPr>
              <a:t>,R</a:t>
            </a:r>
            <a:r>
              <a:rPr lang="en-US" sz="2400" baseline="-25000" dirty="0" err="1">
                <a:latin typeface="New Times Roman"/>
                <a:cs typeface="New Times Roman"/>
              </a:rPr>
              <a:t>B</a:t>
            </a:r>
            <a:r>
              <a:rPr lang="en-US" sz="2400" dirty="0" err="1">
                <a:latin typeface="New Times Roman"/>
                <a:cs typeface="New Times Roman"/>
              </a:rPr>
              <a:t>,g</a:t>
            </a:r>
            <a:r>
              <a:rPr lang="en-US" sz="2400" baseline="30000" dirty="0" err="1">
                <a:latin typeface="New Times Roman"/>
                <a:cs typeface="New Times Roman"/>
              </a:rPr>
              <a:t>a</a:t>
            </a:r>
            <a:r>
              <a:rPr lang="en-US" sz="2400" dirty="0">
                <a:latin typeface="New Times Roman"/>
                <a:cs typeface="New Times Roman"/>
              </a:rPr>
              <a:t> mod </a:t>
            </a:r>
            <a:r>
              <a:rPr lang="en-US" sz="2400" dirty="0" err="1">
                <a:latin typeface="New Times Roman"/>
                <a:cs typeface="New Times Roman"/>
              </a:rPr>
              <a:t>p,g</a:t>
            </a:r>
            <a:r>
              <a:rPr lang="en-US" sz="2400" baseline="30000" dirty="0" err="1">
                <a:latin typeface="New Times Roman"/>
                <a:cs typeface="New Times Roman"/>
              </a:rPr>
              <a:t>b</a:t>
            </a:r>
            <a:r>
              <a:rPr lang="en-US" sz="2400" dirty="0">
                <a:latin typeface="New Times Roman"/>
                <a:cs typeface="New Times Roman"/>
              </a:rPr>
              <a:t> mod </a:t>
            </a:r>
            <a:r>
              <a:rPr lang="en-US" sz="2400" dirty="0" err="1">
                <a:latin typeface="New Times Roman"/>
                <a:cs typeface="New Times Roman"/>
              </a:rPr>
              <a:t>p,g</a:t>
            </a:r>
            <a:r>
              <a:rPr lang="en-US" sz="2400" baseline="30000" dirty="0" err="1">
                <a:latin typeface="New Times Roman"/>
                <a:cs typeface="New Times Roman"/>
              </a:rPr>
              <a:t>ab</a:t>
            </a:r>
            <a:r>
              <a:rPr lang="en-US" sz="2400" dirty="0">
                <a:latin typeface="New Times Roman"/>
                <a:cs typeface="New Times Roman"/>
              </a:rPr>
              <a:t> mod </a:t>
            </a:r>
            <a:r>
              <a:rPr lang="en-US" sz="2400" dirty="0" err="1">
                <a:latin typeface="New Times Roman"/>
                <a:cs typeface="New Times Roman"/>
              </a:rPr>
              <a:t>p</a:t>
            </a:r>
            <a:r>
              <a:rPr lang="en-US" sz="2400" dirty="0">
                <a:latin typeface="New Times Roman"/>
                <a:cs typeface="New Times Roman"/>
              </a:rPr>
              <a:t>)</a:t>
            </a:r>
          </a:p>
          <a:p>
            <a:r>
              <a:rPr lang="en-US" sz="2400" dirty="0">
                <a:latin typeface="New Times Roman"/>
                <a:cs typeface="New Times Roman"/>
              </a:rPr>
              <a:t>S</a:t>
            </a:r>
            <a:r>
              <a:rPr lang="en-US" sz="2400" baseline="-25000" dirty="0">
                <a:latin typeface="New Times Roman"/>
                <a:cs typeface="New Times Roman"/>
              </a:rPr>
              <a:t>B</a:t>
            </a:r>
            <a:r>
              <a:rPr lang="en-US" sz="2400" dirty="0">
                <a:latin typeface="New Times Roman"/>
                <a:cs typeface="New Times Roman"/>
              </a:rPr>
              <a:t> = [</a:t>
            </a:r>
            <a:r>
              <a:rPr lang="en-US" sz="2400" dirty="0" err="1">
                <a:latin typeface="New Times Roman"/>
                <a:cs typeface="New Times Roman"/>
              </a:rPr>
              <a:t>H]</a:t>
            </a:r>
            <a:r>
              <a:rPr lang="en-US" sz="2400" baseline="-25000" dirty="0" err="1">
                <a:latin typeface="New Times Roman"/>
                <a:cs typeface="New Times Roman"/>
              </a:rPr>
              <a:t>Bob</a:t>
            </a:r>
            <a:endParaRPr lang="en-US" sz="2400" dirty="0">
              <a:latin typeface="New Times Roman"/>
              <a:cs typeface="New Times Roman"/>
            </a:endParaRPr>
          </a:p>
          <a:p>
            <a:r>
              <a:rPr lang="en-US" sz="2400" dirty="0">
                <a:latin typeface="New Times Roman"/>
                <a:cs typeface="New Times Roman"/>
              </a:rPr>
              <a:t>S</a:t>
            </a:r>
            <a:r>
              <a:rPr lang="en-US" sz="2400" baseline="-25000" dirty="0">
                <a:latin typeface="New Times Roman"/>
                <a:cs typeface="New Times Roman"/>
              </a:rPr>
              <a:t>A</a:t>
            </a:r>
            <a:r>
              <a:rPr lang="en-US" sz="2400" dirty="0">
                <a:latin typeface="New Times Roman"/>
                <a:cs typeface="New Times Roman"/>
              </a:rPr>
              <a:t> = [H, Alice, </a:t>
            </a:r>
            <a:r>
              <a:rPr lang="en-US" sz="2400" dirty="0" err="1">
                <a:latin typeface="New Times Roman"/>
                <a:cs typeface="New Times Roman"/>
              </a:rPr>
              <a:t>certificate</a:t>
            </a:r>
            <a:r>
              <a:rPr lang="en-US" sz="2400" baseline="-25000" dirty="0" err="1">
                <a:latin typeface="New Times Roman"/>
                <a:cs typeface="New Times Roman"/>
              </a:rPr>
              <a:t>A</a:t>
            </a:r>
            <a:r>
              <a:rPr lang="en-US" sz="2400" dirty="0" err="1">
                <a:latin typeface="New Times Roman"/>
                <a:cs typeface="New Times Roman"/>
              </a:rPr>
              <a:t>]</a:t>
            </a:r>
            <a:r>
              <a:rPr lang="en-US" sz="2400" baseline="-25000" dirty="0" err="1">
                <a:latin typeface="New Times Roman"/>
                <a:cs typeface="New Times Roman"/>
              </a:rPr>
              <a:t>Alice</a:t>
            </a:r>
            <a:endParaRPr lang="en-US" sz="2400" dirty="0">
              <a:latin typeface="New Times Roman"/>
              <a:cs typeface="New Times Roman"/>
            </a:endParaRPr>
          </a:p>
          <a:p>
            <a:r>
              <a:rPr lang="en-US" sz="2400" dirty="0">
                <a:latin typeface="New Times Roman"/>
                <a:cs typeface="New Times Roman"/>
              </a:rPr>
              <a:t>K = g</a:t>
            </a:r>
            <a:r>
              <a:rPr lang="en-US" sz="2400" baseline="30000" dirty="0">
                <a:latin typeface="New Times Roman"/>
                <a:cs typeface="New Times Roman"/>
              </a:rPr>
              <a:t>ab</a:t>
            </a:r>
            <a:r>
              <a:rPr lang="en-US" sz="2400" dirty="0">
                <a:latin typeface="New Times Roman"/>
                <a:cs typeface="New Times Roman"/>
              </a:rPr>
              <a:t> mod </a:t>
            </a:r>
            <a:r>
              <a:rPr lang="en-US" sz="2400" dirty="0" err="1">
                <a:latin typeface="New Times Roman"/>
                <a:cs typeface="New Times Roman"/>
              </a:rPr>
              <a:t>p</a:t>
            </a:r>
            <a:endParaRPr lang="en-US" sz="2400" dirty="0">
              <a:latin typeface="New Times Roman"/>
              <a:cs typeface="New Times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2" descr="drinkme.gif                                                    000A0185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752600"/>
            <a:ext cx="990600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36576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 flipV="1">
            <a:off x="3581400" y="2325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37256" y="3187700"/>
            <a:ext cx="6992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833877" y="32162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Bob</a:t>
            </a:r>
            <a:endParaRPr lang="en-US" baseline="-25000" dirty="0">
              <a:latin typeface="Times-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3657600" y="2767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800601" y="1371600"/>
            <a:ext cx="1501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Alice, CP, R</a:t>
            </a:r>
            <a:r>
              <a:rPr lang="en-US" baseline="-25000" dirty="0">
                <a:latin typeface="Times-Roman" charset="0"/>
              </a:rPr>
              <a:t>A</a:t>
            </a:r>
            <a:endParaRPr lang="en-US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257801" y="18288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CS, R</a:t>
            </a:r>
            <a:r>
              <a:rPr lang="en-US" baseline="-25000" dirty="0">
                <a:latin typeface="Times-Roman" charset="0"/>
              </a:rPr>
              <a:t>B</a:t>
            </a:r>
            <a:endParaRPr lang="en-US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078414" y="2286000"/>
            <a:ext cx="1103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-Roman" charset="0"/>
              </a:rPr>
              <a:t>g</a:t>
            </a:r>
            <a:r>
              <a:rPr lang="en-US" baseline="30000" dirty="0" err="1">
                <a:latin typeface="Times-Roman" charset="0"/>
              </a:rPr>
              <a:t>a</a:t>
            </a:r>
            <a:r>
              <a:rPr lang="en-US" dirty="0">
                <a:latin typeface="Times-Roman" charset="0"/>
              </a:rPr>
              <a:t> mod </a:t>
            </a:r>
            <a:r>
              <a:rPr lang="en-US" dirty="0" err="1">
                <a:latin typeface="Times-Roman" charset="0"/>
              </a:rPr>
              <a:t>p</a:t>
            </a:r>
            <a:endParaRPr lang="en-US" dirty="0"/>
          </a:p>
        </p:txBody>
      </p:sp>
      <p:pic>
        <p:nvPicPr>
          <p:cNvPr id="14" name="Picture 1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10600" y="1752600"/>
            <a:ext cx="93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3581400" y="3276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6576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256088" y="2743200"/>
            <a:ext cx="2706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-Roman" charset="0"/>
              </a:rPr>
              <a:t>g</a:t>
            </a:r>
            <a:r>
              <a:rPr lang="en-US" baseline="30000" dirty="0" err="1"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 mod </a:t>
            </a:r>
            <a:r>
              <a:rPr lang="en-US" dirty="0" err="1">
                <a:latin typeface="Times-Roman" charset="0"/>
              </a:rPr>
              <a:t>p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certificate</a:t>
            </a:r>
            <a:r>
              <a:rPr lang="en-US" baseline="-25000" dirty="0" err="1"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, S</a:t>
            </a:r>
            <a:r>
              <a:rPr lang="en-US" baseline="-25000" dirty="0">
                <a:latin typeface="Times-Roman" charset="0"/>
              </a:rPr>
              <a:t>B</a:t>
            </a:r>
            <a:endParaRPr lang="en-US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106864" y="3276600"/>
            <a:ext cx="2877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-Roman" charset="0"/>
              </a:rPr>
              <a:t>E(Alice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certificate</a:t>
            </a:r>
            <a:r>
              <a:rPr lang="en-US" baseline="-25000" dirty="0" err="1">
                <a:latin typeface="Times-Roman" charset="0"/>
              </a:rPr>
              <a:t>A</a:t>
            </a:r>
            <a:r>
              <a:rPr lang="en-US" dirty="0">
                <a:latin typeface="Times-Roman" charset="0"/>
              </a:rPr>
              <a:t>, S</a:t>
            </a:r>
            <a:r>
              <a:rPr lang="en-US" baseline="-25000" dirty="0">
                <a:latin typeface="Times-Roman" charset="0"/>
              </a:rPr>
              <a:t>A</a:t>
            </a:r>
            <a:r>
              <a:rPr lang="en-US" dirty="0">
                <a:latin typeface="Times-Roman" charset="0"/>
              </a:rPr>
              <a:t>, 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utoUpdateAnimBg="0"/>
      <p:bldP spid="12" grpId="0" autoUpdateAnimBg="0"/>
      <p:bldP spid="13" grpId="0" autoUpdateAnimBg="0"/>
      <p:bldP spid="15" grpId="0" animBg="1"/>
      <p:bldP spid="16" grpId="0" animBg="1"/>
      <p:bldP spid="17" grpId="0" autoUpdateAnimBg="0"/>
      <p:bldP spid="1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838200"/>
          </a:xfrm>
        </p:spPr>
        <p:txBody>
          <a:bodyPr/>
          <a:lstStyle/>
          <a:p>
            <a:r>
              <a:rPr lang="en-US" dirty="0" err="1" smtClean="0"/>
              <a:t>MiM</a:t>
            </a:r>
            <a:r>
              <a:rPr lang="en-US" dirty="0" smtClean="0"/>
              <a:t> Attack on SSH?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962400"/>
            <a:ext cx="86868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cs typeface="New Times Roman"/>
              </a:rPr>
              <a:t>Where does this attack fail?</a:t>
            </a:r>
          </a:p>
          <a:p>
            <a:r>
              <a:rPr lang="en-US" sz="2400" dirty="0">
                <a:cs typeface="New Times Roman"/>
              </a:rPr>
              <a:t>Alice computes</a:t>
            </a:r>
          </a:p>
          <a:p>
            <a:pPr lvl="1">
              <a:buNone/>
            </a:pPr>
            <a:r>
              <a:rPr lang="en-US" sz="2000" dirty="0">
                <a:latin typeface="New Times Roman"/>
                <a:cs typeface="New Times Roman"/>
              </a:rPr>
              <a:t>H</a:t>
            </a:r>
            <a:r>
              <a:rPr lang="en-US" sz="2000" baseline="-25000" dirty="0">
                <a:latin typeface="New Times Roman"/>
                <a:cs typeface="New Times Roman"/>
              </a:rPr>
              <a:t>a</a:t>
            </a:r>
            <a:r>
              <a:rPr lang="en-US" sz="2000" dirty="0">
                <a:latin typeface="New Times Roman"/>
                <a:cs typeface="New Times Roman"/>
              </a:rPr>
              <a:t> = </a:t>
            </a:r>
            <a:r>
              <a:rPr lang="en-US" sz="2000" dirty="0" err="1">
                <a:latin typeface="New Times Roman"/>
                <a:cs typeface="New Times Roman"/>
              </a:rPr>
              <a:t>h(Alice,Bob,CP,CS,R</a:t>
            </a:r>
            <a:r>
              <a:rPr lang="en-US" sz="2000" baseline="-25000" dirty="0" err="1">
                <a:latin typeface="New Times Roman"/>
                <a:cs typeface="New Times Roman"/>
              </a:rPr>
              <a:t>A</a:t>
            </a:r>
            <a:r>
              <a:rPr lang="en-US" sz="2000" dirty="0" err="1">
                <a:latin typeface="New Times Roman"/>
                <a:cs typeface="New Times Roman"/>
              </a:rPr>
              <a:t>,R</a:t>
            </a:r>
            <a:r>
              <a:rPr lang="en-US" sz="2000" baseline="-25000" dirty="0" err="1">
                <a:latin typeface="New Times Roman"/>
                <a:cs typeface="New Times Roman"/>
              </a:rPr>
              <a:t>B</a:t>
            </a:r>
            <a:r>
              <a:rPr lang="en-US" sz="2000" dirty="0" err="1">
                <a:latin typeface="New Times Roman"/>
                <a:cs typeface="New Times Roman"/>
              </a:rPr>
              <a:t>,g</a:t>
            </a:r>
            <a:r>
              <a:rPr lang="en-US" sz="2000" baseline="30000" dirty="0" err="1">
                <a:latin typeface="New Times Roman"/>
                <a:cs typeface="New Times Roman"/>
              </a:rPr>
              <a:t>a</a:t>
            </a:r>
            <a:r>
              <a:rPr lang="en-US" sz="2000" dirty="0">
                <a:latin typeface="New Times Roman"/>
                <a:cs typeface="New Times Roman"/>
              </a:rPr>
              <a:t> mod </a:t>
            </a:r>
            <a:r>
              <a:rPr lang="en-US" sz="2000" dirty="0" err="1">
                <a:latin typeface="New Times Roman"/>
                <a:cs typeface="New Times Roman"/>
              </a:rPr>
              <a:t>p,g</a:t>
            </a:r>
            <a:r>
              <a:rPr lang="en-US" sz="2000" baseline="30000" dirty="0" err="1">
                <a:latin typeface="New Times Roman"/>
                <a:cs typeface="New Times Roman"/>
              </a:rPr>
              <a:t>t</a:t>
            </a:r>
            <a:r>
              <a:rPr lang="en-US" sz="2000" dirty="0">
                <a:latin typeface="New Times Roman"/>
                <a:cs typeface="New Times Roman"/>
              </a:rPr>
              <a:t> mod </a:t>
            </a:r>
            <a:r>
              <a:rPr lang="en-US" sz="2000" dirty="0" err="1">
                <a:latin typeface="New Times Roman"/>
                <a:cs typeface="New Times Roman"/>
              </a:rPr>
              <a:t>p,g</a:t>
            </a:r>
            <a:r>
              <a:rPr lang="en-US" sz="2000" baseline="30000" dirty="0" err="1">
                <a:latin typeface="New Times Roman"/>
                <a:cs typeface="New Times Roman"/>
              </a:rPr>
              <a:t>at</a:t>
            </a:r>
            <a:r>
              <a:rPr lang="en-US" sz="2000" dirty="0">
                <a:latin typeface="New Times Roman"/>
                <a:cs typeface="New Times Roman"/>
              </a:rPr>
              <a:t> mod </a:t>
            </a:r>
            <a:r>
              <a:rPr lang="en-US" sz="2000" dirty="0" err="1">
                <a:latin typeface="New Times Roman"/>
                <a:cs typeface="New Times Roman"/>
              </a:rPr>
              <a:t>p</a:t>
            </a:r>
            <a:r>
              <a:rPr lang="en-US" sz="2000" dirty="0">
                <a:latin typeface="New Times Roman"/>
                <a:cs typeface="New Times Roman"/>
              </a:rPr>
              <a:t>)</a:t>
            </a:r>
          </a:p>
          <a:p>
            <a:r>
              <a:rPr lang="en-US" sz="2400" dirty="0">
                <a:cs typeface="New Times Roman"/>
              </a:rPr>
              <a:t>But Bob signs</a:t>
            </a:r>
          </a:p>
          <a:p>
            <a:pPr lvl="1">
              <a:buNone/>
            </a:pPr>
            <a:r>
              <a:rPr lang="en-US" sz="2000" dirty="0" err="1">
                <a:latin typeface="New Times Roman"/>
                <a:cs typeface="New Times Roman"/>
              </a:rPr>
              <a:t>H</a:t>
            </a:r>
            <a:r>
              <a:rPr lang="en-US" sz="2000" baseline="-25000" dirty="0" err="1">
                <a:latin typeface="New Times Roman"/>
                <a:cs typeface="New Times Roman"/>
              </a:rPr>
              <a:t>b</a:t>
            </a:r>
            <a:r>
              <a:rPr lang="en-US" sz="2000" dirty="0">
                <a:latin typeface="New Times Roman"/>
                <a:cs typeface="New Times Roman"/>
              </a:rPr>
              <a:t> = </a:t>
            </a:r>
            <a:r>
              <a:rPr lang="en-US" sz="2000" dirty="0" err="1">
                <a:latin typeface="New Times Roman"/>
                <a:cs typeface="New Times Roman"/>
              </a:rPr>
              <a:t>h(Alice,Bob,CP,CS,R</a:t>
            </a:r>
            <a:r>
              <a:rPr lang="en-US" sz="2000" baseline="-25000" dirty="0" err="1">
                <a:latin typeface="New Times Roman"/>
                <a:cs typeface="New Times Roman"/>
              </a:rPr>
              <a:t>A</a:t>
            </a:r>
            <a:r>
              <a:rPr lang="en-US" sz="2000" dirty="0" err="1">
                <a:latin typeface="New Times Roman"/>
                <a:cs typeface="New Times Roman"/>
              </a:rPr>
              <a:t>,R</a:t>
            </a:r>
            <a:r>
              <a:rPr lang="en-US" sz="2000" baseline="-25000" dirty="0" err="1">
                <a:latin typeface="New Times Roman"/>
                <a:cs typeface="New Times Roman"/>
              </a:rPr>
              <a:t>B</a:t>
            </a:r>
            <a:r>
              <a:rPr lang="en-US" sz="2000" dirty="0" err="1">
                <a:latin typeface="New Times Roman"/>
                <a:cs typeface="New Times Roman"/>
              </a:rPr>
              <a:t>,g</a:t>
            </a:r>
            <a:r>
              <a:rPr lang="en-US" sz="2000" baseline="30000" dirty="0" err="1">
                <a:latin typeface="New Times Roman"/>
                <a:cs typeface="New Times Roman"/>
              </a:rPr>
              <a:t>t</a:t>
            </a:r>
            <a:r>
              <a:rPr lang="en-US" sz="2000" dirty="0">
                <a:latin typeface="New Times Roman"/>
                <a:cs typeface="New Times Roman"/>
              </a:rPr>
              <a:t> mod </a:t>
            </a:r>
            <a:r>
              <a:rPr lang="en-US" sz="2000" dirty="0" err="1">
                <a:latin typeface="New Times Roman"/>
                <a:cs typeface="New Times Roman"/>
              </a:rPr>
              <a:t>p,g</a:t>
            </a:r>
            <a:r>
              <a:rPr lang="en-US" sz="2000" baseline="30000" dirty="0" err="1">
                <a:latin typeface="New Times Roman"/>
                <a:cs typeface="New Times Roman"/>
              </a:rPr>
              <a:t>b</a:t>
            </a:r>
            <a:r>
              <a:rPr lang="en-US" sz="2000" dirty="0">
                <a:latin typeface="New Times Roman"/>
                <a:cs typeface="New Times Roman"/>
              </a:rPr>
              <a:t> mod </a:t>
            </a:r>
            <a:r>
              <a:rPr lang="en-US" sz="2000" dirty="0" err="1">
                <a:latin typeface="New Times Roman"/>
                <a:cs typeface="New Times Roman"/>
              </a:rPr>
              <a:t>p,g</a:t>
            </a:r>
            <a:r>
              <a:rPr lang="en-US" sz="2000" baseline="30000" dirty="0" err="1">
                <a:latin typeface="New Times Roman"/>
                <a:cs typeface="New Times Roman"/>
              </a:rPr>
              <a:t>bt</a:t>
            </a:r>
            <a:r>
              <a:rPr lang="en-US" sz="2000" dirty="0">
                <a:latin typeface="New Times Roman"/>
                <a:cs typeface="New Times Roman"/>
              </a:rPr>
              <a:t> mod </a:t>
            </a:r>
            <a:r>
              <a:rPr lang="en-US" sz="2000" dirty="0" err="1">
                <a:latin typeface="New Times Roman"/>
                <a:cs typeface="New Times Roman"/>
              </a:rPr>
              <a:t>p</a:t>
            </a:r>
            <a:r>
              <a:rPr lang="en-US" sz="2000" dirty="0">
                <a:latin typeface="New Times Roman"/>
                <a:cs typeface="New Times Roman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2" descr="drinkme.gif                                                    000A0185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752600"/>
            <a:ext cx="990600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3124200" y="19019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 flipV="1">
            <a:off x="3048000" y="23591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03856" y="3187700"/>
            <a:ext cx="6992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519677" y="32162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Bob</a:t>
            </a:r>
            <a:endParaRPr lang="en-US" baseline="-25000" dirty="0">
              <a:latin typeface="Times-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3048000" y="28163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276600" y="1371600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Alice,</a:t>
            </a:r>
            <a:r>
              <a:rPr lang="en-US" dirty="0">
                <a:latin typeface="Times-Roman" charset="0"/>
              </a:rPr>
              <a:t> R</a:t>
            </a:r>
            <a:r>
              <a:rPr lang="en-US" baseline="-25000" dirty="0">
                <a:latin typeface="Times-Roman" charset="0"/>
              </a:rPr>
              <a:t>A</a:t>
            </a:r>
            <a:endParaRPr lang="en-US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758028" y="1900535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R</a:t>
            </a:r>
            <a:r>
              <a:rPr lang="en-US" baseline="-25000" dirty="0">
                <a:latin typeface="Times-Roman" charset="0"/>
              </a:rPr>
              <a:t>B</a:t>
            </a:r>
            <a:endParaRPr lang="en-US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276601" y="2357735"/>
            <a:ext cx="1103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-Roman" charset="0"/>
              </a:rPr>
              <a:t>g</a:t>
            </a:r>
            <a:r>
              <a:rPr lang="en-US" baseline="30000" dirty="0" err="1">
                <a:latin typeface="Times-Roman" charset="0"/>
              </a:rPr>
              <a:t>a</a:t>
            </a:r>
            <a:r>
              <a:rPr lang="en-US" dirty="0">
                <a:latin typeface="Times-Roman" charset="0"/>
              </a:rPr>
              <a:t> mod </a:t>
            </a:r>
            <a:r>
              <a:rPr lang="en-US" dirty="0" err="1">
                <a:latin typeface="Times-Roman" charset="0"/>
              </a:rPr>
              <a:t>p</a:t>
            </a:r>
            <a:endParaRPr lang="en-US" dirty="0"/>
          </a:p>
        </p:txBody>
      </p:sp>
      <p:pic>
        <p:nvPicPr>
          <p:cNvPr id="14" name="Picture 1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96400" y="1752600"/>
            <a:ext cx="93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3048000" y="32766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124200" y="3733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7010401" y="2814935"/>
            <a:ext cx="2311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-Roman" charset="0"/>
              </a:rPr>
              <a:t>g</a:t>
            </a:r>
            <a:r>
              <a:rPr lang="en-US" sz="2000" baseline="30000" dirty="0" err="1">
                <a:latin typeface="Times-Roman" charset="0"/>
              </a:rPr>
              <a:t>b</a:t>
            </a:r>
            <a:r>
              <a:rPr lang="en-US" sz="2000" dirty="0">
                <a:latin typeface="Times-Roman" charset="0"/>
              </a:rPr>
              <a:t> mod </a:t>
            </a:r>
            <a:r>
              <a:rPr lang="en-US" sz="2000" dirty="0" err="1">
                <a:latin typeface="Times-Roman" charset="0"/>
              </a:rPr>
              <a:t>p</a:t>
            </a:r>
            <a:r>
              <a:rPr lang="en-US" sz="2000" dirty="0">
                <a:latin typeface="Times-Roman" charset="0"/>
              </a:rPr>
              <a:t>, </a:t>
            </a:r>
            <a:r>
              <a:rPr lang="en-US" sz="2000" dirty="0" err="1">
                <a:latin typeface="Times-Roman" charset="0"/>
              </a:rPr>
              <a:t>cert</a:t>
            </a:r>
            <a:r>
              <a:rPr lang="en-US" sz="2000" baseline="-25000" dirty="0" err="1">
                <a:latin typeface="Times-Roman" charset="0"/>
              </a:rPr>
              <a:t>B</a:t>
            </a:r>
            <a:r>
              <a:rPr lang="en-US" sz="2000" dirty="0">
                <a:latin typeface="Times-Roman" charset="0"/>
              </a:rPr>
              <a:t>, S</a:t>
            </a:r>
            <a:r>
              <a:rPr lang="en-US" sz="2000" baseline="-25000" dirty="0">
                <a:latin typeface="Times-Roman" charset="0"/>
              </a:rPr>
              <a:t>B</a:t>
            </a:r>
            <a:endParaRPr lang="en-US" sz="2000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2916566" y="3276600"/>
            <a:ext cx="2292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-Roman" charset="0"/>
              </a:rPr>
              <a:t>E</a:t>
            </a:r>
            <a:r>
              <a:rPr lang="en-US" sz="2000" dirty="0" err="1">
                <a:latin typeface="Times-Roman" charset="0"/>
              </a:rPr>
              <a:t>(Alice,cert</a:t>
            </a:r>
            <a:r>
              <a:rPr lang="en-US" sz="2000" baseline="-25000" dirty="0" err="1">
                <a:latin typeface="Times-Roman" charset="0"/>
              </a:rPr>
              <a:t>A</a:t>
            </a:r>
            <a:r>
              <a:rPr lang="en-US" sz="2000" dirty="0" err="1">
                <a:latin typeface="Times-Roman" charset="0"/>
              </a:rPr>
              <a:t>,S</a:t>
            </a:r>
            <a:r>
              <a:rPr lang="en-US" sz="2000" baseline="-25000" dirty="0" err="1">
                <a:latin typeface="Times-Roman" charset="0"/>
              </a:rPr>
              <a:t>A</a:t>
            </a:r>
            <a:r>
              <a:rPr lang="en-US" sz="2000" dirty="0" err="1">
                <a:latin typeface="Times-Roman" charset="0"/>
              </a:rPr>
              <a:t>,K</a:t>
            </a:r>
            <a:r>
              <a:rPr lang="en-US" sz="2000" dirty="0">
                <a:latin typeface="Times-Roman" charset="0"/>
              </a:rPr>
              <a:t>)</a:t>
            </a:r>
            <a:endParaRPr lang="en-US" sz="2000" dirty="0"/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 flipV="1">
            <a:off x="7141835" y="19050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flipH="1" flipV="1">
            <a:off x="7065635" y="23622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7141835" y="28194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 flipV="1">
            <a:off x="7065635" y="32766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V="1">
            <a:off x="7141835" y="3733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370435" y="1371600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Alice,</a:t>
            </a:r>
            <a:r>
              <a:rPr lang="en-US" dirty="0">
                <a:latin typeface="Times-Roman" charset="0"/>
              </a:rPr>
              <a:t> R</a:t>
            </a:r>
            <a:r>
              <a:rPr lang="en-US" baseline="-25000" dirty="0">
                <a:latin typeface="Times-Roman" charset="0"/>
              </a:rPr>
              <a:t>A</a:t>
            </a:r>
            <a:endParaRPr lang="en-US" dirty="0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733800" y="1901952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R</a:t>
            </a:r>
            <a:r>
              <a:rPr lang="en-US" baseline="-25000" dirty="0">
                <a:latin typeface="Times-Roman" charset="0"/>
              </a:rPr>
              <a:t>B</a:t>
            </a:r>
            <a:endParaRPr lang="en-US" dirty="0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370436" y="2357735"/>
            <a:ext cx="1061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-Roman" charset="0"/>
              </a:rPr>
              <a:t>g</a:t>
            </a:r>
            <a:r>
              <a:rPr lang="en-US" baseline="30000" dirty="0" err="1">
                <a:latin typeface="Times-Roman" charset="0"/>
              </a:rPr>
              <a:t>t</a:t>
            </a:r>
            <a:r>
              <a:rPr lang="en-US" dirty="0">
                <a:latin typeface="Times-Roman" charset="0"/>
              </a:rPr>
              <a:t> </a:t>
            </a:r>
            <a:r>
              <a:rPr lang="en-US" dirty="0">
                <a:latin typeface="Times-Roman" charset="0"/>
              </a:rPr>
              <a:t>mod </a:t>
            </a:r>
            <a:r>
              <a:rPr lang="en-US" dirty="0" err="1">
                <a:latin typeface="Times-Roman" charset="0"/>
              </a:rPr>
              <a:t>p</a:t>
            </a:r>
            <a:endParaRPr lang="en-US" dirty="0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2971800" y="2819400"/>
            <a:ext cx="2265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-Roman" charset="0"/>
              </a:rPr>
              <a:t>g</a:t>
            </a:r>
            <a:r>
              <a:rPr lang="en-US" sz="2000" baseline="30000" dirty="0" err="1">
                <a:latin typeface="Times-Roman" charset="0"/>
              </a:rPr>
              <a:t>t</a:t>
            </a:r>
            <a:r>
              <a:rPr lang="en-US" sz="2000" dirty="0">
                <a:latin typeface="Times-Roman" charset="0"/>
              </a:rPr>
              <a:t> mod </a:t>
            </a:r>
            <a:r>
              <a:rPr lang="en-US" sz="2000" dirty="0" err="1">
                <a:latin typeface="Times-Roman" charset="0"/>
              </a:rPr>
              <a:t>p</a:t>
            </a:r>
            <a:r>
              <a:rPr lang="en-US" sz="2000" dirty="0">
                <a:latin typeface="Times-Roman" charset="0"/>
              </a:rPr>
              <a:t>, </a:t>
            </a:r>
            <a:r>
              <a:rPr lang="en-US" sz="2000" dirty="0" err="1">
                <a:latin typeface="Times-Roman" charset="0"/>
              </a:rPr>
              <a:t>cert</a:t>
            </a:r>
            <a:r>
              <a:rPr lang="en-US" sz="2000" baseline="-25000" dirty="0" err="1">
                <a:latin typeface="Times-Roman" charset="0"/>
              </a:rPr>
              <a:t>B</a:t>
            </a:r>
            <a:r>
              <a:rPr lang="en-US" sz="2000" dirty="0">
                <a:latin typeface="Times-Roman" charset="0"/>
              </a:rPr>
              <a:t>, </a:t>
            </a:r>
            <a:r>
              <a:rPr lang="en-US" sz="2000" dirty="0">
                <a:latin typeface="Times-Roman" charset="0"/>
              </a:rPr>
              <a:t>S</a:t>
            </a:r>
            <a:r>
              <a:rPr lang="en-US" sz="2000" baseline="-25000" dirty="0">
                <a:latin typeface="Times-Roman" charset="0"/>
              </a:rPr>
              <a:t>B</a:t>
            </a:r>
            <a:endParaRPr lang="en-US" sz="2000" dirty="0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6984016" y="3218688"/>
            <a:ext cx="228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-Roman" charset="0"/>
              </a:rPr>
              <a:t>E</a:t>
            </a:r>
            <a:r>
              <a:rPr lang="en-US" sz="2000" dirty="0" err="1">
                <a:latin typeface="Times-Roman" charset="0"/>
              </a:rPr>
              <a:t>(Alice,cert</a:t>
            </a:r>
            <a:r>
              <a:rPr lang="en-US" sz="2000" baseline="-25000" dirty="0" err="1">
                <a:latin typeface="Times-Roman" charset="0"/>
              </a:rPr>
              <a:t>A</a:t>
            </a:r>
            <a:r>
              <a:rPr lang="en-US" sz="2000" dirty="0" err="1">
                <a:latin typeface="Times-Roman" charset="0"/>
              </a:rPr>
              <a:t>,S</a:t>
            </a:r>
            <a:r>
              <a:rPr lang="en-US" sz="2000" baseline="-25000" dirty="0" err="1">
                <a:latin typeface="Times-Roman" charset="0"/>
              </a:rPr>
              <a:t>A</a:t>
            </a:r>
            <a:r>
              <a:rPr lang="en-US" sz="2000" dirty="0" err="1">
                <a:latin typeface="Times-Roman" charset="0"/>
              </a:rPr>
              <a:t>,K</a:t>
            </a:r>
            <a:r>
              <a:rPr lang="en-US" dirty="0">
                <a:latin typeface="Times-Roman" charset="0"/>
              </a:rPr>
              <a:t>)</a:t>
            </a:r>
            <a:endParaRPr lang="en-US" dirty="0"/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5513388" y="3140075"/>
            <a:ext cx="780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Trudy</a:t>
            </a:r>
          </a:p>
        </p:txBody>
      </p:sp>
      <p:pic>
        <p:nvPicPr>
          <p:cNvPr id="30" name="Picture 32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3388" y="19050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1" grpId="0" autoUpdateAnimBg="0"/>
      <p:bldP spid="12" grpId="0" autoUpdateAnimBg="0"/>
      <p:bldP spid="13" grpId="0" autoUpdateAnimBg="0"/>
      <p:bldP spid="15" grpId="0" animBg="1"/>
      <p:bldP spid="16" grpId="0" animBg="1"/>
      <p:bldP spid="17" grpId="0" autoUpdateAnimBg="0"/>
      <p:bldP spid="18" grpId="0" autoUpdateAnimBg="0"/>
      <p:bldP spid="19" grpId="0" animBg="1"/>
      <p:bldP spid="20" grpId="0" animBg="1"/>
      <p:bldP spid="21" grpId="0" animBg="1"/>
      <p:bldP spid="22" grpId="0" animBg="1"/>
      <p:bldP spid="23" grpId="0" animBg="1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Secure Socket Layer</a:t>
            </a:r>
          </a:p>
        </p:txBody>
      </p:sp>
      <p:sp>
        <p:nvSpPr>
          <p:cNvPr id="880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115775A-FE54-BF4A-AC0C-82375F62D05B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88068" name="Picture 5" descr="&#10;plug 1.tif    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5050" y="0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6" descr="&#10;plug 2.tif    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Socket layer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2971800" cy="4267200"/>
          </a:xfrm>
        </p:spPr>
        <p:txBody>
          <a:bodyPr/>
          <a:lstStyle/>
          <a:p>
            <a:r>
              <a:rPr lang="en-US" sz="2800" dirty="0"/>
              <a:t>“Socket layer” lives between application and transport layers</a:t>
            </a:r>
          </a:p>
          <a:p>
            <a:r>
              <a:rPr lang="en-US" sz="2800" dirty="0"/>
              <a:t>SSL usually between HTTP and TCP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8BC1441-38B9-E947-B0C2-C9DA7A8D98EC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7327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9094" name="Group 5"/>
          <p:cNvGrpSpPr>
            <a:grpSpLocks/>
          </p:cNvGrpSpPr>
          <p:nvPr/>
        </p:nvGrpSpPr>
        <p:grpSpPr bwMode="auto">
          <a:xfrm>
            <a:off x="7258050" y="2184400"/>
            <a:ext cx="1898650" cy="3530600"/>
            <a:chOff x="3076" y="888"/>
            <a:chExt cx="1196" cy="2224"/>
          </a:xfrm>
        </p:grpSpPr>
        <p:sp>
          <p:nvSpPr>
            <p:cNvPr id="89107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08" name="Text Box 7"/>
            <p:cNvSpPr txBox="1">
              <a:spLocks noChangeArrowheads="1"/>
            </p:cNvSpPr>
            <p:nvPr/>
          </p:nvSpPr>
          <p:spPr bwMode="auto">
            <a:xfrm>
              <a:off x="3279" y="949"/>
              <a:ext cx="811" cy="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application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transport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89109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0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1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2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095" name="Line 12"/>
          <p:cNvSpPr>
            <a:spLocks noChangeShapeType="1"/>
          </p:cNvSpPr>
          <p:nvPr/>
        </p:nvSpPr>
        <p:spPr bwMode="auto">
          <a:xfrm>
            <a:off x="6553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6" name="Rectangle 13"/>
          <p:cNvSpPr>
            <a:spLocks noChangeArrowheads="1"/>
          </p:cNvSpPr>
          <p:nvPr/>
        </p:nvSpPr>
        <p:spPr bwMode="auto">
          <a:xfrm>
            <a:off x="5561593" y="2362201"/>
            <a:ext cx="884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Socket</a:t>
            </a:r>
          </a:p>
          <a:p>
            <a:pPr algn="ctr"/>
            <a:r>
              <a:rPr lang="en-US"/>
              <a:t>“layer”</a:t>
            </a:r>
          </a:p>
        </p:txBody>
      </p:sp>
      <p:sp>
        <p:nvSpPr>
          <p:cNvPr id="89097" name="Rectangle 14"/>
          <p:cNvSpPr>
            <a:spLocks noChangeArrowheads="1"/>
          </p:cNvSpPr>
          <p:nvPr/>
        </p:nvSpPr>
        <p:spPr bwMode="auto">
          <a:xfrm>
            <a:off x="5410200" y="24257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8" name="Line 15"/>
          <p:cNvSpPr>
            <a:spLocks noChangeShapeType="1"/>
          </p:cNvSpPr>
          <p:nvPr/>
        </p:nvSpPr>
        <p:spPr bwMode="auto">
          <a:xfrm>
            <a:off x="9220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9" name="Line 16"/>
          <p:cNvSpPr>
            <a:spLocks noChangeShapeType="1"/>
          </p:cNvSpPr>
          <p:nvPr/>
        </p:nvSpPr>
        <p:spPr bwMode="auto">
          <a:xfrm flipH="1">
            <a:off x="9220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0" name="Rectangle 17"/>
          <p:cNvSpPr>
            <a:spLocks noChangeArrowheads="1"/>
          </p:cNvSpPr>
          <p:nvPr/>
        </p:nvSpPr>
        <p:spPr bwMode="auto">
          <a:xfrm>
            <a:off x="9525000" y="3216275"/>
            <a:ext cx="494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89101" name="Line 18"/>
          <p:cNvSpPr>
            <a:spLocks noChangeShapeType="1"/>
          </p:cNvSpPr>
          <p:nvPr/>
        </p:nvSpPr>
        <p:spPr bwMode="auto">
          <a:xfrm>
            <a:off x="9220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2" name="Line 19"/>
          <p:cNvSpPr>
            <a:spLocks noChangeShapeType="1"/>
          </p:cNvSpPr>
          <p:nvPr/>
        </p:nvSpPr>
        <p:spPr bwMode="auto">
          <a:xfrm flipH="1">
            <a:off x="9220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3" name="Rectangle 20"/>
          <p:cNvSpPr>
            <a:spLocks noChangeArrowheads="1"/>
          </p:cNvSpPr>
          <p:nvPr/>
        </p:nvSpPr>
        <p:spPr bwMode="auto">
          <a:xfrm>
            <a:off x="9493250" y="2225675"/>
            <a:ext cx="644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User</a:t>
            </a:r>
          </a:p>
        </p:txBody>
      </p:sp>
      <p:sp>
        <p:nvSpPr>
          <p:cNvPr id="89104" name="Line 21"/>
          <p:cNvSpPr>
            <a:spLocks noChangeShapeType="1"/>
          </p:cNvSpPr>
          <p:nvPr/>
        </p:nvSpPr>
        <p:spPr bwMode="auto">
          <a:xfrm>
            <a:off x="9220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5" name="Line 22"/>
          <p:cNvSpPr>
            <a:spLocks noChangeShapeType="1"/>
          </p:cNvSpPr>
          <p:nvPr/>
        </p:nvSpPr>
        <p:spPr bwMode="auto">
          <a:xfrm flipH="1">
            <a:off x="9220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6" name="Rectangle 23"/>
          <p:cNvSpPr>
            <a:spLocks noChangeArrowheads="1"/>
          </p:cNvSpPr>
          <p:nvPr/>
        </p:nvSpPr>
        <p:spPr bwMode="auto">
          <a:xfrm>
            <a:off x="9532939" y="4667250"/>
            <a:ext cx="6238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Secure Entry to NSA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charset="0"/>
              <a:buAutoNum type="arabicPeriod"/>
            </a:pPr>
            <a:r>
              <a:rPr lang="en-US"/>
              <a:t>Insert badge into reader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/>
              <a:t>Enter PIN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/>
              <a:t>Correct PIN?</a:t>
            </a:r>
          </a:p>
          <a:p>
            <a:pPr marL="990600" lvl="1" indent="-533400"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Yes?</a:t>
            </a:r>
            <a:r>
              <a:rPr lang="en-US"/>
              <a:t> Enter</a:t>
            </a:r>
          </a:p>
          <a:p>
            <a:pPr marL="990600" lvl="1" indent="-533400">
              <a:buNone/>
            </a:pPr>
            <a:r>
              <a:rPr lang="en-US"/>
              <a:t>	</a:t>
            </a:r>
            <a:r>
              <a:rPr lang="en-US" b="1">
                <a:solidFill>
                  <a:srgbClr val="FF0000"/>
                </a:solidFill>
              </a:rPr>
              <a:t>No?</a:t>
            </a:r>
            <a:r>
              <a:rPr lang="en-US"/>
              <a:t> Get shot by security guard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AFACC2B-AB66-8448-B8BF-E9615B5D2CB9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What is SSL?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848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SSL is the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protocol used for </a:t>
            </a:r>
            <a:r>
              <a:rPr lang="en-US" sz="2800" dirty="0"/>
              <a:t>majority of </a:t>
            </a:r>
            <a:r>
              <a:rPr lang="en-US" sz="2800" dirty="0"/>
              <a:t>secure</a:t>
            </a:r>
            <a:r>
              <a:rPr lang="en-US" sz="2800" dirty="0"/>
              <a:t> Internet transactions today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For example, if you want to buy a book at </a:t>
            </a:r>
            <a:r>
              <a:rPr lang="en-US" sz="2800" dirty="0" err="1"/>
              <a:t>amazon.com</a:t>
            </a:r>
            <a:r>
              <a:rPr lang="en-US" sz="2800" dirty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You want to be sure you are dealing with Amazon (</a:t>
            </a:r>
            <a:r>
              <a:rPr lang="en-US" sz="2400" b="1" dirty="0">
                <a:solidFill>
                  <a:schemeClr val="accent2"/>
                </a:solidFill>
              </a:rPr>
              <a:t>authentication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Your credit card information must be protected in transit (</a:t>
            </a:r>
            <a:r>
              <a:rPr lang="en-US" sz="2400" b="1" dirty="0">
                <a:solidFill>
                  <a:schemeClr val="accent2"/>
                </a:solidFill>
              </a:rPr>
              <a:t>confidentiality</a:t>
            </a:r>
            <a:r>
              <a:rPr lang="en-US" sz="2400" dirty="0"/>
              <a:t> and/or </a:t>
            </a:r>
            <a:r>
              <a:rPr lang="en-US" sz="2400" b="1" dirty="0">
                <a:solidFill>
                  <a:schemeClr val="accent2"/>
                </a:solidFill>
              </a:rPr>
              <a:t>integrity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As long as you have money, Amazon </a:t>
            </a:r>
            <a:r>
              <a:rPr lang="en-US" sz="2400" dirty="0"/>
              <a:t>does not really care </a:t>
            </a:r>
            <a:r>
              <a:rPr lang="en-US" sz="2400" dirty="0"/>
              <a:t>who you </a:t>
            </a:r>
            <a:r>
              <a:rPr lang="en-US" sz="2400" dirty="0"/>
              <a:t>are…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…so</a:t>
            </a:r>
            <a:r>
              <a:rPr lang="en-US" sz="2400" dirty="0"/>
              <a:t>, no need for mutual authentication</a:t>
            </a:r>
          </a:p>
        </p:txBody>
      </p:sp>
      <p:sp>
        <p:nvSpPr>
          <p:cNvPr id="901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A9EA1B1-D740-8D4D-A0B4-DAB22B371C32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/>
              <a:t>Simple SSL-like Protocol</a:t>
            </a:r>
          </a:p>
        </p:txBody>
      </p:sp>
      <p:sp>
        <p:nvSpPr>
          <p:cNvPr id="91150" name="Rectangle 16"/>
          <p:cNvSpPr>
            <a:spLocks noGrp="1" noChangeArrowheads="1"/>
          </p:cNvSpPr>
          <p:nvPr>
            <p:ph idx="1"/>
          </p:nvPr>
        </p:nvSpPr>
        <p:spPr>
          <a:xfrm>
            <a:off x="2667000" y="4800600"/>
            <a:ext cx="6858000" cy="1219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Is Alice sure she’s talking to Bob?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Is Bob sure he’s talking to Alice?</a:t>
            </a:r>
          </a:p>
        </p:txBody>
      </p:sp>
      <p:sp>
        <p:nvSpPr>
          <p:cNvPr id="911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56C56C7-4338-4348-8415-D331F9F69399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3810000" y="2478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H="1" flipV="1">
            <a:off x="3733800" y="3087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2" name="Rectangle 7"/>
          <p:cNvSpPr>
            <a:spLocks noChangeArrowheads="1"/>
          </p:cNvSpPr>
          <p:nvPr/>
        </p:nvSpPr>
        <p:spPr bwMode="auto">
          <a:xfrm>
            <a:off x="2667000" y="3902075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91143" name="Rectangle 8"/>
          <p:cNvSpPr>
            <a:spLocks noChangeArrowheads="1"/>
          </p:cNvSpPr>
          <p:nvPr/>
        </p:nvSpPr>
        <p:spPr bwMode="auto">
          <a:xfrm>
            <a:off x="8870951" y="38258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3810000" y="36814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4114801" y="1981200"/>
            <a:ext cx="31341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I’d like to talk to you securely</a:t>
            </a:r>
            <a:endParaRPr lang="en-US"/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4648200" y="2590800"/>
            <a:ext cx="2270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Here’s my certificate</a:t>
            </a:r>
            <a:endParaRPr lang="en-US"/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5486401" y="3200400"/>
            <a:ext cx="764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{K}</a:t>
            </a:r>
            <a:r>
              <a:rPr lang="en-US" baseline="-25000">
                <a:latin typeface="Times-Roman" charset="0"/>
              </a:rPr>
              <a:t>Bob</a:t>
            </a:r>
            <a:endParaRPr lang="en-US"/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4800601" y="3810000"/>
            <a:ext cx="18133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-Roman" charset="0"/>
              </a:rPr>
              <a:t>protected HTTP</a:t>
            </a:r>
            <a:endParaRPr lang="en-US" dirty="0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3733800" y="4267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1151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2860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52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  <p:bldP spid="219142" grpId="0" animBg="1"/>
      <p:bldP spid="219145" grpId="0" animBg="1"/>
      <p:bldP spid="219146" grpId="0" autoUpdateAnimBg="0"/>
      <p:bldP spid="219147" grpId="0" autoUpdateAnimBg="0"/>
      <p:bldP spid="219148" grpId="0" autoUpdateAnimBg="0"/>
      <p:bldP spid="219149" grpId="0" autoUpdateAnimBg="0"/>
      <p:bldP spid="21915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/>
              <a:t>Simplified SSL Protocol</a:t>
            </a:r>
          </a:p>
        </p:txBody>
      </p:sp>
      <p:sp>
        <p:nvSpPr>
          <p:cNvPr id="92176" name="Rectangle 17"/>
          <p:cNvSpPr>
            <a:spLocks noGrp="1" noChangeArrowheads="1"/>
          </p:cNvSpPr>
          <p:nvPr>
            <p:ph idx="1"/>
          </p:nvPr>
        </p:nvSpPr>
        <p:spPr>
          <a:xfrm>
            <a:off x="2514600" y="4114800"/>
            <a:ext cx="7315200" cy="2057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is</a:t>
            </a:r>
            <a:r>
              <a:rPr lang="en-US" sz="2800" dirty="0"/>
              <a:t> the so-called </a:t>
            </a:r>
            <a:r>
              <a:rPr lang="en-US" sz="2800" b="1" dirty="0">
                <a:solidFill>
                  <a:schemeClr val="accent2"/>
                </a:solidFill>
              </a:rPr>
              <a:t>pre-master secret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-Roman" charset="0"/>
              </a:rPr>
              <a:t>K = </a:t>
            </a:r>
            <a:r>
              <a:rPr lang="en-US" sz="2800" dirty="0" err="1">
                <a:latin typeface="Times-Roman" charset="0"/>
              </a:rPr>
              <a:t>h(S,R</a:t>
            </a:r>
            <a:r>
              <a:rPr lang="en-US" sz="2800" baseline="-25000" dirty="0" err="1">
                <a:latin typeface="Times-Roman" charset="0"/>
              </a:rPr>
              <a:t>A</a:t>
            </a:r>
            <a:r>
              <a:rPr lang="en-US" sz="2800" dirty="0" err="1">
                <a:latin typeface="Times-Roman" charset="0"/>
              </a:rPr>
              <a:t>,R</a:t>
            </a:r>
            <a:r>
              <a:rPr lang="en-US" sz="2800" baseline="-25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)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“</a:t>
            </a:r>
            <a:r>
              <a:rPr lang="en-US" sz="2800" dirty="0" err="1">
                <a:latin typeface="Times-Roman" charset="0"/>
              </a:rPr>
              <a:t>msgs</a:t>
            </a:r>
            <a:r>
              <a:rPr lang="en-US" sz="2800" dirty="0"/>
              <a:t>” means all previous messages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-Roman" charset="0"/>
              </a:rPr>
              <a:t>CLNT</a:t>
            </a:r>
            <a:r>
              <a:rPr lang="en-US" sz="2800" dirty="0"/>
              <a:t> and </a:t>
            </a:r>
            <a:r>
              <a:rPr lang="en-US" sz="2800" dirty="0">
                <a:latin typeface="Times-Roman" charset="0"/>
              </a:rPr>
              <a:t>SRVR</a:t>
            </a:r>
            <a:r>
              <a:rPr lang="en-US" sz="2800" dirty="0"/>
              <a:t> are constants</a:t>
            </a:r>
          </a:p>
        </p:txBody>
      </p:sp>
      <p:sp>
        <p:nvSpPr>
          <p:cNvPr id="921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40A7102-AFDD-E049-ABAB-4B43902203C0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V="1">
            <a:off x="3733800" y="1905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 flipH="1" flipV="1">
            <a:off x="3657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6" name="Rectangle 7"/>
          <p:cNvSpPr>
            <a:spLocks noChangeArrowheads="1"/>
          </p:cNvSpPr>
          <p:nvPr/>
        </p:nvSpPr>
        <p:spPr bwMode="auto">
          <a:xfrm>
            <a:off x="2528888" y="3444875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92167" name="Rectangle 8"/>
          <p:cNvSpPr>
            <a:spLocks noChangeArrowheads="1"/>
          </p:cNvSpPr>
          <p:nvPr/>
        </p:nvSpPr>
        <p:spPr bwMode="auto">
          <a:xfrm>
            <a:off x="8870951" y="33686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 flipV="1">
            <a:off x="3733800" y="2843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3860801" y="1447800"/>
            <a:ext cx="3018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Can we talk?, cipher list, R</a:t>
            </a:r>
            <a:r>
              <a:rPr lang="en-US" baseline="-25000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4387850" y="1905000"/>
            <a:ext cx="2313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certificate, cipher, R</a:t>
            </a:r>
            <a:r>
              <a:rPr lang="en-US" baseline="-25000">
                <a:latin typeface="Times-Roman" charset="0"/>
              </a:rPr>
              <a:t>B</a:t>
            </a:r>
            <a:endParaRPr lang="en-US"/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3914775" y="2362200"/>
            <a:ext cx="3111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{S}</a:t>
            </a:r>
            <a:r>
              <a:rPr lang="en-US" baseline="-25000"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, E(h(msgs,CLNT,K),K)</a:t>
            </a:r>
            <a:endParaRPr lang="en-US"/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4267201" y="3352800"/>
            <a:ext cx="2813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Data protected with key K</a:t>
            </a:r>
            <a:endParaRPr 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3657600" y="3810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 flipH="1" flipV="1">
            <a:off x="36576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4810125" y="2895600"/>
            <a:ext cx="1937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h(msgs,SRVR,K)</a:t>
            </a:r>
            <a:endParaRPr lang="en-US"/>
          </a:p>
        </p:txBody>
      </p:sp>
      <p:pic>
        <p:nvPicPr>
          <p:cNvPr id="92177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0938" y="18288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8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6801" y="1752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  <p:bldP spid="220166" grpId="0" animBg="1"/>
      <p:bldP spid="220169" grpId="0" animBg="1"/>
      <p:bldP spid="220170" grpId="0" autoUpdateAnimBg="0"/>
      <p:bldP spid="220171" grpId="0" autoUpdateAnimBg="0"/>
      <p:bldP spid="220172" grpId="0" autoUpdateAnimBg="0"/>
      <p:bldP spid="220173" grpId="0" autoUpdateAnimBg="0"/>
      <p:bldP spid="220174" grpId="0" animBg="1"/>
      <p:bldP spid="220175" grpId="0" animBg="1"/>
      <p:bldP spid="22017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SSL Keys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pPr eaLnBrk="1" hangingPunct="1"/>
            <a:r>
              <a:rPr lang="en-US" dirty="0"/>
              <a:t>6 “keys” derived from </a:t>
            </a:r>
            <a:r>
              <a:rPr lang="en-US" sz="2800" dirty="0">
                <a:latin typeface="Times-Roman" charset="0"/>
              </a:rPr>
              <a:t>K = </a:t>
            </a:r>
            <a:r>
              <a:rPr lang="en-US" sz="2800" dirty="0" err="1">
                <a:latin typeface="Times-Roman" charset="0"/>
              </a:rPr>
              <a:t>h(S,R</a:t>
            </a:r>
            <a:r>
              <a:rPr lang="en-US" sz="2800" baseline="-25000" dirty="0" err="1">
                <a:latin typeface="Times-Roman" charset="0"/>
              </a:rPr>
              <a:t>A</a:t>
            </a:r>
            <a:r>
              <a:rPr lang="en-US" sz="2800" dirty="0" err="1">
                <a:latin typeface="Times-Roman" charset="0"/>
              </a:rPr>
              <a:t>,R</a:t>
            </a:r>
            <a:r>
              <a:rPr lang="en-US" sz="2800" baseline="-25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)</a:t>
            </a:r>
            <a:endParaRPr lang="en-US" dirty="0"/>
          </a:p>
          <a:p>
            <a:pPr lvl="1" eaLnBrk="1" hangingPunct="1"/>
            <a:r>
              <a:rPr lang="en-US" dirty="0"/>
              <a:t>2 encryption keys:</a:t>
            </a:r>
            <a:r>
              <a:rPr lang="en-US" dirty="0" smtClean="0"/>
              <a:t> client </a:t>
            </a:r>
            <a:r>
              <a:rPr lang="en-US" dirty="0"/>
              <a:t>and</a:t>
            </a:r>
            <a:r>
              <a:rPr lang="en-US" dirty="0" smtClean="0"/>
              <a:t> server</a:t>
            </a:r>
          </a:p>
          <a:p>
            <a:pPr lvl="1" eaLnBrk="1" hangingPunct="1"/>
            <a:r>
              <a:rPr lang="en-US" dirty="0"/>
              <a:t>2 integrity keys:</a:t>
            </a:r>
            <a:r>
              <a:rPr lang="en-US" dirty="0" smtClean="0"/>
              <a:t> client and server</a:t>
            </a:r>
          </a:p>
          <a:p>
            <a:pPr lvl="1" eaLnBrk="1" hangingPunct="1"/>
            <a:r>
              <a:rPr lang="en-US" dirty="0"/>
              <a:t>2 IVs:</a:t>
            </a:r>
            <a:r>
              <a:rPr lang="en-US" dirty="0" smtClean="0"/>
              <a:t> client and server</a:t>
            </a:r>
          </a:p>
          <a:p>
            <a:pPr lvl="1" eaLnBrk="1" hangingPunct="1"/>
            <a:r>
              <a:rPr lang="en-US" dirty="0"/>
              <a:t>Why different keys in each direction?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Q:</a:t>
            </a:r>
            <a:r>
              <a:rPr lang="en-US" dirty="0"/>
              <a:t> Why is </a:t>
            </a:r>
            <a:r>
              <a:rPr lang="en-US" sz="2800" dirty="0" err="1">
                <a:latin typeface="Times-Roman" charset="0"/>
              </a:rPr>
              <a:t>h(msgs,CLNT,K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dirty="0"/>
              <a:t> encrypted?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A:</a:t>
            </a:r>
            <a:r>
              <a:rPr lang="en-US" dirty="0"/>
              <a:t> Apparently, it adds no security…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1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AA26F1D-A416-C347-BE4E-5C350ECCEFFE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Authentication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Alice authenticates Bob, not vice-versa</a:t>
            </a:r>
          </a:p>
          <a:p>
            <a:pPr lvl="1"/>
            <a:r>
              <a:rPr lang="en-US" sz="2400" dirty="0"/>
              <a:t>How does client authenticate server?</a:t>
            </a:r>
          </a:p>
          <a:p>
            <a:pPr lvl="1"/>
            <a:r>
              <a:rPr lang="en-US" sz="2400" dirty="0"/>
              <a:t>Why</a:t>
            </a:r>
            <a:r>
              <a:rPr lang="en-US" sz="2400" dirty="0"/>
              <a:t> would </a:t>
            </a:r>
            <a:r>
              <a:rPr lang="en-US" sz="2400" dirty="0"/>
              <a:t>server not</a:t>
            </a:r>
            <a:r>
              <a:rPr lang="en-US" sz="2400" dirty="0"/>
              <a:t> authenticate </a:t>
            </a:r>
            <a:r>
              <a:rPr lang="en-US" sz="2400" dirty="0"/>
              <a:t>client?</a:t>
            </a:r>
          </a:p>
          <a:p>
            <a:r>
              <a:rPr lang="en-US" sz="2800" dirty="0"/>
              <a:t>Mutual authentication is possible: Bob sends </a:t>
            </a:r>
            <a:r>
              <a:rPr lang="en-US" sz="2800" b="1" dirty="0">
                <a:solidFill>
                  <a:schemeClr val="accent2"/>
                </a:solidFill>
              </a:rPr>
              <a:t>certificate request</a:t>
            </a:r>
            <a:r>
              <a:rPr lang="en-US" sz="2800" dirty="0"/>
              <a:t> in message 2</a:t>
            </a:r>
          </a:p>
          <a:p>
            <a:pPr lvl="1"/>
            <a:r>
              <a:rPr lang="en-US" sz="2400" dirty="0"/>
              <a:t>Then client must </a:t>
            </a:r>
            <a:r>
              <a:rPr lang="en-US" sz="2400" dirty="0"/>
              <a:t>have</a:t>
            </a:r>
            <a:r>
              <a:rPr lang="en-US" sz="2400" dirty="0"/>
              <a:t> a valid </a:t>
            </a:r>
            <a:r>
              <a:rPr lang="en-US" sz="2400" dirty="0"/>
              <a:t>certificate</a:t>
            </a:r>
            <a:endParaRPr lang="en-US" sz="2400" dirty="0"/>
          </a:p>
          <a:p>
            <a:pPr lvl="1"/>
            <a:r>
              <a:rPr lang="en-US" sz="2400" dirty="0"/>
              <a:t>But, if </a:t>
            </a:r>
            <a:r>
              <a:rPr lang="en-US" sz="2400" dirty="0"/>
              <a:t>server wants to authenticate client, server could instead </a:t>
            </a:r>
            <a:r>
              <a:rPr lang="en-US" sz="2400" dirty="0"/>
              <a:t>require </a:t>
            </a:r>
            <a:r>
              <a:rPr lang="en-US" sz="2400" dirty="0"/>
              <a:t>password</a:t>
            </a:r>
          </a:p>
        </p:txBody>
      </p:sp>
      <p:sp>
        <p:nvSpPr>
          <p:cNvPr id="942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1892EEF-C519-A343-8449-4E76D944D7F1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SSL </a:t>
            </a:r>
            <a:r>
              <a:rPr lang="en-US" dirty="0" err="1"/>
              <a:t>MiM</a:t>
            </a:r>
            <a:r>
              <a:rPr lang="en-US" dirty="0" smtClean="0"/>
              <a:t> Attack</a:t>
            </a:r>
            <a:r>
              <a:rPr lang="en-US" dirty="0"/>
              <a:t>?</a:t>
            </a:r>
          </a:p>
        </p:txBody>
      </p:sp>
      <p:sp>
        <p:nvSpPr>
          <p:cNvPr id="223248" name="Rectangle 16"/>
          <p:cNvSpPr>
            <a:spLocks noGrp="1" noChangeArrowheads="1"/>
          </p:cNvSpPr>
          <p:nvPr>
            <p:ph idx="1"/>
          </p:nvPr>
        </p:nvSpPr>
        <p:spPr>
          <a:xfrm>
            <a:off x="2362200" y="3962400"/>
            <a:ext cx="7467600" cy="21336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What prevents this </a:t>
            </a:r>
            <a:r>
              <a:rPr lang="en-US" sz="2400" dirty="0" err="1"/>
              <a:t>MiM</a:t>
            </a:r>
            <a:r>
              <a:rPr lang="en-US" sz="2400" dirty="0"/>
              <a:t> “attack”?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A:</a:t>
            </a:r>
            <a:r>
              <a:rPr lang="en-US" sz="2400" dirty="0"/>
              <a:t> Bob’s certificate must be signed by a certificate authority </a:t>
            </a:r>
            <a:r>
              <a:rPr lang="en-US" sz="2400" dirty="0"/>
              <a:t>(CA)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What does browser do if signature not valid?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does user do when browser complains?</a:t>
            </a:r>
          </a:p>
        </p:txBody>
      </p:sp>
      <p:sp>
        <p:nvSpPr>
          <p:cNvPr id="952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8A0DF51-0FE6-3A41-BA1F-14D4F6784FA0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2819400" y="1828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 flipV="1">
            <a:off x="2743200" y="2286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Rectangle 7"/>
          <p:cNvSpPr>
            <a:spLocks noChangeArrowheads="1"/>
          </p:cNvSpPr>
          <p:nvPr/>
        </p:nvSpPr>
        <p:spPr bwMode="auto">
          <a:xfrm>
            <a:off x="1676400" y="327660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95239" name="Rectangle 8"/>
          <p:cNvSpPr>
            <a:spLocks noChangeArrowheads="1"/>
          </p:cNvSpPr>
          <p:nvPr/>
        </p:nvSpPr>
        <p:spPr bwMode="auto">
          <a:xfrm>
            <a:off x="9753601" y="32924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3727450" y="13716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  <a:r>
              <a:rPr lang="en-US" baseline="-25000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2895600" y="1828800"/>
            <a:ext cx="1647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certificate</a:t>
            </a:r>
            <a:r>
              <a:rPr lang="en-US" baseline="-25000">
                <a:latin typeface="Times-Roman" charset="0"/>
              </a:rPr>
              <a:t>T</a:t>
            </a:r>
            <a:r>
              <a:rPr lang="en-US">
                <a:latin typeface="Times-Roman" charset="0"/>
              </a:rPr>
              <a:t>, R</a:t>
            </a:r>
            <a:r>
              <a:rPr lang="en-US" baseline="-25000">
                <a:latin typeface="Times-Roman" charset="0"/>
              </a:rPr>
              <a:t>B</a:t>
            </a:r>
            <a:endParaRPr lang="en-US"/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2752726" y="2286000"/>
            <a:ext cx="1866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{S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Trudy</a:t>
            </a:r>
            <a:r>
              <a:rPr lang="en-US">
                <a:latin typeface="Times-Roman" charset="0"/>
              </a:rPr>
              <a:t>,E(X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,K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)</a:t>
            </a:r>
            <a:endParaRPr lang="en-US"/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3292476" y="3200400"/>
            <a:ext cx="1244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E(data,K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)</a:t>
            </a:r>
            <a:endParaRPr lang="en-US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2743200" y="3657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 flipH="1" flipV="1">
            <a:off x="2743200" y="3200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3352801" y="2743200"/>
            <a:ext cx="1008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h(Y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,K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)</a:t>
            </a:r>
            <a:endParaRPr lang="en-US"/>
          </a:p>
        </p:txBody>
      </p:sp>
      <p:sp>
        <p:nvSpPr>
          <p:cNvPr id="95248" name="Rectangle 18"/>
          <p:cNvSpPr>
            <a:spLocks noChangeArrowheads="1"/>
          </p:cNvSpPr>
          <p:nvPr/>
        </p:nvSpPr>
        <p:spPr bwMode="auto">
          <a:xfrm>
            <a:off x="5638801" y="3140075"/>
            <a:ext cx="780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Trudy</a:t>
            </a:r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 flipV="1">
            <a:off x="2819400" y="2743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2" name="Line 20"/>
          <p:cNvSpPr>
            <a:spLocks noChangeShapeType="1"/>
          </p:cNvSpPr>
          <p:nvPr/>
        </p:nvSpPr>
        <p:spPr bwMode="auto">
          <a:xfrm flipV="1">
            <a:off x="7010400" y="1828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3" name="Line 21"/>
          <p:cNvSpPr>
            <a:spLocks noChangeShapeType="1"/>
          </p:cNvSpPr>
          <p:nvPr/>
        </p:nvSpPr>
        <p:spPr bwMode="auto">
          <a:xfrm flipH="1" flipV="1">
            <a:off x="6934200" y="2286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7939088" y="13716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  <a:r>
              <a:rPr lang="en-US" baseline="-25000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7086601" y="1828800"/>
            <a:ext cx="16722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certificate</a:t>
            </a:r>
            <a:r>
              <a:rPr lang="en-US" baseline="-25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, R</a:t>
            </a:r>
            <a:r>
              <a:rPr lang="en-US" baseline="-25000">
                <a:latin typeface="Times-Roman" charset="0"/>
              </a:rPr>
              <a:t>B</a:t>
            </a:r>
            <a:endParaRPr lang="en-US"/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7115175" y="2286000"/>
            <a:ext cx="17636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{S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,E(X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,K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)</a:t>
            </a:r>
            <a:endParaRPr lang="en-US"/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7481889" y="3200400"/>
            <a:ext cx="1244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E(data,K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)</a:t>
            </a:r>
            <a:endParaRPr lang="en-US"/>
          </a:p>
        </p:txBody>
      </p:sp>
      <p:sp>
        <p:nvSpPr>
          <p:cNvPr id="223258" name="Line 26"/>
          <p:cNvSpPr>
            <a:spLocks noChangeShapeType="1"/>
          </p:cNvSpPr>
          <p:nvPr/>
        </p:nvSpPr>
        <p:spPr bwMode="auto">
          <a:xfrm>
            <a:off x="6934200" y="3657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9" name="Line 27"/>
          <p:cNvSpPr>
            <a:spLocks noChangeShapeType="1"/>
          </p:cNvSpPr>
          <p:nvPr/>
        </p:nvSpPr>
        <p:spPr bwMode="auto">
          <a:xfrm flipH="1" flipV="1">
            <a:off x="6948488" y="3200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7580314" y="2743200"/>
            <a:ext cx="1008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h(Y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,K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)</a:t>
            </a:r>
            <a:endParaRPr lang="en-US"/>
          </a:p>
        </p:txBody>
      </p:sp>
      <p:sp>
        <p:nvSpPr>
          <p:cNvPr id="223261" name="Line 29"/>
          <p:cNvSpPr>
            <a:spLocks noChangeShapeType="1"/>
          </p:cNvSpPr>
          <p:nvPr/>
        </p:nvSpPr>
        <p:spPr bwMode="auto">
          <a:xfrm flipV="1">
            <a:off x="7024688" y="2743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5260" name="Picture 3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4650" y="16764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61" name="Picture 3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25001" y="1676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62" name="Picture 32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8801" y="19050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8" grpId="0" build="p" autoUpdateAnimBg="0"/>
      <p:bldP spid="223237" grpId="0" animBg="1"/>
      <p:bldP spid="223238" grpId="0" animBg="1"/>
      <p:bldP spid="223241" grpId="0" autoUpdateAnimBg="0"/>
      <p:bldP spid="223242" grpId="0" autoUpdateAnimBg="0"/>
      <p:bldP spid="223243" grpId="0" autoUpdateAnimBg="0"/>
      <p:bldP spid="223244" grpId="0" autoUpdateAnimBg="0"/>
      <p:bldP spid="223245" grpId="0" animBg="1"/>
      <p:bldP spid="223246" grpId="0" animBg="1"/>
      <p:bldP spid="223247" grpId="0" autoUpdateAnimBg="0"/>
      <p:bldP spid="223251" grpId="0" animBg="1"/>
      <p:bldP spid="223252" grpId="0" animBg="1"/>
      <p:bldP spid="223253" grpId="0" animBg="1"/>
      <p:bldP spid="223254" grpId="0" autoUpdateAnimBg="0"/>
      <p:bldP spid="223255" grpId="0" autoUpdateAnimBg="0"/>
      <p:bldP spid="223256" grpId="0" autoUpdateAnimBg="0"/>
      <p:bldP spid="223257" grpId="0" autoUpdateAnimBg="0"/>
      <p:bldP spid="223258" grpId="0" animBg="1"/>
      <p:bldP spid="223259" grpId="0" animBg="1"/>
      <p:bldP spid="223260" grpId="0" autoUpdateAnimBg="0"/>
      <p:bldP spid="22326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SSL Sessions vs Connections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SSL </a:t>
            </a:r>
            <a:r>
              <a:rPr lang="en-US" sz="2800" b="1" dirty="0">
                <a:solidFill>
                  <a:schemeClr val="accent2"/>
                </a:solidFill>
              </a:rPr>
              <a:t>session</a:t>
            </a:r>
            <a:r>
              <a:rPr lang="en-US" sz="2800" dirty="0"/>
              <a:t> is established as shown on previous slides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SSL designed for use with HTTP 1.0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HTTP 1.0 often opens multiple simultaneous (parallel) </a:t>
            </a:r>
            <a:r>
              <a:rPr lang="en-US" sz="2800" b="1" dirty="0">
                <a:solidFill>
                  <a:schemeClr val="accent2"/>
                </a:solidFill>
              </a:rPr>
              <a:t>connections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Multiple connections per session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SSL </a:t>
            </a:r>
            <a:r>
              <a:rPr lang="en-US" sz="2800" dirty="0"/>
              <a:t>session</a:t>
            </a:r>
            <a:r>
              <a:rPr lang="en-US" sz="2800" dirty="0"/>
              <a:t> is costly, public </a:t>
            </a:r>
            <a:r>
              <a:rPr lang="en-US" sz="2800" dirty="0"/>
              <a:t>key </a:t>
            </a:r>
            <a:r>
              <a:rPr lang="en-US" sz="2800" dirty="0"/>
              <a:t>operations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SSL has an efficient protocol for opening new connections </a:t>
            </a:r>
            <a:r>
              <a:rPr lang="en-US" sz="2800" b="1" i="1" dirty="0"/>
              <a:t>given an existing session</a:t>
            </a:r>
            <a:endParaRPr lang="en-US" sz="2800" dirty="0"/>
          </a:p>
        </p:txBody>
      </p:sp>
      <p:sp>
        <p:nvSpPr>
          <p:cNvPr id="962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8605622-0E9F-7741-831B-6FC55A0D5980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SSL Connection</a:t>
            </a:r>
          </a:p>
        </p:txBody>
      </p:sp>
      <p:sp>
        <p:nvSpPr>
          <p:cNvPr id="225295" name="Rectangle 15"/>
          <p:cNvSpPr>
            <a:spLocks noGrp="1" noChangeArrowheads="1"/>
          </p:cNvSpPr>
          <p:nvPr>
            <p:ph idx="1"/>
          </p:nvPr>
        </p:nvSpPr>
        <p:spPr>
          <a:xfrm>
            <a:off x="2438400" y="3886200"/>
            <a:ext cx="6858000" cy="1905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Assuming SSL </a:t>
            </a:r>
            <a:r>
              <a:rPr lang="en-US" sz="2400" b="1" dirty="0">
                <a:solidFill>
                  <a:schemeClr val="accent2"/>
                </a:solidFill>
              </a:rPr>
              <a:t>session</a:t>
            </a:r>
            <a:r>
              <a:rPr lang="en-US" sz="2400" dirty="0"/>
              <a:t> exists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So,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is already known to Alice and Bob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Both sides must remember session-ID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Again, </a:t>
            </a:r>
            <a:r>
              <a:rPr lang="en-US" sz="2400" dirty="0">
                <a:latin typeface="Times-Roman" charset="0"/>
              </a:rPr>
              <a:t>K = </a:t>
            </a:r>
            <a:r>
              <a:rPr lang="en-US" sz="2400" dirty="0" err="1">
                <a:latin typeface="Times-Roman" charset="0"/>
              </a:rPr>
              <a:t>h(S,R</a:t>
            </a:r>
            <a:r>
              <a:rPr lang="en-US" sz="2400" baseline="-25000" dirty="0" err="1">
                <a:latin typeface="Times-Roman" charset="0"/>
              </a:rPr>
              <a:t>A</a:t>
            </a:r>
            <a:r>
              <a:rPr lang="en-US" sz="2400" dirty="0" err="1">
                <a:latin typeface="Times-Roman" charset="0"/>
              </a:rPr>
              <a:t>,R</a:t>
            </a:r>
            <a:r>
              <a:rPr lang="en-US" sz="2400" baseline="-25000" dirty="0" err="1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</p:txBody>
      </p:sp>
      <p:sp>
        <p:nvSpPr>
          <p:cNvPr id="972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3AB9E76-D1C1-9D43-B004-A44DCC1A01CD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 flipV="1">
            <a:off x="3733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H="1" flipV="1">
            <a:off x="3657600" y="2590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6" name="Rectangle 7"/>
          <p:cNvSpPr>
            <a:spLocks noChangeArrowheads="1"/>
          </p:cNvSpPr>
          <p:nvPr/>
        </p:nvSpPr>
        <p:spPr bwMode="auto">
          <a:xfrm>
            <a:off x="2513013" y="3292475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97287" name="Rectangle 8"/>
          <p:cNvSpPr>
            <a:spLocks noChangeArrowheads="1"/>
          </p:cNvSpPr>
          <p:nvPr/>
        </p:nvSpPr>
        <p:spPr bwMode="auto">
          <a:xfrm>
            <a:off x="8870951" y="32162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3733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4243389" y="1295400"/>
            <a:ext cx="2775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session-ID, cipher list, R</a:t>
            </a:r>
            <a:r>
              <a:rPr lang="en-US" baseline="-25000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4739096" y="1841501"/>
            <a:ext cx="250267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Times-Roman" charset="0"/>
              </a:rPr>
              <a:t>session-ID, cipher, R</a:t>
            </a:r>
            <a:r>
              <a:rPr lang="en-US" baseline="-25000">
                <a:latin typeface="Times-Roman" charset="0"/>
              </a:rPr>
              <a:t>B, 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Times-Roman" charset="0"/>
              </a:rPr>
              <a:t>h(msgs,SRVR,K)</a:t>
            </a:r>
            <a:r>
              <a:rPr lang="en-US" baseline="-25000">
                <a:latin typeface="Times-Roman" charset="0"/>
              </a:rPr>
              <a:t> 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4724400" y="2667000"/>
            <a:ext cx="1877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h(msgs,CLNT,K)</a:t>
            </a:r>
            <a:endParaRPr lang="en-US"/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4876801" y="3200400"/>
            <a:ext cx="1685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Protected data</a:t>
            </a:r>
            <a:endParaRPr lang="en-US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34290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2438400" y="5791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No public key operations!</a:t>
            </a:r>
            <a:r>
              <a:rPr lang="en-US" dirty="0"/>
              <a:t> (relies on known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)</a:t>
            </a:r>
          </a:p>
        </p:txBody>
      </p:sp>
      <p:pic>
        <p:nvPicPr>
          <p:cNvPr id="97296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0" y="16764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97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86801" y="1600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5" grpId="0" autoUpdateAnimBg="0"/>
      <p:bldP spid="225285" grpId="0" animBg="1"/>
      <p:bldP spid="225286" grpId="0" animBg="1"/>
      <p:bldP spid="225289" grpId="0" animBg="1"/>
      <p:bldP spid="225290" grpId="0" autoUpdateAnimBg="0"/>
      <p:bldP spid="225291" grpId="0" autoUpdateAnimBg="0"/>
      <p:bldP spid="225292" grpId="0" autoUpdateAnimBg="0"/>
      <p:bldP spid="225293" grpId="0" autoUpdateAnimBg="0"/>
      <p:bldP spid="225294" grpId="0" animBg="1"/>
      <p:bldP spid="225296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vs IPSec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8077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IPSec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discussed in next section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Lives at the network layer (part of the OS)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Encryption, integrity, authentication,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overly </a:t>
            </a:r>
            <a:r>
              <a:rPr lang="en-US" sz="2400" dirty="0"/>
              <a:t>complex, has some security “issues”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SSL (and IEEE standard known as TLS)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Lives at socket layer (part of user space)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Encryption, integrity, authentication,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Relatively simple and elegant specification</a:t>
            </a:r>
          </a:p>
        </p:txBody>
      </p:sp>
      <p:sp>
        <p:nvSpPr>
          <p:cNvPr id="983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2378132-EEDA-9940-8DDD-69BEEBCF5F75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76400"/>
            <a:ext cx="8001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IPSec: OS must be aware, but not apps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SSL: Apps must be aware, but not OS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SSL built into Web early-on (Netscape)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IPSec often used in </a:t>
            </a:r>
            <a:r>
              <a:rPr lang="en-US" sz="2800" dirty="0" err="1"/>
              <a:t>VPNs</a:t>
            </a:r>
            <a:r>
              <a:rPr lang="en-US" sz="2800" dirty="0"/>
              <a:t> (secure tunnel)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Reluctance to retrofit applications for SSL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IPSec not</a:t>
            </a:r>
            <a:r>
              <a:rPr lang="en-US" sz="2800" dirty="0"/>
              <a:t> widely deployed (</a:t>
            </a:r>
            <a:r>
              <a:rPr lang="en-US" sz="2800" dirty="0"/>
              <a:t>complexity, etc.)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bottom </a:t>
            </a:r>
            <a:r>
              <a:rPr lang="en-US" sz="2800" dirty="0"/>
              <a:t>line?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Internet less secure than it </a:t>
            </a:r>
            <a:r>
              <a:rPr lang="en-US" sz="2800" b="1" dirty="0">
                <a:solidFill>
                  <a:schemeClr val="accent2"/>
                </a:solidFill>
              </a:rPr>
              <a:t>could </a:t>
            </a:r>
            <a:r>
              <a:rPr lang="en-US" sz="2800" b="1" dirty="0">
                <a:solidFill>
                  <a:schemeClr val="accent2"/>
                </a:solidFill>
              </a:rPr>
              <a:t>be!</a:t>
            </a:r>
          </a:p>
        </p:txBody>
      </p:sp>
      <p:sp>
        <p:nvSpPr>
          <p:cNvPr id="993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EE0756F-644A-9C47-A5C0-FB6B171E3FF9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charset="0"/>
              <a:buAutoNum type="arabicPeriod"/>
            </a:pPr>
            <a:r>
              <a:rPr lang="en-US"/>
              <a:t>Insert ATM card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/>
              <a:t>Enter PIN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/>
              <a:t>Correct PIN?</a:t>
            </a:r>
          </a:p>
          <a:p>
            <a:pPr marL="990600" lvl="1" indent="-533400"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Yes?</a:t>
            </a:r>
            <a:r>
              <a:rPr lang="en-US"/>
              <a:t> Conduct your transaction(s)</a:t>
            </a:r>
          </a:p>
          <a:p>
            <a:pPr marL="990600" lvl="1" indent="-533400">
              <a:buNone/>
            </a:pPr>
            <a:r>
              <a:rPr lang="en-US"/>
              <a:t>	</a:t>
            </a:r>
            <a:r>
              <a:rPr lang="en-US" b="1">
                <a:solidFill>
                  <a:srgbClr val="FF0000"/>
                </a:solidFill>
              </a:rPr>
              <a:t>No?</a:t>
            </a:r>
            <a:r>
              <a:rPr lang="en-US"/>
              <a:t> Machine (eventually) eats card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B988046-CE55-5044-A6B2-AD5376B68D3D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IPSec</a:t>
            </a:r>
          </a:p>
        </p:txBody>
      </p:sp>
      <p:sp>
        <p:nvSpPr>
          <p:cNvPr id="1003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5C7C58B-0C2A-DA49-83BE-4C88AF43237B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IPSec and SSL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2971800" cy="4267200"/>
          </a:xfrm>
          <a:noFill/>
        </p:spPr>
        <p:txBody>
          <a:bodyPr/>
          <a:lstStyle/>
          <a:p>
            <a:pPr eaLnBrk="1" hangingPunct="1"/>
            <a:r>
              <a:rPr lang="en-US" sz="2800"/>
              <a:t>IPSec lives at the network layer</a:t>
            </a:r>
          </a:p>
          <a:p>
            <a:pPr eaLnBrk="1" hangingPunct="1"/>
            <a:r>
              <a:rPr lang="en-US" sz="2800"/>
              <a:t>IPSec is transparent to applications</a:t>
            </a:r>
          </a:p>
        </p:txBody>
      </p:sp>
      <p:sp>
        <p:nvSpPr>
          <p:cNvPr id="1013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C297EFC-1819-9444-895A-00BC3B24B390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7327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382" name="Group 5"/>
          <p:cNvGrpSpPr>
            <a:grpSpLocks/>
          </p:cNvGrpSpPr>
          <p:nvPr/>
        </p:nvGrpSpPr>
        <p:grpSpPr bwMode="auto">
          <a:xfrm>
            <a:off x="7258050" y="2184400"/>
            <a:ext cx="1898650" cy="3530600"/>
            <a:chOff x="3076" y="888"/>
            <a:chExt cx="1196" cy="2224"/>
          </a:xfrm>
        </p:grpSpPr>
        <p:sp>
          <p:nvSpPr>
            <p:cNvPr id="101398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9" name="Text Box 7"/>
            <p:cNvSpPr txBox="1">
              <a:spLocks noChangeArrowheads="1"/>
            </p:cNvSpPr>
            <p:nvPr/>
          </p:nvSpPr>
          <p:spPr bwMode="auto">
            <a:xfrm>
              <a:off x="3279" y="949"/>
              <a:ext cx="811" cy="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application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transport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101400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1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2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3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383" name="Line 12"/>
          <p:cNvSpPr>
            <a:spLocks noChangeShapeType="1"/>
          </p:cNvSpPr>
          <p:nvPr/>
        </p:nvSpPr>
        <p:spPr bwMode="auto">
          <a:xfrm>
            <a:off x="6553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4" name="Rectangle 13"/>
          <p:cNvSpPr>
            <a:spLocks noChangeArrowheads="1"/>
          </p:cNvSpPr>
          <p:nvPr/>
        </p:nvSpPr>
        <p:spPr bwMode="auto">
          <a:xfrm>
            <a:off x="5708027" y="2530475"/>
            <a:ext cx="588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SSL</a:t>
            </a:r>
          </a:p>
        </p:txBody>
      </p:sp>
      <p:sp>
        <p:nvSpPr>
          <p:cNvPr id="101385" name="Rectangle 14"/>
          <p:cNvSpPr>
            <a:spLocks noChangeArrowheads="1"/>
          </p:cNvSpPr>
          <p:nvPr/>
        </p:nvSpPr>
        <p:spPr bwMode="auto">
          <a:xfrm>
            <a:off x="5410200" y="23622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6" name="Line 15"/>
          <p:cNvSpPr>
            <a:spLocks noChangeShapeType="1"/>
          </p:cNvSpPr>
          <p:nvPr/>
        </p:nvSpPr>
        <p:spPr bwMode="auto">
          <a:xfrm>
            <a:off x="9220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7" name="Line 16"/>
          <p:cNvSpPr>
            <a:spLocks noChangeShapeType="1"/>
          </p:cNvSpPr>
          <p:nvPr/>
        </p:nvSpPr>
        <p:spPr bwMode="auto">
          <a:xfrm flipH="1">
            <a:off x="9220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8" name="Rectangle 17"/>
          <p:cNvSpPr>
            <a:spLocks noChangeArrowheads="1"/>
          </p:cNvSpPr>
          <p:nvPr/>
        </p:nvSpPr>
        <p:spPr bwMode="auto">
          <a:xfrm>
            <a:off x="9525000" y="3216275"/>
            <a:ext cx="494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101389" name="Line 18"/>
          <p:cNvSpPr>
            <a:spLocks noChangeShapeType="1"/>
          </p:cNvSpPr>
          <p:nvPr/>
        </p:nvSpPr>
        <p:spPr bwMode="auto">
          <a:xfrm>
            <a:off x="9220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0" name="Line 19"/>
          <p:cNvSpPr>
            <a:spLocks noChangeShapeType="1"/>
          </p:cNvSpPr>
          <p:nvPr/>
        </p:nvSpPr>
        <p:spPr bwMode="auto">
          <a:xfrm flipH="1">
            <a:off x="9220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1" name="Rectangle 20"/>
          <p:cNvSpPr>
            <a:spLocks noChangeArrowheads="1"/>
          </p:cNvSpPr>
          <p:nvPr/>
        </p:nvSpPr>
        <p:spPr bwMode="auto">
          <a:xfrm>
            <a:off x="9493250" y="2225675"/>
            <a:ext cx="644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User</a:t>
            </a:r>
          </a:p>
        </p:txBody>
      </p:sp>
      <p:sp>
        <p:nvSpPr>
          <p:cNvPr id="101392" name="Line 21"/>
          <p:cNvSpPr>
            <a:spLocks noChangeShapeType="1"/>
          </p:cNvSpPr>
          <p:nvPr/>
        </p:nvSpPr>
        <p:spPr bwMode="auto">
          <a:xfrm>
            <a:off x="9220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3" name="Line 22"/>
          <p:cNvSpPr>
            <a:spLocks noChangeShapeType="1"/>
          </p:cNvSpPr>
          <p:nvPr/>
        </p:nvSpPr>
        <p:spPr bwMode="auto">
          <a:xfrm flipH="1">
            <a:off x="9220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4" name="Rectangle 23"/>
          <p:cNvSpPr>
            <a:spLocks noChangeArrowheads="1"/>
          </p:cNvSpPr>
          <p:nvPr/>
        </p:nvSpPr>
        <p:spPr bwMode="auto">
          <a:xfrm>
            <a:off x="9532938" y="4724400"/>
            <a:ext cx="6703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NIC</a:t>
            </a:r>
          </a:p>
        </p:txBody>
      </p:sp>
      <p:sp>
        <p:nvSpPr>
          <p:cNvPr id="101395" name="Rectangle 24"/>
          <p:cNvSpPr>
            <a:spLocks noChangeArrowheads="1"/>
          </p:cNvSpPr>
          <p:nvPr/>
        </p:nvSpPr>
        <p:spPr bwMode="auto">
          <a:xfrm>
            <a:off x="5410200" y="35814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6" name="Line 25"/>
          <p:cNvSpPr>
            <a:spLocks noChangeShapeType="1"/>
          </p:cNvSpPr>
          <p:nvPr/>
        </p:nvSpPr>
        <p:spPr bwMode="auto">
          <a:xfrm>
            <a:off x="6553200" y="3962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7" name="Rectangle 26"/>
          <p:cNvSpPr>
            <a:spLocks noChangeArrowheads="1"/>
          </p:cNvSpPr>
          <p:nvPr/>
        </p:nvSpPr>
        <p:spPr bwMode="auto">
          <a:xfrm>
            <a:off x="5640577" y="37338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IPSec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IPSec and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696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IPSec is a complex protocol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</a:rPr>
              <a:t>Over-engineered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Lots of (generally useless) features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Flawed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</a:t>
            </a:r>
            <a:r>
              <a:rPr lang="en-US" sz="2400" dirty="0"/>
              <a:t>Some </a:t>
            </a:r>
            <a:r>
              <a:rPr lang="en-US" sz="2400" dirty="0"/>
              <a:t>significant </a:t>
            </a:r>
            <a:r>
              <a:rPr lang="en-US" sz="2400" dirty="0"/>
              <a:t>security </a:t>
            </a:r>
            <a:r>
              <a:rPr lang="en-US" sz="2400" dirty="0"/>
              <a:t>issues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Interoperability is serious challenge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Defeats the purpose of having a standard!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Complex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And, did I mention, it’s complex?</a:t>
            </a:r>
          </a:p>
        </p:txBody>
      </p:sp>
      <p:sp>
        <p:nvSpPr>
          <p:cNvPr id="1024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89192BA-1716-D741-A6D5-566C7A6B13BA}" type="slidenum">
              <a:rPr lang="en-US" smtClean="0">
                <a:latin typeface="Times New Roman" charset="0"/>
              </a:rPr>
              <a:pPr/>
              <a:t>72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IKE and ESP/AH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848600" cy="4572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Two parts to </a:t>
            </a:r>
            <a:r>
              <a:rPr lang="en-US" sz="2800" dirty="0"/>
              <a:t>IPSec…</a:t>
            </a:r>
          </a:p>
          <a:p>
            <a:pPr>
              <a:lnSpc>
                <a:spcPct val="85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IKE: </a:t>
            </a:r>
            <a:r>
              <a:rPr lang="en-US" sz="2800" dirty="0"/>
              <a:t>Internet Key Exchange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Mutual authentication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Establish </a:t>
            </a:r>
            <a:r>
              <a:rPr lang="en-US" sz="2400" dirty="0"/>
              <a:t>session </a:t>
            </a:r>
            <a:r>
              <a:rPr lang="en-US" sz="2400" dirty="0"/>
              <a:t>key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Two “phases”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like SSL session/connection</a:t>
            </a:r>
          </a:p>
          <a:p>
            <a:pPr>
              <a:lnSpc>
                <a:spcPct val="85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ESP/AH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b="1" dirty="0"/>
              <a:t>ESP</a:t>
            </a:r>
            <a:r>
              <a:rPr lang="en-US" sz="2400" dirty="0"/>
              <a:t>: Encapsulating Security Payload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for</a:t>
            </a:r>
            <a:r>
              <a:rPr lang="en-US" sz="2400" dirty="0"/>
              <a:t> confidentiality </a:t>
            </a:r>
            <a:r>
              <a:rPr lang="en-US" sz="2400" dirty="0"/>
              <a:t>and/or </a:t>
            </a:r>
            <a:r>
              <a:rPr lang="en-US" sz="2400" dirty="0"/>
              <a:t>integrity</a:t>
            </a:r>
          </a:p>
          <a:p>
            <a:pPr lvl="1">
              <a:lnSpc>
                <a:spcPct val="85000"/>
              </a:lnSpc>
            </a:pPr>
            <a:r>
              <a:rPr lang="en-US" sz="2400" b="1" dirty="0"/>
              <a:t>AH</a:t>
            </a:r>
            <a:r>
              <a:rPr lang="en-US" sz="2400" dirty="0"/>
              <a:t>: Authentication Header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integrity only</a:t>
            </a:r>
          </a:p>
        </p:txBody>
      </p:sp>
      <p:sp>
        <p:nvSpPr>
          <p:cNvPr id="1034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9E63DD5-2B64-8047-94D3-1E01D6DE6006}" type="slidenum">
              <a:rPr lang="en-US" smtClean="0">
                <a:latin typeface="Times New Roman" charset="0"/>
              </a:rPr>
              <a:pPr/>
              <a:t>73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IKE</a:t>
            </a:r>
          </a:p>
        </p:txBody>
      </p:sp>
      <p:sp>
        <p:nvSpPr>
          <p:cNvPr id="1044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D4A357F-C3B9-3749-B7DA-DF1ED5947AC5}" type="slidenum">
              <a:rPr lang="en-US" smtClean="0">
                <a:latin typeface="Times New Roman" charset="0"/>
              </a:rPr>
              <a:pPr/>
              <a:t>74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8486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IKE has 2 phases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Phase 1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IKE security association (SA)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Phase 2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>
                <a:sym typeface="Symbol" charset="2"/>
              </a:rPr>
              <a:t> AH/ESP security association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Phase 1 is co</a:t>
            </a:r>
            <a:r>
              <a:rPr lang="en-US" sz="2800" dirty="0">
                <a:sym typeface="Symbol" charset="2"/>
              </a:rPr>
              <a:t>mparable to SSL </a:t>
            </a:r>
            <a:r>
              <a:rPr lang="en-US" sz="2800" b="1" i="1" dirty="0">
                <a:sym typeface="Symbol" charset="2"/>
              </a:rPr>
              <a:t>session</a:t>
            </a:r>
            <a:r>
              <a:rPr lang="en-US" sz="2800" dirty="0">
                <a:sym typeface="Symbol" charset="2"/>
              </a:rPr>
              <a:t>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Phase 2 is comparable to SSL </a:t>
            </a:r>
            <a:r>
              <a:rPr lang="en-US" sz="2800" b="1" i="1" dirty="0">
                <a:sym typeface="Symbol" charset="2"/>
              </a:rPr>
              <a:t>connection</a:t>
            </a:r>
            <a:r>
              <a:rPr lang="en-US" sz="2800" dirty="0">
                <a:sym typeface="Symbol" charset="2"/>
              </a:rPr>
              <a:t> </a:t>
            </a:r>
            <a:endParaRPr lang="en-US" sz="28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Not </a:t>
            </a:r>
            <a:r>
              <a:rPr lang="en-US" sz="2800" dirty="0"/>
              <a:t>an obvious need for two phases in </a:t>
            </a:r>
            <a:r>
              <a:rPr lang="en-US" sz="2800" dirty="0"/>
              <a:t>IKE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the context of IPSec, that is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multiple Phase 2’s do not occur, then it is </a:t>
            </a:r>
            <a:r>
              <a:rPr lang="en-US" sz="2800" b="1" dirty="0">
                <a:solidFill>
                  <a:schemeClr val="accent2"/>
                </a:solidFill>
              </a:rPr>
              <a:t>more</a:t>
            </a:r>
            <a:r>
              <a:rPr lang="en-US" sz="2800" dirty="0"/>
              <a:t> costly to have two phases!</a:t>
            </a:r>
          </a:p>
        </p:txBody>
      </p:sp>
      <p:sp>
        <p:nvSpPr>
          <p:cNvPr id="1054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64FFC22-F7DD-9E40-8EE6-9D2424975904}" type="slidenum">
              <a:rPr lang="en-US" smtClean="0">
                <a:latin typeface="Times New Roman" charset="0"/>
              </a:rPr>
              <a:pPr/>
              <a:t>75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495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4 </a:t>
            </a:r>
            <a:r>
              <a:rPr lang="en-US" sz="2800" dirty="0"/>
              <a:t>different “</a:t>
            </a:r>
            <a:r>
              <a:rPr lang="en-US" sz="2800" dirty="0"/>
              <a:t>key options”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Public key encryption (original version)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Public key encryption (improved version)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Public key signature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Symmetric key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For each of these,</a:t>
            </a:r>
            <a:r>
              <a:rPr lang="en-US" sz="2800" dirty="0"/>
              <a:t> 2 </a:t>
            </a:r>
            <a:r>
              <a:rPr lang="en-US" sz="2800" dirty="0"/>
              <a:t>different “modes”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Main </a:t>
            </a:r>
            <a:r>
              <a:rPr lang="en-US" sz="2400" dirty="0"/>
              <a:t>mode and aggressive </a:t>
            </a:r>
            <a:r>
              <a:rPr lang="en-US" sz="2400" dirty="0"/>
              <a:t>mode</a:t>
            </a:r>
          </a:p>
          <a:p>
            <a:pPr>
              <a:lnSpc>
                <a:spcPct val="85000"/>
              </a:lnSpc>
            </a:pPr>
            <a:r>
              <a:rPr lang="en-US" sz="2800" b="1" dirty="0">
                <a:solidFill>
                  <a:srgbClr val="FF0000"/>
                </a:solidFill>
              </a:rPr>
              <a:t>There are 8 versions of IKE Phase 1!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Need more evidence it’s over-engineered?</a:t>
            </a:r>
          </a:p>
        </p:txBody>
      </p:sp>
      <p:sp>
        <p:nvSpPr>
          <p:cNvPr id="1064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DF46C2C-5FFE-524F-A918-C5162DDC1E4C}" type="slidenum">
              <a:rPr lang="en-US" smtClean="0">
                <a:latin typeface="Times New Roman" charset="0"/>
              </a:rPr>
              <a:pPr/>
              <a:t>76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267200"/>
          </a:xfrm>
        </p:spPr>
        <p:txBody>
          <a:bodyPr/>
          <a:lstStyle/>
          <a:p>
            <a:r>
              <a:rPr lang="en-US" sz="2800" dirty="0"/>
              <a:t>We discuss 6 </a:t>
            </a:r>
            <a:r>
              <a:rPr lang="en-US" sz="2800"/>
              <a:t>of</a:t>
            </a:r>
            <a:r>
              <a:rPr lang="en-US" sz="2800"/>
              <a:t> the 8 </a:t>
            </a:r>
            <a:r>
              <a:rPr lang="en-US" sz="2800" dirty="0"/>
              <a:t>Phase 1 variants</a:t>
            </a:r>
          </a:p>
          <a:p>
            <a:pPr lvl="1"/>
            <a:r>
              <a:rPr lang="en-US" sz="2400" dirty="0"/>
              <a:t>Public key signatures (main &amp; aggressive modes)</a:t>
            </a:r>
          </a:p>
          <a:p>
            <a:pPr lvl="1"/>
            <a:r>
              <a:rPr lang="en-US" sz="2400" dirty="0"/>
              <a:t>Symmetric key (main and aggressive modes)</a:t>
            </a:r>
          </a:p>
          <a:p>
            <a:pPr lvl="1"/>
            <a:r>
              <a:rPr lang="en-US" sz="2400" dirty="0"/>
              <a:t>Public key encryption (main and aggressive)</a:t>
            </a:r>
          </a:p>
          <a:p>
            <a:r>
              <a:rPr lang="en-US" sz="2800" dirty="0"/>
              <a:t>Why public key encryption and public key signatures?</a:t>
            </a:r>
          </a:p>
          <a:p>
            <a:pPr lvl="1"/>
            <a:r>
              <a:rPr lang="en-US" sz="2400" dirty="0"/>
              <a:t>Always know your own private key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May not</a:t>
            </a:r>
            <a:r>
              <a:rPr lang="en-US" sz="2400" dirty="0"/>
              <a:t> (initially) know other side’s public key</a:t>
            </a:r>
          </a:p>
        </p:txBody>
      </p:sp>
      <p:sp>
        <p:nvSpPr>
          <p:cNvPr id="1075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D53B6F3-DB36-E444-9B0D-2AB4EF2376A0}" type="slidenum">
              <a:rPr lang="en-US" smtClean="0">
                <a:latin typeface="Times New Roman" charset="0"/>
              </a:rPr>
              <a:pPr/>
              <a:t>77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 Phase 1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Uses ephemeral </a:t>
            </a:r>
            <a:r>
              <a:rPr lang="en-US" sz="2800" dirty="0" err="1"/>
              <a:t>Diffie</a:t>
            </a:r>
            <a:r>
              <a:rPr lang="en-US" sz="2800" dirty="0"/>
              <a:t>-Hellman to establish session key</a:t>
            </a:r>
          </a:p>
          <a:p>
            <a:pPr lvl="1"/>
            <a:r>
              <a:rPr lang="en-US" sz="2400" dirty="0"/>
              <a:t>Provides perfect forward secrecy (PFS)</a:t>
            </a:r>
          </a:p>
          <a:p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dirty="0"/>
              <a:t> be Alice’s </a:t>
            </a:r>
            <a:r>
              <a:rPr lang="en-US" sz="2800" dirty="0" err="1"/>
              <a:t>Diffie</a:t>
            </a:r>
            <a:r>
              <a:rPr lang="en-US" sz="2800" dirty="0"/>
              <a:t>-Hellman exponent</a:t>
            </a:r>
          </a:p>
          <a:p>
            <a:r>
              <a:rPr lang="en-US" sz="2800" dirty="0"/>
              <a:t>Let </a:t>
            </a:r>
            <a:r>
              <a:rPr lang="en-US" sz="2800" dirty="0" err="1">
                <a:latin typeface="Times-Roman" charset="0"/>
              </a:rPr>
              <a:t>b</a:t>
            </a:r>
            <a:r>
              <a:rPr lang="en-US" sz="2800" dirty="0"/>
              <a:t> be Bob’s </a:t>
            </a:r>
            <a:r>
              <a:rPr lang="en-US" sz="2800" dirty="0" err="1"/>
              <a:t>Diffie</a:t>
            </a:r>
            <a:r>
              <a:rPr lang="en-US" sz="2800" dirty="0"/>
              <a:t>-Hellman exponent</a:t>
            </a:r>
          </a:p>
          <a:p>
            <a:r>
              <a:rPr lang="en-US" sz="2800" dirty="0"/>
              <a:t>Let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dirty="0"/>
              <a:t> be generator and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prime</a:t>
            </a:r>
          </a:p>
          <a:p>
            <a:r>
              <a:rPr lang="en-US" sz="2800" dirty="0"/>
              <a:t>Recall that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dirty="0"/>
              <a:t> are public</a:t>
            </a:r>
          </a:p>
        </p:txBody>
      </p:sp>
      <p:sp>
        <p:nvSpPr>
          <p:cNvPr id="1085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EE50E93-4AB3-6143-8439-17D7EF2965F2}" type="slidenum">
              <a:rPr lang="en-US" smtClean="0">
                <a:latin typeface="Times New Roman" charset="0"/>
              </a:rPr>
              <a:pPr/>
              <a:t>78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IKE Phase 1: Digital Signature (Main Mode)</a:t>
            </a:r>
            <a:endParaRPr lang="en-US" dirty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4191000"/>
            <a:ext cx="8610600" cy="2057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CP = crypto proposed, CS = crypto selected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IC = initiator “cookie”, RC = responder “cookie”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[h(SKEYID,g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p,IC,RC,CP,“Alice”)]</a:t>
            </a:r>
            <a:r>
              <a:rPr lang="en-US" sz="2400" baseline="-25000">
                <a:latin typeface="Times-Roman" charset="0"/>
              </a:rPr>
              <a:t>Alice</a:t>
            </a:r>
          </a:p>
        </p:txBody>
      </p:sp>
      <p:sp>
        <p:nvSpPr>
          <p:cNvPr id="1095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81622A5-8FC6-0748-9B44-433393AF5CB4}" type="slidenum">
              <a:rPr lang="en-US" smtClean="0">
                <a:latin typeface="Times New Roman" charset="0"/>
              </a:rPr>
              <a:pPr/>
              <a:t>79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 flipV="1">
            <a:off x="3733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H="1" flipV="1">
            <a:off x="3657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75" name="Rectangle 8"/>
          <p:cNvSpPr>
            <a:spLocks noChangeArrowheads="1"/>
          </p:cNvSpPr>
          <p:nvPr/>
        </p:nvSpPr>
        <p:spPr bwMode="auto">
          <a:xfrm>
            <a:off x="2513013" y="3444875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Alice</a:t>
            </a:r>
          </a:p>
        </p:txBody>
      </p:sp>
      <p:sp>
        <p:nvSpPr>
          <p:cNvPr id="109576" name="Rectangle 9"/>
          <p:cNvSpPr>
            <a:spLocks noChangeArrowheads="1"/>
          </p:cNvSpPr>
          <p:nvPr/>
        </p:nvSpPr>
        <p:spPr bwMode="auto">
          <a:xfrm>
            <a:off x="8870951" y="34448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Bob</a:t>
            </a:r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 flipV="1">
            <a:off x="3733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334001" y="1219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 CP</a:t>
            </a:r>
            <a:endParaRPr lang="en-US"/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022850" y="1676400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CS</a:t>
            </a:r>
            <a:endParaRPr lang="en-US"/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4419601" y="2133600"/>
            <a:ext cx="2257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p, R</a:t>
            </a:r>
            <a:r>
              <a:rPr lang="en-US" baseline="-25000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4149726" y="3124200"/>
            <a:ext cx="29418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E(“Alice”, proof</a:t>
            </a:r>
            <a:r>
              <a:rPr lang="en-US" baseline="-25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, K)</a:t>
            </a:r>
            <a:endParaRPr lang="en-US"/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H="1" flipV="1">
            <a:off x="3657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0" name="Rectangle 16"/>
          <p:cNvSpPr>
            <a:spLocks noChangeArrowheads="1"/>
          </p:cNvSpPr>
          <p:nvPr/>
        </p:nvSpPr>
        <p:spPr bwMode="auto">
          <a:xfrm>
            <a:off x="4419601" y="2667000"/>
            <a:ext cx="2257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p, R</a:t>
            </a:r>
            <a:r>
              <a:rPr lang="en-US" baseline="-25000">
                <a:latin typeface="Times-Roman" charset="0"/>
              </a:rPr>
              <a:t>B</a:t>
            </a:r>
            <a:endParaRPr lang="en-US"/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3733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H="1" flipV="1">
            <a:off x="36576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3" name="Rectangle 19"/>
          <p:cNvSpPr>
            <a:spLocks noChangeArrowheads="1"/>
          </p:cNvSpPr>
          <p:nvPr/>
        </p:nvSpPr>
        <p:spPr bwMode="auto">
          <a:xfrm>
            <a:off x="4219576" y="3581400"/>
            <a:ext cx="2852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E(“Bob”, proof</a:t>
            </a:r>
            <a:r>
              <a:rPr lang="en-US" baseline="-25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, K)</a:t>
            </a:r>
            <a:endParaRPr lang="en-US"/>
          </a:p>
        </p:txBody>
      </p:sp>
      <p:pic>
        <p:nvPicPr>
          <p:cNvPr id="109587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6650" y="18288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88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6801" y="1752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  <p:bldP spid="236551" grpId="0" animBg="1"/>
      <p:bldP spid="236554" grpId="0" animBg="1"/>
      <p:bldP spid="236555" grpId="0" autoUpdateAnimBg="0"/>
      <p:bldP spid="236556" grpId="0" autoUpdateAnimBg="0"/>
      <p:bldP spid="236557" grpId="0" autoUpdateAnimBg="0"/>
      <p:bldP spid="236558" grpId="0" autoUpdateAnimBg="0"/>
      <p:bldP spid="236559" grpId="0" animBg="1"/>
      <p:bldP spid="236560" grpId="0" autoUpdateAnimBg="0"/>
      <p:bldP spid="236561" grpId="0" animBg="1"/>
      <p:bldP spid="236562" grpId="0" animBg="1"/>
      <p:bldP spid="23656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Identify Friend or Foe (IFF)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7A703CA-3CBC-B14E-8F89-03DBBDA2B569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>
            <a:off x="1828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9255490" y="5334001"/>
            <a:ext cx="10406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Namibia</a:t>
            </a:r>
          </a:p>
          <a:p>
            <a:pPr algn="ctr"/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9067801" y="2743200"/>
            <a:ext cx="904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3581400" y="45720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5105400" y="502920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>
                <a:latin typeface="Times-Roman" charset="0"/>
              </a:rPr>
              <a:t> N</a:t>
            </a:r>
            <a:endParaRPr lang="en-US"/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5638801" y="4267200"/>
            <a:ext cx="11544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>
                <a:latin typeface="Times-Roman" charset="0"/>
              </a:rPr>
              <a:t> E(N,K)</a:t>
            </a:r>
            <a:endParaRPr lang="en-US"/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3962400" y="43434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Rectangle 27"/>
          <p:cNvSpPr>
            <a:spLocks noChangeArrowheads="1"/>
          </p:cNvSpPr>
          <p:nvPr/>
        </p:nvSpPr>
        <p:spPr bwMode="auto">
          <a:xfrm>
            <a:off x="2380470" y="4381501"/>
            <a:ext cx="949299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SAAF</a:t>
            </a:r>
          </a:p>
          <a:p>
            <a:pPr algn="ctr"/>
            <a:r>
              <a:rPr lang="en-US" sz="2000"/>
              <a:t>Impala</a:t>
            </a:r>
          </a:p>
          <a:p>
            <a:pPr algn="ctr"/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21516" name="Rectangle 31"/>
          <p:cNvSpPr>
            <a:spLocks noChangeArrowheads="1"/>
          </p:cNvSpPr>
          <p:nvPr/>
        </p:nvSpPr>
        <p:spPr bwMode="auto">
          <a:xfrm>
            <a:off x="2369991" y="2324100"/>
            <a:ext cx="10416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Russian</a:t>
            </a:r>
          </a:p>
          <a:p>
            <a:pPr algn="ctr"/>
            <a:r>
              <a:rPr lang="en-US" sz="2000"/>
              <a:t>MIG</a:t>
            </a:r>
          </a:p>
        </p:txBody>
      </p:sp>
      <p:pic>
        <p:nvPicPr>
          <p:cNvPr id="21517" name="Picture 34" descr="CFS Training Airplane 2.tif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3810000"/>
            <a:ext cx="163671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Picture 36" descr="airplane brooch.tif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524001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Picture 37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1" y="5029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7" grpId="0" animBg="1"/>
      <p:bldP spid="178188" grpId="0" autoUpdateAnimBg="0"/>
      <p:bldP spid="178201" grpId="0" autoUpdateAnimBg="0"/>
      <p:bldP spid="17820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/>
              <a:t>IKE Phase 1: Public Key Signature (Aggressive Mode)</a:t>
            </a:r>
            <a:endParaRPr lang="en-US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4572000"/>
            <a:ext cx="80010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Main </a:t>
            </a:r>
            <a:r>
              <a:rPr lang="en-US" sz="2800" dirty="0"/>
              <a:t>differences </a:t>
            </a:r>
            <a:r>
              <a:rPr lang="en-US" sz="2800" dirty="0"/>
              <a:t>from main mode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 trying to</a:t>
            </a:r>
            <a:r>
              <a:rPr lang="en-US" sz="2400" dirty="0"/>
              <a:t> hide </a:t>
            </a:r>
            <a:r>
              <a:rPr lang="en-US" sz="2400" dirty="0"/>
              <a:t>identities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Cannot negotiate </a:t>
            </a:r>
            <a:r>
              <a:rPr lang="en-US" sz="2400" dirty="0" err="1">
                <a:latin typeface="Times-Roman" charset="0"/>
              </a:rPr>
              <a:t>g</a:t>
            </a:r>
            <a:r>
              <a:rPr lang="en-US" sz="2400" dirty="0"/>
              <a:t> or </a:t>
            </a:r>
            <a:r>
              <a:rPr lang="en-US" sz="2400" dirty="0" err="1">
                <a:latin typeface="Times-Roman" charset="0"/>
              </a:rPr>
              <a:t>p</a:t>
            </a:r>
            <a:endParaRPr lang="en-US" sz="2400" dirty="0"/>
          </a:p>
        </p:txBody>
      </p:sp>
      <p:sp>
        <p:nvSpPr>
          <p:cNvPr id="1105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E1DA994-5AFB-8646-8BFA-680D954F3075}" type="slidenum">
              <a:rPr lang="en-US" smtClean="0">
                <a:latin typeface="Times New Roman" charset="0"/>
              </a:rPr>
              <a:pPr/>
              <a:t>80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 flipV="1">
            <a:off x="3429000" y="2325688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H="1" flipV="1">
            <a:off x="3352800" y="3265488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99" name="Rectangle 8"/>
          <p:cNvSpPr>
            <a:spLocks noChangeArrowheads="1"/>
          </p:cNvSpPr>
          <p:nvPr/>
        </p:nvSpPr>
        <p:spPr bwMode="auto">
          <a:xfrm>
            <a:off x="2284413" y="3673475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Alice</a:t>
            </a:r>
          </a:p>
        </p:txBody>
      </p:sp>
      <p:sp>
        <p:nvSpPr>
          <p:cNvPr id="110600" name="Rectangle 9"/>
          <p:cNvSpPr>
            <a:spLocks noChangeArrowheads="1"/>
          </p:cNvSpPr>
          <p:nvPr/>
        </p:nvSpPr>
        <p:spPr bwMode="auto">
          <a:xfrm>
            <a:off x="9144001" y="3657600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Bob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V="1">
            <a:off x="3429000" y="3935413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3962401" y="1801813"/>
            <a:ext cx="3070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 “Alice”, 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p, R</a:t>
            </a:r>
            <a:r>
              <a:rPr lang="en-US" baseline="-25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,</a:t>
            </a:r>
            <a:r>
              <a:rPr lang="en-US" baseline="-25000">
                <a:latin typeface="Times-Roman" charset="0"/>
              </a:rPr>
              <a:t> </a:t>
            </a:r>
            <a:r>
              <a:rPr lang="en-US">
                <a:latin typeface="Times-Roman" charset="0"/>
              </a:rPr>
              <a:t>CP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4906753" y="2411414"/>
            <a:ext cx="23086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-Roman" charset="0"/>
              </a:rPr>
              <a:t>IC,RC, “Bob”, R</a:t>
            </a:r>
            <a:r>
              <a:rPr lang="en-US" baseline="-25000" dirty="0"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,</a:t>
            </a:r>
            <a:r>
              <a:rPr lang="en-US" baseline="-25000" dirty="0">
                <a:latin typeface="Times-Roman" charset="0"/>
              </a:rPr>
              <a:t> </a:t>
            </a:r>
          </a:p>
          <a:p>
            <a:pPr algn="ctr" eaLnBrk="0" hangingPunct="0"/>
            <a:r>
              <a:rPr lang="en-US" dirty="0" err="1">
                <a:latin typeface="Times-Roman" charset="0"/>
              </a:rPr>
              <a:t>g</a:t>
            </a:r>
            <a:r>
              <a:rPr lang="en-US" baseline="30000" dirty="0" err="1"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 mod </a:t>
            </a:r>
            <a:r>
              <a:rPr lang="en-US" dirty="0" err="1">
                <a:latin typeface="Times-Roman" charset="0"/>
              </a:rPr>
              <a:t>p</a:t>
            </a:r>
            <a:r>
              <a:rPr lang="en-US" dirty="0">
                <a:latin typeface="Times-Roman" charset="0"/>
              </a:rPr>
              <a:t>, CS, </a:t>
            </a:r>
            <a:r>
              <a:rPr lang="en-US" dirty="0" err="1">
                <a:latin typeface="Times-Roman" charset="0"/>
              </a:rPr>
              <a:t>proof</a:t>
            </a:r>
            <a:r>
              <a:rPr lang="en-US" baseline="-25000" dirty="0" err="1">
                <a:latin typeface="Times-Roman" charset="0"/>
              </a:rPr>
              <a:t>B</a:t>
            </a:r>
            <a:endParaRPr lang="en-US" sz="2000" baseline="-25000" dirty="0">
              <a:latin typeface="Times-Roman" charset="0"/>
            </a:endParaRPr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4997450" y="3427413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proof</a:t>
            </a:r>
            <a:r>
              <a:rPr lang="en-US" baseline="-25000">
                <a:latin typeface="Times-Roman" charset="0"/>
              </a:rPr>
              <a:t>A</a:t>
            </a:r>
            <a:endParaRPr lang="en-US" sz="2800" baseline="-25000">
              <a:latin typeface="Times-Roman" charset="0"/>
            </a:endParaRPr>
          </a:p>
        </p:txBody>
      </p:sp>
      <p:pic>
        <p:nvPicPr>
          <p:cNvPr id="110605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0574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6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91601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  <p:bldP spid="237575" grpId="0" animBg="1"/>
      <p:bldP spid="237578" grpId="0" animBg="1"/>
      <p:bldP spid="237579" grpId="0" autoUpdateAnimBg="0"/>
      <p:bldP spid="237580" grpId="0" autoUpdateAnimBg="0"/>
      <p:bldP spid="237581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Main vs Aggressive Modes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Main mode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MUST</a:t>
            </a:r>
            <a:r>
              <a:rPr lang="en-US" sz="2800" dirty="0"/>
              <a:t> be implemented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Aggressive mode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SHOULD</a:t>
            </a:r>
            <a:r>
              <a:rPr lang="en-US" sz="2800" dirty="0"/>
              <a:t> be implemented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So, </a:t>
            </a:r>
            <a:r>
              <a:rPr lang="en-US" sz="2400" dirty="0"/>
              <a:t>if aggressive mode</a:t>
            </a:r>
            <a:r>
              <a:rPr lang="en-US" sz="2400" dirty="0"/>
              <a:t> is not </a:t>
            </a:r>
            <a:r>
              <a:rPr lang="en-US" sz="2400" dirty="0"/>
              <a:t>implemented, “you should feel guilty about it”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Might create interoperability issues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public key signature authentication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hlink"/>
                </a:solidFill>
              </a:rPr>
              <a:t>Passive attacker</a:t>
            </a:r>
            <a:r>
              <a:rPr lang="en-US" sz="2400" dirty="0"/>
              <a:t> knows identities of Alice and Bob in aggressive </a:t>
            </a:r>
            <a:r>
              <a:rPr lang="en-US" sz="2400" dirty="0"/>
              <a:t>mode, but not in main mode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hlink"/>
                </a:solidFill>
              </a:rPr>
              <a:t>Active attacker</a:t>
            </a:r>
            <a:r>
              <a:rPr lang="en-US" sz="2400" dirty="0"/>
              <a:t> can determine Alice’s and Bob’s identity in main mode</a:t>
            </a:r>
            <a:endParaRPr lang="en-US" sz="3200" dirty="0"/>
          </a:p>
        </p:txBody>
      </p:sp>
      <p:sp>
        <p:nvSpPr>
          <p:cNvPr id="1116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CDCF029-47CE-F242-8ECD-10045C75DF7B}" type="slidenum">
              <a:rPr lang="en-US" smtClean="0">
                <a:latin typeface="Times New Roman" charset="0"/>
              </a:rPr>
              <a:pPr/>
              <a:t>81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bldLvl="2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IKE Phase 1: Symmetric Key (Main Mode)</a:t>
            </a:r>
            <a:endParaRPr 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4191000"/>
            <a:ext cx="8229600" cy="2057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Same as signature mode except</a:t>
            </a:r>
            <a:endParaRPr lang="en-US" sz="280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= symmetric key shared in advance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,K</a:t>
            </a:r>
            <a:r>
              <a:rPr lang="en-US" sz="2400" baseline="-25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h(K,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</a:t>
            </a:r>
          </a:p>
        </p:txBody>
      </p:sp>
      <p:sp>
        <p:nvSpPr>
          <p:cNvPr id="1126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A58BE64-BF1F-FD41-9241-52856D1A9044}" type="slidenum">
              <a:rPr lang="en-US" smtClean="0">
                <a:latin typeface="Times New Roman" charset="0"/>
              </a:rPr>
              <a:pPr/>
              <a:t>82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 flipV="1">
            <a:off x="3733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H="1" flipV="1">
            <a:off x="3657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47" name="Rectangle 8"/>
          <p:cNvSpPr>
            <a:spLocks noChangeArrowheads="1"/>
          </p:cNvSpPr>
          <p:nvPr/>
        </p:nvSpPr>
        <p:spPr bwMode="auto">
          <a:xfrm>
            <a:off x="2613455" y="3316288"/>
            <a:ext cx="69922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/>
              <a:t>Alice</a:t>
            </a:r>
          </a:p>
          <a:p>
            <a:pPr algn="ctr" eaLnBrk="0" hangingPunct="0"/>
            <a:r>
              <a:rPr lang="en-US" sz="2000">
                <a:latin typeface="Times-Roman" charset="0"/>
              </a:rPr>
              <a:t>K</a:t>
            </a:r>
            <a:r>
              <a:rPr lang="en-US" sz="2000" baseline="-25000">
                <a:latin typeface="Times-Roman" charset="0"/>
              </a:rPr>
              <a:t>AB</a:t>
            </a:r>
            <a:endParaRPr lang="en-US"/>
          </a:p>
        </p:txBody>
      </p:sp>
      <p:sp>
        <p:nvSpPr>
          <p:cNvPr id="112648" name="Rectangle 9"/>
          <p:cNvSpPr>
            <a:spLocks noChangeArrowheads="1"/>
          </p:cNvSpPr>
          <p:nvPr/>
        </p:nvSpPr>
        <p:spPr bwMode="auto">
          <a:xfrm>
            <a:off x="8937819" y="3341688"/>
            <a:ext cx="58381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/>
              <a:t>Bob</a:t>
            </a:r>
          </a:p>
          <a:p>
            <a:pPr algn="ctr" eaLnBrk="0" hangingPunct="0"/>
            <a:r>
              <a:rPr lang="en-US" sz="2000">
                <a:latin typeface="Times-Roman" charset="0"/>
              </a:rPr>
              <a:t>K</a:t>
            </a:r>
            <a:r>
              <a:rPr lang="en-US" sz="2000" baseline="-25000">
                <a:latin typeface="Times-Roman" charset="0"/>
              </a:rPr>
              <a:t>AB</a:t>
            </a:r>
            <a:endParaRPr lang="en-US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V="1">
            <a:off x="3733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5319714" y="1219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 CP</a:t>
            </a:r>
            <a:endParaRPr lang="en-US"/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022850" y="1676400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CS</a:t>
            </a:r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4470401" y="2133600"/>
            <a:ext cx="2257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p, R</a:t>
            </a:r>
            <a:r>
              <a:rPr lang="en-US" baseline="-25000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4149726" y="3124200"/>
            <a:ext cx="29418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E(“Alice”, proof</a:t>
            </a:r>
            <a:r>
              <a:rPr lang="en-US" baseline="-25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, K)</a:t>
            </a:r>
            <a:endParaRPr lang="en-US"/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flipH="1" flipV="1">
            <a:off x="3657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4470401" y="2667000"/>
            <a:ext cx="2257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p, R</a:t>
            </a:r>
            <a:r>
              <a:rPr lang="en-US" baseline="-25000">
                <a:latin typeface="Times-Roman" charset="0"/>
              </a:rPr>
              <a:t>B</a:t>
            </a:r>
            <a:endParaRPr lang="en-US"/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 flipV="1">
            <a:off x="3733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 flipH="1" flipV="1">
            <a:off x="3657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4267201" y="3657600"/>
            <a:ext cx="2852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E(“Bob”, proof</a:t>
            </a:r>
            <a:r>
              <a:rPr lang="en-US" baseline="-25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, K)</a:t>
            </a:r>
            <a:endParaRPr lang="en-US"/>
          </a:p>
        </p:txBody>
      </p:sp>
      <p:pic>
        <p:nvPicPr>
          <p:cNvPr id="112659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6650" y="17526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0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6801" y="1676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 animBg="1"/>
      <p:bldP spid="239623" grpId="0" animBg="1"/>
      <p:bldP spid="239626" grpId="0" animBg="1"/>
      <p:bldP spid="239627" grpId="0" autoUpdateAnimBg="0"/>
      <p:bldP spid="239628" grpId="0" autoUpdateAnimBg="0"/>
      <p:bldP spid="239629" grpId="0" autoUpdateAnimBg="0"/>
      <p:bldP spid="239630" grpId="0" autoUpdateAnimBg="0"/>
      <p:bldP spid="239631" grpId="0" animBg="1"/>
      <p:bldP spid="239632" grpId="0" autoUpdateAnimBg="0"/>
      <p:bldP spid="239633" grpId="0" animBg="1"/>
      <p:bldP spid="239634" grpId="0" animBg="1"/>
      <p:bldP spid="239635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Problems with Symmetric Key (Main Mode)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Catch-22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Alice sends her ID in message 5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Alice’s ID encrypted with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To find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Bob must know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AB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To get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AB</a:t>
            </a:r>
            <a:r>
              <a:rPr lang="en-US" sz="2400" dirty="0"/>
              <a:t> Bob must know he’s talking to Alice!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Result: </a:t>
            </a:r>
            <a:r>
              <a:rPr lang="en-US" sz="2800" b="1" dirty="0">
                <a:solidFill>
                  <a:schemeClr val="accent2"/>
                </a:solidFill>
              </a:rPr>
              <a:t>Alice’s</a:t>
            </a:r>
            <a:r>
              <a:rPr lang="en-US" sz="2800" b="1" dirty="0">
                <a:solidFill>
                  <a:schemeClr val="accent2"/>
                </a:solidFill>
              </a:rPr>
              <a:t> IP address used as ID!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Useless mode for the “road warrior”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Why go to all of the trouble of trying to hide identities in 6 message protocol?</a:t>
            </a:r>
          </a:p>
        </p:txBody>
      </p:sp>
      <p:sp>
        <p:nvSpPr>
          <p:cNvPr id="1136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46CA552-DBC0-8940-B467-D956461C3289}" type="slidenum">
              <a:rPr lang="en-US" smtClean="0">
                <a:latin typeface="Times New Roman" charset="0"/>
              </a:rPr>
              <a:pPr/>
              <a:t>83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 dirty="0"/>
              <a:t>IKE Phase 1: </a:t>
            </a:r>
            <a:r>
              <a:rPr lang="en-US" dirty="0"/>
              <a:t>Symmetric Key </a:t>
            </a:r>
            <a:r>
              <a:rPr lang="en-US" dirty="0"/>
              <a:t>(Aggressive Mode)</a:t>
            </a:r>
            <a:endParaRPr lang="en-US" dirty="0"/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4343400"/>
            <a:ext cx="7924800" cy="1828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/>
              <a:t>Same format as digital signature aggressive mode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Not trying to hide identities…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As a result, does </a:t>
            </a: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/>
              <a:t> have problems of main mode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But does not (pretend to) hide identities</a:t>
            </a:r>
          </a:p>
        </p:txBody>
      </p:sp>
      <p:sp>
        <p:nvSpPr>
          <p:cNvPr id="1146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9F89CF3-9D54-4149-8FBE-D98A9D1D2D10}" type="slidenum">
              <a:rPr lang="en-US" smtClean="0">
                <a:latin typeface="Times New Roman" charset="0"/>
              </a:rPr>
              <a:pPr/>
              <a:t>84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 flipV="1">
            <a:off x="3429000" y="2292350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 flipH="1" flipV="1">
            <a:off x="3352800" y="32321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95" name="Rectangle 8"/>
          <p:cNvSpPr>
            <a:spLocks noChangeArrowheads="1"/>
          </p:cNvSpPr>
          <p:nvPr/>
        </p:nvSpPr>
        <p:spPr bwMode="auto">
          <a:xfrm>
            <a:off x="2284413" y="358140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Alice</a:t>
            </a:r>
          </a:p>
        </p:txBody>
      </p:sp>
      <p:sp>
        <p:nvSpPr>
          <p:cNvPr id="114696" name="Rectangle 9"/>
          <p:cNvSpPr>
            <a:spLocks noChangeArrowheads="1"/>
          </p:cNvSpPr>
          <p:nvPr/>
        </p:nvSpPr>
        <p:spPr bwMode="auto">
          <a:xfrm>
            <a:off x="9144001" y="35972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Bob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V="1">
            <a:off x="3429000" y="39020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3962401" y="1768475"/>
            <a:ext cx="3070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 “Alice”, 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p, R</a:t>
            </a:r>
            <a:r>
              <a:rPr lang="en-US" baseline="-25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,</a:t>
            </a:r>
            <a:r>
              <a:rPr lang="en-US" baseline="-25000">
                <a:latin typeface="Times-Roman" charset="0"/>
              </a:rPr>
              <a:t> </a:t>
            </a:r>
            <a:r>
              <a:rPr lang="en-US">
                <a:latin typeface="Times-Roman" charset="0"/>
              </a:rPr>
              <a:t>CP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4906753" y="2378076"/>
            <a:ext cx="23086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-Roman" charset="0"/>
              </a:rPr>
              <a:t>IC,RC, “Bob”, R</a:t>
            </a:r>
            <a:r>
              <a:rPr lang="en-US" baseline="-25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,</a:t>
            </a:r>
            <a:r>
              <a:rPr lang="en-US" baseline="-25000">
                <a:latin typeface="Times-Roman" charset="0"/>
              </a:rPr>
              <a:t> </a:t>
            </a:r>
          </a:p>
          <a:p>
            <a:pPr algn="ctr" eaLnBrk="0" hangingPunct="0"/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p, CS, proof</a:t>
            </a:r>
            <a:r>
              <a:rPr lang="en-US" baseline="-25000">
                <a:latin typeface="Times-Roman" charset="0"/>
              </a:rPr>
              <a:t>B</a:t>
            </a:r>
            <a:endParaRPr lang="en-US" sz="2000" baseline="-25000">
              <a:latin typeface="Times-Roman" charset="0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4997450" y="3394075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proof</a:t>
            </a:r>
            <a:r>
              <a:rPr lang="en-US" baseline="-25000">
                <a:latin typeface="Times-Roman" charset="0"/>
              </a:rPr>
              <a:t>A</a:t>
            </a:r>
            <a:endParaRPr lang="en-US" sz="2800" baseline="-25000">
              <a:latin typeface="Times-Roman" charset="0"/>
            </a:endParaRPr>
          </a:p>
        </p:txBody>
      </p:sp>
      <p:pic>
        <p:nvPicPr>
          <p:cNvPr id="114701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702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91601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  <p:bldP spid="241671" grpId="0" animBg="1"/>
      <p:bldP spid="241674" grpId="0" animBg="1"/>
      <p:bldP spid="241675" grpId="0" autoUpdateAnimBg="0"/>
      <p:bldP spid="241676" grpId="0" autoUpdateAnimBg="0"/>
      <p:bldP spid="241677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IKE Phase 1: Public Key Encryption (Main Mode)</a:t>
            </a:r>
            <a:endParaRPr lang="en-US"/>
          </a:p>
        </p:txBody>
      </p:sp>
      <p:sp>
        <p:nvSpPr>
          <p:cNvPr id="11571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4267200"/>
            <a:ext cx="8001000" cy="1981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CP = crypto proposed, CS = crypto selected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IC = initiator “cookie”, RC = responder “cookie”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</a:t>
            </a:r>
            <a:endParaRPr lang="en-US" sz="2400" baseline="-25000">
              <a:latin typeface="Times-Roman" charset="0"/>
            </a:endParaRPr>
          </a:p>
        </p:txBody>
      </p:sp>
      <p:sp>
        <p:nvSpPr>
          <p:cNvPr id="1157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C70973E-F161-FF42-92E4-BDB758BB630E}" type="slidenum">
              <a:rPr lang="en-US" smtClean="0">
                <a:latin typeface="Times New Roman" charset="0"/>
              </a:rPr>
              <a:pPr/>
              <a:t>85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V="1">
            <a:off x="3733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H="1" flipV="1">
            <a:off x="3657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19" name="Rectangle 8"/>
          <p:cNvSpPr>
            <a:spLocks noChangeArrowheads="1"/>
          </p:cNvSpPr>
          <p:nvPr/>
        </p:nvSpPr>
        <p:spPr bwMode="auto">
          <a:xfrm>
            <a:off x="2513013" y="3521075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Alice</a:t>
            </a:r>
          </a:p>
        </p:txBody>
      </p:sp>
      <p:sp>
        <p:nvSpPr>
          <p:cNvPr id="115720" name="Rectangle 9"/>
          <p:cNvSpPr>
            <a:spLocks noChangeArrowheads="1"/>
          </p:cNvSpPr>
          <p:nvPr/>
        </p:nvSpPr>
        <p:spPr bwMode="auto">
          <a:xfrm>
            <a:off x="8870951" y="3505200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Bob</a:t>
            </a: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3733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5257801" y="12954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 CP</a:t>
            </a:r>
            <a:endParaRPr lang="en-US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022850" y="1752600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CS</a:t>
            </a:r>
            <a:endParaRPr lang="en-US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3886201" y="2260600"/>
            <a:ext cx="4299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-Roman" charset="0"/>
              </a:rPr>
              <a:t>IC,RC, g</a:t>
            </a:r>
            <a:r>
              <a:rPr lang="en-US" sz="2000" baseline="30000">
                <a:latin typeface="Times-Roman" charset="0"/>
              </a:rPr>
              <a:t>a</a:t>
            </a:r>
            <a:r>
              <a:rPr lang="en-US" sz="2000">
                <a:latin typeface="Times-Roman" charset="0"/>
              </a:rPr>
              <a:t> mod p, {R</a:t>
            </a:r>
            <a:r>
              <a:rPr lang="en-US" sz="2000" baseline="-25000">
                <a:latin typeface="Times-Roman" charset="0"/>
              </a:rPr>
              <a:t>A</a:t>
            </a:r>
            <a:r>
              <a:rPr lang="en-US" sz="2000">
                <a:latin typeface="Times-Roman" charset="0"/>
              </a:rPr>
              <a:t>}</a:t>
            </a:r>
            <a:r>
              <a:rPr lang="en-US" sz="2000" baseline="-25000">
                <a:latin typeface="Times-Roman" charset="0"/>
              </a:rPr>
              <a:t>Bob</a:t>
            </a:r>
            <a:r>
              <a:rPr lang="en-US" sz="2000">
                <a:latin typeface="Times-Roman" charset="0"/>
              </a:rPr>
              <a:t>, {“Alice”}</a:t>
            </a:r>
            <a:r>
              <a:rPr lang="en-US" sz="2000" baseline="-25000">
                <a:latin typeface="Times-Roman" charset="0"/>
              </a:rPr>
              <a:t>Bob</a:t>
            </a:r>
            <a:endParaRPr lang="en-US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4495800" y="3200400"/>
            <a:ext cx="2159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E(proof</a:t>
            </a:r>
            <a:r>
              <a:rPr lang="en-US" baseline="-25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, K)</a:t>
            </a:r>
            <a:endParaRPr lang="en-US"/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H="1" flipV="1">
            <a:off x="3657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3879850" y="2794000"/>
            <a:ext cx="43332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-Roman" charset="0"/>
              </a:rPr>
              <a:t>IC,RC, g</a:t>
            </a:r>
            <a:r>
              <a:rPr lang="en-US" sz="2000" baseline="30000">
                <a:latin typeface="Times-Roman" charset="0"/>
              </a:rPr>
              <a:t>b</a:t>
            </a:r>
            <a:r>
              <a:rPr lang="en-US" sz="2000">
                <a:latin typeface="Times-Roman" charset="0"/>
              </a:rPr>
              <a:t> mod p, {R</a:t>
            </a:r>
            <a:r>
              <a:rPr lang="en-US" sz="2000" baseline="-25000">
                <a:latin typeface="Times-Roman" charset="0"/>
              </a:rPr>
              <a:t>B</a:t>
            </a:r>
            <a:r>
              <a:rPr lang="en-US" sz="2000">
                <a:latin typeface="Times-Roman" charset="0"/>
              </a:rPr>
              <a:t>}</a:t>
            </a:r>
            <a:r>
              <a:rPr lang="en-US" sz="2000" baseline="-25000">
                <a:latin typeface="Times-Roman" charset="0"/>
              </a:rPr>
              <a:t>Alice</a:t>
            </a:r>
            <a:r>
              <a:rPr lang="en-US" sz="2000">
                <a:latin typeface="Times-Roman" charset="0"/>
              </a:rPr>
              <a:t>, {“Bob”}</a:t>
            </a:r>
            <a:r>
              <a:rPr lang="en-US" sz="2000" baseline="-25000">
                <a:latin typeface="Times-Roman" charset="0"/>
              </a:rPr>
              <a:t>Alice</a:t>
            </a:r>
            <a:endParaRPr lang="en-US" sz="2000"/>
          </a:p>
        </p:txBody>
      </p:sp>
      <p:sp>
        <p:nvSpPr>
          <p:cNvPr id="242705" name="Line 17"/>
          <p:cNvSpPr>
            <a:spLocks noChangeShapeType="1"/>
          </p:cNvSpPr>
          <p:nvPr/>
        </p:nvSpPr>
        <p:spPr bwMode="auto">
          <a:xfrm flipV="1">
            <a:off x="3733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H="1" flipV="1">
            <a:off x="3657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4495800" y="3657600"/>
            <a:ext cx="2159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E(proof</a:t>
            </a:r>
            <a:r>
              <a:rPr lang="en-US" baseline="-25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, K)</a:t>
            </a:r>
            <a:endParaRPr lang="en-US"/>
          </a:p>
        </p:txBody>
      </p:sp>
      <p:pic>
        <p:nvPicPr>
          <p:cNvPr id="115731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2850" y="1905001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32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6801" y="1828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  <p:bldP spid="242698" grpId="0" animBg="1"/>
      <p:bldP spid="242699" grpId="0" autoUpdateAnimBg="0"/>
      <p:bldP spid="242700" grpId="0" autoUpdateAnimBg="0"/>
      <p:bldP spid="242701" grpId="0" autoUpdateAnimBg="0"/>
      <p:bldP spid="242702" grpId="0" autoUpdateAnimBg="0"/>
      <p:bldP spid="242703" grpId="0" animBg="1"/>
      <p:bldP spid="242704" grpId="0" autoUpdateAnimBg="0"/>
      <p:bldP spid="242705" grpId="0" animBg="1"/>
      <p:bldP spid="242706" grpId="0" animBg="1"/>
      <p:bldP spid="242707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29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/>
              <a:t>IKE Phase 1: Public Key Encryption (Aggressive Mode)</a:t>
            </a: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4343400"/>
            <a:ext cx="8077200" cy="1905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dirty="0">
                <a:latin typeface="Times-Roman" charset="0"/>
              </a:rPr>
              <a:t>K, </a:t>
            </a:r>
            <a:r>
              <a:rPr lang="en-US" sz="2800" dirty="0" err="1">
                <a:latin typeface="Times-Roman" charset="0"/>
              </a:rPr>
              <a:t>proof</a:t>
            </a:r>
            <a:r>
              <a:rPr lang="en-US" sz="2800" baseline="-25000" dirty="0" err="1">
                <a:latin typeface="Times-Roman" charset="0"/>
              </a:rPr>
              <a:t>A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dirty="0" err="1">
                <a:latin typeface="Times-Roman" charset="0"/>
              </a:rPr>
              <a:t>proof</a:t>
            </a:r>
            <a:r>
              <a:rPr lang="en-US" sz="2800" baseline="-25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/>
              <a:t>computed as in main mode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/>
              <a:t>Note that identities are hidden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dirty="0"/>
              <a:t>The only aggressive mode to hide identities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dirty="0"/>
              <a:t>So, why have a main mode?</a:t>
            </a:r>
          </a:p>
        </p:txBody>
      </p:sp>
      <p:sp>
        <p:nvSpPr>
          <p:cNvPr id="1167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72A8D53-6793-D148-81DA-BE1D80F17269}" type="slidenum">
              <a:rPr lang="en-US" smtClean="0">
                <a:latin typeface="Times New Roman" charset="0"/>
              </a:rPr>
              <a:pPr/>
              <a:t>86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V="1">
            <a:off x="34290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 flipH="1" flipV="1">
            <a:off x="33528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3" name="Rectangle 8"/>
          <p:cNvSpPr>
            <a:spLocks noChangeArrowheads="1"/>
          </p:cNvSpPr>
          <p:nvPr/>
        </p:nvSpPr>
        <p:spPr bwMode="auto">
          <a:xfrm>
            <a:off x="2209800" y="381000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Alice</a:t>
            </a:r>
          </a:p>
        </p:txBody>
      </p:sp>
      <p:sp>
        <p:nvSpPr>
          <p:cNvPr id="116744" name="Rectangle 9"/>
          <p:cNvSpPr>
            <a:spLocks noChangeArrowheads="1"/>
          </p:cNvSpPr>
          <p:nvPr/>
        </p:nvSpPr>
        <p:spPr bwMode="auto">
          <a:xfrm>
            <a:off x="9144001" y="3733800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Bob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V="1">
            <a:off x="34290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5030847" y="1508126"/>
            <a:ext cx="20890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-Roman" charset="0"/>
              </a:rPr>
              <a:t>IC, CP, 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p,</a:t>
            </a:r>
          </a:p>
          <a:p>
            <a:pPr algn="ctr" eaLnBrk="0" hangingPunct="0"/>
            <a:r>
              <a:rPr lang="en-US">
                <a:latin typeface="Times-Roman" charset="0"/>
              </a:rPr>
              <a:t>{“Alice”}</a:t>
            </a:r>
            <a:r>
              <a:rPr lang="en-US" baseline="-25000"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, {R</a:t>
            </a:r>
            <a:r>
              <a:rPr lang="en-US" baseline="-25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Bob</a:t>
            </a:r>
            <a:endParaRPr lang="en-US">
              <a:latin typeface="Times-Roman" charset="0"/>
            </a:endParaRP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4705679" y="2420939"/>
            <a:ext cx="28536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-Roman" charset="0"/>
              </a:rPr>
              <a:t>IC,RC, CS, 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p, </a:t>
            </a:r>
          </a:p>
          <a:p>
            <a:pPr algn="ctr" eaLnBrk="0" hangingPunct="0"/>
            <a:r>
              <a:rPr lang="en-US">
                <a:latin typeface="Times-Roman" charset="0"/>
              </a:rPr>
              <a:t>{“Bob”}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, {R</a:t>
            </a:r>
            <a:r>
              <a:rPr lang="en-US" baseline="-25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,</a:t>
            </a:r>
            <a:r>
              <a:rPr lang="en-US" baseline="-25000">
                <a:latin typeface="Times-Roman" charset="0"/>
              </a:rPr>
              <a:t> </a:t>
            </a:r>
            <a:r>
              <a:rPr lang="en-US">
                <a:latin typeface="Times-Roman" charset="0"/>
              </a:rPr>
              <a:t>proof</a:t>
            </a:r>
            <a:r>
              <a:rPr lang="en-US" baseline="-25000">
                <a:latin typeface="Times-Roman" charset="0"/>
              </a:rPr>
              <a:t>B</a:t>
            </a: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4921250" y="3473450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proof</a:t>
            </a:r>
            <a:r>
              <a:rPr lang="en-US" baseline="-25000">
                <a:latin typeface="Times-Roman" charset="0"/>
              </a:rPr>
              <a:t>A</a:t>
            </a:r>
            <a:endParaRPr lang="en-US" sz="2800" baseline="-25000">
              <a:latin typeface="Times-Roman" charset="0"/>
            </a:endParaRPr>
          </a:p>
        </p:txBody>
      </p:sp>
      <p:pic>
        <p:nvPicPr>
          <p:cNvPr id="116749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2621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50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91601" y="2057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  <p:bldP spid="243718" grpId="0" animBg="1"/>
      <p:bldP spid="243719" grpId="0" animBg="1"/>
      <p:bldP spid="243722" grpId="0" animBg="1"/>
      <p:bldP spid="243723" grpId="0" autoUpdateAnimBg="0"/>
      <p:bldP spid="243724" grpId="0" autoUpdateAnimBg="0"/>
      <p:bldP spid="243725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Public Key Encryption Issue?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public </a:t>
            </a:r>
            <a:r>
              <a:rPr lang="en-US" sz="2800" dirty="0"/>
              <a:t>key encryption, aggressive </a:t>
            </a:r>
            <a:r>
              <a:rPr lang="en-US" sz="2800" dirty="0"/>
              <a:t>mode…</a:t>
            </a:r>
          </a:p>
          <a:p>
            <a:r>
              <a:rPr lang="en-US" sz="2800" dirty="0"/>
              <a:t>Suppose </a:t>
            </a:r>
            <a:r>
              <a:rPr lang="en-US" sz="2800" b="1" dirty="0">
                <a:solidFill>
                  <a:schemeClr val="accent2"/>
                </a:solidFill>
              </a:rPr>
              <a:t>Trudy</a:t>
            </a:r>
            <a:r>
              <a:rPr lang="en-US" sz="2800" dirty="0"/>
              <a:t> generates</a:t>
            </a:r>
          </a:p>
          <a:p>
            <a:pPr lvl="1"/>
            <a:r>
              <a:rPr lang="en-US" sz="2400" dirty="0"/>
              <a:t>Exponents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400" dirty="0"/>
          </a:p>
          <a:p>
            <a:pPr lvl="1"/>
            <a:r>
              <a:rPr lang="en-US" sz="2400" dirty="0" err="1"/>
              <a:t>Nonces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400" dirty="0"/>
          </a:p>
          <a:p>
            <a:r>
              <a:rPr lang="en-US" sz="2800" dirty="0"/>
              <a:t>Trudy can compute “valid” keys and proofs: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sz="2800" b="1" baseline="30000" dirty="0">
                <a:solidFill>
                  <a:srgbClr val="FF0000"/>
                </a:solidFill>
                <a:latin typeface="Times-Roman" charset="0"/>
              </a:rPr>
              <a:t>ab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mod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K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SKEYID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sz="2800" b="1" baseline="-25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sz="2800" b="1" baseline="-25000" dirty="0" err="1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800" b="1" baseline="-25000" dirty="0">
              <a:solidFill>
                <a:srgbClr val="FF0000"/>
              </a:solidFill>
              <a:latin typeface="Times-Roman" charset="0"/>
            </a:endParaRPr>
          </a:p>
          <a:p>
            <a:r>
              <a:rPr lang="en-US" sz="2800" dirty="0"/>
              <a:t>All of this also works in </a:t>
            </a:r>
            <a:r>
              <a:rPr lang="en-US" sz="2800" dirty="0"/>
              <a:t>main mode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177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B50F470-22BD-FF45-BCF1-A14D64A5E483}" type="slidenum">
              <a:rPr lang="en-US" smtClean="0">
                <a:latin typeface="Times New Roman" charset="0"/>
              </a:rPr>
              <a:pPr/>
              <a:t>87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Public Key Encryption Issue?</a:t>
            </a:r>
          </a:p>
        </p:txBody>
      </p:sp>
      <p:sp>
        <p:nvSpPr>
          <p:cNvPr id="118790" name="Rectangle 7"/>
          <p:cNvSpPr>
            <a:spLocks noGrp="1" noChangeArrowheads="1"/>
          </p:cNvSpPr>
          <p:nvPr>
            <p:ph idx="1"/>
          </p:nvPr>
        </p:nvSpPr>
        <p:spPr>
          <a:xfrm>
            <a:off x="2209800" y="4419600"/>
            <a:ext cx="7772400" cy="16764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Trudy can create</a:t>
            </a:r>
            <a:r>
              <a:rPr lang="en-US" sz="2800" dirty="0"/>
              <a:t> messages </a:t>
            </a:r>
            <a:r>
              <a:rPr lang="en-US" sz="2800" dirty="0"/>
              <a:t>that appears to be between Alice and Bob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Appears valid to any observer, </a:t>
            </a:r>
            <a:r>
              <a:rPr lang="en-US" sz="2800" b="1" dirty="0">
                <a:solidFill>
                  <a:schemeClr val="accent2"/>
                </a:solidFill>
              </a:rPr>
              <a:t>including Alice and Bob!</a:t>
            </a:r>
          </a:p>
        </p:txBody>
      </p:sp>
      <p:sp>
        <p:nvSpPr>
          <p:cNvPr id="1187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97DB76E-F9B3-BE4D-9320-C5EAFD894F93}" type="slidenum">
              <a:rPr lang="en-US" smtClean="0">
                <a:latin typeface="Times New Roman" charset="0"/>
              </a:rPr>
              <a:pPr/>
              <a:t>88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8788" name="Rectangle 3"/>
          <p:cNvSpPr>
            <a:spLocks noChangeArrowheads="1"/>
          </p:cNvSpPr>
          <p:nvPr/>
        </p:nvSpPr>
        <p:spPr bwMode="auto">
          <a:xfrm>
            <a:off x="1854224" y="3429001"/>
            <a:ext cx="111120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dirty="0"/>
              <a:t>Trudy</a:t>
            </a:r>
            <a:endParaRPr lang="en-US" dirty="0"/>
          </a:p>
          <a:p>
            <a:pPr algn="ctr" eaLnBrk="0" hangingPunct="0">
              <a:lnSpc>
                <a:spcPct val="80000"/>
              </a:lnSpc>
            </a:pPr>
            <a:r>
              <a:rPr lang="en-US" dirty="0"/>
              <a:t>(as Alice)</a:t>
            </a:r>
            <a:endParaRPr lang="en-US" dirty="0"/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9085885" y="3429001"/>
            <a:ext cx="98777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dirty="0"/>
              <a:t>Trudy</a:t>
            </a:r>
            <a:endParaRPr lang="en-US" dirty="0"/>
          </a:p>
          <a:p>
            <a:pPr algn="ctr" eaLnBrk="0" hangingPunct="0">
              <a:lnSpc>
                <a:spcPct val="80000"/>
              </a:lnSpc>
            </a:pPr>
            <a:r>
              <a:rPr lang="en-US" dirty="0"/>
              <a:t>(as Bob)</a:t>
            </a:r>
            <a:endParaRPr lang="en-US" dirty="0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V="1">
            <a:off x="32766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 flipV="1">
            <a:off x="32004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32766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5902036" y="1524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>
              <a:latin typeface="Times-Roman" charset="0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4552487" y="2420939"/>
            <a:ext cx="2853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-Roman" charset="0"/>
              </a:rPr>
              <a:t>IC,RC, CS, 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baseline="3000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 mod p</a:t>
            </a:r>
            <a:r>
              <a:rPr lang="en-US">
                <a:latin typeface="Times-Roman" charset="0"/>
              </a:rPr>
              <a:t>, </a:t>
            </a:r>
          </a:p>
          <a:p>
            <a:pPr algn="ctr" eaLnBrk="0" hangingPunct="0"/>
            <a:r>
              <a:rPr lang="en-US">
                <a:latin typeface="Times-Roman" charset="0"/>
              </a:rPr>
              <a:t>{“Bob”}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, {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aseline="-2500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,</a:t>
            </a:r>
            <a:r>
              <a:rPr lang="en-US" baseline="-25000">
                <a:latin typeface="Times-Roman" charset="0"/>
              </a:rPr>
              <a:t> 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baseline="-25000">
                <a:solidFill>
                  <a:srgbClr val="FF0000"/>
                </a:solidFill>
                <a:latin typeface="Times-Roman" charset="0"/>
              </a:rPr>
              <a:t>B</a:t>
            </a:r>
            <a:endParaRPr lang="en-US" baseline="-25000">
              <a:latin typeface="Times-Roman" charset="0"/>
            </a:endParaRP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4800600" y="3481388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IC,RC, 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baseline="-25000">
                <a:solidFill>
                  <a:srgbClr val="FF0000"/>
                </a:solidFill>
                <a:latin typeface="Times-Roman" charset="0"/>
              </a:rPr>
              <a:t>A</a:t>
            </a:r>
            <a:endParaRPr lang="en-US" baseline="-25000">
              <a:latin typeface="Times-Roman" charset="0"/>
            </a:endParaRPr>
          </a:p>
        </p:txBody>
      </p:sp>
      <p:sp>
        <p:nvSpPr>
          <p:cNvPr id="118797" name="Rectangle 14"/>
          <p:cNvSpPr>
            <a:spLocks noChangeArrowheads="1"/>
          </p:cNvSpPr>
          <p:nvPr/>
        </p:nvSpPr>
        <p:spPr bwMode="auto">
          <a:xfrm>
            <a:off x="4842728" y="1479551"/>
            <a:ext cx="20890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-Roman" charset="0"/>
              </a:rPr>
              <a:t>IC, CP, </a:t>
            </a:r>
            <a:r>
              <a:rPr lang="en-US" dirty="0" err="1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baseline="30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-Roman" charset="0"/>
              </a:rPr>
              <a:t> mod </a:t>
            </a:r>
            <a:r>
              <a:rPr lang="en-US" dirty="0" err="1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dirty="0">
                <a:latin typeface="Times-Roman" charset="0"/>
              </a:rPr>
              <a:t>,</a:t>
            </a:r>
          </a:p>
          <a:p>
            <a:pPr algn="ctr" eaLnBrk="0" hangingPunct="0"/>
            <a:r>
              <a:rPr lang="en-US" dirty="0">
                <a:latin typeface="Times-Roman" charset="0"/>
              </a:rPr>
              <a:t>{“</a:t>
            </a:r>
            <a:r>
              <a:rPr lang="en-US" dirty="0" err="1">
                <a:latin typeface="Times-Roman" charset="0"/>
              </a:rPr>
              <a:t>Alice”}</a:t>
            </a:r>
            <a:r>
              <a:rPr lang="en-US" baseline="-25000" dirty="0" err="1">
                <a:latin typeface="Times-Roman" charset="0"/>
              </a:rPr>
              <a:t>Bob</a:t>
            </a:r>
            <a:r>
              <a:rPr lang="en-US" dirty="0">
                <a:latin typeface="Times-Roman" charset="0"/>
              </a:rPr>
              <a:t>, {</a:t>
            </a:r>
            <a:r>
              <a:rPr lang="en-US" dirty="0" err="1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aseline="-25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dirty="0" err="1">
                <a:latin typeface="Times-Roman" charset="0"/>
              </a:rPr>
              <a:t>}</a:t>
            </a:r>
            <a:r>
              <a:rPr lang="en-US" baseline="-25000" dirty="0" err="1">
                <a:latin typeface="Times-Roman" charset="0"/>
              </a:rPr>
              <a:t>Bob</a:t>
            </a:r>
            <a:endParaRPr lang="en-US" baseline="-25000" dirty="0">
              <a:latin typeface="Times-Roman" charset="0"/>
            </a:endParaRPr>
          </a:p>
        </p:txBody>
      </p:sp>
      <p:pic>
        <p:nvPicPr>
          <p:cNvPr id="118798" name="Picture 15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1" y="21336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9" name="Picture 16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801" y="21463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 animBg="1"/>
      <p:bldP spid="245769" grpId="0" animBg="1"/>
      <p:bldP spid="245770" grpId="0" animBg="1"/>
      <p:bldP spid="245771" grpId="0" autoUpdateAnimBg="0"/>
      <p:bldP spid="245772" grpId="0" autoUpdateAnimBg="0"/>
      <p:bldP spid="245773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/>
              <a:t>Plausible Deniability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7772400" cy="4648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Trudy can create</a:t>
            </a:r>
            <a:r>
              <a:rPr lang="en-US" sz="2800" dirty="0"/>
              <a:t> fake “</a:t>
            </a:r>
            <a:r>
              <a:rPr lang="en-US" sz="2800" dirty="0"/>
              <a:t>conversation” that appears to be between Alice and Bob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Appears valid, even to Alice and Bob!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A security </a:t>
            </a:r>
            <a:r>
              <a:rPr lang="en-US" sz="2800" b="1" i="1" dirty="0"/>
              <a:t>failure</a:t>
            </a:r>
            <a:r>
              <a:rPr lang="en-US" sz="2800" dirty="0"/>
              <a:t>?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In IPSec public key option, </a:t>
            </a:r>
            <a:r>
              <a:rPr lang="en-US" sz="2800" dirty="0"/>
              <a:t>it is a </a:t>
            </a:r>
            <a:r>
              <a:rPr lang="en-US" sz="2800" b="1" i="1" dirty="0"/>
              <a:t>feature…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Plausible deniability: </a:t>
            </a:r>
            <a:r>
              <a:rPr lang="en-US" sz="2400" dirty="0"/>
              <a:t>Alice and Bob can deny that any conversation took place!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In some cases it might create a problem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E.g., if Alice </a:t>
            </a:r>
            <a:r>
              <a:rPr lang="en-US" sz="2400" dirty="0"/>
              <a:t>makes a purchase from Bob, she could later repudiate it (unless she had signed) </a:t>
            </a:r>
          </a:p>
        </p:txBody>
      </p:sp>
      <p:sp>
        <p:nvSpPr>
          <p:cNvPr id="1198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C2B846-56BC-C94A-9441-A7F7C4F9A93C}" type="slidenum">
              <a:rPr lang="en-US" smtClean="0">
                <a:latin typeface="Times New Roman" charset="0"/>
              </a:rPr>
              <a:pPr/>
              <a:t>89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MIG in the Middle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36108FA-B685-1F47-9AED-08C73B9704C1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1828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9255490" y="5334001"/>
            <a:ext cx="10406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Namibia</a:t>
            </a:r>
          </a:p>
          <a:p>
            <a:pPr algn="ctr"/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067801" y="2743200"/>
            <a:ext cx="904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3581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5257800" y="518160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>
                <a:latin typeface="Times-Roman" charset="0"/>
              </a:rPr>
              <a:t> N</a:t>
            </a:r>
            <a:endParaRPr lang="en-US"/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5715000" y="289560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>
                <a:latin typeface="Times-Roman" charset="0"/>
              </a:rPr>
              <a:t> N</a:t>
            </a:r>
            <a:endParaRPr lang="en-US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3657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3657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019800" y="175260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3.</a:t>
            </a:r>
            <a:r>
              <a:rPr lang="en-US">
                <a:latin typeface="Times-Roman" charset="0"/>
              </a:rPr>
              <a:t> N</a:t>
            </a:r>
            <a:endParaRPr lang="en-US"/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3733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4495801" y="2438400"/>
            <a:ext cx="11544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4.</a:t>
            </a:r>
            <a:r>
              <a:rPr lang="en-US">
                <a:latin typeface="Times-Roman" charset="0"/>
              </a:rPr>
              <a:t> E(N,K)</a:t>
            </a:r>
            <a:endParaRPr lang="en-US"/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3962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292851" y="3657600"/>
            <a:ext cx="11544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5.</a:t>
            </a:r>
            <a:r>
              <a:rPr lang="en-US">
                <a:latin typeface="Times-Roman" charset="0"/>
              </a:rPr>
              <a:t> E(N,K)</a:t>
            </a:r>
            <a:endParaRPr lang="en-US"/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5791201" y="4419600"/>
            <a:ext cx="11544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6.</a:t>
            </a:r>
            <a:r>
              <a:rPr lang="en-US">
                <a:latin typeface="Times-Roman" charset="0"/>
              </a:rPr>
              <a:t> E(N,K)</a:t>
            </a:r>
            <a:endParaRPr lang="en-US"/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3962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7" name="Rectangle 22"/>
          <p:cNvSpPr>
            <a:spLocks noChangeArrowheads="1"/>
          </p:cNvSpPr>
          <p:nvPr/>
        </p:nvSpPr>
        <p:spPr bwMode="auto">
          <a:xfrm>
            <a:off x="2151870" y="2247901"/>
            <a:ext cx="949299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SAAF</a:t>
            </a:r>
          </a:p>
          <a:p>
            <a:pPr algn="ctr"/>
            <a:r>
              <a:rPr lang="en-US" sz="2000"/>
              <a:t>Impala</a:t>
            </a:r>
          </a:p>
          <a:p>
            <a:pPr algn="ctr"/>
            <a:r>
              <a:rPr lang="en-US">
                <a:latin typeface="Times-Roman" charset="0"/>
              </a:rPr>
              <a:t>K</a:t>
            </a:r>
          </a:p>
        </p:txBody>
      </p:sp>
      <p:sp>
        <p:nvSpPr>
          <p:cNvPr id="22548" name="Rectangle 23"/>
          <p:cNvSpPr>
            <a:spLocks noChangeArrowheads="1"/>
          </p:cNvSpPr>
          <p:nvPr/>
        </p:nvSpPr>
        <p:spPr bwMode="auto">
          <a:xfrm>
            <a:off x="2141391" y="4648200"/>
            <a:ext cx="10416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Russian</a:t>
            </a:r>
          </a:p>
          <a:p>
            <a:pPr algn="ctr"/>
            <a:r>
              <a:rPr lang="en-US" sz="2000"/>
              <a:t>MiG</a:t>
            </a:r>
          </a:p>
        </p:txBody>
      </p:sp>
      <p:pic>
        <p:nvPicPr>
          <p:cNvPr id="22549" name="Picture 28" descr="CFS Training Airplane 2.tif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600200"/>
            <a:ext cx="163671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29" descr="airplane brooch.tif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787776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1" name="Picture 31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1" y="5029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2" name="Picture 32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1" y="2362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4" grpId="0" animBg="1"/>
      <p:bldP spid="180235" grpId="0" autoUpdateAnimBg="0"/>
      <p:bldP spid="180236" grpId="0" autoUpdateAnimBg="0"/>
      <p:bldP spid="180237" grpId="0" animBg="1"/>
      <p:bldP spid="180238" grpId="0" animBg="1"/>
      <p:bldP spid="180239" grpId="0" autoUpdateAnimBg="0"/>
      <p:bldP spid="180240" grpId="0" animBg="1"/>
      <p:bldP spid="180241" grpId="0" autoUpdateAnimBg="0"/>
      <p:bldP spid="180242" grpId="0" animBg="1"/>
      <p:bldP spid="180243" grpId="0" autoUpdateAnimBg="0"/>
      <p:bldP spid="180244" grpId="0" autoUpdateAnimBg="0"/>
      <p:bldP spid="18024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</a:t>
            </a:r>
            <a:r>
              <a:rPr lang="en-US" dirty="0" smtClean="0"/>
              <a:t> “Cookies”</a:t>
            </a:r>
            <a:endParaRPr lang="en-US" dirty="0"/>
          </a:p>
        </p:txBody>
      </p:sp>
      <p:sp>
        <p:nvSpPr>
          <p:cNvPr id="12083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8077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-Roman"/>
                <a:cs typeface="Times-Roman"/>
              </a:rPr>
              <a:t>IC</a:t>
            </a:r>
            <a:r>
              <a:rPr lang="en-US" sz="2800" dirty="0"/>
              <a:t> and </a:t>
            </a:r>
            <a:r>
              <a:rPr lang="en-US" sz="2800" dirty="0">
                <a:latin typeface="Times-Roman"/>
                <a:cs typeface="Times-Roman"/>
              </a:rPr>
              <a:t>RC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cookies </a:t>
            </a:r>
            <a:r>
              <a:rPr lang="en-US" sz="2800" dirty="0"/>
              <a:t>(or “anti-clogging tokens”) supposed to</a:t>
            </a:r>
            <a:r>
              <a:rPr lang="en-US" sz="2800" dirty="0"/>
              <a:t> prevent </a:t>
            </a:r>
            <a:r>
              <a:rPr lang="en-US" sz="2800" dirty="0" err="1"/>
              <a:t>DoS</a:t>
            </a:r>
            <a:r>
              <a:rPr lang="en-US" sz="2800" dirty="0"/>
              <a:t> attacks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relation to Web cookies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 reduce</a:t>
            </a:r>
            <a:r>
              <a:rPr lang="en-US" sz="2800" dirty="0"/>
              <a:t> </a:t>
            </a:r>
            <a:r>
              <a:rPr lang="en-US" sz="2800" dirty="0" err="1"/>
              <a:t>DoS</a:t>
            </a:r>
            <a:r>
              <a:rPr lang="en-US" sz="2800" dirty="0"/>
              <a:t> threats, </a:t>
            </a:r>
            <a:r>
              <a:rPr lang="en-US" sz="2800" dirty="0"/>
              <a:t>Bob wants to remain </a:t>
            </a:r>
            <a:r>
              <a:rPr lang="en-US" sz="2800" b="1" dirty="0">
                <a:solidFill>
                  <a:schemeClr val="hlink"/>
                </a:solidFill>
              </a:rPr>
              <a:t>stateless</a:t>
            </a:r>
            <a:r>
              <a:rPr lang="en-US" sz="2800" dirty="0"/>
              <a:t> as long as possible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But Bob must remember </a:t>
            </a:r>
            <a:r>
              <a:rPr lang="en-US" sz="2800" dirty="0">
                <a:latin typeface="Times-Roman" charset="0"/>
              </a:rPr>
              <a:t>CP</a:t>
            </a:r>
            <a:r>
              <a:rPr lang="en-US" sz="2800" dirty="0"/>
              <a:t> from message 1 (required for proof of identity in message 6)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Bob must keep state from 1st message </a:t>
            </a:r>
            <a:r>
              <a:rPr lang="en-US" sz="2800" dirty="0"/>
              <a:t>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So, these </a:t>
            </a:r>
            <a:r>
              <a:rPr lang="en-US" sz="2400" dirty="0"/>
              <a:t>“cookies” offer little </a:t>
            </a:r>
            <a:r>
              <a:rPr lang="en-US" sz="2400" dirty="0" err="1"/>
              <a:t>DoS</a:t>
            </a:r>
            <a:r>
              <a:rPr lang="en-US" sz="2400" dirty="0"/>
              <a:t> </a:t>
            </a:r>
            <a:r>
              <a:rPr lang="en-US" sz="2400" dirty="0"/>
              <a:t>protection</a:t>
            </a:r>
            <a:endParaRPr lang="en-US" sz="2400" dirty="0"/>
          </a:p>
        </p:txBody>
      </p:sp>
      <p:sp>
        <p:nvSpPr>
          <p:cNvPr id="1208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B4D6190-EDBF-3042-9F31-29D02210BB6E}" type="slidenum">
              <a:rPr lang="en-US" smtClean="0">
                <a:latin typeface="Times New Roman" charset="0"/>
              </a:rPr>
              <a:pPr/>
              <a:t>90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 Summary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Result of IKE phase 1 is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Mutual authentication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Shared symmetric key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IKE </a:t>
            </a:r>
            <a:r>
              <a:rPr lang="en-US" sz="2400" b="1" dirty="0">
                <a:solidFill>
                  <a:schemeClr val="hlink"/>
                </a:solidFill>
              </a:rPr>
              <a:t>Security Association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b="1" dirty="0">
                <a:solidFill>
                  <a:schemeClr val="hlink"/>
                </a:solidFill>
              </a:rPr>
              <a:t>(SA)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But phase 1 is expensive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Especially in public key and/or main mode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Developers of IKE thought it would be used for lots of things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not just IPSec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Partly explains the over-engineering…</a:t>
            </a:r>
          </a:p>
        </p:txBody>
      </p:sp>
      <p:sp>
        <p:nvSpPr>
          <p:cNvPr id="1218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A85C9E5-9B30-B943-AADB-5162460696D8}" type="slidenum">
              <a:rPr lang="en-US" smtClean="0">
                <a:latin typeface="Times New Roman" charset="0"/>
              </a:rPr>
              <a:pPr/>
              <a:t>91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 Phase 2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772400" cy="4114800"/>
          </a:xfrm>
        </p:spPr>
        <p:txBody>
          <a:bodyPr/>
          <a:lstStyle/>
          <a:p>
            <a:r>
              <a:rPr lang="en-US" sz="2800" dirty="0"/>
              <a:t>Phase 1 establishes IKE SA</a:t>
            </a:r>
          </a:p>
          <a:p>
            <a:r>
              <a:rPr lang="en-US" sz="2800" dirty="0"/>
              <a:t>Phase 2 establishes IPSec SA</a:t>
            </a:r>
          </a:p>
          <a:p>
            <a:r>
              <a:rPr lang="en-US" sz="2800" dirty="0"/>
              <a:t>Comparison to </a:t>
            </a:r>
            <a:r>
              <a:rPr lang="en-US" sz="2800" dirty="0"/>
              <a:t>SSL</a:t>
            </a:r>
            <a:r>
              <a:rPr lang="is-IS" sz="2800" dirty="0"/>
              <a:t>…</a:t>
            </a:r>
            <a:endParaRPr lang="en-US" sz="2800" dirty="0"/>
          </a:p>
          <a:p>
            <a:pPr lvl="1"/>
            <a:r>
              <a:rPr lang="en-US" sz="2400" dirty="0"/>
              <a:t>SSL session is comparable to IKE Phase 1</a:t>
            </a:r>
          </a:p>
          <a:p>
            <a:pPr lvl="1"/>
            <a:r>
              <a:rPr lang="en-US" sz="2400" dirty="0"/>
              <a:t>SSL connections are like IKE Phase 2</a:t>
            </a:r>
          </a:p>
          <a:p>
            <a:r>
              <a:rPr lang="en-US" sz="2800" dirty="0"/>
              <a:t>IKE </a:t>
            </a:r>
            <a:r>
              <a:rPr lang="en-US" sz="2800" b="1" dirty="0">
                <a:solidFill>
                  <a:schemeClr val="accent2"/>
                </a:solidFill>
              </a:rPr>
              <a:t>could</a:t>
            </a:r>
            <a:r>
              <a:rPr lang="en-US" sz="2800" dirty="0"/>
              <a:t> be used for lots of </a:t>
            </a:r>
            <a:r>
              <a:rPr lang="en-US" sz="2800" dirty="0"/>
              <a:t>things,</a:t>
            </a:r>
            <a:r>
              <a:rPr lang="en-US" sz="2800" dirty="0"/>
              <a:t> </a:t>
            </a:r>
            <a:r>
              <a:rPr lang="en-US" sz="2800" dirty="0"/>
              <a:t>but </a:t>
            </a:r>
            <a:r>
              <a:rPr lang="en-US" sz="2800" dirty="0"/>
              <a:t>in practice, it’s </a:t>
            </a:r>
            <a:r>
              <a:rPr lang="en-US" sz="2800" b="1" dirty="0">
                <a:solidFill>
                  <a:schemeClr val="accent2"/>
                </a:solidFill>
              </a:rPr>
              <a:t>not!</a:t>
            </a:r>
          </a:p>
        </p:txBody>
      </p:sp>
      <p:sp>
        <p:nvSpPr>
          <p:cNvPr id="1228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06B3787-F95A-C145-8593-8D7F0DF56FE3}" type="slidenum">
              <a:rPr lang="en-US" smtClean="0">
                <a:latin typeface="Times New Roman" charset="0"/>
              </a:rPr>
              <a:pPr/>
              <a:t>92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IKE Phase 2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3581400"/>
            <a:ext cx="8458200" cy="2667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Key </a:t>
            </a:r>
            <a:r>
              <a:rPr lang="en-US" sz="2400" dirty="0">
                <a:latin typeface="Times-Roman" charset="0"/>
              </a:rPr>
              <a:t>K, IC, RC</a:t>
            </a:r>
            <a:r>
              <a:rPr lang="en-US" sz="2400" dirty="0"/>
              <a:t> and </a:t>
            </a:r>
            <a:r>
              <a:rPr lang="en-US" sz="2400" dirty="0">
                <a:latin typeface="Times-Roman" charset="0"/>
              </a:rPr>
              <a:t>SA</a:t>
            </a:r>
            <a:r>
              <a:rPr lang="en-US" sz="2400" dirty="0"/>
              <a:t> known from Phase 1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Proposal </a:t>
            </a:r>
            <a:r>
              <a:rPr lang="en-US" sz="2400" dirty="0">
                <a:latin typeface="Times-Roman" charset="0"/>
              </a:rPr>
              <a:t>CP</a:t>
            </a:r>
            <a:r>
              <a:rPr lang="en-US" sz="2400" dirty="0"/>
              <a:t> includes ESP and/or AH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Hashes 1,2,3 depend on </a:t>
            </a:r>
            <a:r>
              <a:rPr lang="en-US" sz="2400" dirty="0">
                <a:latin typeface="Times-Roman" charset="0"/>
              </a:rPr>
              <a:t>SKEYID, SA, R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latin typeface="Times-Roman" charset="0"/>
              </a:rPr>
              <a:t>R</a:t>
            </a:r>
            <a:r>
              <a:rPr lang="en-US" sz="2400" baseline="-25000" dirty="0">
                <a:latin typeface="Times-Roman" charset="0"/>
              </a:rPr>
              <a:t>B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Keys derived from </a:t>
            </a:r>
            <a:r>
              <a:rPr lang="en-US" sz="2400" dirty="0">
                <a:latin typeface="Times-Roman" charset="0"/>
              </a:rPr>
              <a:t>KEYMAT = </a:t>
            </a:r>
            <a:r>
              <a:rPr lang="en-US" sz="2400" dirty="0" err="1">
                <a:latin typeface="Times-Roman" charset="0"/>
              </a:rPr>
              <a:t>h(SKEYID,R</a:t>
            </a:r>
            <a:r>
              <a:rPr lang="en-US" sz="2400" baseline="-25000" dirty="0" err="1">
                <a:latin typeface="Times-Roman" charset="0"/>
              </a:rPr>
              <a:t>A</a:t>
            </a:r>
            <a:r>
              <a:rPr lang="en-US" sz="2400" dirty="0" err="1">
                <a:latin typeface="Times-Roman" charset="0"/>
              </a:rPr>
              <a:t>,R</a:t>
            </a:r>
            <a:r>
              <a:rPr lang="en-US" sz="2400" baseline="-25000" dirty="0" err="1">
                <a:latin typeface="Times-Roman" charset="0"/>
              </a:rPr>
              <a:t>B</a:t>
            </a:r>
            <a:r>
              <a:rPr lang="en-US" sz="2400" dirty="0" err="1">
                <a:latin typeface="Times-Roman" charset="0"/>
              </a:rPr>
              <a:t>,junk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Recall </a:t>
            </a:r>
            <a:r>
              <a:rPr lang="en-US" sz="2400" dirty="0">
                <a:latin typeface="Times-Roman" charset="0"/>
              </a:rPr>
              <a:t>SKEYID</a:t>
            </a:r>
            <a:r>
              <a:rPr lang="en-US" sz="2400" dirty="0"/>
              <a:t> depends on phase 1 key method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Optional PFS (ephemeral </a:t>
            </a:r>
            <a:r>
              <a:rPr lang="en-US" sz="2400" dirty="0" err="1"/>
              <a:t>Diffie</a:t>
            </a:r>
            <a:r>
              <a:rPr lang="en-US" sz="2400" dirty="0"/>
              <a:t>-Hellman exchange)</a:t>
            </a:r>
          </a:p>
        </p:txBody>
      </p:sp>
      <p:sp>
        <p:nvSpPr>
          <p:cNvPr id="1239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1262A51-696E-D34F-8E5A-6E1684DEEB55}" type="slidenum">
              <a:rPr lang="en-US" smtClean="0">
                <a:latin typeface="Times New Roman" charset="0"/>
              </a:rPr>
              <a:pPr/>
              <a:t>93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3429000" y="18954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 flipH="1" flipV="1">
            <a:off x="3352800" y="25209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11" name="Rectangle 8"/>
          <p:cNvSpPr>
            <a:spLocks noChangeArrowheads="1"/>
          </p:cNvSpPr>
          <p:nvPr/>
        </p:nvSpPr>
        <p:spPr bwMode="auto">
          <a:xfrm>
            <a:off x="2284413" y="297180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Alice</a:t>
            </a:r>
          </a:p>
        </p:txBody>
      </p:sp>
      <p:sp>
        <p:nvSpPr>
          <p:cNvPr id="123912" name="Rectangle 9"/>
          <p:cNvSpPr>
            <a:spLocks noChangeArrowheads="1"/>
          </p:cNvSpPr>
          <p:nvPr/>
        </p:nvSpPr>
        <p:spPr bwMode="auto">
          <a:xfrm>
            <a:off x="9144001" y="298767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/>
              <a:t>Bob</a:t>
            </a:r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V="1">
            <a:off x="3429000" y="3114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4014788" y="1389063"/>
            <a:ext cx="3283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-Roman" charset="0"/>
              </a:rPr>
              <a:t>IC</a:t>
            </a:r>
            <a:r>
              <a:rPr lang="en-US" dirty="0">
                <a:latin typeface="Times-Roman" charset="0"/>
              </a:rPr>
              <a:t>, RC, CP, E</a:t>
            </a:r>
            <a:r>
              <a:rPr lang="en-US" dirty="0">
                <a:latin typeface="Times-Roman" charset="0"/>
              </a:rPr>
              <a:t>(hash1,SA,R</a:t>
            </a:r>
            <a:r>
              <a:rPr lang="en-US" baseline="-25000" dirty="0">
                <a:latin typeface="Times-Roman" charset="0"/>
              </a:rPr>
              <a:t>A</a:t>
            </a:r>
            <a:r>
              <a:rPr lang="en-US" dirty="0">
                <a:latin typeface="Times-Roman" charset="0"/>
              </a:rPr>
              <a:t>,K)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4389130" y="2028825"/>
            <a:ext cx="33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-Roman" charset="0"/>
              </a:rPr>
              <a:t>IC</a:t>
            </a:r>
            <a:r>
              <a:rPr lang="en-US" dirty="0">
                <a:latin typeface="Times-Roman" charset="0"/>
              </a:rPr>
              <a:t>, RC, CS, E</a:t>
            </a:r>
            <a:r>
              <a:rPr lang="en-US" dirty="0">
                <a:latin typeface="Times-Roman" charset="0"/>
              </a:rPr>
              <a:t>(hash2,SA,R</a:t>
            </a:r>
            <a:r>
              <a:rPr lang="en-US" baseline="-25000" dirty="0">
                <a:latin typeface="Times-Roman" charset="0"/>
              </a:rPr>
              <a:t>B</a:t>
            </a:r>
            <a:r>
              <a:rPr lang="en-US" dirty="0">
                <a:latin typeface="Times-Roman" charset="0"/>
              </a:rPr>
              <a:t>,K)</a:t>
            </a:r>
            <a:endParaRPr lang="en-US" sz="2000" baseline="-25000" dirty="0">
              <a:latin typeface="Times-Roman" charset="0"/>
            </a:endParaRP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4614863" y="2657475"/>
            <a:ext cx="2159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-Roman" charset="0"/>
              </a:rPr>
              <a:t>IC</a:t>
            </a:r>
            <a:r>
              <a:rPr lang="en-US" dirty="0">
                <a:latin typeface="Times-Roman" charset="0"/>
              </a:rPr>
              <a:t>, RC, E</a:t>
            </a:r>
            <a:r>
              <a:rPr lang="en-US" dirty="0">
                <a:latin typeface="Times-Roman" charset="0"/>
              </a:rPr>
              <a:t>(hash3,K)</a:t>
            </a:r>
            <a:endParaRPr lang="en-US" sz="2800" baseline="-25000" dirty="0">
              <a:latin typeface="Times-Roman" charset="0"/>
            </a:endParaRPr>
          </a:p>
        </p:txBody>
      </p:sp>
      <p:pic>
        <p:nvPicPr>
          <p:cNvPr id="123917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8050" y="1423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8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58276" y="1371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nimBg="1"/>
      <p:bldP spid="250887" grpId="0" animBg="1"/>
      <p:bldP spid="250890" grpId="0" animBg="1"/>
      <p:bldP spid="250891" grpId="0" autoUpdateAnimBg="0"/>
      <p:bldP spid="250892" grpId="0" autoUpdateAnimBg="0"/>
      <p:bldP spid="250893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IPSec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After IKE Phase 1, we have an IKE SA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After IKE Phase 2, we have an IPSec SA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Authentication completed and </a:t>
            </a:r>
            <a:r>
              <a:rPr lang="en-US" sz="2800" dirty="0"/>
              <a:t>have a shared symmetric </a:t>
            </a:r>
            <a:r>
              <a:rPr lang="en-US" sz="2800" dirty="0"/>
              <a:t>key (session key)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Now what?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want to protect </a:t>
            </a:r>
            <a:r>
              <a:rPr lang="en-US" sz="2400" b="1" dirty="0">
                <a:solidFill>
                  <a:schemeClr val="hlink"/>
                </a:solidFill>
              </a:rPr>
              <a:t>IP </a:t>
            </a:r>
            <a:r>
              <a:rPr lang="en-US" sz="2400" b="1" dirty="0" err="1">
                <a:solidFill>
                  <a:schemeClr val="hlink"/>
                </a:solidFill>
              </a:rPr>
              <a:t>datagrams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But what is an IP datagram?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From </a:t>
            </a:r>
            <a:r>
              <a:rPr lang="en-US" sz="2400" dirty="0"/>
              <a:t>the perspective of </a:t>
            </a:r>
            <a:r>
              <a:rPr lang="en-US" sz="2400" dirty="0"/>
              <a:t>IPSec…</a:t>
            </a:r>
            <a:endParaRPr lang="en-US" sz="2400" dirty="0"/>
          </a:p>
        </p:txBody>
      </p:sp>
      <p:sp>
        <p:nvSpPr>
          <p:cNvPr id="1249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C3C8DA3-9B5F-9046-9107-08CF80E8807E}" type="slidenum">
              <a:rPr lang="en-US" smtClean="0">
                <a:latin typeface="Times New Roman" charset="0"/>
              </a:rPr>
              <a:pPr/>
              <a:t>94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IP Review</a:t>
            </a:r>
          </a:p>
        </p:txBody>
      </p:sp>
      <p:sp>
        <p:nvSpPr>
          <p:cNvPr id="12595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3276600"/>
            <a:ext cx="80010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Where IP header is</a:t>
            </a:r>
            <a:r>
              <a:rPr lang="en-US"/>
              <a:t> </a:t>
            </a:r>
          </a:p>
        </p:txBody>
      </p:sp>
      <p:sp>
        <p:nvSpPr>
          <p:cNvPr id="1259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EDF1454-C510-BC48-A4C3-6183CDC45929}" type="slidenum">
              <a:rPr lang="en-US" smtClean="0">
                <a:latin typeface="Times New Roman" charset="0"/>
              </a:rPr>
              <a:pPr/>
              <a:t>95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25955" name="Picture 11" descr="ip.tif 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388" y="3786188"/>
            <a:ext cx="4545012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8" name="Rectangle 4"/>
          <p:cNvSpPr>
            <a:spLocks noChangeArrowheads="1"/>
          </p:cNvSpPr>
          <p:nvPr/>
        </p:nvSpPr>
        <p:spPr bwMode="auto">
          <a:xfrm>
            <a:off x="4192588" y="23876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/>
          </a:p>
        </p:txBody>
      </p:sp>
      <p:sp>
        <p:nvSpPr>
          <p:cNvPr id="125959" name="Rectangle 5"/>
          <p:cNvSpPr>
            <a:spLocks noChangeArrowheads="1"/>
          </p:cNvSpPr>
          <p:nvPr/>
        </p:nvSpPr>
        <p:spPr bwMode="auto">
          <a:xfrm>
            <a:off x="6391276" y="2362200"/>
            <a:ext cx="840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data</a:t>
            </a: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125960" name="Rectangle 6"/>
          <p:cNvSpPr>
            <a:spLocks noChangeArrowheads="1"/>
          </p:cNvSpPr>
          <p:nvPr/>
        </p:nvSpPr>
        <p:spPr bwMode="auto">
          <a:xfrm>
            <a:off x="4114800" y="2362200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61" name="Line 7"/>
          <p:cNvSpPr>
            <a:spLocks noChangeShapeType="1"/>
          </p:cNvSpPr>
          <p:nvPr/>
        </p:nvSpPr>
        <p:spPr bwMode="auto">
          <a:xfrm>
            <a:off x="6172200" y="2387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62" name="Rectangle 8"/>
          <p:cNvSpPr>
            <a:spLocks noChangeArrowheads="1"/>
          </p:cNvSpPr>
          <p:nvPr/>
        </p:nvSpPr>
        <p:spPr bwMode="auto">
          <a:xfrm>
            <a:off x="2209800" y="160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IP datagram is of the form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 and TCP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696200" cy="1905000"/>
          </a:xfrm>
        </p:spPr>
        <p:txBody>
          <a:bodyPr/>
          <a:lstStyle/>
          <a:p>
            <a:pPr eaLnBrk="1" hangingPunct="1"/>
            <a:r>
              <a:rPr lang="en-US" dirty="0"/>
              <a:t>Consider</a:t>
            </a:r>
            <a:r>
              <a:rPr lang="en-US" dirty="0" smtClean="0"/>
              <a:t> Web traffic, for example</a:t>
            </a:r>
          </a:p>
          <a:p>
            <a:pPr lvl="1" eaLnBrk="1" hangingPunct="1"/>
            <a:r>
              <a:rPr lang="en-US" dirty="0"/>
              <a:t>IP encapsulates TCP and…</a:t>
            </a:r>
          </a:p>
          <a:p>
            <a:pPr lvl="1" eaLnBrk="1" hangingPunct="1"/>
            <a:r>
              <a:rPr lang="en-US" dirty="0"/>
              <a:t>…TCP encapsulates HTTP</a:t>
            </a:r>
          </a:p>
        </p:txBody>
      </p:sp>
      <p:sp>
        <p:nvSpPr>
          <p:cNvPr id="1269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547C3D2-8AA2-FC45-815C-8AB270897530}" type="slidenum">
              <a:rPr lang="en-US" smtClean="0">
                <a:latin typeface="Times New Roman" charset="0"/>
              </a:rPr>
              <a:pPr/>
              <a:t>96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2516188" y="4772025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/>
          </a:p>
        </p:txBody>
      </p:sp>
      <p:sp>
        <p:nvSpPr>
          <p:cNvPr id="126982" name="Rectangle 5"/>
          <p:cNvSpPr>
            <a:spLocks noChangeArrowheads="1"/>
          </p:cNvSpPr>
          <p:nvPr/>
        </p:nvSpPr>
        <p:spPr bwMode="auto">
          <a:xfrm>
            <a:off x="4648200" y="4772025"/>
            <a:ext cx="1502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TCP hdr</a:t>
            </a:r>
            <a:endParaRPr lang="en-US" sz="3200"/>
          </a:p>
        </p:txBody>
      </p:sp>
      <p:sp>
        <p:nvSpPr>
          <p:cNvPr id="126983" name="Rectangle 6"/>
          <p:cNvSpPr>
            <a:spLocks noChangeArrowheads="1"/>
          </p:cNvSpPr>
          <p:nvPr/>
        </p:nvSpPr>
        <p:spPr bwMode="auto">
          <a:xfrm>
            <a:off x="2438400" y="4724400"/>
            <a:ext cx="76200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4" name="Line 7"/>
          <p:cNvSpPr>
            <a:spLocks noChangeShapeType="1"/>
          </p:cNvSpPr>
          <p:nvPr/>
        </p:nvSpPr>
        <p:spPr bwMode="auto">
          <a:xfrm>
            <a:off x="44958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5" name="Line 8"/>
          <p:cNvSpPr>
            <a:spLocks noChangeShapeType="1"/>
          </p:cNvSpPr>
          <p:nvPr/>
        </p:nvSpPr>
        <p:spPr bwMode="auto">
          <a:xfrm>
            <a:off x="63246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6" name="Line 9"/>
          <p:cNvSpPr>
            <a:spLocks noChangeShapeType="1"/>
          </p:cNvSpPr>
          <p:nvPr/>
        </p:nvSpPr>
        <p:spPr bwMode="auto">
          <a:xfrm>
            <a:off x="83058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7" name="Rectangle 10"/>
          <p:cNvSpPr>
            <a:spLocks noChangeArrowheads="1"/>
          </p:cNvSpPr>
          <p:nvPr/>
        </p:nvSpPr>
        <p:spPr bwMode="auto">
          <a:xfrm>
            <a:off x="6348413" y="4772025"/>
            <a:ext cx="1776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HTTP hdr</a:t>
            </a:r>
            <a:endParaRPr lang="en-US" sz="3200"/>
          </a:p>
        </p:txBody>
      </p:sp>
      <p:sp>
        <p:nvSpPr>
          <p:cNvPr id="126988" name="Rectangle 11"/>
          <p:cNvSpPr>
            <a:spLocks noChangeArrowheads="1"/>
          </p:cNvSpPr>
          <p:nvPr/>
        </p:nvSpPr>
        <p:spPr bwMode="auto">
          <a:xfrm>
            <a:off x="8370888" y="4772025"/>
            <a:ext cx="14895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app data</a:t>
            </a:r>
            <a:endParaRPr lang="en-US" sz="3200"/>
          </a:p>
        </p:txBody>
      </p:sp>
      <p:sp>
        <p:nvSpPr>
          <p:cNvPr id="126989" name="Rectangle 12"/>
          <p:cNvSpPr>
            <a:spLocks noChangeArrowheads="1"/>
          </p:cNvSpPr>
          <p:nvPr/>
        </p:nvSpPr>
        <p:spPr bwMode="auto">
          <a:xfrm>
            <a:off x="2516188" y="36068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/>
          </a:p>
        </p:txBody>
      </p:sp>
      <p:sp>
        <p:nvSpPr>
          <p:cNvPr id="126990" name="Rectangle 13"/>
          <p:cNvSpPr>
            <a:spLocks noChangeArrowheads="1"/>
          </p:cNvSpPr>
          <p:nvPr/>
        </p:nvSpPr>
        <p:spPr bwMode="auto">
          <a:xfrm>
            <a:off x="4714876" y="3581400"/>
            <a:ext cx="840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data</a:t>
            </a:r>
            <a:endParaRPr lang="en-US" sz="3200">
              <a:solidFill>
                <a:schemeClr val="hlink"/>
              </a:solidFill>
            </a:endParaRPr>
          </a:p>
        </p:txBody>
      </p:sp>
      <p:sp>
        <p:nvSpPr>
          <p:cNvPr id="126991" name="Rectangle 14"/>
          <p:cNvSpPr>
            <a:spLocks noChangeArrowheads="1"/>
          </p:cNvSpPr>
          <p:nvPr/>
        </p:nvSpPr>
        <p:spPr bwMode="auto">
          <a:xfrm>
            <a:off x="2438400" y="3581400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2" name="Line 15"/>
          <p:cNvSpPr>
            <a:spLocks noChangeShapeType="1"/>
          </p:cNvSpPr>
          <p:nvPr/>
        </p:nvSpPr>
        <p:spPr bwMode="auto">
          <a:xfrm>
            <a:off x="4495800" y="3606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3" name="Line 16"/>
          <p:cNvSpPr>
            <a:spLocks noChangeShapeType="1"/>
          </p:cNvSpPr>
          <p:nvPr/>
        </p:nvSpPr>
        <p:spPr bwMode="auto">
          <a:xfrm>
            <a:off x="5181600" y="4216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4" name="Line 17"/>
          <p:cNvSpPr>
            <a:spLocks noChangeShapeType="1"/>
          </p:cNvSpPr>
          <p:nvPr/>
        </p:nvSpPr>
        <p:spPr bwMode="auto">
          <a:xfrm>
            <a:off x="5410200" y="4216400"/>
            <a:ext cx="1447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5" name="Line 18"/>
          <p:cNvSpPr>
            <a:spLocks noChangeShapeType="1"/>
          </p:cNvSpPr>
          <p:nvPr/>
        </p:nvSpPr>
        <p:spPr bwMode="auto">
          <a:xfrm>
            <a:off x="5791200" y="4216400"/>
            <a:ext cx="3276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6" name="Rectangle 19"/>
          <p:cNvSpPr>
            <a:spLocks noChangeArrowheads="1"/>
          </p:cNvSpPr>
          <p:nvPr/>
        </p:nvSpPr>
        <p:spPr bwMode="auto">
          <a:xfrm>
            <a:off x="2209800" y="55626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IP</a:t>
            </a:r>
            <a:r>
              <a:rPr lang="en-US" sz="3200">
                <a:solidFill>
                  <a:schemeClr val="accent1"/>
                </a:solidFill>
              </a:rPr>
              <a:t> </a:t>
            </a:r>
            <a:r>
              <a:rPr lang="en-US" sz="3200">
                <a:solidFill>
                  <a:schemeClr val="hlink"/>
                </a:solidFill>
              </a:rPr>
              <a:t>data</a:t>
            </a:r>
            <a:r>
              <a:rPr lang="en-US" sz="3200"/>
              <a:t> includes TCP header,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Transport Mode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467600" cy="609600"/>
          </a:xfrm>
        </p:spPr>
        <p:txBody>
          <a:bodyPr/>
          <a:lstStyle/>
          <a:p>
            <a:pPr eaLnBrk="1" hangingPunct="1"/>
            <a:r>
              <a:rPr lang="en-US" sz="2800"/>
              <a:t>IPSec </a:t>
            </a:r>
            <a:r>
              <a:rPr lang="en-US" sz="2800" b="1">
                <a:solidFill>
                  <a:schemeClr val="accent2"/>
                </a:solidFill>
              </a:rPr>
              <a:t>Transport Mode</a:t>
            </a:r>
            <a:endParaRPr lang="en-US"/>
          </a:p>
        </p:txBody>
      </p:sp>
      <p:sp>
        <p:nvSpPr>
          <p:cNvPr id="1280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5F8C701-C905-9A4B-9555-52620C60EF51}" type="slidenum">
              <a:rPr lang="en-US" smtClean="0">
                <a:latin typeface="Times New Roman" charset="0"/>
              </a:rPr>
              <a:pPr/>
              <a:t>97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4191001" y="2057400"/>
            <a:ext cx="1231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 header</a:t>
            </a:r>
            <a:endParaRPr 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5611813" y="2076450"/>
            <a:ext cx="651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data</a:t>
            </a:r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4191001" y="3067050"/>
            <a:ext cx="1231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5638801" y="3067050"/>
            <a:ext cx="1604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IPSec header</a:t>
            </a:r>
            <a:endParaRPr lang="en-US" dirty="0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7494587" y="3055938"/>
            <a:ext cx="651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data</a:t>
            </a:r>
            <a:endParaRPr lang="en-US" dirty="0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4191000" y="20653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4191000" y="3048000"/>
            <a:ext cx="4038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5562600" y="2065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5562600" y="3055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7467600" y="3055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4876800" y="25225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6324600" y="2522538"/>
            <a:ext cx="14478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2209800" y="3657600"/>
            <a:ext cx="800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Transport mode designed for </a:t>
            </a:r>
            <a:r>
              <a:rPr lang="en-US" sz="2800" i="1" dirty="0"/>
              <a:t>host-to-host</a:t>
            </a:r>
            <a:endParaRPr lang="en-US" sz="2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Transport mode is efficient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Adds minimal amount of extra header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The original header remains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Passive attacker can see who is talking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7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Host-to-Host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28800"/>
            <a:ext cx="7772400" cy="762000"/>
          </a:xfrm>
        </p:spPr>
        <p:txBody>
          <a:bodyPr/>
          <a:lstStyle/>
          <a:p>
            <a:r>
              <a:rPr lang="en-US" dirty="0" smtClean="0"/>
              <a:t>IPSec transport mode used 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98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host-h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2667000"/>
            <a:ext cx="7739095" cy="2057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9800" y="49530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  <a:defRPr/>
            </a:pPr>
            <a:r>
              <a:rPr lang="en-US" sz="3200" kern="0" dirty="0">
                <a:ea typeface="ＭＳ Ｐゴシック" charset="-128"/>
                <a:cs typeface="ＭＳ Ｐゴシック" charset="-128"/>
              </a:rPr>
              <a:t>There may be firewalls in between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SzPct val="95000"/>
              <a:buFont typeface="Courier New"/>
              <a:buChar char="o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If so, is that a problem?</a:t>
            </a:r>
            <a:endParaRPr lang="en-US" sz="2800" kern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Tunnel Mode</a:t>
            </a:r>
          </a:p>
        </p:txBody>
      </p:sp>
      <p:sp>
        <p:nvSpPr>
          <p:cNvPr id="1290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D6A3C1A-4E2B-724E-970C-2AF01073C945}" type="slidenum">
              <a:rPr lang="en-US" smtClean="0">
                <a:latin typeface="Times New Roman" charset="0"/>
              </a:rPr>
              <a:pPr/>
              <a:t>99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09800" y="13716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IPSec </a:t>
            </a:r>
            <a:r>
              <a:rPr lang="en-US" sz="2800">
                <a:solidFill>
                  <a:schemeClr val="accent2"/>
                </a:solidFill>
              </a:rPr>
              <a:t>Tunnel Mode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6034089" y="1981200"/>
            <a:ext cx="1231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 header</a:t>
            </a:r>
            <a:endParaRPr lang="en-US"/>
          </a:p>
        </p:txBody>
      </p:sp>
      <p:sp>
        <p:nvSpPr>
          <p:cNvPr id="129030" name="Rectangle 18"/>
          <p:cNvSpPr>
            <a:spLocks noChangeArrowheads="1"/>
          </p:cNvSpPr>
          <p:nvPr/>
        </p:nvSpPr>
        <p:spPr bwMode="auto">
          <a:xfrm>
            <a:off x="7440613" y="2000250"/>
            <a:ext cx="651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data</a:t>
            </a:r>
            <a:endParaRPr lang="en-US"/>
          </a:p>
        </p:txBody>
      </p:sp>
      <p:sp>
        <p:nvSpPr>
          <p:cNvPr id="129031" name="Rectangle 19"/>
          <p:cNvSpPr>
            <a:spLocks noChangeArrowheads="1"/>
          </p:cNvSpPr>
          <p:nvPr/>
        </p:nvSpPr>
        <p:spPr bwMode="auto">
          <a:xfrm>
            <a:off x="3025775" y="2982913"/>
            <a:ext cx="1388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new IP hdr</a:t>
            </a:r>
            <a:endParaRPr lang="en-US"/>
          </a:p>
        </p:txBody>
      </p:sp>
      <p:sp>
        <p:nvSpPr>
          <p:cNvPr id="129032" name="Rectangle 20"/>
          <p:cNvSpPr>
            <a:spLocks noChangeArrowheads="1"/>
          </p:cNvSpPr>
          <p:nvPr/>
        </p:nvSpPr>
        <p:spPr bwMode="auto">
          <a:xfrm>
            <a:off x="4495800" y="2982913"/>
            <a:ext cx="12458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IPSec </a:t>
            </a:r>
            <a:r>
              <a:rPr lang="en-US" sz="2000" dirty="0" err="1">
                <a:solidFill>
                  <a:srgbClr val="FF0000"/>
                </a:solidFill>
              </a:rPr>
              <a:t>hdr</a:t>
            </a:r>
            <a:endParaRPr lang="en-US" dirty="0"/>
          </a:p>
        </p:txBody>
      </p:sp>
      <p:sp>
        <p:nvSpPr>
          <p:cNvPr id="129033" name="Rectangle 21"/>
          <p:cNvSpPr>
            <a:spLocks noChangeArrowheads="1"/>
          </p:cNvSpPr>
          <p:nvPr/>
        </p:nvSpPr>
        <p:spPr bwMode="auto">
          <a:xfrm>
            <a:off x="6019801" y="2971800"/>
            <a:ext cx="1231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/>
          </a:p>
        </p:txBody>
      </p:sp>
      <p:sp>
        <p:nvSpPr>
          <p:cNvPr id="129034" name="Rectangle 22"/>
          <p:cNvSpPr>
            <a:spLocks noChangeArrowheads="1"/>
          </p:cNvSpPr>
          <p:nvPr/>
        </p:nvSpPr>
        <p:spPr bwMode="auto">
          <a:xfrm>
            <a:off x="6019800" y="19891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Rectangle 23"/>
          <p:cNvSpPr>
            <a:spLocks noChangeArrowheads="1"/>
          </p:cNvSpPr>
          <p:nvPr/>
        </p:nvSpPr>
        <p:spPr bwMode="auto">
          <a:xfrm>
            <a:off x="2971800" y="29718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24"/>
          <p:cNvSpPr>
            <a:spLocks noChangeShapeType="1"/>
          </p:cNvSpPr>
          <p:nvPr/>
        </p:nvSpPr>
        <p:spPr bwMode="auto">
          <a:xfrm>
            <a:off x="7391400" y="19891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25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26"/>
          <p:cNvSpPr>
            <a:spLocks noChangeShapeType="1"/>
          </p:cNvSpPr>
          <p:nvPr/>
        </p:nvSpPr>
        <p:spPr bwMode="auto">
          <a:xfrm>
            <a:off x="6019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27"/>
          <p:cNvSpPr>
            <a:spLocks noChangeShapeType="1"/>
          </p:cNvSpPr>
          <p:nvPr/>
        </p:nvSpPr>
        <p:spPr bwMode="auto">
          <a:xfrm>
            <a:off x="6781800" y="24384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28"/>
          <p:cNvSpPr>
            <a:spLocks noChangeShapeType="1"/>
          </p:cNvSpPr>
          <p:nvPr/>
        </p:nvSpPr>
        <p:spPr bwMode="auto">
          <a:xfrm>
            <a:off x="7772400" y="24384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Rectangle 29"/>
          <p:cNvSpPr>
            <a:spLocks noChangeArrowheads="1"/>
          </p:cNvSpPr>
          <p:nvPr/>
        </p:nvSpPr>
        <p:spPr bwMode="auto">
          <a:xfrm>
            <a:off x="7440613" y="2982913"/>
            <a:ext cx="651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/>
          </a:p>
        </p:txBody>
      </p:sp>
      <p:sp>
        <p:nvSpPr>
          <p:cNvPr id="129042" name="Line 30"/>
          <p:cNvSpPr>
            <a:spLocks noChangeShapeType="1"/>
          </p:cNvSpPr>
          <p:nvPr/>
        </p:nvSpPr>
        <p:spPr bwMode="auto">
          <a:xfrm>
            <a:off x="7391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2209800" y="36576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Tunnel mode for </a:t>
            </a:r>
            <a:r>
              <a:rPr lang="en-US" sz="2800" i="1" dirty="0"/>
              <a:t>firewall-to-firewall</a:t>
            </a:r>
            <a:r>
              <a:rPr lang="en-US" sz="2800" dirty="0"/>
              <a:t> traffic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Original IP packet encapsulated in IPSec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Original IP header not visible to attacker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New IP header from firewall to firewall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Attacker does not know which hosts are talking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7656</TotalTime>
  <Words>8378</Words>
  <Application>Microsoft Office PowerPoint</Application>
  <PresentationFormat>Widescreen</PresentationFormat>
  <Paragraphs>1470</Paragraphs>
  <Slides>148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65" baseType="lpstr">
      <vt:lpstr>ＭＳ Ｐゴシック</vt:lpstr>
      <vt:lpstr>Arial</vt:lpstr>
      <vt:lpstr>Calibri</vt:lpstr>
      <vt:lpstr>Calisto MT</vt:lpstr>
      <vt:lpstr>Comic Sans MS</vt:lpstr>
      <vt:lpstr>Comic Sans Times-RomanMS</vt:lpstr>
      <vt:lpstr>Courier</vt:lpstr>
      <vt:lpstr>Courier New</vt:lpstr>
      <vt:lpstr>New Times Roman</vt:lpstr>
      <vt:lpstr>Symbol</vt:lpstr>
      <vt:lpstr>Times</vt:lpstr>
      <vt:lpstr>Times New Roman</vt:lpstr>
      <vt:lpstr>Times-Roman</vt:lpstr>
      <vt:lpstr>Trebuchet MS</vt:lpstr>
      <vt:lpstr>Wingdings</vt:lpstr>
      <vt:lpstr>Wingdings 2</vt:lpstr>
      <vt:lpstr>Slate</vt:lpstr>
      <vt:lpstr>Part III: Protocols</vt:lpstr>
      <vt:lpstr>Protocol</vt:lpstr>
      <vt:lpstr>Protocols</vt:lpstr>
      <vt:lpstr>Ideal Security Protocol</vt:lpstr>
      <vt:lpstr>Chapter 9:  Simple Security Protocols </vt:lpstr>
      <vt:lpstr>Secure Entry to NSA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Nonce</vt:lpstr>
      <vt:lpstr>Challenge-Response</vt:lpstr>
      <vt:lpstr>Generic Challenge-Response</vt:lpstr>
      <vt:lpstr>Symmetric Key Notation</vt:lpstr>
      <vt:lpstr>Authentication: Symmetric Key</vt:lpstr>
      <vt:lpstr>Authenticate Alice Using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Public Key Authentication and Session Key</vt:lpstr>
      <vt:lpstr>Timestamps</vt:lpstr>
      <vt:lpstr>Public Key Authentication with Timestamp T</vt:lpstr>
      <vt:lpstr>Public Key Authentication with Timestamp T</vt:lpstr>
      <vt:lpstr>Public Key Authentication with Timestamp T</vt:lpstr>
      <vt:lpstr>Public Key Authentication</vt:lpstr>
      <vt:lpstr>Public Key Authentication with Timestamp T</vt:lpstr>
      <vt:lpstr>Perfect Forward Secrecy</vt:lpstr>
      <vt:lpstr>Perfect Forward Secrecy</vt:lpstr>
      <vt:lpstr>Naïve Session Key Protocol</vt:lpstr>
      <vt:lpstr>Perfect Forward Secrecy</vt:lpstr>
      <vt:lpstr>Perfect Forward Secrecy</vt:lpstr>
      <vt:lpstr>Mutual Authentication, Session Key and PFS</vt:lpstr>
      <vt:lpstr>Secure Shell (SSH)</vt:lpstr>
      <vt:lpstr>SSH</vt:lpstr>
      <vt:lpstr>SSH</vt:lpstr>
      <vt:lpstr>Simplified SSH</vt:lpstr>
      <vt:lpstr>MiM Attack on SSH?</vt:lpstr>
      <vt:lpstr>Secure Socket Layer</vt:lpstr>
      <vt:lpstr>Socket layer</vt:lpstr>
      <vt:lpstr>What is SSL?</vt:lpstr>
      <vt:lpstr>Simple SSL-like Protocol</vt:lpstr>
      <vt:lpstr>Simplified SSL Protocol</vt:lpstr>
      <vt:lpstr>SSL Keys</vt:lpstr>
      <vt:lpstr>SSL Authentication</vt:lpstr>
      <vt:lpstr>SSL MiM Attack?</vt:lpstr>
      <vt:lpstr>SSL Sessions vs Connections</vt:lpstr>
      <vt:lpstr>SSL Connection</vt:lpstr>
      <vt:lpstr>SSL vs IPSec</vt:lpstr>
      <vt:lpstr>SSL vs IPSec</vt:lpstr>
      <vt:lpstr>IPSec</vt:lpstr>
      <vt:lpstr>IPSec and SSL</vt:lpstr>
      <vt:lpstr>IPSec and Complexity</vt:lpstr>
      <vt:lpstr>IKE and ESP/AH</vt:lpstr>
      <vt:lpstr>IKE</vt:lpstr>
      <vt:lpstr>IKE</vt:lpstr>
      <vt:lpstr>IKE Phase 1</vt:lpstr>
      <vt:lpstr>IKE Phase 1</vt:lpstr>
      <vt:lpstr>IKE Phase 1</vt:lpstr>
      <vt:lpstr>IKE Phase 1: Digital Signature (Main Mode)</vt:lpstr>
      <vt:lpstr>IKE Phase 1: Public Key Signature (Aggressive Mode)</vt:lpstr>
      <vt:lpstr>Main vs Aggressive Modes</vt:lpstr>
      <vt:lpstr>IKE Phase 1: Symmetric Key (Main Mode)</vt:lpstr>
      <vt:lpstr>Problems with Symmetric Key (Main Mode)</vt:lpstr>
      <vt:lpstr>IKE Phase 1: Symmetric Key (Aggressive Mode)</vt:lpstr>
      <vt:lpstr>IKE Phase 1: Public Key Encryption (Main Mode)</vt:lpstr>
      <vt:lpstr>IKE Phase 1: Public Key Encryption (Aggressive Mode)</vt:lpstr>
      <vt:lpstr>Public Key Encryption Issue?</vt:lpstr>
      <vt:lpstr>Public Key Encryption Issue?</vt:lpstr>
      <vt:lpstr>Plausible Deniability</vt:lpstr>
      <vt:lpstr>IKE Phase 1 “Cookies”</vt:lpstr>
      <vt:lpstr>IKE Phase 1 Summary</vt:lpstr>
      <vt:lpstr>IKE Phase 2</vt:lpstr>
      <vt:lpstr>IKE Phase 2</vt:lpstr>
      <vt:lpstr>IPSec</vt:lpstr>
      <vt:lpstr>IP Review</vt:lpstr>
      <vt:lpstr>IP and TCP</vt:lpstr>
      <vt:lpstr>IPSec Transport Mode</vt:lpstr>
      <vt:lpstr>IPSec: Host-to-Host</vt:lpstr>
      <vt:lpstr>IPSec Tunnel Mode</vt:lpstr>
      <vt:lpstr>IPSec: Firewall-to-Firewall</vt:lpstr>
      <vt:lpstr>Comparison of IPSec Modes</vt:lpstr>
      <vt:lpstr>IPSec Security</vt:lpstr>
      <vt:lpstr>AH vs ESP</vt:lpstr>
      <vt:lpstr>ESP NULL Encryption</vt:lpstr>
      <vt:lpstr>Why Does AH Exist? (1)</vt:lpstr>
      <vt:lpstr>Why Does AH Exist? (2)</vt:lpstr>
      <vt:lpstr>Why Does AH Exist? (3)</vt:lpstr>
      <vt:lpstr>Kerberos</vt:lpstr>
      <vt:lpstr>Kerberos</vt:lpstr>
      <vt:lpstr>Motivation for Kerberos</vt:lpstr>
      <vt:lpstr>Kerberos KDC</vt:lpstr>
      <vt:lpstr>Kerberos Tickets</vt:lpstr>
      <vt:lpstr>Kerberized Login</vt:lpstr>
      <vt:lpstr>Kerberized Login</vt:lpstr>
      <vt:lpstr>Alice Requests “Ticket to Bob”</vt:lpstr>
      <vt:lpstr>Alice Uses Ticket to Bob</vt:lpstr>
      <vt:lpstr>Kerberos</vt:lpstr>
      <vt:lpstr>Questions about Kerberos</vt:lpstr>
      <vt:lpstr>Kerberos Alternatives</vt:lpstr>
      <vt:lpstr>Kerberos Keys</vt:lpstr>
      <vt:lpstr>WEP</vt:lpstr>
      <vt:lpstr>WEP</vt:lpstr>
      <vt:lpstr>WEP Authentication</vt:lpstr>
      <vt:lpstr>WEP Issues</vt:lpstr>
      <vt:lpstr>WEP Integrity Problems</vt:lpstr>
      <vt:lpstr>More WEP Integrity Issues</vt:lpstr>
      <vt:lpstr>WEP Key</vt:lpstr>
      <vt:lpstr>Cryptanalytic Attack</vt:lpstr>
      <vt:lpstr>Cryptanalytic Attack</vt:lpstr>
      <vt:lpstr>WEP Conclusions</vt:lpstr>
      <vt:lpstr>GSM (In)Security</vt:lpstr>
      <vt:lpstr>Cell Phones</vt:lpstr>
      <vt:lpstr>GSM System Overview</vt:lpstr>
      <vt:lpstr>GSM System Components</vt:lpstr>
      <vt:lpstr>GSM System Components</vt:lpstr>
      <vt:lpstr>GSM Security Goals</vt:lpstr>
      <vt:lpstr>GSM Security Features</vt:lpstr>
      <vt:lpstr>GSM: Anonymity</vt:lpstr>
      <vt:lpstr>GSM: Authentication</vt:lpstr>
      <vt:lpstr>GSM: Confidentiality</vt:lpstr>
      <vt:lpstr>GSM Security</vt:lpstr>
      <vt:lpstr>GSM Insecurity (1)</vt:lpstr>
      <vt:lpstr>GSM Insecurity (2)</vt:lpstr>
      <vt:lpstr>GSM Insecurity (3)</vt:lpstr>
      <vt:lpstr>GSM Insecurity (4)</vt:lpstr>
      <vt:lpstr>GSM Conclusion</vt:lpstr>
      <vt:lpstr>3rd Generation Partnership Project (3GPP)</vt:lpstr>
      <vt:lpstr>Protocols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subject/>
  <dc:creator>Mark Stamp</dc:creator>
  <cp:keywords/>
  <dc:description/>
  <cp:lastModifiedBy>Saquib Mullanavar</cp:lastModifiedBy>
  <cp:revision>1183</cp:revision>
  <cp:lastPrinted>2011-05-18T13:24:01Z</cp:lastPrinted>
  <dcterms:created xsi:type="dcterms:W3CDTF">2015-11-21T16:02:06Z</dcterms:created>
  <dcterms:modified xsi:type="dcterms:W3CDTF">2019-11-05T04:21:12Z</dcterms:modified>
  <cp:category/>
</cp:coreProperties>
</file>