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5" r:id="rId5"/>
    <p:sldId id="266" r:id="rId6"/>
    <p:sldId id="262" r:id="rId7"/>
    <p:sldId id="264" r:id="rId8"/>
    <p:sldId id="263" r:id="rId9"/>
    <p:sldId id="257" r:id="rId10"/>
    <p:sldId id="258" r:id="rId11"/>
    <p:sldId id="259" r:id="rId1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59" autoAdjust="0"/>
    <p:restoredTop sz="86444" autoAdjust="0"/>
  </p:normalViewPr>
  <p:slideViewPr>
    <p:cSldViewPr>
      <p:cViewPr varScale="1">
        <p:scale>
          <a:sx n="60" d="100"/>
          <a:sy n="60" d="100"/>
        </p:scale>
        <p:origin x="-79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44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25/07/2019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25/07/2019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25/07/2019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25/07/2019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25/07/2019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25/07/2019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25/07/2019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25/07/2019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67544" y="1052736"/>
            <a:ext cx="4038600" cy="2592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4008" y="1052737"/>
            <a:ext cx="4038600" cy="2592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25/07/2019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3"/>
          </p:nvPr>
        </p:nvSpPr>
        <p:spPr>
          <a:xfrm>
            <a:off x="468313" y="3717032"/>
            <a:ext cx="4032250" cy="2520256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ca-ES" dirty="0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4"/>
          </p:nvPr>
        </p:nvSpPr>
        <p:spPr>
          <a:xfrm>
            <a:off x="4643439" y="3717032"/>
            <a:ext cx="4033018" cy="2520256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ca-E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67544" y="1052736"/>
            <a:ext cx="4038600" cy="17281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4008" y="1052737"/>
            <a:ext cx="4038600" cy="172819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25/07/2019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3"/>
          </p:nvPr>
        </p:nvSpPr>
        <p:spPr>
          <a:xfrm>
            <a:off x="467544" y="2852936"/>
            <a:ext cx="4032250" cy="18002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ca-ES" dirty="0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4"/>
          </p:nvPr>
        </p:nvSpPr>
        <p:spPr>
          <a:xfrm>
            <a:off x="4644008" y="2852936"/>
            <a:ext cx="4033018" cy="18002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ca-ES" dirty="0"/>
          </a:p>
        </p:txBody>
      </p:sp>
      <p:sp>
        <p:nvSpPr>
          <p:cNvPr id="12" name="11 Marcador de contenido"/>
          <p:cNvSpPr>
            <a:spLocks noGrp="1"/>
          </p:cNvSpPr>
          <p:nvPr>
            <p:ph sz="quarter" idx="15"/>
          </p:nvPr>
        </p:nvSpPr>
        <p:spPr>
          <a:xfrm>
            <a:off x="468313" y="4724400"/>
            <a:ext cx="4032250" cy="1584325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14" name="13 Marcador de contenido"/>
          <p:cNvSpPr>
            <a:spLocks noGrp="1"/>
          </p:cNvSpPr>
          <p:nvPr>
            <p:ph sz="quarter" idx="16"/>
          </p:nvPr>
        </p:nvSpPr>
        <p:spPr>
          <a:xfrm>
            <a:off x="4643438" y="4724400"/>
            <a:ext cx="4032250" cy="1584325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25/07/2019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25/07/2019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25/07/2019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25/07/2019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61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283968" y="332656"/>
            <a:ext cx="144016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Maps and tiles FULL</a:t>
            </a:r>
            <a:endParaRPr lang="en-US" dirty="0"/>
          </a:p>
        </p:txBody>
      </p:sp>
      <p:sp>
        <p:nvSpPr>
          <p:cNvPr id="5" name="4 CuadroTexto"/>
          <p:cNvSpPr txBox="1"/>
          <p:nvPr/>
        </p:nvSpPr>
        <p:spPr>
          <a:xfrm>
            <a:off x="1115616" y="1484784"/>
            <a:ext cx="151216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Map </a:t>
            </a:r>
          </a:p>
          <a:p>
            <a:pPr algn="ctr"/>
            <a:r>
              <a:rPr lang="en-US" dirty="0" smtClean="0"/>
              <a:t>&gt;1 collections</a:t>
            </a:r>
            <a:endParaRPr lang="en-US" dirty="0"/>
          </a:p>
        </p:txBody>
      </p:sp>
      <p:sp>
        <p:nvSpPr>
          <p:cNvPr id="6" name="5 CuadroTexto"/>
          <p:cNvSpPr txBox="1"/>
          <p:nvPr/>
        </p:nvSpPr>
        <p:spPr>
          <a:xfrm>
            <a:off x="1835696" y="5013176"/>
            <a:ext cx="18002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Domains</a:t>
            </a:r>
          </a:p>
          <a:p>
            <a:pPr algn="ctr"/>
            <a:r>
              <a:rPr lang="en-US" dirty="0" smtClean="0"/>
              <a:t>Maps and Tiles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4572000" y="5517232"/>
            <a:ext cx="144016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Domains</a:t>
            </a:r>
          </a:p>
          <a:p>
            <a:pPr algn="ctr"/>
            <a:r>
              <a:rPr lang="en-US" smtClean="0"/>
              <a:t>Common</a:t>
            </a:r>
            <a:endParaRPr lang="en-US"/>
          </a:p>
        </p:txBody>
      </p:sp>
      <p:sp>
        <p:nvSpPr>
          <p:cNvPr id="8" name="7 CuadroTexto"/>
          <p:cNvSpPr txBox="1"/>
          <p:nvPr/>
        </p:nvSpPr>
        <p:spPr>
          <a:xfrm>
            <a:off x="3779912" y="3356992"/>
            <a:ext cx="144016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Domains</a:t>
            </a:r>
          </a:p>
          <a:p>
            <a:pPr algn="ctr"/>
            <a:r>
              <a:rPr lang="en-US" smtClean="0"/>
              <a:t>Tiles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2051720" y="3356992"/>
            <a:ext cx="144016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Domains</a:t>
            </a:r>
          </a:p>
          <a:p>
            <a:pPr algn="ctr"/>
            <a:r>
              <a:rPr lang="en-US" smtClean="0"/>
              <a:t>Maps</a:t>
            </a:r>
          </a:p>
        </p:txBody>
      </p:sp>
      <p:cxnSp>
        <p:nvCxnSpPr>
          <p:cNvPr id="12" name="11 Conector recto de flecha"/>
          <p:cNvCxnSpPr>
            <a:stCxn id="8" idx="2"/>
            <a:endCxn id="6" idx="0"/>
          </p:cNvCxnSpPr>
          <p:nvPr/>
        </p:nvCxnSpPr>
        <p:spPr>
          <a:xfrm flipH="1">
            <a:off x="2735796" y="4003323"/>
            <a:ext cx="1764196" cy="1009853"/>
          </a:xfrm>
          <a:prstGeom prst="straightConnector1">
            <a:avLst/>
          </a:prstGeom>
          <a:ln w="28575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>
            <a:stCxn id="9" idx="2"/>
            <a:endCxn id="6" idx="0"/>
          </p:cNvCxnSpPr>
          <p:nvPr/>
        </p:nvCxnSpPr>
        <p:spPr>
          <a:xfrm flipH="1">
            <a:off x="2735796" y="4003323"/>
            <a:ext cx="36004" cy="1009853"/>
          </a:xfrm>
          <a:prstGeom prst="straightConnector1">
            <a:avLst/>
          </a:prstGeom>
          <a:ln w="28575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>
            <a:stCxn id="8" idx="2"/>
            <a:endCxn id="7" idx="0"/>
          </p:cNvCxnSpPr>
          <p:nvPr/>
        </p:nvCxnSpPr>
        <p:spPr>
          <a:xfrm>
            <a:off x="4499992" y="4003323"/>
            <a:ext cx="792088" cy="151390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>
            <a:stCxn id="9" idx="2"/>
            <a:endCxn id="7" idx="0"/>
          </p:cNvCxnSpPr>
          <p:nvPr/>
        </p:nvCxnSpPr>
        <p:spPr>
          <a:xfrm>
            <a:off x="2771800" y="4003323"/>
            <a:ext cx="2520280" cy="151390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>
            <a:stCxn id="5" idx="2"/>
            <a:endCxn id="9" idx="0"/>
          </p:cNvCxnSpPr>
          <p:nvPr/>
        </p:nvCxnSpPr>
        <p:spPr>
          <a:xfrm>
            <a:off x="1871700" y="2131115"/>
            <a:ext cx="900100" cy="122587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 de flecha"/>
          <p:cNvCxnSpPr>
            <a:stCxn id="4" idx="2"/>
            <a:endCxn id="9" idx="0"/>
          </p:cNvCxnSpPr>
          <p:nvPr/>
        </p:nvCxnSpPr>
        <p:spPr>
          <a:xfrm flipH="1">
            <a:off x="2771800" y="2131115"/>
            <a:ext cx="1008112" cy="122587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 de flecha"/>
          <p:cNvCxnSpPr>
            <a:stCxn id="4" idx="2"/>
            <a:endCxn id="8" idx="0"/>
          </p:cNvCxnSpPr>
          <p:nvPr/>
        </p:nvCxnSpPr>
        <p:spPr>
          <a:xfrm>
            <a:off x="3779912" y="2131115"/>
            <a:ext cx="720080" cy="122587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 de flecha"/>
          <p:cNvCxnSpPr>
            <a:stCxn id="3" idx="2"/>
            <a:endCxn id="8" idx="0"/>
          </p:cNvCxnSpPr>
          <p:nvPr/>
        </p:nvCxnSpPr>
        <p:spPr>
          <a:xfrm flipH="1">
            <a:off x="4499992" y="2131115"/>
            <a:ext cx="1224136" cy="122587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 de flecha"/>
          <p:cNvCxnSpPr>
            <a:stCxn id="2" idx="2"/>
            <a:endCxn id="9" idx="0"/>
          </p:cNvCxnSpPr>
          <p:nvPr/>
        </p:nvCxnSpPr>
        <p:spPr>
          <a:xfrm flipH="1">
            <a:off x="2771800" y="978987"/>
            <a:ext cx="2232248" cy="2378005"/>
          </a:xfrm>
          <a:prstGeom prst="straightConnector1">
            <a:avLst/>
          </a:prstGeom>
          <a:ln w="63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recto de flecha"/>
          <p:cNvCxnSpPr>
            <a:stCxn id="2" idx="2"/>
            <a:endCxn id="8" idx="0"/>
          </p:cNvCxnSpPr>
          <p:nvPr/>
        </p:nvCxnSpPr>
        <p:spPr>
          <a:xfrm flipH="1">
            <a:off x="4499992" y="978987"/>
            <a:ext cx="504056" cy="2378005"/>
          </a:xfrm>
          <a:prstGeom prst="straightConnector1">
            <a:avLst/>
          </a:prstGeom>
          <a:ln w="63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47 CuadroTexto"/>
          <p:cNvSpPr txBox="1"/>
          <p:nvPr/>
        </p:nvSpPr>
        <p:spPr>
          <a:xfrm rot="16200000">
            <a:off x="46723" y="1257533"/>
            <a:ext cx="1066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Examples</a:t>
            </a:r>
            <a:endParaRPr lang="en-US"/>
          </a:p>
        </p:txBody>
      </p:sp>
      <p:sp>
        <p:nvSpPr>
          <p:cNvPr id="49" name="48 CuadroTexto"/>
          <p:cNvSpPr txBox="1"/>
          <p:nvPr/>
        </p:nvSpPr>
        <p:spPr>
          <a:xfrm rot="16200000">
            <a:off x="75898" y="3561790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Domains</a:t>
            </a:r>
            <a:endParaRPr lang="en-US"/>
          </a:p>
        </p:txBody>
      </p:sp>
      <p:sp>
        <p:nvSpPr>
          <p:cNvPr id="22" name="21 CuadroTexto"/>
          <p:cNvSpPr txBox="1"/>
          <p:nvPr/>
        </p:nvSpPr>
        <p:spPr>
          <a:xfrm>
            <a:off x="7236296" y="3356992"/>
            <a:ext cx="144016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Domains</a:t>
            </a:r>
          </a:p>
          <a:p>
            <a:pPr algn="ctr"/>
            <a:r>
              <a:rPr lang="en-US" dirty="0" smtClean="0"/>
              <a:t>Coverages</a:t>
            </a:r>
          </a:p>
        </p:txBody>
      </p:sp>
      <p:sp>
        <p:nvSpPr>
          <p:cNvPr id="24" name="23 CuadroTexto"/>
          <p:cNvSpPr txBox="1"/>
          <p:nvPr/>
        </p:nvSpPr>
        <p:spPr>
          <a:xfrm>
            <a:off x="5508104" y="3356992"/>
            <a:ext cx="144016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Domains</a:t>
            </a:r>
          </a:p>
          <a:p>
            <a:pPr algn="ctr"/>
            <a:r>
              <a:rPr lang="en-US" dirty="0" smtClean="0"/>
              <a:t>Features</a:t>
            </a:r>
          </a:p>
        </p:txBody>
      </p:sp>
      <p:cxnSp>
        <p:nvCxnSpPr>
          <p:cNvPr id="28" name="27 Conector recto de flecha"/>
          <p:cNvCxnSpPr>
            <a:stCxn id="22" idx="2"/>
            <a:endCxn id="7" idx="0"/>
          </p:cNvCxnSpPr>
          <p:nvPr/>
        </p:nvCxnSpPr>
        <p:spPr>
          <a:xfrm flipH="1">
            <a:off x="5292080" y="4003323"/>
            <a:ext cx="2664296" cy="151390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>
            <a:stCxn id="24" idx="2"/>
            <a:endCxn id="7" idx="0"/>
          </p:cNvCxnSpPr>
          <p:nvPr/>
        </p:nvCxnSpPr>
        <p:spPr>
          <a:xfrm flipH="1">
            <a:off x="5292080" y="4003323"/>
            <a:ext cx="936104" cy="151390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recto de flecha"/>
          <p:cNvCxnSpPr>
            <a:stCxn id="2" idx="2"/>
            <a:endCxn id="22" idx="0"/>
          </p:cNvCxnSpPr>
          <p:nvPr/>
        </p:nvCxnSpPr>
        <p:spPr>
          <a:xfrm>
            <a:off x="5004048" y="978987"/>
            <a:ext cx="2952328" cy="2378005"/>
          </a:xfrm>
          <a:prstGeom prst="straightConnector1">
            <a:avLst/>
          </a:prstGeom>
          <a:ln w="63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56 Conector recto de flecha"/>
          <p:cNvCxnSpPr>
            <a:stCxn id="2" idx="2"/>
            <a:endCxn id="24" idx="0"/>
          </p:cNvCxnSpPr>
          <p:nvPr/>
        </p:nvCxnSpPr>
        <p:spPr>
          <a:xfrm>
            <a:off x="5004048" y="978987"/>
            <a:ext cx="1224136" cy="2378005"/>
          </a:xfrm>
          <a:prstGeom prst="straightConnector1">
            <a:avLst/>
          </a:prstGeom>
          <a:ln w="63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CuadroTexto"/>
          <p:cNvSpPr txBox="1"/>
          <p:nvPr/>
        </p:nvSpPr>
        <p:spPr>
          <a:xfrm>
            <a:off x="4932040" y="1484784"/>
            <a:ext cx="158417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Tiled features</a:t>
            </a:r>
          </a:p>
          <a:p>
            <a:pPr algn="ctr"/>
            <a:r>
              <a:rPr lang="en-US" dirty="0" smtClean="0"/>
              <a:t>&gt;1 collections</a:t>
            </a:r>
            <a:endParaRPr lang="en-US" dirty="0"/>
          </a:p>
        </p:txBody>
      </p:sp>
      <p:sp>
        <p:nvSpPr>
          <p:cNvPr id="4" name="3 CuadroTexto"/>
          <p:cNvSpPr txBox="1"/>
          <p:nvPr/>
        </p:nvSpPr>
        <p:spPr>
          <a:xfrm>
            <a:off x="2987824" y="1484784"/>
            <a:ext cx="158417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Tiled Map</a:t>
            </a:r>
          </a:p>
          <a:p>
            <a:pPr algn="ctr"/>
            <a:r>
              <a:rPr lang="en-US" dirty="0" smtClean="0"/>
              <a:t>&gt;1 collections</a:t>
            </a:r>
            <a:endParaRPr lang="en-US" dirty="0"/>
          </a:p>
        </p:txBody>
      </p:sp>
      <p:sp>
        <p:nvSpPr>
          <p:cNvPr id="63" name="62 CuadroTexto"/>
          <p:cNvSpPr txBox="1"/>
          <p:nvPr/>
        </p:nvSpPr>
        <p:spPr>
          <a:xfrm>
            <a:off x="6876256" y="1484784"/>
            <a:ext cx="172819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Tiled coverages</a:t>
            </a:r>
          </a:p>
          <a:p>
            <a:pPr algn="ctr"/>
            <a:r>
              <a:rPr lang="en-US" dirty="0" smtClean="0"/>
              <a:t>&gt;1 collections</a:t>
            </a:r>
            <a:endParaRPr lang="en-US" dirty="0"/>
          </a:p>
        </p:txBody>
      </p:sp>
      <p:cxnSp>
        <p:nvCxnSpPr>
          <p:cNvPr id="74" name="73 Conector recto de flecha"/>
          <p:cNvCxnSpPr>
            <a:stCxn id="3" idx="2"/>
            <a:endCxn id="24" idx="0"/>
          </p:cNvCxnSpPr>
          <p:nvPr/>
        </p:nvCxnSpPr>
        <p:spPr>
          <a:xfrm>
            <a:off x="5724128" y="2131115"/>
            <a:ext cx="504056" cy="122587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74 Conector recto de flecha"/>
          <p:cNvCxnSpPr>
            <a:stCxn id="63" idx="2"/>
            <a:endCxn id="22" idx="0"/>
          </p:cNvCxnSpPr>
          <p:nvPr/>
        </p:nvCxnSpPr>
        <p:spPr>
          <a:xfrm>
            <a:off x="7740352" y="2131115"/>
            <a:ext cx="216024" cy="122587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79 Conector recto de flecha"/>
          <p:cNvCxnSpPr>
            <a:stCxn id="63" idx="2"/>
            <a:endCxn id="8" idx="0"/>
          </p:cNvCxnSpPr>
          <p:nvPr/>
        </p:nvCxnSpPr>
        <p:spPr>
          <a:xfrm flipH="1">
            <a:off x="4499992" y="2131115"/>
            <a:ext cx="3240360" cy="122587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ca-ES" sz="3200" dirty="0" smtClean="0"/>
              <a:t>ogc-api-map-tiles-opf-xmp-</a:t>
            </a:r>
            <a:r>
              <a:rPr lang="ca-ES" sz="3200" b="1" dirty="0" smtClean="0"/>
              <a:t>mt</a:t>
            </a:r>
            <a:r>
              <a:rPr lang="ca-ES" sz="3200" dirty="0" smtClean="0"/>
              <a:t>-more-1-collection</a:t>
            </a:r>
            <a:endParaRPr lang="ca-ES" sz="32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12776"/>
            <a:ext cx="9144000" cy="4940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a-ES" sz="3600" dirty="0" smtClean="0"/>
              <a:t>ogc-api-maps-opf-xmp-more-1-collection</a:t>
            </a:r>
            <a:endParaRPr lang="ca-ES" sz="3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a-E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84784"/>
            <a:ext cx="9144000" cy="4940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Tiles core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one collection</a:t>
            </a:r>
          </a:p>
          <a:p>
            <a:r>
              <a:rPr lang="en-US" dirty="0" smtClean="0"/>
              <a:t>Only support for </a:t>
            </a:r>
            <a:r>
              <a:rPr lang="en-US" dirty="0" err="1" smtClean="0"/>
              <a:t>WebMercatorQuad</a:t>
            </a:r>
            <a:endParaRPr lang="en-US" dirty="0" smtClean="0"/>
          </a:p>
          <a:p>
            <a:pPr lvl="1"/>
            <a:r>
              <a:rPr lang="en-US" dirty="0" smtClean="0"/>
              <a:t>No </a:t>
            </a:r>
            <a:r>
              <a:rPr lang="en-US" dirty="0" err="1" smtClean="0"/>
              <a:t>TileMatrixSet</a:t>
            </a:r>
            <a:r>
              <a:rPr lang="en-US" dirty="0" smtClean="0"/>
              <a:t> definition</a:t>
            </a:r>
          </a:p>
          <a:p>
            <a:pPr lvl="1"/>
            <a:r>
              <a:rPr lang="en-US" dirty="0" smtClean="0"/>
              <a:t>No </a:t>
            </a:r>
            <a:r>
              <a:rPr lang="en-US" dirty="0" err="1" smtClean="0"/>
              <a:t>TileMatrixSet</a:t>
            </a:r>
            <a:r>
              <a:rPr lang="en-US" dirty="0" smtClean="0"/>
              <a:t> Link</a:t>
            </a:r>
          </a:p>
          <a:p>
            <a:r>
              <a:rPr lang="en-US" dirty="0" smtClean="0"/>
              <a:t>No </a:t>
            </a:r>
            <a:r>
              <a:rPr lang="en-US" dirty="0" err="1" smtClean="0"/>
              <a:t>featureInfo</a:t>
            </a:r>
            <a:endParaRPr lang="en-US" dirty="0" smtClean="0"/>
          </a:p>
          <a:p>
            <a:r>
              <a:rPr lang="en-US" dirty="0" smtClean="0"/>
              <a:t>Only one tile at a time</a:t>
            </a:r>
          </a:p>
          <a:p>
            <a:r>
              <a:rPr lang="en-US" dirty="0" smtClean="0"/>
              <a:t>No information updates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a-ES" dirty="0" err="1" smtClean="0"/>
              <a:t>Tiles</a:t>
            </a:r>
            <a:r>
              <a:rPr lang="ca-ES" dirty="0" smtClean="0"/>
              <a:t> extensions</a:t>
            </a:r>
            <a:endParaRPr lang="ca-ES" dirty="0"/>
          </a:p>
        </p:txBody>
      </p:sp>
      <p:sp>
        <p:nvSpPr>
          <p:cNvPr id="5" name="4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a-ES" dirty="0" err="1" smtClean="0"/>
              <a:t>TileMatrixSet</a:t>
            </a:r>
            <a:endParaRPr lang="ca-ES" dirty="0"/>
          </a:p>
        </p:txBody>
      </p:sp>
      <p:sp>
        <p:nvSpPr>
          <p:cNvPr id="6" name="5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a-ES" dirty="0" err="1" smtClean="0"/>
              <a:t>Info</a:t>
            </a:r>
            <a:r>
              <a:rPr lang="ca-ES" dirty="0" smtClean="0"/>
              <a:t> (</a:t>
            </a:r>
            <a:r>
              <a:rPr lang="ca-ES" dirty="0" err="1" smtClean="0"/>
              <a:t>featureInfo</a:t>
            </a:r>
            <a:r>
              <a:rPr lang="ca-ES" dirty="0" smtClean="0"/>
              <a:t>)</a:t>
            </a:r>
            <a:endParaRPr lang="ca-ES" dirty="0"/>
          </a:p>
        </p:txBody>
      </p:sp>
      <p:sp>
        <p:nvSpPr>
          <p:cNvPr id="7" name="6 Marcador de contenido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ca-ES" dirty="0" err="1" smtClean="0"/>
              <a:t>Collections</a:t>
            </a:r>
            <a:r>
              <a:rPr lang="ca-ES" dirty="0" smtClean="0"/>
              <a:t> (</a:t>
            </a:r>
            <a:r>
              <a:rPr lang="ca-ES" dirty="0" err="1" smtClean="0"/>
              <a:t>more</a:t>
            </a:r>
            <a:r>
              <a:rPr lang="ca-ES" dirty="0" smtClean="0"/>
              <a:t> </a:t>
            </a:r>
            <a:r>
              <a:rPr lang="ca-ES" dirty="0" err="1" smtClean="0"/>
              <a:t>than</a:t>
            </a:r>
            <a:r>
              <a:rPr lang="ca-ES" dirty="0" smtClean="0"/>
              <a:t> </a:t>
            </a:r>
            <a:r>
              <a:rPr lang="ca-ES" dirty="0" err="1" smtClean="0"/>
              <a:t>one</a:t>
            </a:r>
            <a:r>
              <a:rPr lang="ca-ES" dirty="0" smtClean="0"/>
              <a:t>)</a:t>
            </a:r>
            <a:endParaRPr lang="ca-ES" dirty="0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ca-ES" dirty="0" err="1" smtClean="0"/>
              <a:t>C</a:t>
            </a:r>
            <a:r>
              <a:rPr lang="ca-ES" dirty="0" err="1" smtClean="0"/>
              <a:t>ollections-info</a:t>
            </a:r>
            <a:endParaRPr lang="ca-ES" dirty="0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ca-ES" dirty="0" err="1" smtClean="0"/>
              <a:t>Multi-tile</a:t>
            </a:r>
            <a:endParaRPr lang="ca-ES" dirty="0"/>
          </a:p>
        </p:txBody>
      </p:sp>
      <p:sp>
        <p:nvSpPr>
          <p:cNvPr id="10" name="9 Marcador de contenido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ca-ES" dirty="0" err="1" smtClean="0"/>
              <a:t>Delta-updates</a:t>
            </a:r>
            <a:endParaRPr lang="ca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Maps core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This would be something that allows to create a map that cannot be necessarily retrievable (yet)</a:t>
            </a:r>
          </a:p>
          <a:p>
            <a:r>
              <a:rPr lang="en-US" dirty="0" smtClean="0"/>
              <a:t>The reason:</a:t>
            </a:r>
          </a:p>
          <a:p>
            <a:pPr lvl="1"/>
            <a:r>
              <a:rPr lang="en-US" dirty="0" smtClean="0"/>
              <a:t>We need to support /maps/{</a:t>
            </a:r>
            <a:r>
              <a:rPr lang="en-US" dirty="0" err="1" smtClean="0"/>
              <a:t>styleID</a:t>
            </a:r>
            <a:r>
              <a:rPr lang="en-US" dirty="0" smtClean="0"/>
              <a:t>}/tiles/…</a:t>
            </a:r>
          </a:p>
          <a:p>
            <a:r>
              <a:rPr lang="en-US" dirty="0" smtClean="0"/>
              <a:t>It has no resolution </a:t>
            </a:r>
          </a:p>
          <a:p>
            <a:pPr lvl="1"/>
            <a:r>
              <a:rPr lang="en-US" dirty="0" smtClean="0"/>
              <a:t>No parameters related with width, height, </a:t>
            </a:r>
            <a:r>
              <a:rPr lang="en-US" dirty="0" err="1" smtClean="0"/>
              <a:t>bbox</a:t>
            </a:r>
            <a:r>
              <a:rPr lang="en-US" dirty="0" smtClean="0"/>
              <a:t>, </a:t>
            </a:r>
            <a:r>
              <a:rPr lang="en-US" smtClean="0"/>
              <a:t>crs… </a:t>
            </a:r>
            <a:r>
              <a:rPr lang="en-US" dirty="0" smtClean="0"/>
              <a:t>etc.</a:t>
            </a:r>
          </a:p>
          <a:p>
            <a:r>
              <a:rPr lang="en-US" dirty="0" smtClean="0"/>
              <a:t>Actually, it is map that can only be retrieved by extending it to (one of):</a:t>
            </a:r>
          </a:p>
          <a:p>
            <a:pPr lvl="1"/>
            <a:r>
              <a:rPr lang="en-US" dirty="0" smtClean="0"/>
              <a:t>a tile 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map+resolution</a:t>
            </a:r>
            <a:endParaRPr lang="en-US" dirty="0" smtClean="0"/>
          </a:p>
          <a:p>
            <a:r>
              <a:rPr lang="en-US" dirty="0" smtClean="0"/>
              <a:t>It will not have styles (because this forces a dependency to the styles API that I would like to avoid): </a:t>
            </a:r>
            <a:r>
              <a:rPr lang="en-US" dirty="0" smtClean="0"/>
              <a:t>{</a:t>
            </a:r>
            <a:r>
              <a:rPr lang="en-US" dirty="0" err="1" smtClean="0"/>
              <a:t>styleID</a:t>
            </a:r>
            <a:r>
              <a:rPr lang="en-US" dirty="0" smtClean="0"/>
              <a:t>}=“default”.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a-ES" dirty="0" err="1" smtClean="0"/>
              <a:t>Map</a:t>
            </a:r>
            <a:r>
              <a:rPr lang="ca-ES" dirty="0" smtClean="0"/>
              <a:t> extensions</a:t>
            </a:r>
            <a:endParaRPr lang="ca-ES" dirty="0"/>
          </a:p>
        </p:txBody>
      </p:sp>
      <p:sp>
        <p:nvSpPr>
          <p:cNvPr id="5" name="4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a-ES" dirty="0" err="1" smtClean="0"/>
              <a:t>StyleIds</a:t>
            </a:r>
            <a:endParaRPr lang="ca-ES" dirty="0"/>
          </a:p>
        </p:txBody>
      </p:sp>
      <p:sp>
        <p:nvSpPr>
          <p:cNvPr id="6" name="5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a-ES" dirty="0" err="1" smtClean="0"/>
              <a:t>Map</a:t>
            </a:r>
            <a:r>
              <a:rPr lang="ca-ES" dirty="0" smtClean="0"/>
              <a:t>+</a:t>
            </a:r>
            <a:r>
              <a:rPr lang="ca-ES" dirty="0" err="1" smtClean="0"/>
              <a:t>resolution</a:t>
            </a:r>
            <a:endParaRPr lang="ca-ES" dirty="0" smtClean="0"/>
          </a:p>
        </p:txBody>
      </p:sp>
      <p:sp>
        <p:nvSpPr>
          <p:cNvPr id="7" name="6 Marcador de contenido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ca-ES" dirty="0" err="1" smtClean="0"/>
              <a:t>I</a:t>
            </a:r>
            <a:r>
              <a:rPr lang="ca-ES" sz="2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nfo</a:t>
            </a:r>
            <a:endParaRPr lang="ca-ES" sz="28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ca-ES" sz="2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Collections</a:t>
            </a:r>
            <a:r>
              <a:rPr lang="ca-E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ca-ES" sz="2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more</a:t>
            </a:r>
            <a:r>
              <a:rPr lang="ca-E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ca-ES" sz="2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than</a:t>
            </a:r>
            <a:r>
              <a:rPr lang="ca-E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ca-ES" sz="2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</a:t>
            </a:r>
            <a:r>
              <a:rPr lang="ca-E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ca-ES" dirty="0" smtClean="0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ca-ES" sz="2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Collections-info</a:t>
            </a:r>
            <a:endParaRPr lang="ca-ES" sz="28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9 Marcador de contenido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ca-ES" dirty="0" err="1" smtClean="0"/>
              <a:t>Maps</a:t>
            </a:r>
            <a:r>
              <a:rPr lang="ca-ES" dirty="0" smtClean="0"/>
              <a:t> </a:t>
            </a:r>
            <a:r>
              <a:rPr lang="ca-ES" dirty="0" err="1" smtClean="0"/>
              <a:t>with</a:t>
            </a:r>
            <a:r>
              <a:rPr lang="ca-ES" dirty="0" smtClean="0"/>
              <a:t> </a:t>
            </a:r>
            <a:r>
              <a:rPr lang="ca-ES" dirty="0" err="1" smtClean="0"/>
              <a:t>styles</a:t>
            </a:r>
            <a:r>
              <a:rPr lang="ca-ES" dirty="0" smtClean="0"/>
              <a:t> on </a:t>
            </a:r>
            <a:r>
              <a:rPr lang="ca-ES" dirty="0" err="1" smtClean="0"/>
              <a:t>the</a:t>
            </a:r>
            <a:r>
              <a:rPr lang="ca-ES" dirty="0" smtClean="0"/>
              <a:t> </a:t>
            </a:r>
            <a:r>
              <a:rPr lang="ca-ES" dirty="0" err="1" smtClean="0"/>
              <a:t>fly</a:t>
            </a:r>
            <a:r>
              <a:rPr lang="ca-ES" dirty="0" smtClean="0"/>
              <a:t> (</a:t>
            </a:r>
            <a:r>
              <a:rPr lang="ca-ES" dirty="0" err="1" smtClean="0"/>
              <a:t>involving</a:t>
            </a:r>
            <a:r>
              <a:rPr lang="ca-ES" dirty="0" smtClean="0"/>
              <a:t> </a:t>
            </a:r>
            <a:r>
              <a:rPr lang="ca-ES" dirty="0" err="1" smtClean="0"/>
              <a:t>collections</a:t>
            </a:r>
            <a:r>
              <a:rPr lang="ca-ES" dirty="0" smtClean="0"/>
              <a:t>)</a:t>
            </a:r>
            <a:endParaRPr lang="ca-E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Architecture/Scenario: </a:t>
            </a:r>
            <a:br>
              <a:rPr lang="en-US" dirty="0" smtClean="0"/>
            </a:br>
            <a:r>
              <a:rPr lang="en-US" dirty="0" smtClean="0"/>
              <a:t>Adding an image</a:t>
            </a:r>
            <a:endParaRPr lang="en-US" dirty="0"/>
          </a:p>
        </p:txBody>
      </p:sp>
      <p:sp>
        <p:nvSpPr>
          <p:cNvPr id="10" name="9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An image is loaded in an OGC API image server</a:t>
            </a:r>
          </a:p>
          <a:p>
            <a:r>
              <a:rPr lang="en-US" dirty="0" smtClean="0"/>
              <a:t>The image server and the tiles server are internally connected </a:t>
            </a:r>
          </a:p>
          <a:p>
            <a:pPr lvl="1"/>
            <a:r>
              <a:rPr lang="en-US" dirty="0" smtClean="0"/>
              <a:t>new tiles are created.</a:t>
            </a:r>
          </a:p>
          <a:p>
            <a:r>
              <a:rPr lang="en-US" dirty="0" smtClean="0"/>
              <a:t>The new tiles are exposed as:</a:t>
            </a:r>
          </a:p>
          <a:p>
            <a:pPr lvl="1"/>
            <a:r>
              <a:rPr lang="en-US" strike="sngStrike" dirty="0" smtClean="0"/>
              <a:t>Vector tiles</a:t>
            </a:r>
          </a:p>
          <a:p>
            <a:pPr lvl="1"/>
            <a:r>
              <a:rPr lang="en-US" dirty="0" smtClean="0"/>
              <a:t>Coverage tiles ? (small </a:t>
            </a:r>
            <a:r>
              <a:rPr lang="en-US" dirty="0" err="1" smtClean="0"/>
              <a:t>geotiff’s</a:t>
            </a:r>
            <a:r>
              <a:rPr lang="en-US" dirty="0" smtClean="0"/>
              <a:t>?)</a:t>
            </a:r>
          </a:p>
          <a:p>
            <a:pPr lvl="1"/>
            <a:r>
              <a:rPr lang="en-US" dirty="0" smtClean="0"/>
              <a:t>Map tiles? (small jpeg’s in grayscale?) Minimum style is needed to re-scale values to 256 gray colors.</a:t>
            </a:r>
          </a:p>
          <a:p>
            <a:r>
              <a:rPr lang="en-US" dirty="0" smtClean="0"/>
              <a:t>A client requests a multi-tile (with a checkpoint and </a:t>
            </a:r>
            <a:r>
              <a:rPr lang="en-US" dirty="0" err="1" smtClean="0"/>
              <a:t>collectionId</a:t>
            </a:r>
            <a:r>
              <a:rPr lang="en-US" dirty="0" smtClean="0"/>
              <a:t> as parameters)</a:t>
            </a:r>
          </a:p>
          <a:p>
            <a:r>
              <a:rPr lang="en-US" dirty="0" smtClean="0"/>
              <a:t>The client receives the package and updates the changes.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Architecture/Scenario: </a:t>
            </a:r>
            <a:br>
              <a:rPr lang="en-US" dirty="0" smtClean="0"/>
            </a:br>
            <a:r>
              <a:rPr lang="en-US" dirty="0" smtClean="0"/>
              <a:t>Deleting an image</a:t>
            </a:r>
            <a:endParaRPr lang="en-US" dirty="0"/>
          </a:p>
        </p:txBody>
      </p:sp>
      <p:sp>
        <p:nvSpPr>
          <p:cNvPr id="10" name="9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An image is removed in an OGC API image server</a:t>
            </a:r>
          </a:p>
          <a:p>
            <a:r>
              <a:rPr lang="en-US" dirty="0" smtClean="0"/>
              <a:t>The image server and the tiles server are internally connected. </a:t>
            </a:r>
          </a:p>
          <a:p>
            <a:pPr lvl="1"/>
            <a:r>
              <a:rPr lang="en-US" dirty="0" smtClean="0"/>
              <a:t>Some tiles disappear (or are “down-dated”)</a:t>
            </a:r>
          </a:p>
          <a:p>
            <a:r>
              <a:rPr lang="en-US" dirty="0" smtClean="0"/>
              <a:t>The new tiles are exposed as:</a:t>
            </a:r>
          </a:p>
          <a:p>
            <a:pPr lvl="1"/>
            <a:r>
              <a:rPr lang="en-US" dirty="0" smtClean="0"/>
              <a:t>Coverage tiles ?</a:t>
            </a:r>
          </a:p>
          <a:p>
            <a:pPr lvl="1"/>
            <a:r>
              <a:rPr lang="en-US" dirty="0" smtClean="0"/>
              <a:t>Map tiles?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 client requests what?</a:t>
            </a:r>
            <a:r>
              <a:rPr lang="en-US" dirty="0" smtClean="0"/>
              <a:t> (with a checkpoint and </a:t>
            </a:r>
            <a:r>
              <a:rPr lang="en-US" dirty="0" err="1" smtClean="0"/>
              <a:t>collectionId</a:t>
            </a:r>
            <a:r>
              <a:rPr lang="en-US" dirty="0" smtClean="0"/>
              <a:t> as parameters)</a:t>
            </a:r>
          </a:p>
          <a:p>
            <a:pPr lvl="1"/>
            <a:r>
              <a:rPr lang="en-US" dirty="0" smtClean="0"/>
              <a:t>The server should be able to tell the client that some tiles has been deleted. </a:t>
            </a:r>
            <a:r>
              <a:rPr lang="en-US" dirty="0" smtClean="0">
                <a:solidFill>
                  <a:srgbClr val="FF0000"/>
                </a:solidFill>
              </a:rPr>
              <a:t>The </a:t>
            </a:r>
            <a:r>
              <a:rPr lang="en-US" dirty="0" err="1" smtClean="0">
                <a:solidFill>
                  <a:srgbClr val="FF0000"/>
                </a:solidFill>
              </a:rPr>
              <a:t>multitile</a:t>
            </a:r>
            <a:r>
              <a:rPr lang="en-US" dirty="0" smtClean="0">
                <a:solidFill>
                  <a:srgbClr val="FF0000"/>
                </a:solidFill>
              </a:rPr>
              <a:t> format can no longer be a ZIP with some tiles. We need something more.</a:t>
            </a:r>
          </a:p>
          <a:p>
            <a:r>
              <a:rPr lang="en-US" dirty="0" smtClean="0"/>
              <a:t>The client receives the package and updates the changes.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err="1" smtClean="0"/>
              <a:t>An</a:t>
            </a:r>
            <a:r>
              <a:rPr lang="ca-ES" dirty="0" smtClean="0"/>
              <a:t> </a:t>
            </a:r>
            <a:r>
              <a:rPr lang="ca-ES" dirty="0" err="1" smtClean="0"/>
              <a:t>image</a:t>
            </a:r>
            <a:r>
              <a:rPr lang="ca-ES" dirty="0" smtClean="0"/>
              <a:t> is </a:t>
            </a:r>
            <a:r>
              <a:rPr lang="ca-ES" dirty="0" err="1" smtClean="0"/>
              <a:t>deleted</a:t>
            </a:r>
            <a:r>
              <a:rPr lang="ca-ES" dirty="0" smtClean="0"/>
              <a:t> in </a:t>
            </a:r>
            <a:r>
              <a:rPr lang="ca-ES" dirty="0" err="1" smtClean="0"/>
              <a:t>the</a:t>
            </a:r>
            <a:r>
              <a:rPr lang="ca-ES" dirty="0" smtClean="0"/>
              <a:t> OGC API </a:t>
            </a:r>
            <a:r>
              <a:rPr lang="ca-ES" dirty="0" err="1" smtClean="0"/>
              <a:t>images</a:t>
            </a:r>
            <a:endParaRPr lang="ca-E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1412776"/>
            <a:ext cx="9196535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a-ES" sz="3600" dirty="0" smtClean="0"/>
              <a:t>ogc-api-tiles-opf-xmp-</a:t>
            </a:r>
            <a:r>
              <a:rPr lang="ca-ES" sz="3600" b="1" dirty="0" smtClean="0"/>
              <a:t>vt</a:t>
            </a:r>
            <a:r>
              <a:rPr lang="ca-ES" sz="3600" dirty="0" smtClean="0"/>
              <a:t>-more-1-collection</a:t>
            </a:r>
            <a:endParaRPr lang="ca-E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407</Words>
  <Application>Microsoft Office PowerPoint</Application>
  <PresentationFormat>Presentación en pantalla (4:3)</PresentationFormat>
  <Paragraphs>79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Tema de Office</vt:lpstr>
      <vt:lpstr>Diapositiva 1</vt:lpstr>
      <vt:lpstr>Tiles core</vt:lpstr>
      <vt:lpstr>Tiles extensions</vt:lpstr>
      <vt:lpstr>Maps core</vt:lpstr>
      <vt:lpstr>Map extensions</vt:lpstr>
      <vt:lpstr>Architecture/Scenario:  Adding an image</vt:lpstr>
      <vt:lpstr>Architecture/Scenario:  Deleting an image</vt:lpstr>
      <vt:lpstr>Diapositiva 8</vt:lpstr>
      <vt:lpstr>ogc-api-tiles-opf-xmp-vt-more-1-collection</vt:lpstr>
      <vt:lpstr>ogc-api-map-tiles-opf-xmp-mt-more-1-collection</vt:lpstr>
      <vt:lpstr>ogc-api-maps-opf-xmp-more-1-collection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miniusu</dc:creator>
  <cp:lastModifiedBy>Joan Maso</cp:lastModifiedBy>
  <cp:revision>11</cp:revision>
  <dcterms:created xsi:type="dcterms:W3CDTF">2019-07-12T06:57:13Z</dcterms:created>
  <dcterms:modified xsi:type="dcterms:W3CDTF">2019-07-25T18:45:15Z</dcterms:modified>
</cp:coreProperties>
</file>