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0" r:id="rId4"/>
    <p:sldId id="261" r:id="rId5"/>
    <p:sldId id="265" r:id="rId6"/>
    <p:sldId id="266" r:id="rId7"/>
    <p:sldId id="262" r:id="rId8"/>
    <p:sldId id="264" r:id="rId9"/>
    <p:sldId id="263" r:id="rId10"/>
    <p:sldId id="268" r:id="rId11"/>
    <p:sldId id="269" r:id="rId12"/>
    <p:sldId id="257" r:id="rId13"/>
    <p:sldId id="258" r:id="rId14"/>
    <p:sldId id="259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444" autoAdjust="0"/>
  </p:normalViewPr>
  <p:slideViewPr>
    <p:cSldViewPr>
      <p:cViewPr varScale="1">
        <p:scale>
          <a:sx n="71" d="100"/>
          <a:sy n="71" d="100"/>
        </p:scale>
        <p:origin x="-103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09/08/2019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7544" y="1052736"/>
            <a:ext cx="4038600" cy="2592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1052737"/>
            <a:ext cx="4038600" cy="2592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3"/>
          </p:nvPr>
        </p:nvSpPr>
        <p:spPr>
          <a:xfrm>
            <a:off x="468313" y="3717032"/>
            <a:ext cx="4032250" cy="2520256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4"/>
          </p:nvPr>
        </p:nvSpPr>
        <p:spPr>
          <a:xfrm>
            <a:off x="4643439" y="3717032"/>
            <a:ext cx="4033018" cy="2520256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7544" y="1052736"/>
            <a:ext cx="4038600" cy="17281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1052737"/>
            <a:ext cx="4038600" cy="17281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3"/>
          </p:nvPr>
        </p:nvSpPr>
        <p:spPr>
          <a:xfrm>
            <a:off x="467544" y="2852936"/>
            <a:ext cx="4032250" cy="18002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4"/>
          </p:nvPr>
        </p:nvSpPr>
        <p:spPr>
          <a:xfrm>
            <a:off x="4644008" y="2852936"/>
            <a:ext cx="4033018" cy="18002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5"/>
          </p:nvPr>
        </p:nvSpPr>
        <p:spPr>
          <a:xfrm>
            <a:off x="468313" y="4724400"/>
            <a:ext cx="4032250" cy="1584325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14" name="13 Marcador de contenido"/>
          <p:cNvSpPr>
            <a:spLocks noGrp="1"/>
          </p:cNvSpPr>
          <p:nvPr>
            <p:ph sz="quarter" idx="16"/>
          </p:nvPr>
        </p:nvSpPr>
        <p:spPr>
          <a:xfrm>
            <a:off x="4643438" y="4724400"/>
            <a:ext cx="4032250" cy="1584325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7544" y="1052736"/>
            <a:ext cx="4038600" cy="12241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1052737"/>
            <a:ext cx="4038600" cy="12241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3"/>
          </p:nvPr>
        </p:nvSpPr>
        <p:spPr>
          <a:xfrm>
            <a:off x="467544" y="2348880"/>
            <a:ext cx="4032250" cy="1224136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4"/>
          </p:nvPr>
        </p:nvSpPr>
        <p:spPr>
          <a:xfrm>
            <a:off x="4644008" y="2348880"/>
            <a:ext cx="4033018" cy="1224136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5"/>
          </p:nvPr>
        </p:nvSpPr>
        <p:spPr>
          <a:xfrm>
            <a:off x="468313" y="3645024"/>
            <a:ext cx="4032250" cy="1224136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  <p:sp>
        <p:nvSpPr>
          <p:cNvPr id="14" name="13 Marcador de contenido"/>
          <p:cNvSpPr>
            <a:spLocks noGrp="1"/>
          </p:cNvSpPr>
          <p:nvPr>
            <p:ph sz="quarter" idx="16"/>
          </p:nvPr>
        </p:nvSpPr>
        <p:spPr>
          <a:xfrm>
            <a:off x="4643438" y="3645024"/>
            <a:ext cx="4032250" cy="1224136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  <p:sp>
        <p:nvSpPr>
          <p:cNvPr id="15" name="14 Marcador de contenido"/>
          <p:cNvSpPr>
            <a:spLocks noGrp="1"/>
          </p:cNvSpPr>
          <p:nvPr>
            <p:ph sz="quarter" idx="17"/>
          </p:nvPr>
        </p:nvSpPr>
        <p:spPr>
          <a:xfrm>
            <a:off x="468313" y="4941888"/>
            <a:ext cx="4032250" cy="1295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17" name="16 Marcador de contenido"/>
          <p:cNvSpPr>
            <a:spLocks noGrp="1"/>
          </p:cNvSpPr>
          <p:nvPr>
            <p:ph sz="quarter" idx="18"/>
          </p:nvPr>
        </p:nvSpPr>
        <p:spPr>
          <a:xfrm>
            <a:off x="4643438" y="4941888"/>
            <a:ext cx="4032250" cy="1295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09/08/2019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09/08/2019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09/08/2019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364088" y="766445"/>
            <a:ext cx="14401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Maps and tiles FULL</a:t>
            </a:r>
            <a:endParaRPr lang="en-US" dirty="0"/>
          </a:p>
        </p:txBody>
      </p:sp>
      <p:sp>
        <p:nvSpPr>
          <p:cNvPr id="5" name="4 CuadroTexto"/>
          <p:cNvSpPr txBox="1"/>
          <p:nvPr/>
        </p:nvSpPr>
        <p:spPr>
          <a:xfrm>
            <a:off x="7524328" y="1745432"/>
            <a:ext cx="151216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Map </a:t>
            </a:r>
          </a:p>
          <a:p>
            <a:pPr algn="ctr"/>
            <a:r>
              <a:rPr lang="en-US" dirty="0" smtClean="0"/>
              <a:t>&gt;1 collections</a:t>
            </a:r>
            <a:endParaRPr lang="en-US" dirty="0"/>
          </a:p>
        </p:txBody>
      </p:sp>
      <p:sp>
        <p:nvSpPr>
          <p:cNvPr id="7" name="6 CuadroTexto"/>
          <p:cNvSpPr txBox="1"/>
          <p:nvPr/>
        </p:nvSpPr>
        <p:spPr>
          <a:xfrm>
            <a:off x="3779912" y="6165304"/>
            <a:ext cx="1440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Common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5220072" y="3545632"/>
            <a:ext cx="648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Tiles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7956376" y="3545632"/>
            <a:ext cx="648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Map</a:t>
            </a:r>
          </a:p>
        </p:txBody>
      </p:sp>
      <p:cxnSp>
        <p:nvCxnSpPr>
          <p:cNvPr id="12" name="11 Conector recto de flecha"/>
          <p:cNvCxnSpPr>
            <a:stCxn id="8" idx="2"/>
            <a:endCxn id="6" idx="0"/>
          </p:cNvCxnSpPr>
          <p:nvPr/>
        </p:nvCxnSpPr>
        <p:spPr>
          <a:xfrm>
            <a:off x="5544108" y="3914964"/>
            <a:ext cx="1296144" cy="1242228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stCxn id="9" idx="2"/>
            <a:endCxn id="6" idx="0"/>
          </p:cNvCxnSpPr>
          <p:nvPr/>
        </p:nvCxnSpPr>
        <p:spPr>
          <a:xfrm flipH="1">
            <a:off x="6840252" y="3914964"/>
            <a:ext cx="1440160" cy="1242228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stCxn id="8" idx="2"/>
            <a:endCxn id="7" idx="0"/>
          </p:cNvCxnSpPr>
          <p:nvPr/>
        </p:nvCxnSpPr>
        <p:spPr>
          <a:xfrm flipH="1">
            <a:off x="4499992" y="3914964"/>
            <a:ext cx="1044116" cy="2250340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stCxn id="9" idx="2"/>
            <a:endCxn id="7" idx="0"/>
          </p:cNvCxnSpPr>
          <p:nvPr/>
        </p:nvCxnSpPr>
        <p:spPr>
          <a:xfrm flipH="1">
            <a:off x="4499992" y="3914964"/>
            <a:ext cx="3780420" cy="2250340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stCxn id="5" idx="2"/>
            <a:endCxn id="9" idx="0"/>
          </p:cNvCxnSpPr>
          <p:nvPr/>
        </p:nvCxnSpPr>
        <p:spPr>
          <a:xfrm>
            <a:off x="8280412" y="2391763"/>
            <a:ext cx="0" cy="11538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stCxn id="4" idx="2"/>
            <a:endCxn id="9" idx="0"/>
          </p:cNvCxnSpPr>
          <p:nvPr/>
        </p:nvCxnSpPr>
        <p:spPr>
          <a:xfrm>
            <a:off x="5544108" y="2391763"/>
            <a:ext cx="2736304" cy="11538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stCxn id="4" idx="2"/>
            <a:endCxn id="8" idx="0"/>
          </p:cNvCxnSpPr>
          <p:nvPr/>
        </p:nvCxnSpPr>
        <p:spPr>
          <a:xfrm>
            <a:off x="5544108" y="2391763"/>
            <a:ext cx="0" cy="11538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stCxn id="3" idx="2"/>
            <a:endCxn id="8" idx="0"/>
          </p:cNvCxnSpPr>
          <p:nvPr/>
        </p:nvCxnSpPr>
        <p:spPr>
          <a:xfrm>
            <a:off x="3023829" y="2391763"/>
            <a:ext cx="2520279" cy="11538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>
            <a:stCxn id="2" idx="2"/>
            <a:endCxn id="9" idx="0"/>
          </p:cNvCxnSpPr>
          <p:nvPr/>
        </p:nvCxnSpPr>
        <p:spPr>
          <a:xfrm>
            <a:off x="6084168" y="1412776"/>
            <a:ext cx="2196244" cy="2132856"/>
          </a:xfrm>
          <a:prstGeom prst="straightConnector1">
            <a:avLst/>
          </a:prstGeom>
          <a:ln w="63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>
            <a:stCxn id="2" idx="2"/>
            <a:endCxn id="8" idx="0"/>
          </p:cNvCxnSpPr>
          <p:nvPr/>
        </p:nvCxnSpPr>
        <p:spPr>
          <a:xfrm flipH="1">
            <a:off x="5544108" y="1412776"/>
            <a:ext cx="540060" cy="2132856"/>
          </a:xfrm>
          <a:prstGeom prst="straightConnector1">
            <a:avLst/>
          </a:prstGeom>
          <a:ln w="63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CuadroTexto"/>
          <p:cNvSpPr txBox="1"/>
          <p:nvPr/>
        </p:nvSpPr>
        <p:spPr>
          <a:xfrm rot="16200000">
            <a:off x="-494456" y="1590189"/>
            <a:ext cx="1429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 Examples</a:t>
            </a:r>
            <a:endParaRPr lang="en-US" dirty="0"/>
          </a:p>
        </p:txBody>
      </p:sp>
      <p:sp>
        <p:nvSpPr>
          <p:cNvPr id="49" name="48 CuadroTexto"/>
          <p:cNvSpPr txBox="1"/>
          <p:nvPr/>
        </p:nvSpPr>
        <p:spPr>
          <a:xfrm rot="16200000">
            <a:off x="-465281" y="3793262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 Domains</a:t>
            </a:r>
            <a:endParaRPr lang="en-US" dirty="0"/>
          </a:p>
        </p:txBody>
      </p:sp>
      <p:sp>
        <p:nvSpPr>
          <p:cNvPr id="22" name="21 CuadroTexto"/>
          <p:cNvSpPr txBox="1"/>
          <p:nvPr/>
        </p:nvSpPr>
        <p:spPr>
          <a:xfrm>
            <a:off x="575555" y="3545632"/>
            <a:ext cx="1440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Coverages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2303748" y="3545632"/>
            <a:ext cx="1440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Features</a:t>
            </a:r>
          </a:p>
        </p:txBody>
      </p:sp>
      <p:cxnSp>
        <p:nvCxnSpPr>
          <p:cNvPr id="28" name="27 Conector recto de flecha"/>
          <p:cNvCxnSpPr>
            <a:stCxn id="22" idx="2"/>
            <a:endCxn id="7" idx="0"/>
          </p:cNvCxnSpPr>
          <p:nvPr/>
        </p:nvCxnSpPr>
        <p:spPr>
          <a:xfrm>
            <a:off x="1295635" y="3914964"/>
            <a:ext cx="3204357" cy="2250340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stCxn id="24" idx="2"/>
            <a:endCxn id="7" idx="0"/>
          </p:cNvCxnSpPr>
          <p:nvPr/>
        </p:nvCxnSpPr>
        <p:spPr>
          <a:xfrm>
            <a:off x="3023828" y="3914964"/>
            <a:ext cx="1476164" cy="2250340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>
            <a:stCxn id="2" idx="2"/>
            <a:endCxn id="22" idx="0"/>
          </p:cNvCxnSpPr>
          <p:nvPr/>
        </p:nvCxnSpPr>
        <p:spPr>
          <a:xfrm flipH="1">
            <a:off x="1295635" y="1412776"/>
            <a:ext cx="4788533" cy="2132856"/>
          </a:xfrm>
          <a:prstGeom prst="straightConnector1">
            <a:avLst/>
          </a:prstGeom>
          <a:ln w="63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 de flecha"/>
          <p:cNvCxnSpPr>
            <a:stCxn id="2" idx="2"/>
            <a:endCxn id="24" idx="0"/>
          </p:cNvCxnSpPr>
          <p:nvPr/>
        </p:nvCxnSpPr>
        <p:spPr>
          <a:xfrm flipH="1">
            <a:off x="3023828" y="1412776"/>
            <a:ext cx="3060340" cy="2132856"/>
          </a:xfrm>
          <a:prstGeom prst="straightConnector1">
            <a:avLst/>
          </a:prstGeom>
          <a:ln w="63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2267744" y="1745432"/>
            <a:ext cx="151216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Tiled features</a:t>
            </a:r>
          </a:p>
          <a:p>
            <a:pPr algn="ctr"/>
            <a:r>
              <a:rPr lang="en-US" dirty="0" smtClean="0"/>
              <a:t>&gt;1 collections</a:t>
            </a:r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4788024" y="1745432"/>
            <a:ext cx="151216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Tiled Map</a:t>
            </a:r>
          </a:p>
          <a:p>
            <a:pPr algn="ctr"/>
            <a:r>
              <a:rPr lang="en-US" dirty="0" smtClean="0"/>
              <a:t>&gt;1 collections</a:t>
            </a:r>
            <a:endParaRPr lang="en-US" dirty="0"/>
          </a:p>
        </p:txBody>
      </p:sp>
      <p:sp>
        <p:nvSpPr>
          <p:cNvPr id="63" name="62 CuadroTexto"/>
          <p:cNvSpPr txBox="1"/>
          <p:nvPr/>
        </p:nvSpPr>
        <p:spPr>
          <a:xfrm>
            <a:off x="467543" y="1745432"/>
            <a:ext cx="165618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Tiled coverages</a:t>
            </a:r>
          </a:p>
          <a:p>
            <a:pPr algn="ctr"/>
            <a:r>
              <a:rPr lang="en-US" dirty="0" smtClean="0"/>
              <a:t>&gt;1 collections</a:t>
            </a:r>
            <a:endParaRPr lang="en-US" dirty="0"/>
          </a:p>
        </p:txBody>
      </p:sp>
      <p:cxnSp>
        <p:nvCxnSpPr>
          <p:cNvPr id="74" name="73 Conector recto de flecha"/>
          <p:cNvCxnSpPr>
            <a:stCxn id="3" idx="2"/>
            <a:endCxn id="24" idx="0"/>
          </p:cNvCxnSpPr>
          <p:nvPr/>
        </p:nvCxnSpPr>
        <p:spPr>
          <a:xfrm flipH="1">
            <a:off x="3023828" y="2391763"/>
            <a:ext cx="1" cy="11538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 de flecha"/>
          <p:cNvCxnSpPr>
            <a:stCxn id="63" idx="2"/>
            <a:endCxn id="22" idx="0"/>
          </p:cNvCxnSpPr>
          <p:nvPr/>
        </p:nvCxnSpPr>
        <p:spPr>
          <a:xfrm flipH="1">
            <a:off x="1295635" y="2391763"/>
            <a:ext cx="1" cy="11538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 de flecha"/>
          <p:cNvCxnSpPr>
            <a:stCxn id="63" idx="2"/>
            <a:endCxn id="8" idx="0"/>
          </p:cNvCxnSpPr>
          <p:nvPr/>
        </p:nvCxnSpPr>
        <p:spPr>
          <a:xfrm>
            <a:off x="1295636" y="2391763"/>
            <a:ext cx="4248472" cy="11538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91 CuadroTexto"/>
          <p:cNvSpPr txBox="1"/>
          <p:nvPr/>
        </p:nvSpPr>
        <p:spPr>
          <a:xfrm>
            <a:off x="3707904" y="5157192"/>
            <a:ext cx="12241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Map Styles</a:t>
            </a:r>
          </a:p>
        </p:txBody>
      </p:sp>
      <p:cxnSp>
        <p:nvCxnSpPr>
          <p:cNvPr id="93" name="92 Conector recto de flecha"/>
          <p:cNvCxnSpPr>
            <a:stCxn id="9" idx="2"/>
            <a:endCxn id="92" idx="0"/>
          </p:cNvCxnSpPr>
          <p:nvPr/>
        </p:nvCxnSpPr>
        <p:spPr>
          <a:xfrm flipH="1">
            <a:off x="4319972" y="3914964"/>
            <a:ext cx="3960440" cy="1242228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96 Conector recto de flecha"/>
          <p:cNvCxnSpPr>
            <a:stCxn id="24" idx="2"/>
            <a:endCxn id="92" idx="0"/>
          </p:cNvCxnSpPr>
          <p:nvPr/>
        </p:nvCxnSpPr>
        <p:spPr>
          <a:xfrm>
            <a:off x="3023828" y="3914964"/>
            <a:ext cx="1296144" cy="1242228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118 Conector recto de flecha"/>
          <p:cNvCxnSpPr>
            <a:stCxn id="92" idx="2"/>
            <a:endCxn id="7" idx="0"/>
          </p:cNvCxnSpPr>
          <p:nvPr/>
        </p:nvCxnSpPr>
        <p:spPr>
          <a:xfrm>
            <a:off x="4319972" y="5526524"/>
            <a:ext cx="180020" cy="638780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150 CuadroTexto"/>
          <p:cNvSpPr txBox="1"/>
          <p:nvPr/>
        </p:nvSpPr>
        <p:spPr>
          <a:xfrm>
            <a:off x="3493772" y="179348"/>
            <a:ext cx="2403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err="1" smtClean="0"/>
              <a:t>Scope</a:t>
            </a:r>
            <a:r>
              <a:rPr lang="ca-ES" dirty="0" smtClean="0"/>
              <a:t> of </a:t>
            </a:r>
            <a:r>
              <a:rPr lang="ca-ES" dirty="0" err="1" smtClean="0"/>
              <a:t>the</a:t>
            </a:r>
            <a:r>
              <a:rPr lang="ca-ES" dirty="0" smtClean="0"/>
              <a:t> TB15 </a:t>
            </a:r>
            <a:r>
              <a:rPr lang="ca-ES" dirty="0" err="1" smtClean="0"/>
              <a:t>work</a:t>
            </a:r>
            <a:endParaRPr lang="ca-ES" dirty="0"/>
          </a:p>
        </p:txBody>
      </p:sp>
      <p:sp>
        <p:nvSpPr>
          <p:cNvPr id="155" name="154 CuadroTexto"/>
          <p:cNvSpPr txBox="1"/>
          <p:nvPr/>
        </p:nvSpPr>
        <p:spPr>
          <a:xfrm>
            <a:off x="1115616" y="188640"/>
            <a:ext cx="20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err="1" smtClean="0"/>
              <a:t>Other</a:t>
            </a:r>
            <a:r>
              <a:rPr lang="ca-ES" dirty="0" smtClean="0"/>
              <a:t> OGC API </a:t>
            </a:r>
            <a:r>
              <a:rPr lang="ca-ES" dirty="0" err="1" smtClean="0"/>
              <a:t>work</a:t>
            </a:r>
            <a:endParaRPr lang="ca-ES" dirty="0"/>
          </a:p>
        </p:txBody>
      </p:sp>
      <p:sp>
        <p:nvSpPr>
          <p:cNvPr id="158" name="157 CuadroTexto"/>
          <p:cNvSpPr txBox="1"/>
          <p:nvPr/>
        </p:nvSpPr>
        <p:spPr>
          <a:xfrm>
            <a:off x="3923928" y="1745432"/>
            <a:ext cx="79208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Styles API</a:t>
            </a:r>
            <a:endParaRPr lang="en-US" dirty="0"/>
          </a:p>
        </p:txBody>
      </p:sp>
      <p:cxnSp>
        <p:nvCxnSpPr>
          <p:cNvPr id="159" name="158 Conector recto de flecha"/>
          <p:cNvCxnSpPr>
            <a:stCxn id="158" idx="2"/>
            <a:endCxn id="92" idx="0"/>
          </p:cNvCxnSpPr>
          <p:nvPr/>
        </p:nvCxnSpPr>
        <p:spPr>
          <a:xfrm flipH="1">
            <a:off x="4319972" y="2391763"/>
            <a:ext cx="1" cy="27654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173 Conector recto"/>
          <p:cNvCxnSpPr/>
          <p:nvPr/>
        </p:nvCxnSpPr>
        <p:spPr>
          <a:xfrm>
            <a:off x="3349756" y="260648"/>
            <a:ext cx="0" cy="6336704"/>
          </a:xfrm>
          <a:prstGeom prst="line">
            <a:avLst/>
          </a:prstGeom>
          <a:ln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CuadroTexto"/>
          <p:cNvSpPr txBox="1"/>
          <p:nvPr/>
        </p:nvSpPr>
        <p:spPr>
          <a:xfrm>
            <a:off x="6444208" y="1745432"/>
            <a:ext cx="93610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Images API</a:t>
            </a:r>
            <a:endParaRPr lang="en-US" dirty="0"/>
          </a:p>
        </p:txBody>
      </p:sp>
      <p:sp>
        <p:nvSpPr>
          <p:cNvPr id="73" name="72 CuadroTexto"/>
          <p:cNvSpPr txBox="1"/>
          <p:nvPr/>
        </p:nvSpPr>
        <p:spPr>
          <a:xfrm>
            <a:off x="4355976" y="4221088"/>
            <a:ext cx="13681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Checkpoint</a:t>
            </a:r>
            <a:endParaRPr lang="en-US" dirty="0" smtClean="0"/>
          </a:p>
        </p:txBody>
      </p:sp>
      <p:cxnSp>
        <p:nvCxnSpPr>
          <p:cNvPr id="79" name="78 Conector recto de flecha"/>
          <p:cNvCxnSpPr>
            <a:stCxn id="4" idx="2"/>
            <a:endCxn id="73" idx="0"/>
          </p:cNvCxnSpPr>
          <p:nvPr/>
        </p:nvCxnSpPr>
        <p:spPr>
          <a:xfrm flipH="1">
            <a:off x="5040052" y="2391763"/>
            <a:ext cx="504056" cy="18293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114 CuadroTexto"/>
          <p:cNvSpPr txBox="1"/>
          <p:nvPr/>
        </p:nvSpPr>
        <p:spPr>
          <a:xfrm>
            <a:off x="6444208" y="3573016"/>
            <a:ext cx="9361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Images</a:t>
            </a:r>
            <a:endParaRPr lang="en-US" dirty="0" smtClean="0"/>
          </a:p>
        </p:txBody>
      </p:sp>
      <p:cxnSp>
        <p:nvCxnSpPr>
          <p:cNvPr id="117" name="116 Conector recto de flecha"/>
          <p:cNvCxnSpPr>
            <a:stCxn id="59" idx="2"/>
            <a:endCxn id="115" idx="0"/>
          </p:cNvCxnSpPr>
          <p:nvPr/>
        </p:nvCxnSpPr>
        <p:spPr>
          <a:xfrm>
            <a:off x="6912260" y="2391763"/>
            <a:ext cx="0" cy="11812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121 Conector recto de flecha"/>
          <p:cNvCxnSpPr>
            <a:stCxn id="115" idx="2"/>
            <a:endCxn id="7" idx="0"/>
          </p:cNvCxnSpPr>
          <p:nvPr/>
        </p:nvCxnSpPr>
        <p:spPr>
          <a:xfrm flipH="1">
            <a:off x="4499992" y="3942348"/>
            <a:ext cx="2412268" cy="2222956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124 Conector recto de flecha"/>
          <p:cNvCxnSpPr>
            <a:stCxn id="73" idx="2"/>
            <a:endCxn id="7" idx="0"/>
          </p:cNvCxnSpPr>
          <p:nvPr/>
        </p:nvCxnSpPr>
        <p:spPr>
          <a:xfrm flipH="1">
            <a:off x="4499992" y="4590420"/>
            <a:ext cx="540060" cy="1574884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5940152" y="5157192"/>
            <a:ext cx="1800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Map and Tiles</a:t>
            </a:r>
          </a:p>
        </p:txBody>
      </p:sp>
      <p:cxnSp>
        <p:nvCxnSpPr>
          <p:cNvPr id="129" name="128 Conector recto de flecha"/>
          <p:cNvCxnSpPr>
            <a:stCxn id="3" idx="2"/>
            <a:endCxn id="73" idx="0"/>
          </p:cNvCxnSpPr>
          <p:nvPr/>
        </p:nvCxnSpPr>
        <p:spPr>
          <a:xfrm>
            <a:off x="3023829" y="2391763"/>
            <a:ext cx="2016223" cy="18293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Checkpoint</a:t>
            </a:r>
            <a:endParaRPr lang="ca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dirty="0" err="1" smtClean="0"/>
              <a:t>Request</a:t>
            </a:r>
            <a:endParaRPr lang="ca-ES" dirty="0"/>
          </a:p>
        </p:txBody>
      </p:sp>
      <p:sp>
        <p:nvSpPr>
          <p:cNvPr id="7" name="6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a-ES" dirty="0" smtClean="0"/>
              <a:t>The </a:t>
            </a:r>
            <a:r>
              <a:rPr lang="ca-ES" dirty="0" err="1" smtClean="0"/>
              <a:t>checkpoint</a:t>
            </a:r>
            <a:r>
              <a:rPr lang="ca-ES" dirty="0" smtClean="0"/>
              <a:t> </a:t>
            </a:r>
            <a:r>
              <a:rPr lang="ca-ES" dirty="0" err="1" smtClean="0"/>
              <a:t>request</a:t>
            </a:r>
            <a:r>
              <a:rPr lang="ca-ES" dirty="0" smtClean="0"/>
              <a:t> </a:t>
            </a:r>
            <a:r>
              <a:rPr lang="ca-ES" dirty="0" err="1" smtClean="0"/>
              <a:t>assumes</a:t>
            </a:r>
            <a:r>
              <a:rPr lang="ca-ES" dirty="0" smtClean="0"/>
              <a:t> </a:t>
            </a:r>
            <a:r>
              <a:rPr lang="ca-ES" dirty="0" err="1" smtClean="0"/>
              <a:t>items</a:t>
            </a:r>
            <a:endParaRPr lang="ca-ES" dirty="0" smtClean="0"/>
          </a:p>
          <a:p>
            <a:pPr lvl="1"/>
            <a:r>
              <a:rPr lang="ca-ES" dirty="0" smtClean="0"/>
              <a:t>How to “</a:t>
            </a:r>
            <a:r>
              <a:rPr lang="ca-ES" dirty="0" err="1" smtClean="0"/>
              <a:t>tiles</a:t>
            </a:r>
            <a:r>
              <a:rPr lang="ca-ES" dirty="0" smtClean="0"/>
              <a:t>”</a:t>
            </a:r>
          </a:p>
          <a:p>
            <a:pPr lvl="1"/>
            <a:r>
              <a:rPr lang="ca-ES" dirty="0" err="1" smtClean="0"/>
              <a:t>Integrate</a:t>
            </a:r>
            <a:r>
              <a:rPr lang="ca-ES" dirty="0" smtClean="0"/>
              <a:t> </a:t>
            </a:r>
            <a:r>
              <a:rPr lang="ca-ES" dirty="0" err="1" smtClean="0"/>
              <a:t>checkpoint</a:t>
            </a:r>
            <a:r>
              <a:rPr lang="ca-ES" dirty="0" smtClean="0"/>
              <a:t> </a:t>
            </a:r>
            <a:r>
              <a:rPr lang="ca-ES" dirty="0" err="1" smtClean="0"/>
              <a:t>request</a:t>
            </a:r>
            <a:r>
              <a:rPr lang="ca-ES" dirty="0" smtClean="0"/>
              <a:t> </a:t>
            </a:r>
            <a:r>
              <a:rPr lang="ca-ES" dirty="0" err="1" smtClean="0"/>
              <a:t>with</a:t>
            </a:r>
            <a:r>
              <a:rPr lang="ca-ES" dirty="0" smtClean="0"/>
              <a:t> </a:t>
            </a:r>
            <a:r>
              <a:rPr lang="ca-ES" dirty="0" err="1" smtClean="0"/>
              <a:t>multitile</a:t>
            </a:r>
            <a:r>
              <a:rPr lang="ca-ES" dirty="0" smtClean="0"/>
              <a:t> </a:t>
            </a:r>
            <a:r>
              <a:rPr lang="ca-ES" dirty="0" err="1" smtClean="0"/>
              <a:t>request</a:t>
            </a:r>
            <a:r>
              <a:rPr lang="ca-ES" dirty="0" smtClean="0"/>
              <a:t>?.</a:t>
            </a:r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a-ES" dirty="0" err="1" smtClean="0"/>
              <a:t>Response</a:t>
            </a:r>
            <a:endParaRPr lang="ca-ES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ca-ES" dirty="0" smtClean="0">
                <a:solidFill>
                  <a:srgbClr val="FF0000"/>
                </a:solidFill>
              </a:rPr>
              <a:t>How to get </a:t>
            </a:r>
            <a:r>
              <a:rPr lang="ca-ES" dirty="0" err="1" smtClean="0">
                <a:solidFill>
                  <a:srgbClr val="FF0000"/>
                </a:solidFill>
              </a:rPr>
              <a:t>the</a:t>
            </a:r>
            <a:r>
              <a:rPr lang="ca-ES" dirty="0" smtClean="0">
                <a:solidFill>
                  <a:srgbClr val="FF0000"/>
                </a:solidFill>
              </a:rPr>
              <a:t> </a:t>
            </a:r>
            <a:r>
              <a:rPr lang="ca-ES" dirty="0" err="1" smtClean="0">
                <a:solidFill>
                  <a:srgbClr val="FF0000"/>
                </a:solidFill>
              </a:rPr>
              <a:t>next</a:t>
            </a:r>
            <a:r>
              <a:rPr lang="ca-ES" dirty="0" smtClean="0">
                <a:solidFill>
                  <a:srgbClr val="FF0000"/>
                </a:solidFill>
              </a:rPr>
              <a:t> </a:t>
            </a:r>
            <a:r>
              <a:rPr lang="ca-ES" dirty="0" err="1" smtClean="0">
                <a:solidFill>
                  <a:srgbClr val="FF0000"/>
                </a:solidFill>
              </a:rPr>
              <a:t>checkpoint</a:t>
            </a:r>
            <a:r>
              <a:rPr lang="ca-ES" dirty="0" smtClean="0">
                <a:solidFill>
                  <a:srgbClr val="FF0000"/>
                </a:solidFill>
              </a:rPr>
              <a:t>?</a:t>
            </a:r>
          </a:p>
          <a:p>
            <a:r>
              <a:rPr lang="ca-ES" dirty="0" err="1" smtClean="0"/>
              <a:t>PVretanos</a:t>
            </a:r>
            <a:r>
              <a:rPr lang="ca-ES" dirty="0" smtClean="0"/>
              <a:t> </a:t>
            </a:r>
            <a:r>
              <a:rPr lang="ca-ES" dirty="0" err="1" smtClean="0"/>
              <a:t>defined</a:t>
            </a:r>
            <a:r>
              <a:rPr lang="ca-ES" dirty="0" smtClean="0"/>
              <a:t> a </a:t>
            </a:r>
            <a:r>
              <a:rPr lang="ca-ES" dirty="0" err="1" smtClean="0"/>
              <a:t>response</a:t>
            </a:r>
            <a:endParaRPr lang="ca-ES" dirty="0" smtClean="0"/>
          </a:p>
          <a:p>
            <a:pPr lvl="1"/>
            <a:r>
              <a:rPr lang="ca-ES" dirty="0" smtClean="0"/>
              <a:t>How to get a </a:t>
            </a:r>
            <a:r>
              <a:rPr lang="ca-ES" dirty="0" err="1" smtClean="0"/>
              <a:t>multitile</a:t>
            </a:r>
            <a:r>
              <a:rPr lang="ca-ES" dirty="0" smtClean="0"/>
              <a:t> </a:t>
            </a:r>
            <a:r>
              <a:rPr lang="ca-ES" dirty="0" err="1" smtClean="0"/>
              <a:t>zip</a:t>
            </a:r>
            <a:endParaRPr lang="ca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Checkpoint</a:t>
            </a:r>
            <a:endParaRPr lang="ca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dirty="0" err="1" smtClean="0"/>
              <a:t>Features</a:t>
            </a:r>
            <a:endParaRPr lang="ca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8291264" cy="3951288"/>
          </a:xfrm>
        </p:spPr>
        <p:txBody>
          <a:bodyPr/>
          <a:lstStyle/>
          <a:p>
            <a:r>
              <a:rPr lang="ca-ES" dirty="0" smtClean="0"/>
              <a:t>/</a:t>
            </a:r>
            <a:r>
              <a:rPr lang="ca-ES" dirty="0" err="1" smtClean="0"/>
              <a:t>collections</a:t>
            </a:r>
            <a:r>
              <a:rPr lang="ca-ES" dirty="0" smtClean="0"/>
              <a:t>/{</a:t>
            </a:r>
            <a:r>
              <a:rPr lang="ca-ES" dirty="0" err="1" smtClean="0"/>
              <a:t>collectionId</a:t>
            </a:r>
            <a:r>
              <a:rPr lang="ca-ES" dirty="0" smtClean="0"/>
              <a:t>}/</a:t>
            </a:r>
            <a:r>
              <a:rPr lang="ca-ES" dirty="0" err="1" smtClean="0"/>
              <a:t>changesets</a:t>
            </a:r>
            <a:r>
              <a:rPr lang="ca-ES" dirty="0" smtClean="0"/>
              <a:t>/{</a:t>
            </a:r>
            <a:r>
              <a:rPr lang="ca-ES" dirty="0" err="1" smtClean="0"/>
              <a:t>checkpointId</a:t>
            </a:r>
            <a:r>
              <a:rPr lang="ca-ES" dirty="0" smtClean="0"/>
              <a:t>}</a:t>
            </a:r>
          </a:p>
          <a:p>
            <a:r>
              <a:rPr lang="ca-ES" dirty="0" smtClean="0"/>
              <a:t>/</a:t>
            </a:r>
            <a:r>
              <a:rPr lang="ca-ES" dirty="0" err="1" smtClean="0"/>
              <a:t>collections</a:t>
            </a:r>
            <a:r>
              <a:rPr lang="ca-ES" dirty="0" smtClean="0"/>
              <a:t>/{</a:t>
            </a:r>
            <a:r>
              <a:rPr lang="ca-ES" dirty="0" err="1" smtClean="0"/>
              <a:t>collectionId</a:t>
            </a:r>
            <a:r>
              <a:rPr lang="ca-ES" dirty="0" smtClean="0"/>
              <a:t>}/</a:t>
            </a:r>
            <a:r>
              <a:rPr lang="ca-ES" dirty="0" err="1" smtClean="0"/>
              <a:t>changesets</a:t>
            </a:r>
            <a:r>
              <a:rPr lang="ca-ES" dirty="0" smtClean="0"/>
              <a:t>/{</a:t>
            </a:r>
            <a:r>
              <a:rPr lang="ca-ES" dirty="0" err="1" smtClean="0"/>
              <a:t>checkpointId</a:t>
            </a:r>
            <a:r>
              <a:rPr lang="ca-ES" dirty="0" smtClean="0"/>
              <a:t>}/</a:t>
            </a:r>
            <a:r>
              <a:rPr lang="ca-ES" dirty="0" err="1" smtClean="0"/>
              <a:t>features</a:t>
            </a:r>
            <a:endParaRPr lang="ca-ES" dirty="0" smtClean="0"/>
          </a:p>
          <a:p>
            <a:r>
              <a:rPr lang="ca-ES" dirty="0" smtClean="0"/>
              <a:t>/</a:t>
            </a:r>
            <a:r>
              <a:rPr lang="ca-ES" dirty="0" err="1" smtClean="0"/>
              <a:t>collections</a:t>
            </a:r>
            <a:r>
              <a:rPr lang="ca-ES" dirty="0" smtClean="0"/>
              <a:t>/{</a:t>
            </a:r>
            <a:r>
              <a:rPr lang="ca-ES" dirty="0" err="1" smtClean="0"/>
              <a:t>collectionId</a:t>
            </a:r>
            <a:r>
              <a:rPr lang="ca-ES" dirty="0" smtClean="0"/>
              <a:t>}/</a:t>
            </a:r>
            <a:r>
              <a:rPr lang="ca-ES" dirty="0" err="1" smtClean="0"/>
              <a:t>items</a:t>
            </a:r>
            <a:r>
              <a:rPr lang="ca-ES" dirty="0" smtClean="0"/>
              <a:t>?</a:t>
            </a:r>
            <a:r>
              <a:rPr lang="ca-ES" dirty="0" err="1" smtClean="0"/>
              <a:t>checkPoint</a:t>
            </a:r>
            <a:r>
              <a:rPr lang="ca-ES" dirty="0" smtClean="0"/>
              <a:t>={</a:t>
            </a:r>
            <a:r>
              <a:rPr lang="ca-ES" dirty="0" err="1" smtClean="0"/>
              <a:t>checkPointId</a:t>
            </a:r>
            <a:r>
              <a:rPr lang="ca-ES" dirty="0" smtClean="0"/>
              <a:t>}</a:t>
            </a:r>
          </a:p>
          <a:p>
            <a:r>
              <a:rPr lang="ca-ES" strike="sngStrike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ca-ES" strike="sngStrike" dirty="0" err="1" smtClean="0">
                <a:solidFill>
                  <a:schemeClr val="bg1">
                    <a:lumMod val="50000"/>
                  </a:schemeClr>
                </a:solidFill>
              </a:rPr>
              <a:t>collections</a:t>
            </a:r>
            <a:r>
              <a:rPr lang="ca-ES" strike="sngStrike" dirty="0" smtClean="0">
                <a:solidFill>
                  <a:schemeClr val="bg1">
                    <a:lumMod val="50000"/>
                  </a:schemeClr>
                </a:solidFill>
              </a:rPr>
              <a:t>/{</a:t>
            </a:r>
            <a:r>
              <a:rPr lang="ca-ES" strike="sngStrike" dirty="0" err="1" smtClean="0">
                <a:solidFill>
                  <a:schemeClr val="bg1">
                    <a:lumMod val="50000"/>
                  </a:schemeClr>
                </a:solidFill>
              </a:rPr>
              <a:t>collectionId</a:t>
            </a:r>
            <a:r>
              <a:rPr lang="ca-ES" strike="sngStrike" dirty="0" smtClean="0">
                <a:solidFill>
                  <a:schemeClr val="bg1">
                    <a:lumMod val="50000"/>
                  </a:schemeClr>
                </a:solidFill>
              </a:rPr>
              <a:t>}/</a:t>
            </a:r>
            <a:r>
              <a:rPr lang="ca-ES" strike="sngStrike" dirty="0" err="1" smtClean="0">
                <a:solidFill>
                  <a:schemeClr val="bg1">
                    <a:lumMod val="50000"/>
                  </a:schemeClr>
                </a:solidFill>
              </a:rPr>
              <a:t>items</a:t>
            </a:r>
            <a:r>
              <a:rPr lang="ca-ES" strike="sngStrike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ca-ES" strike="sngStrike" dirty="0" err="1" smtClean="0">
                <a:solidFill>
                  <a:schemeClr val="bg1">
                    <a:lumMod val="50000"/>
                  </a:schemeClr>
                </a:solidFill>
              </a:rPr>
              <a:t>checkPoint</a:t>
            </a:r>
            <a:r>
              <a:rPr lang="ca-ES" strike="sngStrike" dirty="0" smtClean="0">
                <a:solidFill>
                  <a:schemeClr val="bg1">
                    <a:lumMod val="50000"/>
                  </a:schemeClr>
                </a:solidFill>
              </a:rPr>
              <a:t>/{</a:t>
            </a:r>
            <a:r>
              <a:rPr lang="ca-ES" strike="sngStrike" dirty="0" err="1" smtClean="0">
                <a:solidFill>
                  <a:schemeClr val="bg1">
                    <a:lumMod val="50000"/>
                  </a:schemeClr>
                </a:solidFill>
              </a:rPr>
              <a:t>checkPointId</a:t>
            </a:r>
            <a:r>
              <a:rPr lang="ca-ES" strike="sngStrike" dirty="0" smtClean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endParaRPr lang="ca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95536" y="3717032"/>
            <a:ext cx="4041775" cy="639762"/>
          </a:xfrm>
        </p:spPr>
        <p:txBody>
          <a:bodyPr/>
          <a:lstStyle/>
          <a:p>
            <a:r>
              <a:rPr lang="ca-ES" dirty="0" err="1" smtClean="0"/>
              <a:t>Tiles</a:t>
            </a:r>
            <a:endParaRPr lang="ca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7543" y="4437111"/>
            <a:ext cx="8219257" cy="1689051"/>
          </a:xfrm>
        </p:spPr>
        <p:txBody>
          <a:bodyPr>
            <a:normAutofit lnSpcReduction="10000"/>
          </a:bodyPr>
          <a:lstStyle/>
          <a:p>
            <a:r>
              <a:rPr lang="ca-ES" dirty="0" smtClean="0"/>
              <a:t>??</a:t>
            </a:r>
          </a:p>
          <a:p>
            <a:r>
              <a:rPr lang="ca-ES" dirty="0" smtClean="0"/>
              <a:t>/</a:t>
            </a:r>
            <a:r>
              <a:rPr lang="ca-ES" dirty="0" err="1" smtClean="0"/>
              <a:t>collections</a:t>
            </a:r>
            <a:r>
              <a:rPr lang="ca-ES" dirty="0" smtClean="0"/>
              <a:t>/{</a:t>
            </a:r>
            <a:r>
              <a:rPr lang="ca-ES" dirty="0" err="1" smtClean="0"/>
              <a:t>collectionId</a:t>
            </a:r>
            <a:r>
              <a:rPr lang="ca-ES" dirty="0" smtClean="0"/>
              <a:t>}/</a:t>
            </a:r>
            <a:r>
              <a:rPr lang="ca-ES" dirty="0" err="1" smtClean="0"/>
              <a:t>changesets</a:t>
            </a:r>
            <a:r>
              <a:rPr lang="ca-ES" dirty="0" smtClean="0"/>
              <a:t>/{</a:t>
            </a:r>
            <a:r>
              <a:rPr lang="ca-ES" dirty="0" err="1" smtClean="0"/>
              <a:t>checkpointId</a:t>
            </a:r>
            <a:r>
              <a:rPr lang="ca-ES" dirty="0" smtClean="0"/>
              <a:t>}/</a:t>
            </a:r>
            <a:r>
              <a:rPr lang="ca-ES" dirty="0" err="1" smtClean="0"/>
              <a:t>tiles</a:t>
            </a:r>
            <a:endParaRPr lang="ca-ES" dirty="0" smtClean="0"/>
          </a:p>
          <a:p>
            <a:r>
              <a:rPr lang="ca-ES" dirty="0" smtClean="0"/>
              <a:t>/</a:t>
            </a:r>
            <a:r>
              <a:rPr lang="ca-ES" dirty="0" err="1" smtClean="0"/>
              <a:t>collections</a:t>
            </a:r>
            <a:r>
              <a:rPr lang="ca-ES" dirty="0" smtClean="0"/>
              <a:t>/{</a:t>
            </a:r>
            <a:r>
              <a:rPr lang="ca-ES" dirty="0" err="1" smtClean="0"/>
              <a:t>collectionId</a:t>
            </a:r>
            <a:r>
              <a:rPr lang="ca-ES" dirty="0" smtClean="0"/>
              <a:t>}/</a:t>
            </a:r>
            <a:r>
              <a:rPr lang="ca-ES" dirty="0" err="1" smtClean="0"/>
              <a:t>map</a:t>
            </a:r>
            <a:r>
              <a:rPr lang="ca-ES" dirty="0" smtClean="0"/>
              <a:t>/{</a:t>
            </a:r>
            <a:r>
              <a:rPr lang="ca-ES" dirty="0" err="1" smtClean="0"/>
              <a:t>styleId</a:t>
            </a:r>
            <a:r>
              <a:rPr lang="ca-ES" dirty="0" smtClean="0"/>
              <a:t>}/</a:t>
            </a:r>
            <a:r>
              <a:rPr lang="ca-ES" dirty="0" err="1" smtClean="0"/>
              <a:t>tiles</a:t>
            </a:r>
            <a:r>
              <a:rPr lang="ca-ES" dirty="0" smtClean="0"/>
              <a:t>/{</a:t>
            </a:r>
            <a:r>
              <a:rPr lang="ca-ES" dirty="0" err="1" smtClean="0"/>
              <a:t>tileMatrixSetId</a:t>
            </a:r>
            <a:r>
              <a:rPr lang="ca-ES" dirty="0" smtClean="0"/>
              <a:t>}?</a:t>
            </a:r>
            <a:r>
              <a:rPr lang="ca-ES" dirty="0" smtClean="0"/>
              <a:t> </a:t>
            </a:r>
            <a:r>
              <a:rPr lang="ca-ES" dirty="0" err="1" smtClean="0"/>
              <a:t>checkPoint</a:t>
            </a:r>
            <a:r>
              <a:rPr lang="ca-ES" dirty="0" smtClean="0"/>
              <a:t>={</a:t>
            </a:r>
            <a:r>
              <a:rPr lang="ca-ES" dirty="0" err="1" smtClean="0"/>
              <a:t>checkPointId</a:t>
            </a:r>
            <a:r>
              <a:rPr lang="ca-ES" dirty="0" smtClean="0"/>
              <a:t>}</a:t>
            </a:r>
            <a:endParaRPr lang="ca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412776"/>
            <a:ext cx="9196535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sz="3600" dirty="0" smtClean="0"/>
              <a:t>ogc-api-tiles-opf-xmp-</a:t>
            </a:r>
            <a:r>
              <a:rPr lang="ca-ES" sz="3600" b="1" dirty="0" smtClean="0"/>
              <a:t>vt</a:t>
            </a:r>
            <a:r>
              <a:rPr lang="ca-ES" sz="3600" dirty="0" smtClean="0"/>
              <a:t>-more-1-collection</a:t>
            </a:r>
            <a:endParaRPr lang="ca-E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a-ES" sz="3200" dirty="0" smtClean="0"/>
              <a:t>ogc-api-map-tiles-opf-xmp-</a:t>
            </a:r>
            <a:r>
              <a:rPr lang="ca-ES" sz="3200" b="1" dirty="0" smtClean="0"/>
              <a:t>mt</a:t>
            </a:r>
            <a:r>
              <a:rPr lang="ca-ES" sz="3200" dirty="0" smtClean="0"/>
              <a:t>-more-1-collection</a:t>
            </a:r>
            <a:endParaRPr lang="ca-ES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9144000" cy="494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sz="3600" dirty="0" smtClean="0"/>
              <a:t>ogc-api-maps-opf-xmp-more-1-collection</a:t>
            </a:r>
            <a:endParaRPr lang="ca-ES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9144000" cy="494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3779912" y="6165304"/>
            <a:ext cx="1440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Common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5220072" y="3545632"/>
            <a:ext cx="648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Tiles</a:t>
            </a:r>
          </a:p>
        </p:txBody>
      </p:sp>
      <p:cxnSp>
        <p:nvCxnSpPr>
          <p:cNvPr id="12" name="11 Conector recto de flecha"/>
          <p:cNvCxnSpPr>
            <a:stCxn id="8" idx="2"/>
            <a:endCxn id="6" idx="0"/>
          </p:cNvCxnSpPr>
          <p:nvPr/>
        </p:nvCxnSpPr>
        <p:spPr>
          <a:xfrm>
            <a:off x="5544108" y="3914964"/>
            <a:ext cx="1296144" cy="1242228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stCxn id="8" idx="2"/>
            <a:endCxn id="7" idx="0"/>
          </p:cNvCxnSpPr>
          <p:nvPr/>
        </p:nvCxnSpPr>
        <p:spPr>
          <a:xfrm flipH="1">
            <a:off x="4499992" y="3914964"/>
            <a:ext cx="1044116" cy="2250340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stCxn id="4" idx="2"/>
            <a:endCxn id="8" idx="0"/>
          </p:cNvCxnSpPr>
          <p:nvPr/>
        </p:nvCxnSpPr>
        <p:spPr>
          <a:xfrm>
            <a:off x="5544108" y="2391763"/>
            <a:ext cx="0" cy="11538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stCxn id="3" idx="2"/>
            <a:endCxn id="8" idx="0"/>
          </p:cNvCxnSpPr>
          <p:nvPr/>
        </p:nvCxnSpPr>
        <p:spPr>
          <a:xfrm>
            <a:off x="3023829" y="2391763"/>
            <a:ext cx="2520279" cy="11538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CuadroTexto"/>
          <p:cNvSpPr txBox="1"/>
          <p:nvPr/>
        </p:nvSpPr>
        <p:spPr>
          <a:xfrm rot="16200000">
            <a:off x="-494456" y="1590189"/>
            <a:ext cx="1429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 Examples</a:t>
            </a:r>
            <a:endParaRPr lang="en-US" dirty="0"/>
          </a:p>
        </p:txBody>
      </p:sp>
      <p:sp>
        <p:nvSpPr>
          <p:cNvPr id="49" name="48 CuadroTexto"/>
          <p:cNvSpPr txBox="1"/>
          <p:nvPr/>
        </p:nvSpPr>
        <p:spPr>
          <a:xfrm rot="16200000">
            <a:off x="-465281" y="3793262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 Domains</a:t>
            </a:r>
            <a:endParaRPr lang="en-US" dirty="0"/>
          </a:p>
        </p:txBody>
      </p:sp>
      <p:sp>
        <p:nvSpPr>
          <p:cNvPr id="24" name="23 CuadroTexto"/>
          <p:cNvSpPr txBox="1"/>
          <p:nvPr/>
        </p:nvSpPr>
        <p:spPr>
          <a:xfrm>
            <a:off x="2303748" y="3545632"/>
            <a:ext cx="1440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Features</a:t>
            </a:r>
          </a:p>
        </p:txBody>
      </p:sp>
      <p:cxnSp>
        <p:nvCxnSpPr>
          <p:cNvPr id="29" name="28 Conector recto de flecha"/>
          <p:cNvCxnSpPr>
            <a:stCxn id="24" idx="2"/>
            <a:endCxn id="7" idx="0"/>
          </p:cNvCxnSpPr>
          <p:nvPr/>
        </p:nvCxnSpPr>
        <p:spPr>
          <a:xfrm>
            <a:off x="3023828" y="3914964"/>
            <a:ext cx="1476164" cy="2250340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2267744" y="1745432"/>
            <a:ext cx="151216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Tiled features</a:t>
            </a:r>
          </a:p>
          <a:p>
            <a:pPr algn="ctr"/>
            <a:r>
              <a:rPr lang="en-US" dirty="0" smtClean="0"/>
              <a:t>&gt;1 collections</a:t>
            </a:r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4788024" y="1745432"/>
            <a:ext cx="151216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Tiled Map</a:t>
            </a:r>
          </a:p>
          <a:p>
            <a:pPr algn="ctr"/>
            <a:r>
              <a:rPr lang="en-US" dirty="0" smtClean="0"/>
              <a:t>&gt;1 collections</a:t>
            </a:r>
            <a:endParaRPr lang="en-US" dirty="0"/>
          </a:p>
        </p:txBody>
      </p:sp>
      <p:cxnSp>
        <p:nvCxnSpPr>
          <p:cNvPr id="74" name="73 Conector recto de flecha"/>
          <p:cNvCxnSpPr>
            <a:stCxn id="3" idx="2"/>
            <a:endCxn id="24" idx="0"/>
          </p:cNvCxnSpPr>
          <p:nvPr/>
        </p:nvCxnSpPr>
        <p:spPr>
          <a:xfrm flipH="1">
            <a:off x="3023828" y="2391763"/>
            <a:ext cx="1" cy="11538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150 CuadroTexto"/>
          <p:cNvSpPr txBox="1"/>
          <p:nvPr/>
        </p:nvSpPr>
        <p:spPr>
          <a:xfrm>
            <a:off x="3493772" y="179348"/>
            <a:ext cx="2403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err="1" smtClean="0"/>
              <a:t>Scope</a:t>
            </a:r>
            <a:r>
              <a:rPr lang="ca-ES" dirty="0" smtClean="0"/>
              <a:t> of </a:t>
            </a:r>
            <a:r>
              <a:rPr lang="ca-ES" dirty="0" err="1" smtClean="0"/>
              <a:t>the</a:t>
            </a:r>
            <a:r>
              <a:rPr lang="ca-ES" dirty="0" smtClean="0"/>
              <a:t> TB15 </a:t>
            </a:r>
            <a:r>
              <a:rPr lang="ca-ES" dirty="0" err="1" smtClean="0"/>
              <a:t>work</a:t>
            </a:r>
            <a:endParaRPr lang="ca-ES" dirty="0"/>
          </a:p>
        </p:txBody>
      </p:sp>
      <p:sp>
        <p:nvSpPr>
          <p:cNvPr id="155" name="154 CuadroTexto"/>
          <p:cNvSpPr txBox="1"/>
          <p:nvPr/>
        </p:nvSpPr>
        <p:spPr>
          <a:xfrm>
            <a:off x="1115616" y="188640"/>
            <a:ext cx="20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err="1" smtClean="0"/>
              <a:t>Other</a:t>
            </a:r>
            <a:r>
              <a:rPr lang="ca-ES" dirty="0" smtClean="0"/>
              <a:t> OGC API </a:t>
            </a:r>
            <a:r>
              <a:rPr lang="ca-ES" dirty="0" err="1" smtClean="0"/>
              <a:t>work</a:t>
            </a:r>
            <a:endParaRPr lang="ca-ES" dirty="0"/>
          </a:p>
        </p:txBody>
      </p:sp>
      <p:cxnSp>
        <p:nvCxnSpPr>
          <p:cNvPr id="174" name="173 Conector recto"/>
          <p:cNvCxnSpPr/>
          <p:nvPr/>
        </p:nvCxnSpPr>
        <p:spPr>
          <a:xfrm>
            <a:off x="3349756" y="260648"/>
            <a:ext cx="0" cy="6336704"/>
          </a:xfrm>
          <a:prstGeom prst="line">
            <a:avLst/>
          </a:prstGeom>
          <a:ln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CuadroTexto"/>
          <p:cNvSpPr txBox="1"/>
          <p:nvPr/>
        </p:nvSpPr>
        <p:spPr>
          <a:xfrm>
            <a:off x="6444208" y="1745432"/>
            <a:ext cx="93610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Images API</a:t>
            </a:r>
            <a:endParaRPr lang="en-US" dirty="0"/>
          </a:p>
        </p:txBody>
      </p:sp>
      <p:sp>
        <p:nvSpPr>
          <p:cNvPr id="73" name="72 CuadroTexto"/>
          <p:cNvSpPr txBox="1"/>
          <p:nvPr/>
        </p:nvSpPr>
        <p:spPr>
          <a:xfrm>
            <a:off x="3707904" y="4293096"/>
            <a:ext cx="13681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Checkpoint</a:t>
            </a:r>
            <a:endParaRPr lang="en-US" dirty="0" smtClean="0"/>
          </a:p>
        </p:txBody>
      </p:sp>
      <p:cxnSp>
        <p:nvCxnSpPr>
          <p:cNvPr id="79" name="78 Conector recto de flecha"/>
          <p:cNvCxnSpPr>
            <a:stCxn id="4" idx="2"/>
            <a:endCxn id="73" idx="0"/>
          </p:cNvCxnSpPr>
          <p:nvPr/>
        </p:nvCxnSpPr>
        <p:spPr>
          <a:xfrm flipH="1">
            <a:off x="4391980" y="2391763"/>
            <a:ext cx="1152128" cy="19013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114 CuadroTexto"/>
          <p:cNvSpPr txBox="1"/>
          <p:nvPr/>
        </p:nvSpPr>
        <p:spPr>
          <a:xfrm>
            <a:off x="6444208" y="3573016"/>
            <a:ext cx="9361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Images</a:t>
            </a:r>
            <a:endParaRPr lang="en-US" dirty="0" smtClean="0"/>
          </a:p>
        </p:txBody>
      </p:sp>
      <p:cxnSp>
        <p:nvCxnSpPr>
          <p:cNvPr id="117" name="116 Conector recto de flecha"/>
          <p:cNvCxnSpPr>
            <a:stCxn id="59" idx="2"/>
            <a:endCxn id="115" idx="0"/>
          </p:cNvCxnSpPr>
          <p:nvPr/>
        </p:nvCxnSpPr>
        <p:spPr>
          <a:xfrm>
            <a:off x="6912260" y="2391763"/>
            <a:ext cx="0" cy="11812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121 Conector recto de flecha"/>
          <p:cNvCxnSpPr>
            <a:stCxn id="115" idx="2"/>
            <a:endCxn id="7" idx="0"/>
          </p:cNvCxnSpPr>
          <p:nvPr/>
        </p:nvCxnSpPr>
        <p:spPr>
          <a:xfrm flipH="1">
            <a:off x="4499992" y="3942348"/>
            <a:ext cx="2412268" cy="2222956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124 Conector recto de flecha"/>
          <p:cNvCxnSpPr>
            <a:stCxn id="73" idx="2"/>
            <a:endCxn id="7" idx="0"/>
          </p:cNvCxnSpPr>
          <p:nvPr/>
        </p:nvCxnSpPr>
        <p:spPr>
          <a:xfrm>
            <a:off x="4391980" y="4662428"/>
            <a:ext cx="108012" cy="1502876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5940152" y="5157192"/>
            <a:ext cx="1800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Map and Tiles</a:t>
            </a:r>
          </a:p>
        </p:txBody>
      </p:sp>
      <p:cxnSp>
        <p:nvCxnSpPr>
          <p:cNvPr id="129" name="128 Conector recto de flecha"/>
          <p:cNvCxnSpPr>
            <a:stCxn id="3" idx="2"/>
            <a:endCxn id="73" idx="0"/>
          </p:cNvCxnSpPr>
          <p:nvPr/>
        </p:nvCxnSpPr>
        <p:spPr>
          <a:xfrm>
            <a:off x="3023829" y="2391763"/>
            <a:ext cx="1368151" cy="19013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Tiles core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n-US" dirty="0" smtClean="0"/>
              <a:t>Only one collection</a:t>
            </a:r>
          </a:p>
          <a:p>
            <a:r>
              <a:rPr lang="en-US" dirty="0" smtClean="0"/>
              <a:t>Only support the 8 options in 2D-TMS Annex D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TileMatrixSet</a:t>
            </a:r>
            <a:r>
              <a:rPr lang="en-US" dirty="0" smtClean="0"/>
              <a:t> definition</a:t>
            </a:r>
          </a:p>
          <a:p>
            <a:pPr lvl="1"/>
            <a:r>
              <a:rPr lang="en-US" dirty="0" err="1" smtClean="0"/>
              <a:t>TileMatrixSet</a:t>
            </a:r>
            <a:r>
              <a:rPr lang="en-US" dirty="0" smtClean="0"/>
              <a:t> Link (but not </a:t>
            </a:r>
            <a:r>
              <a:rPr lang="en-US" dirty="0" err="1" smtClean="0"/>
              <a:t>TileMatrixSetLimits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featureInfo</a:t>
            </a:r>
            <a:endParaRPr lang="en-US" dirty="0" smtClean="0"/>
          </a:p>
          <a:p>
            <a:r>
              <a:rPr lang="en-US" dirty="0" smtClean="0"/>
              <a:t>Only one tile at a time</a:t>
            </a:r>
          </a:p>
          <a:p>
            <a:r>
              <a:rPr lang="en-US" dirty="0" smtClean="0"/>
              <a:t>No information updates</a:t>
            </a:r>
          </a:p>
          <a:p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 rot="19840231">
            <a:off x="6185170" y="727819"/>
            <a:ext cx="998564" cy="5107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ca-ES" sz="2400" dirty="0" err="1" smtClean="0">
                <a:solidFill>
                  <a:srgbClr val="FF0000"/>
                </a:solidFill>
              </a:rPr>
              <a:t>Done</a:t>
            </a:r>
            <a:r>
              <a:rPr lang="ca-ES" sz="2400" dirty="0" smtClean="0">
                <a:solidFill>
                  <a:srgbClr val="FF0000"/>
                </a:solidFill>
              </a:rPr>
              <a:t>!</a:t>
            </a:r>
            <a:endParaRPr lang="ca-E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a-ES" dirty="0" err="1" smtClean="0"/>
              <a:t>Tiles</a:t>
            </a:r>
            <a:r>
              <a:rPr lang="ca-ES" dirty="0" smtClean="0"/>
              <a:t> extensions</a:t>
            </a:r>
            <a:endParaRPr lang="ca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a-ES" dirty="0" err="1" smtClean="0"/>
              <a:t>TileMatrixSet</a:t>
            </a:r>
            <a:r>
              <a:rPr lang="ca-ES" dirty="0" smtClean="0"/>
              <a:t>   </a:t>
            </a:r>
            <a:br>
              <a:rPr lang="ca-ES" dirty="0" smtClean="0"/>
            </a:br>
            <a:r>
              <a:rPr lang="ca-ES" dirty="0" smtClean="0"/>
              <a:t>(4th 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a-ES" dirty="0" err="1" smtClean="0"/>
              <a:t>Info</a:t>
            </a:r>
            <a:r>
              <a:rPr lang="ca-ES" dirty="0" smtClean="0"/>
              <a:t> (</a:t>
            </a:r>
            <a:r>
              <a:rPr lang="ca-ES" dirty="0" err="1" smtClean="0"/>
              <a:t>featureInfo</a:t>
            </a:r>
            <a:r>
              <a:rPr lang="ca-ES" dirty="0" smtClean="0"/>
              <a:t>) </a:t>
            </a:r>
            <a:br>
              <a:rPr lang="ca-ES" dirty="0" smtClean="0"/>
            </a:br>
            <a:r>
              <a:rPr lang="ca-ES" dirty="0" smtClean="0"/>
              <a:t>(5th 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a-ES" dirty="0" err="1" smtClean="0"/>
              <a:t>Collections</a:t>
            </a:r>
            <a:r>
              <a:rPr lang="ca-ES" dirty="0" smtClean="0"/>
              <a:t> </a:t>
            </a:r>
            <a:br>
              <a:rPr lang="ca-ES" dirty="0" smtClean="0"/>
            </a:br>
            <a:r>
              <a:rPr lang="ca-ES" sz="2400" dirty="0" smtClean="0"/>
              <a:t>(</a:t>
            </a:r>
            <a:r>
              <a:rPr lang="ca-ES" sz="2400" dirty="0" err="1" smtClean="0"/>
              <a:t>more</a:t>
            </a:r>
            <a:r>
              <a:rPr lang="ca-ES" sz="2400" dirty="0" smtClean="0"/>
              <a:t> </a:t>
            </a:r>
            <a:r>
              <a:rPr lang="ca-ES" sz="2400" dirty="0" err="1" smtClean="0"/>
              <a:t>than</a:t>
            </a:r>
            <a:r>
              <a:rPr lang="ca-ES" sz="2400" dirty="0" smtClean="0"/>
              <a:t> </a:t>
            </a:r>
            <a:r>
              <a:rPr lang="ca-ES" sz="2400" dirty="0" err="1" smtClean="0"/>
              <a:t>one</a:t>
            </a:r>
            <a:r>
              <a:rPr lang="ca-ES" sz="2400" dirty="0" smtClean="0"/>
              <a:t>)</a:t>
            </a:r>
            <a:br>
              <a:rPr lang="ca-ES" sz="2400" dirty="0" smtClean="0"/>
            </a:br>
            <a:r>
              <a:rPr lang="ca-ES" dirty="0" smtClean="0"/>
              <a:t>(1st TB15)</a:t>
            </a:r>
            <a:endParaRPr lang="ca-E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ca-ES" dirty="0" err="1" smtClean="0"/>
              <a:t>Collections-info</a:t>
            </a:r>
            <a:r>
              <a:rPr lang="ca-ES" dirty="0" smtClean="0"/>
              <a:t> </a:t>
            </a:r>
            <a:br>
              <a:rPr lang="ca-ES" dirty="0" smtClean="0"/>
            </a:br>
            <a:r>
              <a:rPr lang="ca-ES" dirty="0" smtClean="0"/>
              <a:t>(6th 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5"/>
          </p:nvPr>
        </p:nvSpPr>
        <p:spPr>
          <a:xfrm>
            <a:off x="468313" y="3789040"/>
            <a:ext cx="4032250" cy="1224136"/>
          </a:xfrm>
        </p:spPr>
        <p:txBody>
          <a:bodyPr/>
          <a:lstStyle/>
          <a:p>
            <a:r>
              <a:rPr lang="ca-ES" dirty="0" err="1" smtClean="0"/>
              <a:t>Multi-tile</a:t>
            </a:r>
            <a:r>
              <a:rPr lang="ca-ES" dirty="0" smtClean="0"/>
              <a:t>   </a:t>
            </a:r>
            <a:br>
              <a:rPr lang="ca-ES" dirty="0" smtClean="0"/>
            </a:br>
            <a:r>
              <a:rPr lang="ca-ES" dirty="0" smtClean="0"/>
              <a:t>(3rt TB15) </a:t>
            </a:r>
            <a:endParaRPr lang="ca-ES" dirty="0"/>
          </a:p>
        </p:txBody>
      </p:sp>
      <p:sp>
        <p:nvSpPr>
          <p:cNvPr id="10" name="9 Marcador de contenido"/>
          <p:cNvSpPr>
            <a:spLocks noGrp="1"/>
          </p:cNvSpPr>
          <p:nvPr>
            <p:ph sz="quarter" idx="16"/>
          </p:nvPr>
        </p:nvSpPr>
        <p:spPr>
          <a:xfrm>
            <a:off x="4643438" y="3789040"/>
            <a:ext cx="4032250" cy="1224136"/>
          </a:xfrm>
        </p:spPr>
        <p:txBody>
          <a:bodyPr/>
          <a:lstStyle/>
          <a:p>
            <a:r>
              <a:rPr lang="ca-ES" dirty="0" err="1" smtClean="0"/>
              <a:t>Delta-updates</a:t>
            </a:r>
            <a:r>
              <a:rPr lang="ca-ES" dirty="0" smtClean="0"/>
              <a:t>  </a:t>
            </a:r>
            <a:br>
              <a:rPr lang="ca-ES" dirty="0" smtClean="0"/>
            </a:br>
            <a:r>
              <a:rPr lang="ca-ES" dirty="0" smtClean="0"/>
              <a:t>(2nd TB15)</a:t>
            </a:r>
            <a:endParaRPr lang="ca-ES" dirty="0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ca-ES" dirty="0" smtClean="0"/>
              <a:t>Time/</a:t>
            </a:r>
            <a:r>
              <a:rPr lang="ca-ES" dirty="0" err="1" smtClean="0"/>
              <a:t>elevation</a:t>
            </a:r>
            <a:r>
              <a:rPr lang="ca-ES" dirty="0" smtClean="0"/>
              <a:t/>
            </a:r>
            <a:br>
              <a:rPr lang="ca-ES" dirty="0" smtClean="0"/>
            </a:br>
            <a:r>
              <a:rPr lang="ca-ES" dirty="0" smtClean="0"/>
              <a:t> (7th 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ca-ES" dirty="0" smtClean="0"/>
              <a:t>Extra dimensions</a:t>
            </a:r>
            <a:br>
              <a:rPr lang="ca-ES" dirty="0" smtClean="0"/>
            </a:br>
            <a:r>
              <a:rPr lang="ca-ES" dirty="0" smtClean="0"/>
              <a:t> (8th 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11" name="10 CuadroTexto"/>
          <p:cNvSpPr txBox="1"/>
          <p:nvPr/>
        </p:nvSpPr>
        <p:spPr>
          <a:xfrm rot="19840231">
            <a:off x="2904906" y="1408579"/>
            <a:ext cx="998564" cy="5107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ca-ES" sz="2400" dirty="0" err="1" smtClean="0">
                <a:solidFill>
                  <a:srgbClr val="FF0000"/>
                </a:solidFill>
              </a:rPr>
              <a:t>Done</a:t>
            </a:r>
            <a:r>
              <a:rPr lang="ca-ES" sz="2400" dirty="0" smtClean="0">
                <a:solidFill>
                  <a:srgbClr val="FF0000"/>
                </a:solidFill>
              </a:rPr>
              <a:t>!</a:t>
            </a:r>
            <a:endParaRPr lang="ca-ES" sz="2400" dirty="0">
              <a:solidFill>
                <a:srgbClr val="FF0000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 rot="19840231">
            <a:off x="2904905" y="2848740"/>
            <a:ext cx="998564" cy="5107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ca-ES" sz="2400" dirty="0" err="1" smtClean="0">
                <a:solidFill>
                  <a:srgbClr val="FF0000"/>
                </a:solidFill>
              </a:rPr>
              <a:t>Done</a:t>
            </a:r>
            <a:r>
              <a:rPr lang="ca-ES" sz="2400" dirty="0" smtClean="0">
                <a:solidFill>
                  <a:srgbClr val="FF0000"/>
                </a:solidFill>
              </a:rPr>
              <a:t>!</a:t>
            </a:r>
            <a:endParaRPr lang="ca-ES" sz="2400" dirty="0">
              <a:solidFill>
                <a:srgbClr val="FF0000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2483768" y="3789040"/>
            <a:ext cx="2384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ca-ES" sz="2400" dirty="0" err="1" smtClean="0"/>
              <a:t>Etag</a:t>
            </a:r>
            <a:r>
              <a:rPr lang="ca-ES" sz="2400" dirty="0" smtClean="0"/>
              <a:t> for </a:t>
            </a:r>
            <a:r>
              <a:rPr lang="ca-ES" sz="2400" dirty="0" err="1" smtClean="0"/>
              <a:t>each</a:t>
            </a:r>
            <a:r>
              <a:rPr lang="ca-ES" sz="2400" dirty="0" smtClean="0"/>
              <a:t> </a:t>
            </a:r>
            <a:r>
              <a:rPr lang="ca-ES" sz="2400" dirty="0" err="1" smtClean="0"/>
              <a:t>tile</a:t>
            </a:r>
            <a:endParaRPr lang="ca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 core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This would be something that allows to create a map that cannot be necessarily retrievable (yet)</a:t>
            </a:r>
          </a:p>
          <a:p>
            <a:r>
              <a:rPr lang="en-US" dirty="0" smtClean="0"/>
              <a:t>The reason:</a:t>
            </a:r>
          </a:p>
          <a:p>
            <a:pPr lvl="1"/>
            <a:r>
              <a:rPr lang="en-US" dirty="0" smtClean="0"/>
              <a:t>We need to support /maps/{</a:t>
            </a:r>
            <a:r>
              <a:rPr lang="en-US" dirty="0" err="1" smtClean="0"/>
              <a:t>styleID</a:t>
            </a:r>
            <a:r>
              <a:rPr lang="en-US" dirty="0" smtClean="0"/>
              <a:t>}/tiles/…</a:t>
            </a:r>
          </a:p>
          <a:p>
            <a:r>
              <a:rPr lang="en-US" dirty="0" smtClean="0"/>
              <a:t>It has no resolution </a:t>
            </a:r>
          </a:p>
          <a:p>
            <a:pPr lvl="1"/>
            <a:r>
              <a:rPr lang="en-US" dirty="0" smtClean="0"/>
              <a:t>No parameters related with width, height, </a:t>
            </a:r>
            <a:r>
              <a:rPr lang="en-US" dirty="0" err="1" smtClean="0"/>
              <a:t>bbox</a:t>
            </a:r>
            <a:r>
              <a:rPr lang="en-US" dirty="0" smtClean="0"/>
              <a:t>, </a:t>
            </a:r>
            <a:r>
              <a:rPr lang="en-US" dirty="0" err="1" smtClean="0"/>
              <a:t>crs</a:t>
            </a:r>
            <a:r>
              <a:rPr lang="en-US" dirty="0" smtClean="0"/>
              <a:t>… etc.</a:t>
            </a:r>
          </a:p>
          <a:p>
            <a:r>
              <a:rPr lang="en-US" dirty="0" smtClean="0"/>
              <a:t>Actually, it is map that can only be retrieved by extending it to (one of):</a:t>
            </a:r>
          </a:p>
          <a:p>
            <a:pPr lvl="1"/>
            <a:r>
              <a:rPr lang="en-US" dirty="0" smtClean="0"/>
              <a:t>a tile 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map+resolution</a:t>
            </a:r>
            <a:endParaRPr lang="en-US" dirty="0" smtClean="0"/>
          </a:p>
          <a:p>
            <a:r>
              <a:rPr lang="en-US" dirty="0" smtClean="0"/>
              <a:t>It will not have styles (because this forces a dependency to the styles API that I would like to avoid): {</a:t>
            </a:r>
            <a:r>
              <a:rPr lang="en-US" dirty="0" err="1" smtClean="0"/>
              <a:t>styleID</a:t>
            </a:r>
            <a:r>
              <a:rPr lang="en-US" dirty="0" smtClean="0"/>
              <a:t>}=“default”.</a:t>
            </a:r>
          </a:p>
        </p:txBody>
      </p:sp>
      <p:sp>
        <p:nvSpPr>
          <p:cNvPr id="4" name="3 CuadroTexto"/>
          <p:cNvSpPr txBox="1"/>
          <p:nvPr/>
        </p:nvSpPr>
        <p:spPr>
          <a:xfrm rot="19840231">
            <a:off x="6185170" y="727819"/>
            <a:ext cx="998564" cy="5107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ca-ES" sz="2400" dirty="0" err="1" smtClean="0">
                <a:solidFill>
                  <a:srgbClr val="FF0000"/>
                </a:solidFill>
              </a:rPr>
              <a:t>Done</a:t>
            </a:r>
            <a:r>
              <a:rPr lang="ca-ES" sz="2400" dirty="0" smtClean="0">
                <a:solidFill>
                  <a:srgbClr val="FF0000"/>
                </a:solidFill>
              </a:rPr>
              <a:t>!</a:t>
            </a:r>
            <a:endParaRPr lang="ca-E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a-ES" dirty="0" err="1" smtClean="0"/>
              <a:t>Map</a:t>
            </a:r>
            <a:r>
              <a:rPr lang="ca-ES" dirty="0" smtClean="0"/>
              <a:t> extensions (</a:t>
            </a:r>
            <a:r>
              <a:rPr lang="ca-ES" dirty="0" err="1" smtClean="0"/>
              <a:t>building</a:t>
            </a:r>
            <a:r>
              <a:rPr lang="ca-ES" dirty="0" smtClean="0"/>
              <a:t> </a:t>
            </a:r>
            <a:r>
              <a:rPr lang="ca-ES" dirty="0" err="1" smtClean="0"/>
              <a:t>block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a-ES" dirty="0" err="1" smtClean="0"/>
              <a:t>StyleIds</a:t>
            </a:r>
            <a:r>
              <a:rPr lang="ca-ES" dirty="0"/>
              <a:t> </a:t>
            </a:r>
            <a:r>
              <a:rPr lang="ca-ES" dirty="0" smtClean="0"/>
              <a:t/>
            </a:r>
            <a:br>
              <a:rPr lang="ca-ES" dirty="0" smtClean="0"/>
            </a:br>
            <a:r>
              <a:rPr lang="ca-ES" dirty="0" smtClean="0"/>
              <a:t>(1st TB15)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4644008" y="1052737"/>
            <a:ext cx="4499992" cy="1224135"/>
          </a:xfrm>
        </p:spPr>
        <p:txBody>
          <a:bodyPr>
            <a:noAutofit/>
          </a:bodyPr>
          <a:lstStyle/>
          <a:p>
            <a:r>
              <a:rPr lang="ca-ES" dirty="0" err="1" smtClean="0"/>
              <a:t>Map</a:t>
            </a:r>
            <a:r>
              <a:rPr lang="ca-ES" dirty="0" smtClean="0"/>
              <a:t>+</a:t>
            </a:r>
            <a:r>
              <a:rPr lang="ca-ES" dirty="0" err="1" smtClean="0"/>
              <a:t>resolution</a:t>
            </a:r>
            <a:r>
              <a:rPr lang="ca-ES" dirty="0" smtClean="0"/>
              <a:t> </a:t>
            </a:r>
            <a:br>
              <a:rPr lang="ca-ES" dirty="0" smtClean="0"/>
            </a:br>
            <a:r>
              <a:rPr lang="ca-ES" dirty="0" smtClean="0"/>
              <a:t>(3rt 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</a:p>
          <a:p>
            <a:pPr lvl="1"/>
            <a:r>
              <a:rPr lang="ca-ES" sz="2000" dirty="0" err="1" smtClean="0"/>
              <a:t>Adds</a:t>
            </a:r>
            <a:r>
              <a:rPr lang="ca-ES" sz="2000" dirty="0" smtClean="0"/>
              <a:t>: </a:t>
            </a:r>
            <a:r>
              <a:rPr lang="en-US" sz="2000" dirty="0" smtClean="0"/>
              <a:t>width, height, </a:t>
            </a:r>
            <a:r>
              <a:rPr lang="en-US" sz="2000" dirty="0" err="1" smtClean="0"/>
              <a:t>bbox</a:t>
            </a:r>
            <a:r>
              <a:rPr lang="en-US" sz="2000" dirty="0" smtClean="0"/>
              <a:t>, </a:t>
            </a:r>
            <a:r>
              <a:rPr lang="en-US" sz="2000" dirty="0" err="1" smtClean="0"/>
              <a:t>crs</a:t>
            </a:r>
            <a:endParaRPr lang="ca-ES" sz="2000" dirty="0" smtClean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ca-ES" dirty="0" err="1" smtClean="0"/>
              <a:t>I</a:t>
            </a:r>
            <a:r>
              <a:rPr lang="ca-E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nfo</a:t>
            </a: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b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ca-E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SWG</a:t>
            </a: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ca-E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Collections</a:t>
            </a: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b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ca-E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ca-E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</a:t>
            </a:r>
            <a:r>
              <a:rPr lang="ca-E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ca-E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</a:t>
            </a:r>
            <a:r>
              <a:rPr lang="ca-E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ca-E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ca-E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b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(2on TB15)</a:t>
            </a:r>
            <a:endParaRPr lang="ca-ES" dirty="0" smtClean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ca-E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Collections-info</a:t>
            </a: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b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ca-E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SWG</a:t>
            </a: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0" name="9 Marcador de contenido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ca-ES" dirty="0" err="1" smtClean="0"/>
              <a:t>Maps</a:t>
            </a:r>
            <a:r>
              <a:rPr lang="ca-ES" dirty="0" smtClean="0"/>
              <a:t> </a:t>
            </a:r>
            <a:r>
              <a:rPr lang="ca-ES" dirty="0" err="1" smtClean="0"/>
              <a:t>with</a:t>
            </a:r>
            <a:r>
              <a:rPr lang="ca-ES" dirty="0" smtClean="0"/>
              <a:t> </a:t>
            </a:r>
            <a:r>
              <a:rPr lang="ca-ES" dirty="0" err="1" smtClean="0"/>
              <a:t>styles</a:t>
            </a:r>
            <a:r>
              <a:rPr lang="ca-ES" dirty="0" smtClean="0"/>
              <a:t> </a:t>
            </a:r>
            <a:br>
              <a:rPr lang="ca-ES" dirty="0" smtClean="0"/>
            </a:br>
            <a:r>
              <a:rPr lang="ca-ES" dirty="0" smtClean="0"/>
              <a:t>on </a:t>
            </a:r>
            <a:r>
              <a:rPr lang="ca-ES" dirty="0" err="1" smtClean="0"/>
              <a:t>the</a:t>
            </a:r>
            <a:r>
              <a:rPr lang="ca-ES" dirty="0" smtClean="0"/>
              <a:t> </a:t>
            </a:r>
            <a:r>
              <a:rPr lang="ca-ES" dirty="0" err="1" smtClean="0"/>
              <a:t>fly</a:t>
            </a:r>
            <a:r>
              <a:rPr lang="ca-ES" dirty="0" smtClean="0"/>
              <a:t> </a:t>
            </a:r>
            <a:br>
              <a:rPr lang="ca-ES" dirty="0" smtClean="0"/>
            </a:br>
            <a:r>
              <a:rPr lang="ca-ES" dirty="0" smtClean="0"/>
              <a:t>(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ca-ES" dirty="0" smtClean="0"/>
              <a:t>Time/</a:t>
            </a:r>
            <a:r>
              <a:rPr lang="ca-ES" dirty="0" err="1" smtClean="0"/>
              <a:t>elevation</a:t>
            </a:r>
            <a:r>
              <a:rPr lang="ca-ES" dirty="0" smtClean="0"/>
              <a:t/>
            </a:r>
            <a:br>
              <a:rPr lang="ca-ES" dirty="0" smtClean="0"/>
            </a:br>
            <a:r>
              <a:rPr lang="ca-ES" dirty="0" smtClean="0"/>
              <a:t>(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ca-ES" dirty="0" err="1" smtClean="0"/>
              <a:t>Other</a:t>
            </a:r>
            <a:r>
              <a:rPr lang="ca-ES" dirty="0" smtClean="0"/>
              <a:t> dimensions</a:t>
            </a:r>
            <a:br>
              <a:rPr lang="ca-ES" dirty="0" smtClean="0"/>
            </a:br>
            <a:r>
              <a:rPr lang="ca-ES" dirty="0" smtClean="0"/>
              <a:t>(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13" name="12 CuadroTexto"/>
          <p:cNvSpPr txBox="1"/>
          <p:nvPr/>
        </p:nvSpPr>
        <p:spPr>
          <a:xfrm rot="19840231">
            <a:off x="7081370" y="2920748"/>
            <a:ext cx="998564" cy="5107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ca-ES" sz="2400" dirty="0" err="1" smtClean="0">
                <a:solidFill>
                  <a:srgbClr val="FF0000"/>
                </a:solidFill>
              </a:rPr>
              <a:t>Done</a:t>
            </a:r>
            <a:r>
              <a:rPr lang="ca-ES" sz="2400" dirty="0" smtClean="0">
                <a:solidFill>
                  <a:srgbClr val="FF0000"/>
                </a:solidFill>
              </a:rPr>
              <a:t>!</a:t>
            </a:r>
            <a:endParaRPr lang="ca-ES" sz="2400" dirty="0">
              <a:solidFill>
                <a:srgbClr val="FF0000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 rot="19840231">
            <a:off x="2472859" y="1336572"/>
            <a:ext cx="998564" cy="5107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ca-ES" sz="2400" smtClean="0">
                <a:solidFill>
                  <a:srgbClr val="FF0000"/>
                </a:solidFill>
              </a:rPr>
              <a:t>Done</a:t>
            </a:r>
            <a:r>
              <a:rPr lang="ca-ES" sz="2400" dirty="0" smtClean="0">
                <a:solidFill>
                  <a:srgbClr val="FF0000"/>
                </a:solidFill>
              </a:rPr>
              <a:t>!</a:t>
            </a:r>
            <a:endParaRPr lang="ca-E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Architecture/Scenario: </a:t>
            </a:r>
            <a:br>
              <a:rPr lang="en-US" dirty="0" smtClean="0"/>
            </a:br>
            <a:r>
              <a:rPr lang="en-US" dirty="0" smtClean="0"/>
              <a:t>Adding an image</a:t>
            </a:r>
            <a:endParaRPr lang="en-US" dirty="0"/>
          </a:p>
        </p:txBody>
      </p:sp>
      <p:sp>
        <p:nvSpPr>
          <p:cNvPr id="10" name="9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 image is loaded in an OGC API image server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image API server</a:t>
            </a:r>
            <a:r>
              <a:rPr lang="en-US" dirty="0" smtClean="0"/>
              <a:t> and the </a:t>
            </a:r>
            <a:r>
              <a:rPr lang="en-US" i="1" dirty="0" smtClean="0"/>
              <a:t>tiles API server</a:t>
            </a:r>
            <a:r>
              <a:rPr lang="en-US" dirty="0" smtClean="0"/>
              <a:t> are internally connected </a:t>
            </a:r>
          </a:p>
          <a:p>
            <a:pPr lvl="1"/>
            <a:r>
              <a:rPr lang="en-US" dirty="0" smtClean="0"/>
              <a:t>Somehow new tiles are created.</a:t>
            </a:r>
          </a:p>
          <a:p>
            <a:r>
              <a:rPr lang="en-US" dirty="0" smtClean="0"/>
              <a:t>The new tiles are exposed as:</a:t>
            </a:r>
          </a:p>
          <a:p>
            <a:pPr lvl="1"/>
            <a:r>
              <a:rPr lang="en-US" strike="sngStrike" dirty="0" smtClean="0">
                <a:solidFill>
                  <a:schemeClr val="bg1">
                    <a:lumMod val="50000"/>
                  </a:schemeClr>
                </a:solidFill>
              </a:rPr>
              <a:t>Vector tiles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Coverage tiles ? (small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geotiff’s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?)</a:t>
            </a:r>
          </a:p>
          <a:p>
            <a:pPr lvl="1"/>
            <a:r>
              <a:rPr lang="en-US" dirty="0" smtClean="0"/>
              <a:t>Map tiles? (small jpeg’s in grayscale?) Minimum style is needed to re-scale values to 256 gray colors or </a:t>
            </a:r>
            <a:r>
              <a:rPr lang="en-US" dirty="0" err="1" smtClean="0"/>
              <a:t>RGB</a:t>
            </a:r>
            <a:r>
              <a:rPr lang="en-US" dirty="0" smtClean="0"/>
              <a:t> or </a:t>
            </a:r>
            <a:r>
              <a:rPr lang="en-US" dirty="0" err="1" smtClean="0"/>
              <a:t>hillshade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client requests a multi-tile (with a checkpoint and </a:t>
            </a:r>
            <a:r>
              <a:rPr lang="en-US" dirty="0" err="1" smtClean="0"/>
              <a:t>collectionId</a:t>
            </a:r>
            <a:r>
              <a:rPr lang="en-US" dirty="0" smtClean="0"/>
              <a:t> as parameters)</a:t>
            </a:r>
          </a:p>
          <a:p>
            <a:r>
              <a:rPr lang="en-US" dirty="0" smtClean="0"/>
              <a:t>The client receives the package and updates the changes.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Architecture/Scenario: </a:t>
            </a:r>
            <a:br>
              <a:rPr lang="en-US" dirty="0" smtClean="0"/>
            </a:br>
            <a:r>
              <a:rPr lang="en-US" dirty="0" smtClean="0"/>
              <a:t>Deleting an image</a:t>
            </a:r>
            <a:endParaRPr lang="en-US" dirty="0"/>
          </a:p>
        </p:txBody>
      </p:sp>
      <p:sp>
        <p:nvSpPr>
          <p:cNvPr id="10" name="9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An image is removed in an OGC API image server</a:t>
            </a:r>
          </a:p>
          <a:p>
            <a:r>
              <a:rPr lang="en-US" dirty="0" smtClean="0"/>
              <a:t>The image server and the tiles server are internally connected. </a:t>
            </a:r>
          </a:p>
          <a:p>
            <a:pPr lvl="1"/>
            <a:r>
              <a:rPr lang="en-US" dirty="0" smtClean="0"/>
              <a:t>Some tiles disappear (or are “down-dated”)</a:t>
            </a:r>
          </a:p>
          <a:p>
            <a:r>
              <a:rPr lang="en-US" dirty="0" smtClean="0"/>
              <a:t>The new tiles are exposed as:</a:t>
            </a:r>
          </a:p>
          <a:p>
            <a:pPr lvl="1"/>
            <a:r>
              <a:rPr lang="en-US" dirty="0" smtClean="0"/>
              <a:t>Coverage tiles ?</a:t>
            </a:r>
          </a:p>
          <a:p>
            <a:pPr lvl="1"/>
            <a:r>
              <a:rPr lang="en-US" dirty="0" smtClean="0"/>
              <a:t>Map tiles?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 client requests… what format?</a:t>
            </a:r>
            <a:r>
              <a:rPr lang="en-US" dirty="0" smtClean="0"/>
              <a:t> (with a checkpoint and </a:t>
            </a:r>
            <a:r>
              <a:rPr lang="en-US" dirty="0" err="1" smtClean="0"/>
              <a:t>collectionId</a:t>
            </a:r>
            <a:r>
              <a:rPr lang="en-US" dirty="0" smtClean="0"/>
              <a:t> as parameters)</a:t>
            </a:r>
          </a:p>
          <a:p>
            <a:pPr lvl="1"/>
            <a:r>
              <a:rPr lang="en-US" dirty="0" smtClean="0"/>
              <a:t>The server should be able to tell the client that some tiles has been deleted?. </a:t>
            </a:r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 err="1" smtClean="0">
                <a:solidFill>
                  <a:srgbClr val="FF0000"/>
                </a:solidFill>
              </a:rPr>
              <a:t>multitile</a:t>
            </a:r>
            <a:r>
              <a:rPr lang="en-US" dirty="0" smtClean="0">
                <a:solidFill>
                  <a:srgbClr val="FF0000"/>
                </a:solidFill>
              </a:rPr>
              <a:t> format can no longer be a ZIP with some tiles. We need something more.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An empty tile can solve it.</a:t>
            </a:r>
          </a:p>
          <a:p>
            <a:pPr lvl="1"/>
            <a:r>
              <a:rPr lang="en-US" dirty="0" smtClean="0"/>
              <a:t>The client receives the package and updates the changes.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err="1" smtClean="0"/>
              <a:t>An</a:t>
            </a:r>
            <a:r>
              <a:rPr lang="ca-ES" dirty="0" smtClean="0"/>
              <a:t> </a:t>
            </a:r>
            <a:r>
              <a:rPr lang="ca-ES" dirty="0" err="1" smtClean="0"/>
              <a:t>image</a:t>
            </a:r>
            <a:r>
              <a:rPr lang="ca-ES" dirty="0" smtClean="0"/>
              <a:t> is </a:t>
            </a:r>
            <a:r>
              <a:rPr lang="ca-ES" dirty="0" err="1" smtClean="0"/>
              <a:t>deleted</a:t>
            </a:r>
            <a:r>
              <a:rPr lang="ca-ES" dirty="0" smtClean="0"/>
              <a:t> in </a:t>
            </a:r>
            <a:r>
              <a:rPr lang="ca-ES" dirty="0" err="1" smtClean="0"/>
              <a:t>the</a:t>
            </a:r>
            <a:r>
              <a:rPr lang="ca-ES" dirty="0" smtClean="0"/>
              <a:t> OGC API </a:t>
            </a:r>
            <a:r>
              <a:rPr lang="ca-ES" dirty="0" err="1" smtClean="0"/>
              <a:t>images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11353</TotalTime>
  <Words>592</Words>
  <Application>Microsoft Office PowerPoint</Application>
  <PresentationFormat>Presentación en pantalla (4:3)</PresentationFormat>
  <Paragraphs>127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Diapositiva 1</vt:lpstr>
      <vt:lpstr>Diapositiva 2</vt:lpstr>
      <vt:lpstr>Tiles core</vt:lpstr>
      <vt:lpstr>Tiles extensions</vt:lpstr>
      <vt:lpstr>Maps core</vt:lpstr>
      <vt:lpstr>Map extensions (building block)</vt:lpstr>
      <vt:lpstr>Architecture/Scenario:  Adding an image</vt:lpstr>
      <vt:lpstr>Architecture/Scenario:  Deleting an image</vt:lpstr>
      <vt:lpstr>Diapositiva 9</vt:lpstr>
      <vt:lpstr>Checkpoint</vt:lpstr>
      <vt:lpstr>Checkpoint</vt:lpstr>
      <vt:lpstr>ogc-api-tiles-opf-xmp-vt-more-1-collection</vt:lpstr>
      <vt:lpstr>ogc-api-map-tiles-opf-xmp-mt-more-1-collection</vt:lpstr>
      <vt:lpstr>ogc-api-maps-opf-xmp-more-1-collection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miniusu</dc:creator>
  <cp:lastModifiedBy>Joan Maso</cp:lastModifiedBy>
  <cp:revision>34</cp:revision>
  <dcterms:created xsi:type="dcterms:W3CDTF">2019-07-12T06:57:13Z</dcterms:created>
  <dcterms:modified xsi:type="dcterms:W3CDTF">2019-08-09T11:47:58Z</dcterms:modified>
</cp:coreProperties>
</file>