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6" r:id="rId6"/>
    <p:sldId id="262" r:id="rId7"/>
    <p:sldId id="264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4" autoAdjust="0"/>
  </p:normalViewPr>
  <p:slideViewPr>
    <p:cSldViewPr>
      <p:cViewPr varScale="1">
        <p:scale>
          <a:sx n="60" d="100"/>
          <a:sy n="60" d="100"/>
        </p:scale>
        <p:origin x="-13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259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8313" y="3717032"/>
            <a:ext cx="4032250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3439" y="3717032"/>
            <a:ext cx="4033018" cy="25202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728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728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852936"/>
            <a:ext cx="4032250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852936"/>
            <a:ext cx="4033018" cy="1800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4724400"/>
            <a:ext cx="4032250" cy="1584325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052736"/>
            <a:ext cx="4038600" cy="1224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038600" cy="1224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467544" y="2348880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4"/>
          </p:nvPr>
        </p:nvSpPr>
        <p:spPr>
          <a:xfrm>
            <a:off x="4644008" y="2348880"/>
            <a:ext cx="4033018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5"/>
          </p:nvPr>
        </p:nvSpPr>
        <p:spPr>
          <a:xfrm>
            <a:off x="468313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6"/>
          </p:nvPr>
        </p:nvSpPr>
        <p:spPr>
          <a:xfrm>
            <a:off x="4643438" y="3645024"/>
            <a:ext cx="4032250" cy="12241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17"/>
          </p:nvPr>
        </p:nvSpPr>
        <p:spPr>
          <a:xfrm>
            <a:off x="468313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18"/>
          </p:nvPr>
        </p:nvSpPr>
        <p:spPr>
          <a:xfrm>
            <a:off x="4643438" y="4941888"/>
            <a:ext cx="4032250" cy="1295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012160" y="665312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Maps and tiles FULL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7452320" y="1745432"/>
            <a:ext cx="15121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516216" y="5157192"/>
            <a:ext cx="18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</a:t>
            </a:r>
            <a:r>
              <a:rPr lang="en-US" dirty="0" smtClean="0"/>
              <a:t>and Tiles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11960" y="616530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508104" y="3617640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Tiles</a:t>
            </a:r>
            <a:endParaRPr lang="en-U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7524328" y="35456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</a:t>
            </a:r>
            <a:endParaRPr lang="en-US" dirty="0" smtClean="0"/>
          </a:p>
        </p:txBody>
      </p:sp>
      <p:cxnSp>
        <p:nvCxnSpPr>
          <p:cNvPr id="12" name="11 Conector recto de flecha"/>
          <p:cNvCxnSpPr>
            <a:stCxn id="8" idx="2"/>
            <a:endCxn id="6" idx="0"/>
          </p:cNvCxnSpPr>
          <p:nvPr/>
        </p:nvCxnSpPr>
        <p:spPr>
          <a:xfrm>
            <a:off x="6228184" y="3986972"/>
            <a:ext cx="1188132" cy="117022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9" idx="2"/>
            <a:endCxn id="6" idx="0"/>
          </p:cNvCxnSpPr>
          <p:nvPr/>
        </p:nvCxnSpPr>
        <p:spPr>
          <a:xfrm flipH="1">
            <a:off x="7416316" y="3914964"/>
            <a:ext cx="828092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2"/>
            <a:endCxn id="7" idx="0"/>
          </p:cNvCxnSpPr>
          <p:nvPr/>
        </p:nvCxnSpPr>
        <p:spPr>
          <a:xfrm flipH="1">
            <a:off x="4932040" y="3986972"/>
            <a:ext cx="1296144" cy="2178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9" idx="2"/>
            <a:endCxn id="7" idx="0"/>
          </p:cNvCxnSpPr>
          <p:nvPr/>
        </p:nvCxnSpPr>
        <p:spPr>
          <a:xfrm flipH="1">
            <a:off x="4932040" y="3914964"/>
            <a:ext cx="3312368" cy="225034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5" idx="2"/>
            <a:endCxn id="9" idx="0"/>
          </p:cNvCxnSpPr>
          <p:nvPr/>
        </p:nvCxnSpPr>
        <p:spPr>
          <a:xfrm>
            <a:off x="8208404" y="2391763"/>
            <a:ext cx="3600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9" idx="0"/>
          </p:cNvCxnSpPr>
          <p:nvPr/>
        </p:nvCxnSpPr>
        <p:spPr>
          <a:xfrm>
            <a:off x="6228184" y="2391763"/>
            <a:ext cx="2016224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6228184" y="2391763"/>
            <a:ext cx="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" idx="2"/>
            <a:endCxn id="8" idx="0"/>
          </p:cNvCxnSpPr>
          <p:nvPr/>
        </p:nvCxnSpPr>
        <p:spPr>
          <a:xfrm>
            <a:off x="3491880" y="2391763"/>
            <a:ext cx="2736304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2" idx="2"/>
            <a:endCxn id="9" idx="0"/>
          </p:cNvCxnSpPr>
          <p:nvPr/>
        </p:nvCxnSpPr>
        <p:spPr>
          <a:xfrm>
            <a:off x="6732240" y="1311643"/>
            <a:ext cx="1512168" cy="2233989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2" idx="2"/>
            <a:endCxn id="8" idx="0"/>
          </p:cNvCxnSpPr>
          <p:nvPr/>
        </p:nvCxnSpPr>
        <p:spPr>
          <a:xfrm flipH="1">
            <a:off x="6228184" y="1311643"/>
            <a:ext cx="504056" cy="2305997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 rot="16200000">
            <a:off x="-350439" y="15901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9" name="48 CuadroTexto"/>
          <p:cNvSpPr txBox="1"/>
          <p:nvPr/>
        </p:nvSpPr>
        <p:spPr>
          <a:xfrm rot="16200000">
            <a:off x="-321264" y="379326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Domains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55576" y="3645024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Coverages</a:t>
            </a:r>
            <a:endParaRPr lang="en-US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2771800" y="3617640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  <a:endParaRPr lang="en-US" dirty="0" smtClean="0"/>
          </a:p>
        </p:txBody>
      </p:sp>
      <p:cxnSp>
        <p:nvCxnSpPr>
          <p:cNvPr id="28" name="27 Conector recto de flecha"/>
          <p:cNvCxnSpPr>
            <a:stCxn id="22" idx="2"/>
            <a:endCxn id="7" idx="0"/>
          </p:cNvCxnSpPr>
          <p:nvPr/>
        </p:nvCxnSpPr>
        <p:spPr>
          <a:xfrm>
            <a:off x="1475656" y="4014356"/>
            <a:ext cx="3456384" cy="215094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4" idx="2"/>
            <a:endCxn id="7" idx="0"/>
          </p:cNvCxnSpPr>
          <p:nvPr/>
        </p:nvCxnSpPr>
        <p:spPr>
          <a:xfrm>
            <a:off x="3491880" y="3986972"/>
            <a:ext cx="1440160" cy="2178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" idx="2"/>
            <a:endCxn id="22" idx="0"/>
          </p:cNvCxnSpPr>
          <p:nvPr/>
        </p:nvCxnSpPr>
        <p:spPr>
          <a:xfrm flipH="1">
            <a:off x="1475656" y="1311643"/>
            <a:ext cx="5256584" cy="2333381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2" idx="2"/>
            <a:endCxn id="24" idx="0"/>
          </p:cNvCxnSpPr>
          <p:nvPr/>
        </p:nvCxnSpPr>
        <p:spPr>
          <a:xfrm flipH="1">
            <a:off x="3491880" y="1311643"/>
            <a:ext cx="3240360" cy="2305997"/>
          </a:xfrm>
          <a:prstGeom prst="straightConnector1">
            <a:avLst/>
          </a:prstGeom>
          <a:ln w="63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2699792" y="1745432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features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436096" y="1745432"/>
            <a:ext cx="15841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Map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11560" y="1745432"/>
            <a:ext cx="17281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coverages</a:t>
            </a:r>
          </a:p>
          <a:p>
            <a:pPr algn="ctr"/>
            <a:r>
              <a:rPr lang="en-US" dirty="0" smtClean="0"/>
              <a:t>&gt;1 collections</a:t>
            </a:r>
            <a:endParaRPr lang="en-US" dirty="0"/>
          </a:p>
        </p:txBody>
      </p:sp>
      <p:cxnSp>
        <p:nvCxnSpPr>
          <p:cNvPr id="74" name="73 Conector recto de flecha"/>
          <p:cNvCxnSpPr>
            <a:stCxn id="3" idx="2"/>
            <a:endCxn id="24" idx="0"/>
          </p:cNvCxnSpPr>
          <p:nvPr/>
        </p:nvCxnSpPr>
        <p:spPr>
          <a:xfrm>
            <a:off x="3491880" y="2391763"/>
            <a:ext cx="0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22" idx="0"/>
          </p:cNvCxnSpPr>
          <p:nvPr/>
        </p:nvCxnSpPr>
        <p:spPr>
          <a:xfrm>
            <a:off x="1475656" y="2391763"/>
            <a:ext cx="0" cy="1253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3" idx="2"/>
            <a:endCxn id="8" idx="0"/>
          </p:cNvCxnSpPr>
          <p:nvPr/>
        </p:nvCxnSpPr>
        <p:spPr>
          <a:xfrm>
            <a:off x="1475656" y="2391763"/>
            <a:ext cx="4752528" cy="1225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4283968" y="515719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Map Styles</a:t>
            </a:r>
            <a:endParaRPr lang="en-US" dirty="0" smtClean="0"/>
          </a:p>
        </p:txBody>
      </p:sp>
      <p:cxnSp>
        <p:nvCxnSpPr>
          <p:cNvPr id="93" name="92 Conector recto de flecha"/>
          <p:cNvCxnSpPr>
            <a:stCxn id="9" idx="2"/>
            <a:endCxn id="92" idx="0"/>
          </p:cNvCxnSpPr>
          <p:nvPr/>
        </p:nvCxnSpPr>
        <p:spPr>
          <a:xfrm flipH="1">
            <a:off x="4896036" y="3914964"/>
            <a:ext cx="3348372" cy="1242228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24" idx="2"/>
            <a:endCxn id="92" idx="0"/>
          </p:cNvCxnSpPr>
          <p:nvPr/>
        </p:nvCxnSpPr>
        <p:spPr>
          <a:xfrm>
            <a:off x="3491880" y="3986972"/>
            <a:ext cx="1404156" cy="117022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92" idx="2"/>
            <a:endCxn id="7" idx="0"/>
          </p:cNvCxnSpPr>
          <p:nvPr/>
        </p:nvCxnSpPr>
        <p:spPr>
          <a:xfrm>
            <a:off x="4896036" y="5526524"/>
            <a:ext cx="36004" cy="6387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CuadroTexto"/>
          <p:cNvSpPr txBox="1"/>
          <p:nvPr/>
        </p:nvSpPr>
        <p:spPr>
          <a:xfrm>
            <a:off x="3851920" y="179348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Scope</a:t>
            </a:r>
            <a:r>
              <a:rPr lang="ca-ES" dirty="0" smtClean="0"/>
              <a:t> of </a:t>
            </a:r>
            <a:r>
              <a:rPr lang="ca-ES" dirty="0" err="1" smtClean="0"/>
              <a:t>the</a:t>
            </a:r>
            <a:r>
              <a:rPr lang="ca-ES" dirty="0" smtClean="0"/>
              <a:t> TB15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1473764" y="18864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Other</a:t>
            </a:r>
            <a:r>
              <a:rPr lang="ca-ES" dirty="0" smtClean="0"/>
              <a:t> OGC API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4427984" y="1745432"/>
            <a:ext cx="8640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Styles API</a:t>
            </a:r>
            <a:endParaRPr lang="en-US" dirty="0"/>
          </a:p>
        </p:txBody>
      </p:sp>
      <p:cxnSp>
        <p:nvCxnSpPr>
          <p:cNvPr id="159" name="158 Conector recto de flecha"/>
          <p:cNvCxnSpPr>
            <a:stCxn id="158" idx="2"/>
            <a:endCxn id="92" idx="0"/>
          </p:cNvCxnSpPr>
          <p:nvPr/>
        </p:nvCxnSpPr>
        <p:spPr>
          <a:xfrm>
            <a:off x="4860032" y="2391763"/>
            <a:ext cx="36004" cy="2765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 rot="19840231">
            <a:off x="5262765" y="5128333"/>
            <a:ext cx="897867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smtClean="0">
                <a:solidFill>
                  <a:srgbClr val="FF0000"/>
                </a:solidFill>
              </a:rPr>
              <a:t>New!</a:t>
            </a:r>
            <a:endParaRPr lang="ca-ES" sz="2400" dirty="0">
              <a:solidFill>
                <a:srgbClr val="FF0000"/>
              </a:solidFill>
            </a:endParaRPr>
          </a:p>
        </p:txBody>
      </p:sp>
      <p:cxnSp>
        <p:nvCxnSpPr>
          <p:cNvPr id="174" name="173 Conector recto"/>
          <p:cNvCxnSpPr/>
          <p:nvPr/>
        </p:nvCxnSpPr>
        <p:spPr>
          <a:xfrm>
            <a:off x="3707904" y="260648"/>
            <a:ext cx="0" cy="6336704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dirty="0" smtClean="0"/>
              <a:t>ogc-api-map-tiles-opf-xmp-</a:t>
            </a:r>
            <a:r>
              <a:rPr lang="ca-ES" sz="3200" b="1" dirty="0" smtClean="0"/>
              <a:t>mt</a:t>
            </a:r>
            <a:r>
              <a:rPr lang="ca-ES" sz="3200" dirty="0" smtClean="0"/>
              <a:t>-more-1-collection</a:t>
            </a:r>
            <a:endParaRPr lang="ca-E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ogc-api-maps-opf-xmp-more-1-collection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Only one collection</a:t>
            </a:r>
          </a:p>
          <a:p>
            <a:r>
              <a:rPr lang="en-US" dirty="0" smtClean="0"/>
              <a:t>Only support the 8 options in 2D-TMS Annex 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TileMatrixSet</a:t>
            </a:r>
            <a:r>
              <a:rPr lang="en-US" dirty="0" smtClean="0"/>
              <a:t> definition</a:t>
            </a:r>
          </a:p>
          <a:p>
            <a:pPr lvl="1"/>
            <a:r>
              <a:rPr lang="en-US" dirty="0" err="1" smtClean="0"/>
              <a:t>TileMatrixSet</a:t>
            </a:r>
            <a:r>
              <a:rPr lang="en-US" dirty="0" smtClean="0"/>
              <a:t> Link (but not </a:t>
            </a:r>
            <a:r>
              <a:rPr lang="en-US" dirty="0" err="1" smtClean="0"/>
              <a:t>TileMatrixSetLimits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featureInfo</a:t>
            </a:r>
            <a:endParaRPr lang="en-US" dirty="0" smtClean="0"/>
          </a:p>
          <a:p>
            <a:r>
              <a:rPr lang="en-US" dirty="0" smtClean="0"/>
              <a:t>Only one tile at a time</a:t>
            </a:r>
          </a:p>
          <a:p>
            <a:r>
              <a:rPr lang="en-US" dirty="0" smtClean="0"/>
              <a:t>No information updates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Tiles</a:t>
            </a:r>
            <a:r>
              <a:rPr lang="ca-ES" dirty="0" smtClean="0"/>
              <a:t> extensions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TileMatrixSet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(4th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a-ES" dirty="0" err="1" smtClean="0"/>
              <a:t>Info</a:t>
            </a:r>
            <a:r>
              <a:rPr lang="ca-ES" dirty="0" smtClean="0"/>
              <a:t> (</a:t>
            </a:r>
            <a:r>
              <a:rPr lang="ca-ES" dirty="0" err="1" smtClean="0"/>
              <a:t>featureInfo</a:t>
            </a:r>
            <a:r>
              <a:rPr lang="ca-ES" dirty="0" smtClean="0"/>
              <a:t>) </a:t>
            </a:r>
            <a:br>
              <a:rPr lang="ca-ES" dirty="0" smtClean="0"/>
            </a:br>
            <a:r>
              <a:rPr lang="ca-ES" dirty="0" smtClean="0"/>
              <a:t>(5th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a-ES" dirty="0" err="1" smtClean="0"/>
              <a:t>Collections</a:t>
            </a:r>
            <a:r>
              <a:rPr lang="ca-ES" dirty="0" smtClean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sz="2400" dirty="0" smtClean="0"/>
              <a:t>(</a:t>
            </a:r>
            <a:r>
              <a:rPr lang="ca-ES" sz="2400" dirty="0" err="1" smtClean="0"/>
              <a:t>more</a:t>
            </a:r>
            <a:r>
              <a:rPr lang="ca-ES" sz="2400" dirty="0" smtClean="0"/>
              <a:t> </a:t>
            </a:r>
            <a:r>
              <a:rPr lang="ca-ES" sz="2400" dirty="0" err="1" smtClean="0"/>
              <a:t>than</a:t>
            </a:r>
            <a:r>
              <a:rPr lang="ca-ES" sz="2400" dirty="0" smtClean="0"/>
              <a:t> </a:t>
            </a:r>
            <a:r>
              <a:rPr lang="ca-ES" sz="2400" dirty="0" err="1" smtClean="0"/>
              <a:t>one</a:t>
            </a:r>
            <a:r>
              <a:rPr lang="ca-ES" sz="2400" dirty="0" smtClean="0"/>
              <a:t>)</a:t>
            </a:r>
            <a:br>
              <a:rPr lang="ca-ES" sz="2400" dirty="0" smtClean="0"/>
            </a:br>
            <a:r>
              <a:rPr lang="ca-ES" dirty="0" smtClean="0"/>
              <a:t>(</a:t>
            </a:r>
            <a:r>
              <a:rPr lang="ca-ES" dirty="0" smtClean="0"/>
              <a:t>1st TB15)</a:t>
            </a:r>
            <a:endParaRPr lang="ca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dirty="0" err="1" smtClean="0"/>
              <a:t>Collections-info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(6th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>
          <a:xfrm>
            <a:off x="468313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Multi-tile</a:t>
            </a:r>
            <a:r>
              <a:rPr lang="ca-ES" dirty="0" smtClean="0"/>
              <a:t>   </a:t>
            </a:r>
            <a:br>
              <a:rPr lang="ca-ES" dirty="0" smtClean="0"/>
            </a:br>
            <a:r>
              <a:rPr lang="ca-ES" dirty="0" smtClean="0"/>
              <a:t>(3rt TB15) </a:t>
            </a:r>
            <a:endParaRPr lang="ca-ES" dirty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>
          <a:xfrm>
            <a:off x="4643438" y="3789040"/>
            <a:ext cx="4032250" cy="1224136"/>
          </a:xfrm>
        </p:spPr>
        <p:txBody>
          <a:bodyPr/>
          <a:lstStyle/>
          <a:p>
            <a:r>
              <a:rPr lang="ca-ES" dirty="0" err="1" smtClean="0"/>
              <a:t>Delta-updates</a:t>
            </a:r>
            <a:r>
              <a:rPr lang="ca-ES" dirty="0" smtClean="0"/>
              <a:t>  </a:t>
            </a:r>
            <a:br>
              <a:rPr lang="ca-ES" dirty="0" smtClean="0"/>
            </a:br>
            <a:r>
              <a:rPr lang="ca-ES" dirty="0" smtClean="0"/>
              <a:t>(2nd TB15)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 (7th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smtClean="0"/>
              <a:t>Extra dimensions</a:t>
            </a:r>
            <a:br>
              <a:rPr lang="ca-ES" dirty="0" smtClean="0"/>
            </a:br>
            <a:r>
              <a:rPr lang="ca-ES" dirty="0" smtClean="0"/>
              <a:t> (8th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CuadroTexto"/>
          <p:cNvSpPr txBox="1"/>
          <p:nvPr/>
        </p:nvSpPr>
        <p:spPr>
          <a:xfrm rot="19840231">
            <a:off x="2904906" y="140857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 rot="19840231">
            <a:off x="2904905" y="2848740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core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would be something that allows to create a map that cannot be necessarily retrievable (yet)</a:t>
            </a:r>
          </a:p>
          <a:p>
            <a:r>
              <a:rPr lang="en-US" dirty="0" smtClean="0"/>
              <a:t>The reason:</a:t>
            </a:r>
          </a:p>
          <a:p>
            <a:pPr lvl="1"/>
            <a:r>
              <a:rPr lang="en-US" dirty="0" smtClean="0"/>
              <a:t>We need to support /maps/{</a:t>
            </a:r>
            <a:r>
              <a:rPr lang="en-US" dirty="0" err="1" smtClean="0"/>
              <a:t>styleID</a:t>
            </a:r>
            <a:r>
              <a:rPr lang="en-US" dirty="0" smtClean="0"/>
              <a:t>}/tiles/…</a:t>
            </a:r>
          </a:p>
          <a:p>
            <a:r>
              <a:rPr lang="en-US" dirty="0" smtClean="0"/>
              <a:t>It has no resolution </a:t>
            </a:r>
          </a:p>
          <a:p>
            <a:pPr lvl="1"/>
            <a:r>
              <a:rPr lang="en-US" dirty="0" smtClean="0"/>
              <a:t>No parameters related with width, height, </a:t>
            </a:r>
            <a:r>
              <a:rPr lang="en-US" dirty="0" err="1" smtClean="0"/>
              <a:t>bbox</a:t>
            </a:r>
            <a:r>
              <a:rPr lang="en-US" dirty="0" smtClean="0"/>
              <a:t>, </a:t>
            </a:r>
            <a:r>
              <a:rPr lang="en-US" dirty="0" err="1" smtClean="0"/>
              <a:t>crs</a:t>
            </a:r>
            <a:r>
              <a:rPr lang="en-US" dirty="0" smtClean="0"/>
              <a:t>… etc.</a:t>
            </a:r>
          </a:p>
          <a:p>
            <a:r>
              <a:rPr lang="en-US" dirty="0" smtClean="0"/>
              <a:t>Actually, it is map that can only be retrieved by extending it to (one of):</a:t>
            </a:r>
          </a:p>
          <a:p>
            <a:pPr lvl="1"/>
            <a:r>
              <a:rPr lang="en-US" dirty="0" smtClean="0"/>
              <a:t>a tile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map+resolution</a:t>
            </a:r>
            <a:endParaRPr lang="en-US" dirty="0" smtClean="0"/>
          </a:p>
          <a:p>
            <a:r>
              <a:rPr lang="en-US" dirty="0" smtClean="0"/>
              <a:t>It will not have styles (because this forces a dependency to the styles API that I would like to avoid): {</a:t>
            </a:r>
            <a:r>
              <a:rPr lang="en-US" dirty="0" err="1" smtClean="0"/>
              <a:t>styleID</a:t>
            </a:r>
            <a:r>
              <a:rPr lang="en-US" dirty="0" smtClean="0"/>
              <a:t>}=“default”.</a:t>
            </a:r>
          </a:p>
        </p:txBody>
      </p:sp>
      <p:sp>
        <p:nvSpPr>
          <p:cNvPr id="4" name="3 CuadroTexto"/>
          <p:cNvSpPr txBox="1"/>
          <p:nvPr/>
        </p:nvSpPr>
        <p:spPr>
          <a:xfrm rot="19840231">
            <a:off x="6185170" y="727819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 extensions (</a:t>
            </a:r>
            <a:r>
              <a:rPr lang="ca-ES" dirty="0" err="1" smtClean="0"/>
              <a:t>building</a:t>
            </a:r>
            <a:r>
              <a:rPr lang="ca-ES" dirty="0" smtClean="0"/>
              <a:t> </a:t>
            </a:r>
            <a:r>
              <a:rPr lang="ca-ES" dirty="0" err="1" smtClean="0"/>
              <a:t>block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a-ES" dirty="0" err="1" smtClean="0"/>
              <a:t>StyleIds</a:t>
            </a:r>
            <a:r>
              <a:rPr lang="ca-ES" dirty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(1st TB15)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052737"/>
            <a:ext cx="4499992" cy="1224135"/>
          </a:xfrm>
        </p:spPr>
        <p:txBody>
          <a:bodyPr>
            <a:noAutofit/>
          </a:bodyPr>
          <a:lstStyle/>
          <a:p>
            <a:r>
              <a:rPr lang="ca-ES" dirty="0" err="1" smtClean="0"/>
              <a:t>Map</a:t>
            </a:r>
            <a:r>
              <a:rPr lang="ca-ES" dirty="0" smtClean="0"/>
              <a:t>+</a:t>
            </a:r>
            <a:r>
              <a:rPr lang="ca-ES" dirty="0" err="1" smtClean="0"/>
              <a:t>resolution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(3rt 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</a:p>
          <a:p>
            <a:pPr lvl="1"/>
            <a:r>
              <a:rPr lang="ca-ES" sz="2000" dirty="0" err="1" smtClean="0"/>
              <a:t>Adds</a:t>
            </a:r>
            <a:r>
              <a:rPr lang="ca-ES" sz="2000" dirty="0" smtClean="0"/>
              <a:t>: </a:t>
            </a:r>
            <a:r>
              <a:rPr lang="en-US" sz="2000" dirty="0" smtClean="0"/>
              <a:t>width, height, </a:t>
            </a:r>
            <a:r>
              <a:rPr lang="en-US" sz="2000" dirty="0" err="1" smtClean="0"/>
              <a:t>bbox</a:t>
            </a:r>
            <a:r>
              <a:rPr lang="en-US" sz="2000" dirty="0" smtClean="0"/>
              <a:t>, </a:t>
            </a:r>
            <a:r>
              <a:rPr lang="en-US" sz="2000" dirty="0" err="1" smtClean="0"/>
              <a:t>crs</a:t>
            </a:r>
            <a:endParaRPr lang="ca-ES" sz="2000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dirty="0" err="1" smtClean="0"/>
              <a:t>I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a-E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ca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(2on TB15)</a:t>
            </a:r>
            <a:endParaRPr lang="ca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Collections-info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ca-ES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SWG</a:t>
            </a:r>
            <a:r>
              <a:rPr lang="ca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ca-ES" dirty="0" err="1" smtClean="0"/>
              <a:t>Maps</a:t>
            </a:r>
            <a:r>
              <a:rPr lang="ca-ES" dirty="0" smtClean="0"/>
              <a:t> </a:t>
            </a:r>
            <a:r>
              <a:rPr lang="ca-ES" dirty="0" err="1" smtClean="0"/>
              <a:t>with</a:t>
            </a:r>
            <a:r>
              <a:rPr lang="ca-ES" dirty="0" smtClean="0"/>
              <a:t> </a:t>
            </a:r>
            <a:r>
              <a:rPr lang="ca-ES" dirty="0" err="1" smtClean="0"/>
              <a:t>styles</a:t>
            </a:r>
            <a:r>
              <a:rPr lang="ca-ES" dirty="0" smtClean="0"/>
              <a:t> 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on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fly</a:t>
            </a:r>
            <a:r>
              <a:rPr lang="ca-ES" dirty="0" smtClean="0"/>
              <a:t> 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ca-ES" dirty="0" smtClean="0"/>
              <a:t>Time/</a:t>
            </a:r>
            <a:r>
              <a:rPr lang="ca-ES" dirty="0" err="1" smtClean="0"/>
              <a:t>elevation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ca-ES" dirty="0" err="1" smtClean="0"/>
              <a:t>Other</a:t>
            </a:r>
            <a:r>
              <a:rPr lang="ca-ES" dirty="0" smtClean="0"/>
              <a:t> dimensions</a:t>
            </a:r>
            <a:br>
              <a:rPr lang="ca-ES" dirty="0" smtClean="0"/>
            </a:br>
            <a:r>
              <a:rPr lang="ca-ES" dirty="0" smtClean="0"/>
              <a:t>(</a:t>
            </a:r>
            <a:r>
              <a:rPr lang="ca-ES" dirty="0" err="1" smtClean="0"/>
              <a:t>SWG</a:t>
            </a:r>
            <a:r>
              <a:rPr lang="ca-ES" dirty="0" smtClean="0"/>
              <a:t>)</a:t>
            </a:r>
            <a:endParaRPr lang="ca-ES" dirty="0"/>
          </a:p>
        </p:txBody>
      </p:sp>
      <p:sp>
        <p:nvSpPr>
          <p:cNvPr id="13" name="12 CuadroTexto"/>
          <p:cNvSpPr txBox="1"/>
          <p:nvPr/>
        </p:nvSpPr>
        <p:spPr>
          <a:xfrm rot="19840231">
            <a:off x="7081370" y="2920748"/>
            <a:ext cx="998564" cy="510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ca-ES" sz="2400" dirty="0" err="1" smtClean="0">
                <a:solidFill>
                  <a:srgbClr val="FF0000"/>
                </a:solidFill>
              </a:rPr>
              <a:t>Done</a:t>
            </a:r>
            <a:r>
              <a:rPr lang="ca-ES" sz="2400" dirty="0" smtClean="0">
                <a:solidFill>
                  <a:srgbClr val="FF0000"/>
                </a:solidFill>
              </a:rPr>
              <a:t>!</a:t>
            </a:r>
            <a:endParaRPr lang="ca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Adding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loaded in an OGC API image server</a:t>
            </a:r>
          </a:p>
          <a:p>
            <a:r>
              <a:rPr lang="en-US" dirty="0" smtClean="0"/>
              <a:t>The image server and the tiles server are internally connected </a:t>
            </a:r>
          </a:p>
          <a:p>
            <a:pPr lvl="1"/>
            <a:r>
              <a:rPr lang="en-US" dirty="0" smtClean="0"/>
              <a:t>new tiles are created.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strike="sngStrike" dirty="0" smtClean="0"/>
              <a:t>Vector tiles</a:t>
            </a:r>
          </a:p>
          <a:p>
            <a:pPr lvl="1"/>
            <a:r>
              <a:rPr lang="en-US" dirty="0" smtClean="0"/>
              <a:t>Coverage tiles ? (small </a:t>
            </a:r>
            <a:r>
              <a:rPr lang="en-US" dirty="0" err="1" smtClean="0"/>
              <a:t>geotiff’s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Map tiles? (small jpeg’s in grayscale?) Minimum style is needed to re-scale values to 256 gray colors.</a:t>
            </a:r>
          </a:p>
          <a:p>
            <a:r>
              <a:rPr lang="en-US" dirty="0" smtClean="0"/>
              <a:t>A client requests a multi-tile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r>
              <a:rPr lang="en-US" dirty="0" smtClean="0"/>
              <a:t>The client receives the package and updates the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Architecture/Scenario: </a:t>
            </a:r>
            <a:br>
              <a:rPr lang="en-US" dirty="0" smtClean="0"/>
            </a:br>
            <a:r>
              <a:rPr lang="en-US" dirty="0" smtClean="0"/>
              <a:t>Deleting an image</a:t>
            </a:r>
            <a:endParaRPr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image is removed in an OGC API image server</a:t>
            </a:r>
          </a:p>
          <a:p>
            <a:r>
              <a:rPr lang="en-US" dirty="0" smtClean="0"/>
              <a:t>The image server and the tiles server are internally connected. </a:t>
            </a:r>
          </a:p>
          <a:p>
            <a:pPr lvl="1"/>
            <a:r>
              <a:rPr lang="en-US" dirty="0" smtClean="0"/>
              <a:t>Some tiles disappear (or are “down-dated”)</a:t>
            </a:r>
          </a:p>
          <a:p>
            <a:r>
              <a:rPr lang="en-US" dirty="0" smtClean="0"/>
              <a:t>The new tiles are exposed as:</a:t>
            </a:r>
          </a:p>
          <a:p>
            <a:pPr lvl="1"/>
            <a:r>
              <a:rPr lang="en-US" dirty="0" smtClean="0"/>
              <a:t>Coverage tiles ?</a:t>
            </a:r>
          </a:p>
          <a:p>
            <a:pPr lvl="1"/>
            <a:r>
              <a:rPr lang="en-US" dirty="0" smtClean="0"/>
              <a:t>Map tiles?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client requests what?</a:t>
            </a:r>
            <a:r>
              <a:rPr lang="en-US" dirty="0" smtClean="0"/>
              <a:t> (with a checkpoint and </a:t>
            </a:r>
            <a:r>
              <a:rPr lang="en-US" dirty="0" err="1" smtClean="0"/>
              <a:t>collectionId</a:t>
            </a:r>
            <a:r>
              <a:rPr lang="en-US" dirty="0" smtClean="0"/>
              <a:t> as parameters)</a:t>
            </a:r>
          </a:p>
          <a:p>
            <a:pPr lvl="1"/>
            <a:r>
              <a:rPr lang="en-US" dirty="0" smtClean="0"/>
              <a:t>The server should be able to tell the client that some tiles has been deleted.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multitile</a:t>
            </a:r>
            <a:r>
              <a:rPr lang="en-US" dirty="0" smtClean="0">
                <a:solidFill>
                  <a:srgbClr val="FF0000"/>
                </a:solidFill>
              </a:rPr>
              <a:t> format can no longer be a ZIP with some tiles. We need something more.</a:t>
            </a:r>
          </a:p>
          <a:p>
            <a:r>
              <a:rPr lang="en-US" dirty="0" smtClean="0"/>
              <a:t>The client receives the package and updates the changes.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image</a:t>
            </a:r>
            <a:r>
              <a:rPr lang="ca-ES" dirty="0" smtClean="0"/>
              <a:t> is </a:t>
            </a:r>
            <a:r>
              <a:rPr lang="ca-ES" dirty="0" err="1" smtClean="0"/>
              <a:t>deleted</a:t>
            </a:r>
            <a:r>
              <a:rPr lang="ca-ES" dirty="0" smtClean="0"/>
              <a:t> in </a:t>
            </a:r>
            <a:r>
              <a:rPr lang="ca-ES" dirty="0" err="1" smtClean="0"/>
              <a:t>the</a:t>
            </a:r>
            <a:r>
              <a:rPr lang="ca-ES" dirty="0" smtClean="0"/>
              <a:t> OGC API </a:t>
            </a:r>
            <a:r>
              <a:rPr lang="ca-ES" dirty="0" err="1" smtClean="0"/>
              <a:t>images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9653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600" dirty="0" smtClean="0"/>
              <a:t>ogc-api-tiles-opf-xmp-</a:t>
            </a:r>
            <a:r>
              <a:rPr lang="ca-ES" sz="3600" b="1" dirty="0" smtClean="0"/>
              <a:t>vt</a:t>
            </a:r>
            <a:r>
              <a:rPr lang="ca-ES" sz="3600" dirty="0" smtClean="0"/>
              <a:t>-more-1-collection</a:t>
            </a:r>
            <a:endParaRPr lang="ca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430</Words>
  <Application>Microsoft Office PowerPoint</Application>
  <PresentationFormat>Presentación en pantalla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Tiles core</vt:lpstr>
      <vt:lpstr>Tiles extensions</vt:lpstr>
      <vt:lpstr>Maps core</vt:lpstr>
      <vt:lpstr>Map extensions (building block)</vt:lpstr>
      <vt:lpstr>Architecture/Scenario:  Adding an image</vt:lpstr>
      <vt:lpstr>Architecture/Scenario:  Deleting an image</vt:lpstr>
      <vt:lpstr>Diapositiva 8</vt:lpstr>
      <vt:lpstr>ogc-api-tiles-opf-xmp-vt-more-1-collection</vt:lpstr>
      <vt:lpstr>ogc-api-map-tiles-opf-xmp-mt-more-1-collection</vt:lpstr>
      <vt:lpstr>ogc-api-maps-opf-xmp-more-1-collection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miniusu</dc:creator>
  <cp:lastModifiedBy>Joan Maso</cp:lastModifiedBy>
  <cp:revision>27</cp:revision>
  <dcterms:created xsi:type="dcterms:W3CDTF">2019-07-12T06:57:13Z</dcterms:created>
  <dcterms:modified xsi:type="dcterms:W3CDTF">2019-08-02T07:15:13Z</dcterms:modified>
</cp:coreProperties>
</file>