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5" r:id="rId5"/>
    <p:sldId id="266" r:id="rId6"/>
    <p:sldId id="262" r:id="rId7"/>
    <p:sldId id="264" r:id="rId8"/>
    <p:sldId id="263" r:id="rId9"/>
    <p:sldId id="257" r:id="rId10"/>
    <p:sldId id="258" r:id="rId11"/>
    <p:sldId id="259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44" autoAdjust="0"/>
  </p:normalViewPr>
  <p:slideViewPr>
    <p:cSldViewPr>
      <p:cViewPr varScale="1">
        <p:scale>
          <a:sx n="60" d="100"/>
          <a:sy n="60" d="100"/>
        </p:scale>
        <p:origin x="-13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4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2592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2592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8313" y="3717032"/>
            <a:ext cx="4032250" cy="2520256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3439" y="3717032"/>
            <a:ext cx="4033018" cy="2520256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17281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17281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7544" y="2852936"/>
            <a:ext cx="4032250" cy="1800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4008" y="2852936"/>
            <a:ext cx="4033018" cy="1800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5"/>
          </p:nvPr>
        </p:nvSpPr>
        <p:spPr>
          <a:xfrm>
            <a:off x="468313" y="4724400"/>
            <a:ext cx="4032250" cy="1584325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6"/>
          </p:nvPr>
        </p:nvSpPr>
        <p:spPr>
          <a:xfrm>
            <a:off x="4643438" y="4724400"/>
            <a:ext cx="4032250" cy="1584325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26/07/2019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283968" y="332656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Maps and tiles FULL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1115616" y="1484784"/>
            <a:ext cx="15121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1835696" y="5013176"/>
            <a:ext cx="180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Domains</a:t>
            </a:r>
          </a:p>
          <a:p>
            <a:pPr algn="ctr"/>
            <a:r>
              <a:rPr lang="en-US" dirty="0" smtClean="0"/>
              <a:t>Maps and Tiles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572000" y="551723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Domains</a:t>
            </a:r>
          </a:p>
          <a:p>
            <a:pPr algn="ctr"/>
            <a:r>
              <a:rPr lang="en-US" smtClean="0"/>
              <a:t>Common</a:t>
            </a:r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3779912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Domains</a:t>
            </a:r>
          </a:p>
          <a:p>
            <a:pPr algn="ctr"/>
            <a:r>
              <a:rPr lang="en-US" smtClean="0"/>
              <a:t>Tiles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051720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Domains</a:t>
            </a:r>
          </a:p>
          <a:p>
            <a:pPr algn="ctr"/>
            <a:r>
              <a:rPr lang="en-US" smtClean="0"/>
              <a:t>Maps</a:t>
            </a:r>
          </a:p>
        </p:txBody>
      </p:sp>
      <p:cxnSp>
        <p:nvCxnSpPr>
          <p:cNvPr id="12" name="11 Conector recto de flecha"/>
          <p:cNvCxnSpPr>
            <a:stCxn id="8" idx="2"/>
            <a:endCxn id="6" idx="0"/>
          </p:cNvCxnSpPr>
          <p:nvPr/>
        </p:nvCxnSpPr>
        <p:spPr>
          <a:xfrm flipH="1">
            <a:off x="2735796" y="4003323"/>
            <a:ext cx="1764196" cy="1009853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9" idx="2"/>
            <a:endCxn id="6" idx="0"/>
          </p:cNvCxnSpPr>
          <p:nvPr/>
        </p:nvCxnSpPr>
        <p:spPr>
          <a:xfrm flipH="1">
            <a:off x="2735796" y="4003323"/>
            <a:ext cx="36004" cy="1009853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2"/>
            <a:endCxn id="7" idx="0"/>
          </p:cNvCxnSpPr>
          <p:nvPr/>
        </p:nvCxnSpPr>
        <p:spPr>
          <a:xfrm>
            <a:off x="4499992" y="4003323"/>
            <a:ext cx="792088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9" idx="2"/>
            <a:endCxn id="7" idx="0"/>
          </p:cNvCxnSpPr>
          <p:nvPr/>
        </p:nvCxnSpPr>
        <p:spPr>
          <a:xfrm>
            <a:off x="2771800" y="4003323"/>
            <a:ext cx="2520280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5" idx="2"/>
            <a:endCxn id="9" idx="0"/>
          </p:cNvCxnSpPr>
          <p:nvPr/>
        </p:nvCxnSpPr>
        <p:spPr>
          <a:xfrm>
            <a:off x="1871700" y="2131115"/>
            <a:ext cx="900100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4" idx="2"/>
            <a:endCxn id="9" idx="0"/>
          </p:cNvCxnSpPr>
          <p:nvPr/>
        </p:nvCxnSpPr>
        <p:spPr>
          <a:xfrm flipH="1">
            <a:off x="2771800" y="2131115"/>
            <a:ext cx="1008112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4" idx="2"/>
            <a:endCxn id="8" idx="0"/>
          </p:cNvCxnSpPr>
          <p:nvPr/>
        </p:nvCxnSpPr>
        <p:spPr>
          <a:xfrm>
            <a:off x="3779912" y="2131115"/>
            <a:ext cx="720080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3" idx="2"/>
            <a:endCxn id="8" idx="0"/>
          </p:cNvCxnSpPr>
          <p:nvPr/>
        </p:nvCxnSpPr>
        <p:spPr>
          <a:xfrm flipH="1">
            <a:off x="4499992" y="2131115"/>
            <a:ext cx="1224136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2" idx="2"/>
            <a:endCxn id="9" idx="0"/>
          </p:cNvCxnSpPr>
          <p:nvPr/>
        </p:nvCxnSpPr>
        <p:spPr>
          <a:xfrm flipH="1">
            <a:off x="2771800" y="978987"/>
            <a:ext cx="2232248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2" idx="2"/>
            <a:endCxn id="8" idx="0"/>
          </p:cNvCxnSpPr>
          <p:nvPr/>
        </p:nvCxnSpPr>
        <p:spPr>
          <a:xfrm flipH="1">
            <a:off x="4499992" y="978987"/>
            <a:ext cx="504056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 rot="16200000">
            <a:off x="46723" y="1257533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Examples</a:t>
            </a:r>
            <a:endParaRPr lang="en-US"/>
          </a:p>
        </p:txBody>
      </p:sp>
      <p:sp>
        <p:nvSpPr>
          <p:cNvPr id="49" name="48 CuadroTexto"/>
          <p:cNvSpPr txBox="1"/>
          <p:nvPr/>
        </p:nvSpPr>
        <p:spPr>
          <a:xfrm rot="16200000">
            <a:off x="75898" y="356179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Domains</a:t>
            </a:r>
            <a:endParaRPr lang="en-US"/>
          </a:p>
        </p:txBody>
      </p:sp>
      <p:sp>
        <p:nvSpPr>
          <p:cNvPr id="22" name="21 CuadroTexto"/>
          <p:cNvSpPr txBox="1"/>
          <p:nvPr/>
        </p:nvSpPr>
        <p:spPr>
          <a:xfrm>
            <a:off x="7236296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Domains</a:t>
            </a:r>
          </a:p>
          <a:p>
            <a:pPr algn="ctr"/>
            <a:r>
              <a:rPr lang="en-US" dirty="0" smtClean="0"/>
              <a:t>Coverages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5508104" y="335699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Domains</a:t>
            </a:r>
          </a:p>
          <a:p>
            <a:pPr algn="ctr"/>
            <a:r>
              <a:rPr lang="en-US" dirty="0" smtClean="0"/>
              <a:t>Features</a:t>
            </a:r>
          </a:p>
        </p:txBody>
      </p:sp>
      <p:cxnSp>
        <p:nvCxnSpPr>
          <p:cNvPr id="28" name="27 Conector recto de flecha"/>
          <p:cNvCxnSpPr>
            <a:stCxn id="22" idx="2"/>
            <a:endCxn id="7" idx="0"/>
          </p:cNvCxnSpPr>
          <p:nvPr/>
        </p:nvCxnSpPr>
        <p:spPr>
          <a:xfrm flipH="1">
            <a:off x="5292080" y="4003323"/>
            <a:ext cx="2664296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4" idx="2"/>
            <a:endCxn id="7" idx="0"/>
          </p:cNvCxnSpPr>
          <p:nvPr/>
        </p:nvCxnSpPr>
        <p:spPr>
          <a:xfrm flipH="1">
            <a:off x="5292080" y="4003323"/>
            <a:ext cx="936104" cy="1513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" idx="2"/>
            <a:endCxn id="22" idx="0"/>
          </p:cNvCxnSpPr>
          <p:nvPr/>
        </p:nvCxnSpPr>
        <p:spPr>
          <a:xfrm>
            <a:off x="5004048" y="978987"/>
            <a:ext cx="2952328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>
            <a:stCxn id="2" idx="2"/>
            <a:endCxn id="24" idx="0"/>
          </p:cNvCxnSpPr>
          <p:nvPr/>
        </p:nvCxnSpPr>
        <p:spPr>
          <a:xfrm>
            <a:off x="5004048" y="978987"/>
            <a:ext cx="1224136" cy="2378005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4932040" y="1484784"/>
            <a:ext cx="158417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features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2987824" y="1484784"/>
            <a:ext cx="158417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Map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63" name="62 CuadroTexto"/>
          <p:cNvSpPr txBox="1"/>
          <p:nvPr/>
        </p:nvSpPr>
        <p:spPr>
          <a:xfrm>
            <a:off x="6876256" y="1484784"/>
            <a:ext cx="172819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coverages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cxnSp>
        <p:nvCxnSpPr>
          <p:cNvPr id="74" name="73 Conector recto de flecha"/>
          <p:cNvCxnSpPr>
            <a:stCxn id="3" idx="2"/>
            <a:endCxn id="24" idx="0"/>
          </p:cNvCxnSpPr>
          <p:nvPr/>
        </p:nvCxnSpPr>
        <p:spPr>
          <a:xfrm>
            <a:off x="5724128" y="2131115"/>
            <a:ext cx="504056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63" idx="2"/>
            <a:endCxn id="22" idx="0"/>
          </p:cNvCxnSpPr>
          <p:nvPr/>
        </p:nvCxnSpPr>
        <p:spPr>
          <a:xfrm>
            <a:off x="7740352" y="2131115"/>
            <a:ext cx="216024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>
            <a:stCxn id="63" idx="2"/>
            <a:endCxn id="8" idx="0"/>
          </p:cNvCxnSpPr>
          <p:nvPr/>
        </p:nvCxnSpPr>
        <p:spPr>
          <a:xfrm flipH="1">
            <a:off x="4499992" y="2131115"/>
            <a:ext cx="3240360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a-ES" sz="3200" dirty="0" smtClean="0"/>
              <a:t>ogc-api-map-tiles-opf-xmp-</a:t>
            </a:r>
            <a:r>
              <a:rPr lang="ca-ES" sz="3200" b="1" dirty="0" smtClean="0"/>
              <a:t>mt</a:t>
            </a:r>
            <a:r>
              <a:rPr lang="ca-ES" sz="3200" dirty="0" smtClean="0"/>
              <a:t>-more-1-collection</a:t>
            </a:r>
            <a:endParaRPr lang="ca-E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494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ogc-api-maps-opf-xmp-more-1-collection</a:t>
            </a:r>
            <a:endParaRPr lang="ca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494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Tiles core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dirty="0" smtClean="0"/>
              <a:t>Only one collection</a:t>
            </a:r>
          </a:p>
          <a:p>
            <a:r>
              <a:rPr lang="en-US" dirty="0" smtClean="0"/>
              <a:t>Only support </a:t>
            </a:r>
            <a:r>
              <a:rPr lang="en-US" dirty="0" smtClean="0"/>
              <a:t>the 8 options in 2D-TMS Annex D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TileMatrixSet</a:t>
            </a:r>
            <a:r>
              <a:rPr lang="en-US" dirty="0" smtClean="0"/>
              <a:t> definition</a:t>
            </a:r>
          </a:p>
          <a:p>
            <a:pPr lvl="1"/>
            <a:r>
              <a:rPr lang="en-US" dirty="0" err="1" smtClean="0"/>
              <a:t>TileMatrixSet</a:t>
            </a:r>
            <a:r>
              <a:rPr lang="en-US" dirty="0" smtClean="0"/>
              <a:t> Link (but </a:t>
            </a:r>
            <a:r>
              <a:rPr lang="en-US" dirty="0" smtClean="0"/>
              <a:t>not </a:t>
            </a:r>
            <a:r>
              <a:rPr lang="en-US" dirty="0" err="1" smtClean="0"/>
              <a:t>TileMatrixSetLimits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featureInfo</a:t>
            </a:r>
            <a:endParaRPr lang="en-US" dirty="0" smtClean="0"/>
          </a:p>
          <a:p>
            <a:r>
              <a:rPr lang="en-US" dirty="0" smtClean="0"/>
              <a:t>Only one tile at a time</a:t>
            </a:r>
          </a:p>
          <a:p>
            <a:r>
              <a:rPr lang="en-US" dirty="0" smtClean="0"/>
              <a:t>No information updates</a:t>
            </a:r>
          </a:p>
          <a:p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 rot="19840231">
            <a:off x="6185170" y="72781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Tiles</a:t>
            </a:r>
            <a:r>
              <a:rPr lang="ca-ES" dirty="0" smtClean="0"/>
              <a:t> extensions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a-ES" dirty="0" err="1" smtClean="0"/>
              <a:t>TileMatrixSet</a:t>
            </a:r>
            <a:r>
              <a:rPr lang="ca-ES" dirty="0" smtClean="0"/>
              <a:t>   </a:t>
            </a:r>
            <a:br>
              <a:rPr lang="ca-ES" dirty="0" smtClean="0"/>
            </a:br>
            <a:r>
              <a:rPr lang="ca-ES" dirty="0" smtClean="0"/>
              <a:t>(5th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a-ES" dirty="0" err="1" smtClean="0"/>
              <a:t>Info</a:t>
            </a:r>
            <a:r>
              <a:rPr lang="ca-ES" dirty="0" smtClean="0"/>
              <a:t> (</a:t>
            </a:r>
            <a:r>
              <a:rPr lang="ca-ES" dirty="0" err="1" smtClean="0"/>
              <a:t>featureInfo</a:t>
            </a:r>
            <a:r>
              <a:rPr lang="ca-ES" dirty="0" smtClean="0"/>
              <a:t>) </a:t>
            </a:r>
            <a:br>
              <a:rPr lang="ca-ES" dirty="0" smtClean="0"/>
            </a:br>
            <a:r>
              <a:rPr lang="ca-ES" dirty="0" smtClean="0"/>
              <a:t>(8th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a-ES" dirty="0" err="1" smtClean="0"/>
              <a:t>Collections</a:t>
            </a:r>
            <a:r>
              <a:rPr lang="ca-ES" dirty="0" smtClean="0"/>
              <a:t> (</a:t>
            </a:r>
            <a:r>
              <a:rPr lang="ca-ES" dirty="0" err="1" smtClean="0"/>
              <a:t>more</a:t>
            </a:r>
            <a:r>
              <a:rPr lang="ca-ES" dirty="0" smtClean="0"/>
              <a:t> </a:t>
            </a:r>
            <a:r>
              <a:rPr lang="ca-ES" dirty="0" err="1" smtClean="0"/>
              <a:t>than</a:t>
            </a:r>
            <a:r>
              <a:rPr lang="ca-ES" dirty="0" smtClean="0"/>
              <a:t> </a:t>
            </a:r>
            <a:r>
              <a:rPr lang="ca-ES" dirty="0" err="1" smtClean="0"/>
              <a:t>one</a:t>
            </a:r>
            <a:r>
              <a:rPr lang="ca-ES" dirty="0" smtClean="0"/>
              <a:t>)   </a:t>
            </a:r>
            <a:br>
              <a:rPr lang="ca-ES" dirty="0" smtClean="0"/>
            </a:br>
            <a:r>
              <a:rPr lang="ca-ES" dirty="0" smtClean="0"/>
              <a:t>(1st TB15)</a:t>
            </a:r>
            <a:endParaRPr lang="ca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ca-ES" dirty="0" err="1" smtClean="0"/>
              <a:t>Collections-info</a:t>
            </a:r>
            <a:r>
              <a:rPr lang="ca-ES" dirty="0" smtClean="0"/>
              <a:t> 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(9th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ca-ES" dirty="0" err="1" smtClean="0"/>
              <a:t>Multi-tile</a:t>
            </a:r>
            <a:r>
              <a:rPr lang="ca-ES" dirty="0" smtClean="0"/>
              <a:t>   </a:t>
            </a:r>
            <a:br>
              <a:rPr lang="ca-ES" dirty="0" smtClean="0"/>
            </a:br>
            <a:r>
              <a:rPr lang="ca-ES" dirty="0" smtClean="0"/>
              <a:t>(3rt TB15</a:t>
            </a:r>
            <a:r>
              <a:rPr lang="ca-ES" dirty="0" smtClean="0"/>
              <a:t>) </a:t>
            </a:r>
            <a:endParaRPr lang="ca-ES" dirty="0"/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ca-ES" dirty="0" err="1" smtClean="0"/>
              <a:t>Delta-updates</a:t>
            </a:r>
            <a:r>
              <a:rPr lang="ca-ES" dirty="0" smtClean="0"/>
              <a:t>  </a:t>
            </a:r>
            <a:br>
              <a:rPr lang="ca-ES" dirty="0" smtClean="0"/>
            </a:br>
            <a:r>
              <a:rPr lang="ca-ES" dirty="0" smtClean="0"/>
              <a:t>(2nd TB15</a:t>
            </a:r>
            <a:r>
              <a:rPr lang="ca-ES" dirty="0" smtClean="0"/>
              <a:t>)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core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would be something that allows to create a map that cannot be necessarily retrievable (yet)</a:t>
            </a:r>
          </a:p>
          <a:p>
            <a:r>
              <a:rPr lang="en-US" dirty="0" smtClean="0"/>
              <a:t>The reason:</a:t>
            </a:r>
          </a:p>
          <a:p>
            <a:pPr lvl="1"/>
            <a:r>
              <a:rPr lang="en-US" dirty="0" smtClean="0"/>
              <a:t>We need to support /maps/{</a:t>
            </a:r>
            <a:r>
              <a:rPr lang="en-US" dirty="0" err="1" smtClean="0"/>
              <a:t>styleID</a:t>
            </a:r>
            <a:r>
              <a:rPr lang="en-US" dirty="0" smtClean="0"/>
              <a:t>}/tiles/…</a:t>
            </a:r>
          </a:p>
          <a:p>
            <a:r>
              <a:rPr lang="en-US" dirty="0" smtClean="0"/>
              <a:t>It has no resolution </a:t>
            </a:r>
          </a:p>
          <a:p>
            <a:pPr lvl="1"/>
            <a:r>
              <a:rPr lang="en-US" dirty="0" smtClean="0"/>
              <a:t>No parameters related with width, height, </a:t>
            </a:r>
            <a:r>
              <a:rPr lang="en-US" dirty="0" err="1" smtClean="0"/>
              <a:t>bbox</a:t>
            </a:r>
            <a:r>
              <a:rPr lang="en-US" dirty="0" smtClean="0"/>
              <a:t>, </a:t>
            </a:r>
            <a:r>
              <a:rPr lang="en-US" dirty="0" err="1" smtClean="0"/>
              <a:t>crs</a:t>
            </a:r>
            <a:r>
              <a:rPr lang="en-US" dirty="0" smtClean="0"/>
              <a:t>… etc.</a:t>
            </a:r>
          </a:p>
          <a:p>
            <a:r>
              <a:rPr lang="en-US" dirty="0" smtClean="0"/>
              <a:t>Actually, it is map that can only be retrieved by extending it to (one of):</a:t>
            </a:r>
          </a:p>
          <a:p>
            <a:pPr lvl="1"/>
            <a:r>
              <a:rPr lang="en-US" dirty="0" smtClean="0"/>
              <a:t>a tile 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map+resolution</a:t>
            </a:r>
            <a:endParaRPr lang="en-US" dirty="0" smtClean="0"/>
          </a:p>
          <a:p>
            <a:r>
              <a:rPr lang="en-US" dirty="0" smtClean="0"/>
              <a:t>It will not have styles (because this forces a dependency to the styles API that I would like to avoid): {</a:t>
            </a:r>
            <a:r>
              <a:rPr lang="en-US" dirty="0" err="1" smtClean="0"/>
              <a:t>styleID</a:t>
            </a:r>
            <a:r>
              <a:rPr lang="en-US" dirty="0" smtClean="0"/>
              <a:t>}=“default”.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Map</a:t>
            </a:r>
            <a:r>
              <a:rPr lang="ca-ES" dirty="0" smtClean="0"/>
              <a:t> </a:t>
            </a:r>
            <a:r>
              <a:rPr lang="ca-ES" dirty="0" smtClean="0"/>
              <a:t>extensions (</a:t>
            </a:r>
            <a:r>
              <a:rPr lang="ca-ES" dirty="0" err="1" smtClean="0"/>
              <a:t>building</a:t>
            </a:r>
            <a:r>
              <a:rPr lang="ca-ES" dirty="0" smtClean="0"/>
              <a:t> </a:t>
            </a:r>
            <a:r>
              <a:rPr lang="ca-ES" dirty="0" err="1" smtClean="0"/>
              <a:t>block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a-ES" dirty="0" err="1" smtClean="0"/>
              <a:t>StyleIds</a:t>
            </a:r>
            <a:r>
              <a:rPr lang="ca-ES" dirty="0"/>
              <a:t> 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(1st TB15)</a:t>
            </a:r>
            <a:endParaRPr lang="ca-ES" dirty="0" smtClean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ca-ES" dirty="0" err="1" smtClean="0"/>
              <a:t>Map</a:t>
            </a:r>
            <a:r>
              <a:rPr lang="ca-ES" dirty="0" smtClean="0"/>
              <a:t>+</a:t>
            </a:r>
            <a:r>
              <a:rPr lang="ca-ES" dirty="0" err="1" smtClean="0"/>
              <a:t>resolution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(3rt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</a:p>
          <a:p>
            <a:pPr lvl="1"/>
            <a:r>
              <a:rPr lang="ca-ES" dirty="0" err="1" smtClean="0"/>
              <a:t>Adds</a:t>
            </a:r>
            <a:r>
              <a:rPr lang="ca-ES" dirty="0" smtClean="0"/>
              <a:t>: </a:t>
            </a:r>
            <a:r>
              <a:rPr lang="en-US" dirty="0" smtClean="0"/>
              <a:t>width, height, </a:t>
            </a:r>
            <a:r>
              <a:rPr lang="en-US" dirty="0" err="1" smtClean="0"/>
              <a:t>bbox</a:t>
            </a:r>
            <a:r>
              <a:rPr lang="en-US" dirty="0" smtClean="0"/>
              <a:t>, </a:t>
            </a:r>
            <a:r>
              <a:rPr lang="en-US" dirty="0" err="1" smtClean="0"/>
              <a:t>crs</a:t>
            </a:r>
            <a:endParaRPr lang="ca-ES" dirty="0" smtClean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ca-ES" dirty="0" err="1" smtClean="0"/>
              <a:t>I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nfo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SWG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ca-ES" sz="2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(2on TB15)</a:t>
            </a:r>
            <a:endParaRPr lang="ca-ES" dirty="0" smtClean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Collections-info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SWG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ca-ES" sz="2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ca-ES" dirty="0" err="1" smtClean="0"/>
              <a:t>Maps</a:t>
            </a:r>
            <a:r>
              <a:rPr lang="ca-ES" dirty="0" smtClean="0"/>
              <a:t> </a:t>
            </a:r>
            <a:r>
              <a:rPr lang="ca-ES" dirty="0" err="1" smtClean="0"/>
              <a:t>with</a:t>
            </a:r>
            <a:r>
              <a:rPr lang="ca-ES" dirty="0" smtClean="0"/>
              <a:t> </a:t>
            </a:r>
            <a:r>
              <a:rPr lang="ca-ES" dirty="0" err="1" smtClean="0"/>
              <a:t>styles</a:t>
            </a:r>
            <a:r>
              <a:rPr lang="ca-ES" dirty="0" smtClean="0"/>
              <a:t> on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fly</a:t>
            </a:r>
            <a:r>
              <a:rPr lang="ca-ES" dirty="0" smtClean="0"/>
              <a:t> (</a:t>
            </a:r>
            <a:r>
              <a:rPr lang="ca-ES" dirty="0" err="1" smtClean="0"/>
              <a:t>involving</a:t>
            </a:r>
            <a:r>
              <a:rPr lang="ca-ES" dirty="0" smtClean="0"/>
              <a:t> </a:t>
            </a:r>
            <a:r>
              <a:rPr lang="ca-ES" dirty="0" err="1" smtClean="0"/>
              <a:t>collections</a:t>
            </a:r>
            <a:r>
              <a:rPr lang="ca-ES" dirty="0" smtClean="0"/>
              <a:t>) </a:t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Architecture/Scenario: </a:t>
            </a:r>
            <a:br>
              <a:rPr lang="en-US" dirty="0" smtClean="0"/>
            </a:br>
            <a:r>
              <a:rPr lang="en-US" dirty="0" smtClean="0"/>
              <a:t>Adding an image</a:t>
            </a:r>
            <a:endParaRPr lang="en-US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image is loaded in an OGC API image server</a:t>
            </a:r>
          </a:p>
          <a:p>
            <a:r>
              <a:rPr lang="en-US" dirty="0" smtClean="0"/>
              <a:t>The image server and the tiles server are internally connected </a:t>
            </a:r>
          </a:p>
          <a:p>
            <a:pPr lvl="1"/>
            <a:r>
              <a:rPr lang="en-US" dirty="0" smtClean="0"/>
              <a:t>new tiles are created.</a:t>
            </a:r>
          </a:p>
          <a:p>
            <a:r>
              <a:rPr lang="en-US" dirty="0" smtClean="0"/>
              <a:t>The new tiles are exposed as:</a:t>
            </a:r>
          </a:p>
          <a:p>
            <a:pPr lvl="1"/>
            <a:r>
              <a:rPr lang="en-US" strike="sngStrike" dirty="0" smtClean="0"/>
              <a:t>Vector tiles</a:t>
            </a:r>
          </a:p>
          <a:p>
            <a:pPr lvl="1"/>
            <a:r>
              <a:rPr lang="en-US" dirty="0" smtClean="0"/>
              <a:t>Coverage tiles ? (small </a:t>
            </a:r>
            <a:r>
              <a:rPr lang="en-US" dirty="0" err="1" smtClean="0"/>
              <a:t>geotiff’s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/>
              <a:t>Map tiles? (small jpeg’s in grayscale?) Minimum style is needed to re-scale values to 256 gray colors.</a:t>
            </a:r>
          </a:p>
          <a:p>
            <a:r>
              <a:rPr lang="en-US" dirty="0" smtClean="0"/>
              <a:t>A client requests a multi-tile (with a checkpoint and </a:t>
            </a:r>
            <a:r>
              <a:rPr lang="en-US" dirty="0" err="1" smtClean="0"/>
              <a:t>collectionId</a:t>
            </a:r>
            <a:r>
              <a:rPr lang="en-US" dirty="0" smtClean="0"/>
              <a:t> as parameters)</a:t>
            </a:r>
          </a:p>
          <a:p>
            <a:r>
              <a:rPr lang="en-US" dirty="0" smtClean="0"/>
              <a:t>The client receives the package and updates the changes.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Architecture/Scenario: </a:t>
            </a:r>
            <a:br>
              <a:rPr lang="en-US" dirty="0" smtClean="0"/>
            </a:br>
            <a:r>
              <a:rPr lang="en-US" dirty="0" smtClean="0"/>
              <a:t>Deleting an image</a:t>
            </a:r>
            <a:endParaRPr lang="en-US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image is removed in an OGC API image server</a:t>
            </a:r>
          </a:p>
          <a:p>
            <a:r>
              <a:rPr lang="en-US" dirty="0" smtClean="0"/>
              <a:t>The image server and the tiles server are internally connected. </a:t>
            </a:r>
          </a:p>
          <a:p>
            <a:pPr lvl="1"/>
            <a:r>
              <a:rPr lang="en-US" dirty="0" smtClean="0"/>
              <a:t>Some tiles disappear (or are “down-dated”)</a:t>
            </a:r>
          </a:p>
          <a:p>
            <a:r>
              <a:rPr lang="en-US" dirty="0" smtClean="0"/>
              <a:t>The new tiles are exposed as:</a:t>
            </a:r>
          </a:p>
          <a:p>
            <a:pPr lvl="1"/>
            <a:r>
              <a:rPr lang="en-US" dirty="0" smtClean="0"/>
              <a:t>Coverage tiles ?</a:t>
            </a:r>
          </a:p>
          <a:p>
            <a:pPr lvl="1"/>
            <a:r>
              <a:rPr lang="en-US" dirty="0" smtClean="0"/>
              <a:t>Map tiles?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client requests what?</a:t>
            </a:r>
            <a:r>
              <a:rPr lang="en-US" dirty="0" smtClean="0"/>
              <a:t> (with a checkpoint and </a:t>
            </a:r>
            <a:r>
              <a:rPr lang="en-US" dirty="0" err="1" smtClean="0"/>
              <a:t>collectionId</a:t>
            </a:r>
            <a:r>
              <a:rPr lang="en-US" dirty="0" smtClean="0"/>
              <a:t> as parameters)</a:t>
            </a:r>
          </a:p>
          <a:p>
            <a:pPr lvl="1"/>
            <a:r>
              <a:rPr lang="en-US" dirty="0" smtClean="0"/>
              <a:t>The server should be able to tell the client that some tiles has been deleted.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multitile</a:t>
            </a:r>
            <a:r>
              <a:rPr lang="en-US" dirty="0" smtClean="0">
                <a:solidFill>
                  <a:srgbClr val="FF0000"/>
                </a:solidFill>
              </a:rPr>
              <a:t> format can no longer be a ZIP with some tiles. We need something more.</a:t>
            </a:r>
          </a:p>
          <a:p>
            <a:r>
              <a:rPr lang="en-US" dirty="0" smtClean="0"/>
              <a:t>The client receives the package and updates the changes.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An</a:t>
            </a:r>
            <a:r>
              <a:rPr lang="ca-ES" dirty="0" smtClean="0"/>
              <a:t> </a:t>
            </a:r>
            <a:r>
              <a:rPr lang="ca-ES" dirty="0" err="1" smtClean="0"/>
              <a:t>image</a:t>
            </a:r>
            <a:r>
              <a:rPr lang="ca-ES" dirty="0" smtClean="0"/>
              <a:t> is </a:t>
            </a:r>
            <a:r>
              <a:rPr lang="ca-ES" dirty="0" err="1" smtClean="0"/>
              <a:t>deleted</a:t>
            </a:r>
            <a:r>
              <a:rPr lang="ca-ES" dirty="0" smtClean="0"/>
              <a:t> in </a:t>
            </a:r>
            <a:r>
              <a:rPr lang="ca-ES" dirty="0" err="1" smtClean="0"/>
              <a:t>the</a:t>
            </a:r>
            <a:r>
              <a:rPr lang="ca-ES" dirty="0" smtClean="0"/>
              <a:t> OGC API </a:t>
            </a:r>
            <a:r>
              <a:rPr lang="ca-ES" dirty="0" err="1" smtClean="0"/>
              <a:t>images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12776"/>
            <a:ext cx="919653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ogc-api-tiles-opf-xmp-</a:t>
            </a:r>
            <a:r>
              <a:rPr lang="ca-ES" sz="3600" b="1" dirty="0" smtClean="0"/>
              <a:t>vt</a:t>
            </a:r>
            <a:r>
              <a:rPr lang="ca-ES" sz="3600" dirty="0" smtClean="0"/>
              <a:t>-more-1-collection</a:t>
            </a:r>
            <a:endParaRPr lang="ca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4423</TotalTime>
  <Words>422</Words>
  <Application>Microsoft Office PowerPoint</Application>
  <PresentationFormat>Presentación en pantalla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Tiles core</vt:lpstr>
      <vt:lpstr>Tiles extensions</vt:lpstr>
      <vt:lpstr>Maps core</vt:lpstr>
      <vt:lpstr>Map extensions (building block)</vt:lpstr>
      <vt:lpstr>Architecture/Scenario:  Adding an image</vt:lpstr>
      <vt:lpstr>Architecture/Scenario:  Deleting an image</vt:lpstr>
      <vt:lpstr>Diapositiva 8</vt:lpstr>
      <vt:lpstr>ogc-api-tiles-opf-xmp-vt-more-1-collection</vt:lpstr>
      <vt:lpstr>ogc-api-map-tiles-opf-xmp-mt-more-1-collection</vt:lpstr>
      <vt:lpstr>ogc-api-maps-opf-xmp-more-1-collection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miniusu</dc:creator>
  <cp:lastModifiedBy>Joan Maso</cp:lastModifiedBy>
  <cp:revision>16</cp:revision>
  <dcterms:created xsi:type="dcterms:W3CDTF">2019-07-12T06:57:13Z</dcterms:created>
  <dcterms:modified xsi:type="dcterms:W3CDTF">2019-07-29T08:16:25Z</dcterms:modified>
</cp:coreProperties>
</file>