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65" r:id="rId6"/>
    <p:sldId id="266" r:id="rId7"/>
    <p:sldId id="262" r:id="rId8"/>
    <p:sldId id="264" r:id="rId9"/>
    <p:sldId id="263" r:id="rId10"/>
    <p:sldId id="268" r:id="rId11"/>
    <p:sldId id="270" r:id="rId12"/>
    <p:sldId id="271" r:id="rId13"/>
    <p:sldId id="269" r:id="rId14"/>
    <p:sldId id="257" r:id="rId15"/>
    <p:sldId id="258" r:id="rId16"/>
    <p:sldId id="259" r:id="rId17"/>
    <p:sldId id="273" r:id="rId18"/>
    <p:sldId id="272" r:id="rId19"/>
    <p:sldId id="276" r:id="rId20"/>
    <p:sldId id="275" r:id="rId21"/>
    <p:sldId id="274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43" autoAdjust="0"/>
  </p:normalViewPr>
  <p:slideViewPr>
    <p:cSldViewPr>
      <p:cViewPr varScale="1">
        <p:scale>
          <a:sx n="71" d="100"/>
          <a:sy n="71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github.com/opengeospatial/OGC-API-Map-Tiles/blob/master/standard/OAPI_MapsTil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64088" y="766445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24328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269979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24128" y="3573016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956376" y="354563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6048164" y="3942348"/>
            <a:ext cx="1368152" cy="121484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7416316" y="3914964"/>
            <a:ext cx="864096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3419872" y="3942348"/>
            <a:ext cx="2628292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 flipH="1">
            <a:off x="3419872" y="3914964"/>
            <a:ext cx="4860540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8280412" y="2391763"/>
            <a:ext cx="0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>
            <a:off x="5544108" y="2391763"/>
            <a:ext cx="273630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504056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3024335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>
            <a:off x="6084168" y="1412776"/>
            <a:ext cx="2196244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6048164" y="1412776"/>
            <a:ext cx="36004" cy="2160240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75555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>
            <a:off x="1295635" y="3914964"/>
            <a:ext cx="2124237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14964"/>
            <a:ext cx="396044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 flipH="1">
            <a:off x="1295635" y="1412776"/>
            <a:ext cx="4788533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 flipH="1">
            <a:off x="3023828" y="1412776"/>
            <a:ext cx="3060340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67543" y="1745432"/>
            <a:ext cx="16561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 flipH="1">
            <a:off x="1295635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>
            <a:off x="1295636" y="2391763"/>
            <a:ext cx="4752528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3707904" y="5157192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Styles</a:t>
            </a:r>
          </a:p>
        </p:txBody>
      </p:sp>
      <p:cxnSp>
        <p:nvCxnSpPr>
          <p:cNvPr id="93" name="92 Conector recto de flecha"/>
          <p:cNvCxnSpPr>
            <a:stCxn id="9" idx="2"/>
            <a:endCxn id="92" idx="0"/>
          </p:cNvCxnSpPr>
          <p:nvPr/>
        </p:nvCxnSpPr>
        <p:spPr>
          <a:xfrm flipH="1">
            <a:off x="4319972" y="3914964"/>
            <a:ext cx="3960440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24" idx="2"/>
            <a:endCxn id="92" idx="0"/>
          </p:cNvCxnSpPr>
          <p:nvPr/>
        </p:nvCxnSpPr>
        <p:spPr>
          <a:xfrm>
            <a:off x="3023828" y="3914964"/>
            <a:ext cx="1296144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92" idx="2"/>
            <a:endCxn id="7" idx="0"/>
          </p:cNvCxnSpPr>
          <p:nvPr/>
        </p:nvCxnSpPr>
        <p:spPr>
          <a:xfrm flipH="1">
            <a:off x="3419872" y="5526524"/>
            <a:ext cx="900100" cy="63878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3923928" y="1745432"/>
            <a:ext cx="7920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Styles API</a:t>
            </a:r>
            <a:endParaRPr lang="en-US" dirty="0"/>
          </a:p>
        </p:txBody>
      </p:sp>
      <p:cxnSp>
        <p:nvCxnSpPr>
          <p:cNvPr id="159" name="158 Conector recto de flecha"/>
          <p:cNvCxnSpPr>
            <a:stCxn id="158" idx="2"/>
            <a:endCxn id="92" idx="0"/>
          </p:cNvCxnSpPr>
          <p:nvPr/>
        </p:nvCxnSpPr>
        <p:spPr>
          <a:xfrm flipH="1">
            <a:off x="4319972" y="2391763"/>
            <a:ext cx="1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4788024" y="6165304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</a:p>
        </p:txBody>
      </p:sp>
      <p:cxnSp>
        <p:nvCxnSpPr>
          <p:cNvPr id="79" name="78 Conector recto de flecha"/>
          <p:cNvCxnSpPr>
            <a:stCxn id="4" idx="2"/>
            <a:endCxn id="58" idx="0"/>
          </p:cNvCxnSpPr>
          <p:nvPr/>
        </p:nvCxnSpPr>
        <p:spPr>
          <a:xfrm>
            <a:off x="5544108" y="2391763"/>
            <a:ext cx="216024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588224" y="3573016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144016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3419872" y="3942348"/>
            <a:ext cx="3636404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5157192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73" idx="0"/>
          </p:cNvCxnSpPr>
          <p:nvPr/>
        </p:nvCxnSpPr>
        <p:spPr>
          <a:xfrm>
            <a:off x="3023829" y="2391763"/>
            <a:ext cx="2448271" cy="37735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076056" y="5157192"/>
            <a:ext cx="1368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 Checkpoint</a:t>
            </a:r>
          </a:p>
        </p:txBody>
      </p:sp>
      <p:cxnSp>
        <p:nvCxnSpPr>
          <p:cNvPr id="64" name="63 Conector recto de flecha"/>
          <p:cNvCxnSpPr>
            <a:stCxn id="58" idx="2"/>
            <a:endCxn id="73" idx="0"/>
          </p:cNvCxnSpPr>
          <p:nvPr/>
        </p:nvCxnSpPr>
        <p:spPr>
          <a:xfrm flipH="1">
            <a:off x="5472100" y="5803523"/>
            <a:ext cx="288032" cy="3617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Checkpoint</a:t>
            </a:r>
            <a:endParaRPr lang="en-US" noProof="0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smtClean="0"/>
              <a:t>Any request for resources can communicate a checkpoint to the client.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/>
              <a:t>Response to a checkpoint is:</a:t>
            </a:r>
          </a:p>
          <a:p>
            <a:pPr lvl="1"/>
            <a:r>
              <a:rPr lang="en-US" noProof="0" dirty="0" smtClean="0"/>
              <a:t>A checkpoint report</a:t>
            </a:r>
          </a:p>
          <a:p>
            <a:pPr lvl="1"/>
            <a:r>
              <a:rPr lang="en-US" noProof="0" dirty="0" smtClean="0"/>
              <a:t>A package with resources</a:t>
            </a:r>
            <a:endParaRPr lang="en-US" noProof="0" dirty="0"/>
          </a:p>
        </p:txBody>
      </p:sp>
      <p:sp>
        <p:nvSpPr>
          <p:cNvPr id="6" name="5 Marcador de texto"/>
          <p:cNvSpPr>
            <a:spLocks noGrp="1"/>
          </p:cNvSpPr>
          <p:nvPr>
            <p:ph sz="quarter" idx="13"/>
          </p:nvPr>
        </p:nvSpPr>
        <p:spPr>
          <a:xfrm>
            <a:off x="468313" y="3140968"/>
            <a:ext cx="4032250" cy="3717032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A request for resources can have a checkpoint parameters will return only changes</a:t>
            </a:r>
          </a:p>
          <a:p>
            <a:pPr lvl="1"/>
            <a:r>
              <a:rPr lang="en-US" dirty="0" smtClean="0"/>
              <a:t>Checkpoints are not resources but queries (changed to </a:t>
            </a:r>
            <a:r>
              <a:rPr lang="en-US" dirty="0" err="1" smtClean="0"/>
              <a:t>pvretanos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Applicable to</a:t>
            </a:r>
          </a:p>
          <a:p>
            <a:pPr lvl="2"/>
            <a:r>
              <a:rPr lang="en-US" dirty="0" smtClean="0"/>
              <a:t>Items</a:t>
            </a:r>
          </a:p>
          <a:p>
            <a:pPr lvl="2"/>
            <a:r>
              <a:rPr lang="en-US" dirty="0" err="1" smtClean="0"/>
              <a:t>multitiles</a:t>
            </a:r>
            <a:endParaRPr lang="en-US" dirty="0" smtClean="0"/>
          </a:p>
        </p:txBody>
      </p:sp>
      <p:sp>
        <p:nvSpPr>
          <p:cNvPr id="8" name="7 Marcador de texto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Response has been extended with a extent.</a:t>
            </a:r>
          </a:p>
          <a:p>
            <a:r>
              <a:rPr lang="en-US" noProof="0" dirty="0" smtClean="0"/>
              <a:t>Specify response to tiles includes </a:t>
            </a:r>
          </a:p>
          <a:p>
            <a:pPr lvl="1"/>
            <a:r>
              <a:rPr lang="en-US" noProof="0" dirty="0" smtClean="0"/>
              <a:t>scale range</a:t>
            </a:r>
          </a:p>
          <a:p>
            <a:pPr lvl="1"/>
            <a:r>
              <a:rPr lang="en-US" noProof="0" dirty="0" smtClean="0"/>
              <a:t>Path structure.</a:t>
            </a:r>
            <a:endParaRPr lang="ca-ES" noProof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Multitiles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 smtClean="0"/>
              <a:t>Request based on</a:t>
            </a:r>
          </a:p>
          <a:p>
            <a:pPr lvl="1"/>
            <a:r>
              <a:rPr lang="en-US" dirty="0" err="1" smtClean="0"/>
              <a:t>b</a:t>
            </a:r>
            <a:r>
              <a:rPr lang="en-US" noProof="0" dirty="0" smtClean="0"/>
              <a:t>box</a:t>
            </a:r>
          </a:p>
          <a:p>
            <a:pPr lvl="1"/>
            <a:r>
              <a:rPr lang="en-US" noProof="0" dirty="0" err="1" smtClean="0"/>
              <a:t>scaleDenominator</a:t>
            </a:r>
            <a:r>
              <a:rPr lang="en-US" noProof="0" dirty="0" smtClean="0"/>
              <a:t> (range)</a:t>
            </a:r>
          </a:p>
          <a:p>
            <a:pPr lvl="1"/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Response can be </a:t>
            </a:r>
          </a:p>
          <a:p>
            <a:pPr lvl="1"/>
            <a:r>
              <a:rPr lang="en-US" dirty="0" smtClean="0"/>
              <a:t>tiles in a package (ZIP)</a:t>
            </a:r>
          </a:p>
          <a:p>
            <a:pPr lvl="1"/>
            <a:r>
              <a:rPr lang="en-US" dirty="0" smtClean="0"/>
              <a:t>list of URIs of individual tiles for later retrieve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Request</a:t>
            </a:r>
            <a:r>
              <a:rPr lang="ca-ES" dirty="0" smtClean="0"/>
              <a:t> </a:t>
            </a:r>
            <a:r>
              <a:rPr lang="ca-ES" dirty="0" err="1" smtClean="0"/>
              <a:t>can</a:t>
            </a:r>
            <a:r>
              <a:rPr lang="ca-ES" dirty="0" smtClean="0"/>
              <a:t> be </a:t>
            </a:r>
            <a:r>
              <a:rPr lang="ca-ES" dirty="0" err="1" smtClean="0"/>
              <a:t>overloaded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Response</a:t>
            </a:r>
            <a:r>
              <a:rPr lang="ca-ES" dirty="0" smtClean="0"/>
              <a:t> is </a:t>
            </a:r>
          </a:p>
          <a:p>
            <a:pPr lvl="1"/>
            <a:r>
              <a:rPr lang="en-US" dirty="0" smtClean="0"/>
              <a:t>tiles in a package (ZIP)</a:t>
            </a:r>
          </a:p>
          <a:p>
            <a:pPr lvl="1"/>
            <a:r>
              <a:rPr lang="en-US" dirty="0" smtClean="0"/>
              <a:t>Checkpoint summary with </a:t>
            </a:r>
            <a:r>
              <a:rPr lang="en-US" dirty="0" err="1" smtClean="0"/>
              <a:t>bbox</a:t>
            </a:r>
            <a:r>
              <a:rPr lang="en-US" dirty="0" smtClean="0"/>
              <a:t> and scales.</a:t>
            </a:r>
            <a:endParaRPr lang="ca-E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Division of the work in two deliverables</a:t>
            </a:r>
            <a:endParaRPr lang="en-US" noProof="0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Tiles</a:t>
            </a:r>
          </a:p>
          <a:p>
            <a:pPr lvl="1"/>
            <a:r>
              <a:rPr lang="en-US" noProof="0" dirty="0" smtClean="0"/>
              <a:t>Core</a:t>
            </a:r>
          </a:p>
          <a:p>
            <a:pPr lvl="1"/>
            <a:r>
              <a:rPr lang="en-US" noProof="0" dirty="0" smtClean="0"/>
              <a:t>TMS</a:t>
            </a:r>
          </a:p>
          <a:p>
            <a:pPr lvl="1"/>
            <a:r>
              <a:rPr lang="en-US" noProof="0" dirty="0" smtClean="0"/>
              <a:t>Collections</a:t>
            </a:r>
          </a:p>
          <a:p>
            <a:pPr lvl="1"/>
            <a:r>
              <a:rPr lang="en-US" noProof="0" dirty="0" err="1" smtClean="0"/>
              <a:t>Multitiles</a:t>
            </a:r>
            <a:endParaRPr lang="en-US" noProof="0" dirty="0" smtClean="0"/>
          </a:p>
          <a:p>
            <a:pPr lvl="1"/>
            <a:r>
              <a:rPr lang="en-US" noProof="0" dirty="0" smtClean="0"/>
              <a:t>Collections </a:t>
            </a:r>
            <a:r>
              <a:rPr lang="en-US" noProof="0" dirty="0" err="1" smtClean="0"/>
              <a:t>multitiles</a:t>
            </a:r>
            <a:endParaRPr lang="en-US" noProof="0" dirty="0" smtClean="0"/>
          </a:p>
          <a:p>
            <a:r>
              <a:rPr lang="en-US" noProof="0" dirty="0" smtClean="0"/>
              <a:t>Maps</a:t>
            </a:r>
          </a:p>
          <a:p>
            <a:pPr lvl="1"/>
            <a:r>
              <a:rPr lang="en-US" noProof="0" dirty="0" smtClean="0"/>
              <a:t>Core</a:t>
            </a:r>
          </a:p>
          <a:p>
            <a:pPr lvl="1"/>
            <a:r>
              <a:rPr lang="en-US" noProof="0" dirty="0" smtClean="0"/>
              <a:t>Styles</a:t>
            </a:r>
          </a:p>
          <a:p>
            <a:pPr lvl="1"/>
            <a:r>
              <a:rPr lang="en-US" noProof="0" dirty="0" smtClean="0"/>
              <a:t>Maps</a:t>
            </a:r>
          </a:p>
          <a:p>
            <a:pPr lvl="1"/>
            <a:r>
              <a:rPr lang="en-US" noProof="0" dirty="0" smtClean="0"/>
              <a:t>Collections</a:t>
            </a:r>
          </a:p>
          <a:p>
            <a:pPr lvl="1"/>
            <a:endParaRPr lang="en-US" noProof="0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Image API</a:t>
            </a:r>
          </a:p>
          <a:p>
            <a:r>
              <a:rPr lang="en-US" noProof="0" dirty="0" smtClean="0"/>
              <a:t>Checkpoint</a:t>
            </a:r>
          </a:p>
          <a:p>
            <a:pPr lvl="1"/>
            <a:r>
              <a:rPr lang="en-US" noProof="0" dirty="0" smtClean="0"/>
              <a:t>Core</a:t>
            </a:r>
          </a:p>
          <a:p>
            <a:pPr lvl="1"/>
            <a:r>
              <a:rPr lang="en-US" noProof="0" dirty="0" smtClean="0"/>
              <a:t>Tiles</a:t>
            </a:r>
            <a:endParaRPr lang="en-US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 smtClean="0"/>
              <a:t>Features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91264" cy="3951288"/>
          </a:xfrm>
        </p:spPr>
        <p:txBody>
          <a:bodyPr/>
          <a:lstStyle/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features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items</a:t>
            </a:r>
            <a:r>
              <a:rPr lang="ca-ES" dirty="0" smtClean="0"/>
              <a:t>?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items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95536" y="3717032"/>
            <a:ext cx="4041775" cy="639762"/>
          </a:xfrm>
        </p:spPr>
        <p:txBody>
          <a:bodyPr/>
          <a:lstStyle/>
          <a:p>
            <a:r>
              <a:rPr lang="ca-ES" dirty="0" err="1" smtClean="0"/>
              <a:t>Tiles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7543" y="4437111"/>
            <a:ext cx="8219257" cy="1689051"/>
          </a:xfrm>
        </p:spPr>
        <p:txBody>
          <a:bodyPr>
            <a:normAutofit lnSpcReduction="10000"/>
          </a:bodyPr>
          <a:lstStyle/>
          <a:p>
            <a:r>
              <a:rPr lang="ca-ES" dirty="0" smtClean="0"/>
              <a:t>??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/{</a:t>
            </a:r>
            <a:r>
              <a:rPr lang="ca-ES" dirty="0" err="1" smtClean="0"/>
              <a:t>styleId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/{</a:t>
            </a:r>
            <a:r>
              <a:rPr lang="ca-ES" dirty="0" err="1" smtClean="0"/>
              <a:t>tileMatrixSetId</a:t>
            </a:r>
            <a:r>
              <a:rPr lang="ca-ES" dirty="0" smtClean="0"/>
              <a:t>}? 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  <a:endParaRPr lang="ca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Map</a:t>
            </a:r>
            <a:r>
              <a:rPr lang="ca-ES" dirty="0" smtClean="0"/>
              <a:t> and </a:t>
            </a:r>
            <a:r>
              <a:rPr lang="ca-ES" dirty="0" err="1" smtClean="0"/>
              <a:t>tiles</a:t>
            </a:r>
            <a:r>
              <a:rPr lang="ca-ES" dirty="0" smtClean="0"/>
              <a:t> API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>
                <a:hlinkClick r:id="rId2"/>
              </a:rPr>
              <a:t>https://htmlpreview.github.io/?https://</a:t>
            </a:r>
            <a:r>
              <a:rPr lang="ca-ES" dirty="0" smtClean="0">
                <a:hlinkClick r:id="rId2"/>
              </a:rPr>
              <a:t>github.com/opengeospatial/OGC-API-Map-Tiles/blob/master/standard/OAPI_MapsTiles.html</a:t>
            </a:r>
            <a:endParaRPr lang="ca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Current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err="1" smtClean="0"/>
              <a:t>Landing</a:t>
            </a:r>
            <a:r>
              <a:rPr lang="ca-ES" dirty="0" smtClean="0"/>
              <a:t> </a:t>
            </a:r>
            <a:r>
              <a:rPr lang="ca-ES" dirty="0" err="1" smtClean="0"/>
              <a:t>page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endParaRPr lang="ca-ES" dirty="0" smtClean="0"/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tileMatrixSets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tileMatrixSets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tileMatrixSet</a:t>
            </a:r>
            <a:r>
              <a:rPr lang="ca-ES" dirty="0" smtClean="0"/>
              <a:t>/</a:t>
            </a:r>
            <a:r>
              <a:rPr lang="ca-ES" dirty="0" err="1" smtClean="0"/>
              <a:t>myTileMateixSets</a:t>
            </a:r>
            <a:r>
              <a:rPr lang="ca-ES" dirty="0" smtClean="0"/>
              <a:t>   (</a:t>
            </a:r>
            <a:r>
              <a:rPr lang="ca-ES" dirty="0" err="1" smtClean="0"/>
              <a:t>leaf</a:t>
            </a:r>
            <a:r>
              <a:rPr lang="ca-ES" dirty="0" smtClean="0"/>
              <a:t>).</a:t>
            </a:r>
            <a:r>
              <a:rPr lang="ca-ES" dirty="0" smtClean="0"/>
              <a:t>  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</a:t>
            </a:r>
            <a:r>
              <a:rPr lang="ca-ES" dirty="0" smtClean="0"/>
              <a:t>: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</a:t>
            </a:r>
            <a:r>
              <a:rPr lang="ca-ES" dirty="0" err="1" smtClean="0"/>
              <a:t>myCollectionsIds</a:t>
            </a:r>
            <a:r>
              <a:rPr lang="ca-ES" dirty="0" smtClean="0"/>
              <a:t>   (</a:t>
            </a:r>
            <a:r>
              <a:rPr lang="ca-ES" dirty="0" err="1" smtClean="0"/>
              <a:t>specific</a:t>
            </a:r>
            <a:r>
              <a:rPr lang="ca-ES" dirty="0" smtClean="0"/>
              <a:t> content in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response</a:t>
            </a:r>
            <a:r>
              <a:rPr lang="ca-ES" dirty="0" smtClean="0"/>
              <a:t> </a:t>
            </a:r>
            <a:r>
              <a:rPr lang="ca-ES" dirty="0" err="1" smtClean="0"/>
              <a:t>will</a:t>
            </a:r>
            <a:r>
              <a:rPr lang="ca-ES" dirty="0" smtClean="0"/>
              <a:t> be </a:t>
            </a:r>
            <a:r>
              <a:rPr lang="ca-ES" dirty="0" err="1" smtClean="0"/>
              <a:t>moved</a:t>
            </a:r>
            <a:r>
              <a:rPr lang="ca-ES" dirty="0" smtClean="0"/>
              <a:t> to 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 and 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. </a:t>
            </a:r>
            <a:r>
              <a:rPr lang="ca-ES" dirty="0" err="1" smtClean="0"/>
              <a:t>TBD</a:t>
            </a:r>
            <a:r>
              <a:rPr lang="ca-ES" dirty="0" smtClean="0"/>
              <a:t>)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/</a:t>
            </a:r>
            <a:r>
              <a:rPr lang="ca-ES" dirty="0" err="1" smtClean="0"/>
              <a:t>myTileMatrixSetId</a:t>
            </a:r>
            <a:r>
              <a:rPr lang="ca-ES" dirty="0" smtClean="0"/>
              <a:t>/{</a:t>
            </a:r>
            <a:r>
              <a:rPr lang="ca-ES" dirty="0" err="1" smtClean="0"/>
              <a:t>tileMatrix</a:t>
            </a:r>
            <a:r>
              <a:rPr lang="ca-ES" dirty="0" smtClean="0"/>
              <a:t>}/{</a:t>
            </a:r>
            <a:r>
              <a:rPr lang="ca-ES" dirty="0" err="1" smtClean="0"/>
              <a:t>tileCol</a:t>
            </a:r>
            <a:r>
              <a:rPr lang="ca-ES" dirty="0" smtClean="0"/>
              <a:t>}/{</a:t>
            </a:r>
            <a:r>
              <a:rPr lang="ca-ES" dirty="0" err="1" smtClean="0"/>
              <a:t>tileRow</a:t>
            </a:r>
            <a:r>
              <a:rPr lang="ca-ES" dirty="0" smtClean="0"/>
              <a:t>}   (</a:t>
            </a:r>
            <a:r>
              <a:rPr lang="ca-ES" dirty="0" err="1" smtClean="0"/>
              <a:t>leaf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/</a:t>
            </a:r>
            <a:r>
              <a:rPr lang="ca-ES" dirty="0" err="1" smtClean="0"/>
              <a:t>myStyleId</a:t>
            </a:r>
            <a:r>
              <a:rPr lang="ca-ES" dirty="0" smtClean="0"/>
              <a:t>   (</a:t>
            </a:r>
            <a:r>
              <a:rPr lang="ca-ES" dirty="0" err="1" smtClean="0"/>
              <a:t>leaf</a:t>
            </a:r>
            <a:r>
              <a:rPr lang="ca-ES" dirty="0" smtClean="0"/>
              <a:t>)</a:t>
            </a:r>
            <a:br>
              <a:rPr lang="ca-ES" dirty="0" smtClean="0"/>
            </a:br>
            <a:endParaRPr lang="ca-E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Remaining</a:t>
            </a:r>
            <a:r>
              <a:rPr lang="ca-ES" dirty="0" smtClean="0"/>
              <a:t> </a:t>
            </a:r>
            <a:r>
              <a:rPr lang="ca-ES" dirty="0" err="1" smtClean="0"/>
              <a:t>questions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What</a:t>
            </a:r>
            <a:r>
              <a:rPr lang="ca-ES" dirty="0" smtClean="0"/>
              <a:t> </a:t>
            </a:r>
            <a:r>
              <a:rPr lang="ca-ES" dirty="0" err="1" smtClean="0"/>
              <a:t>happens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endParaRPr lang="ca-ES" dirty="0" smtClean="0"/>
          </a:p>
          <a:p>
            <a:pPr lvl="1"/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collections</a:t>
            </a:r>
            <a:r>
              <a:rPr lang="ca-ES" dirty="0" smtClean="0">
                <a:solidFill>
                  <a:srgbClr val="FF0000"/>
                </a:solidFill>
              </a:rPr>
              <a:t>/{</a:t>
            </a:r>
            <a:r>
              <a:rPr lang="ca-ES" dirty="0" err="1" smtClean="0">
                <a:solidFill>
                  <a:srgbClr val="FF0000"/>
                </a:solidFill>
              </a:rPr>
              <a:t>collectionId</a:t>
            </a:r>
            <a:r>
              <a:rPr lang="ca-ES" dirty="0" smtClean="0">
                <a:solidFill>
                  <a:srgbClr val="FF0000"/>
                </a:solidFill>
              </a:rPr>
              <a:t>}/</a:t>
            </a:r>
            <a:r>
              <a:rPr lang="ca-ES" dirty="0" err="1" smtClean="0">
                <a:solidFill>
                  <a:srgbClr val="FF0000"/>
                </a:solidFill>
              </a:rPr>
              <a:t>tiles</a:t>
            </a:r>
            <a:endParaRPr lang="ca-ES" dirty="0" smtClean="0">
              <a:solidFill>
                <a:srgbClr val="FF0000"/>
              </a:solidFill>
            </a:endParaRPr>
          </a:p>
          <a:p>
            <a:pPr lvl="1"/>
            <a:endParaRPr lang="ca-ES" dirty="0" smtClean="0">
              <a:solidFill>
                <a:srgbClr val="FF0000"/>
              </a:solidFill>
            </a:endParaRPr>
          </a:p>
          <a:p>
            <a:r>
              <a:rPr lang="ca-ES" dirty="0" smtClean="0"/>
              <a:t>How to </a:t>
            </a:r>
            <a:r>
              <a:rPr lang="ca-ES" dirty="0" err="1" smtClean="0"/>
              <a:t>advertise</a:t>
            </a:r>
            <a:r>
              <a:rPr lang="ca-ES" dirty="0" smtClean="0"/>
              <a:t> </a:t>
            </a:r>
            <a:r>
              <a:rPr lang="ca-ES" dirty="0" err="1" smtClean="0"/>
              <a:t>tiles</a:t>
            </a:r>
            <a:r>
              <a:rPr lang="ca-ES" dirty="0" smtClean="0"/>
              <a:t> </a:t>
            </a:r>
            <a:r>
              <a:rPr lang="ca-ES" dirty="0" err="1" smtClean="0"/>
              <a:t>from</a:t>
            </a:r>
            <a:r>
              <a:rPr lang="ca-ES" dirty="0" smtClean="0"/>
              <a:t> </a:t>
            </a:r>
            <a:r>
              <a:rPr lang="ca-ES" dirty="0" err="1" smtClean="0"/>
              <a:t>multiple</a:t>
            </a:r>
            <a:r>
              <a:rPr lang="ca-ES" dirty="0" smtClean="0"/>
              <a:t> </a:t>
            </a:r>
            <a:r>
              <a:rPr lang="ca-ES" dirty="0" err="1" smtClean="0"/>
              <a:t>collections</a:t>
            </a:r>
            <a:r>
              <a:rPr lang="ca-ES" dirty="0" smtClean="0"/>
              <a:t>? </a:t>
            </a:r>
            <a:r>
              <a:rPr lang="ca-ES" dirty="0" err="1" smtClean="0"/>
              <a:t>Where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we</a:t>
            </a:r>
            <a:r>
              <a:rPr lang="ca-ES" dirty="0" smtClean="0"/>
              <a:t> </a:t>
            </a:r>
            <a:r>
              <a:rPr lang="ca-ES" dirty="0" err="1" smtClean="0"/>
              <a:t>including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link</a:t>
            </a:r>
            <a:r>
              <a:rPr lang="ca-ES" dirty="0" smtClean="0"/>
              <a:t>?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tiles</a:t>
            </a:r>
            <a:r>
              <a:rPr lang="ca-ES" dirty="0" smtClean="0">
                <a:solidFill>
                  <a:srgbClr val="FF0000"/>
                </a:solidFill>
              </a:rPr>
              <a:t>/{</a:t>
            </a:r>
            <a:r>
              <a:rPr lang="ca-ES" dirty="0" err="1" smtClean="0">
                <a:solidFill>
                  <a:srgbClr val="FF0000"/>
                </a:solidFill>
              </a:rPr>
              <a:t>tileMatrixSetId</a:t>
            </a:r>
            <a:r>
              <a:rPr lang="ca-ES" dirty="0" smtClean="0">
                <a:solidFill>
                  <a:srgbClr val="FF0000"/>
                </a:solidFill>
              </a:rPr>
              <a:t>}/{</a:t>
            </a:r>
            <a:r>
              <a:rPr lang="ca-ES" dirty="0" err="1" smtClean="0">
                <a:solidFill>
                  <a:srgbClr val="FF0000"/>
                </a:solidFill>
              </a:rPr>
              <a:t>tileMatrix</a:t>
            </a:r>
            <a:r>
              <a:rPr lang="ca-ES" dirty="0" smtClean="0">
                <a:solidFill>
                  <a:srgbClr val="FF0000"/>
                </a:solidFill>
              </a:rPr>
              <a:t>}/{</a:t>
            </a:r>
            <a:r>
              <a:rPr lang="ca-ES" dirty="0" err="1" smtClean="0">
                <a:solidFill>
                  <a:srgbClr val="FF0000"/>
                </a:solidFill>
              </a:rPr>
              <a:t>tileRow</a:t>
            </a:r>
            <a:r>
              <a:rPr lang="ca-ES" dirty="0" smtClean="0">
                <a:solidFill>
                  <a:srgbClr val="FF0000"/>
                </a:solidFill>
              </a:rPr>
              <a:t>}</a:t>
            </a:r>
            <a:r>
              <a:rPr lang="ca-ES" dirty="0" smtClean="0">
                <a:solidFill>
                  <a:srgbClr val="FF0000"/>
                </a:solidFill>
              </a:rPr>
              <a:t> /{</a:t>
            </a:r>
            <a:r>
              <a:rPr lang="ca-ES" dirty="0" err="1" smtClean="0">
                <a:solidFill>
                  <a:srgbClr val="FF0000"/>
                </a:solidFill>
              </a:rPr>
              <a:t>tileCol</a:t>
            </a:r>
            <a:r>
              <a:rPr lang="ca-ES" dirty="0" smtClean="0">
                <a:solidFill>
                  <a:srgbClr val="FF0000"/>
                </a:solidFill>
              </a:rPr>
              <a:t>}</a:t>
            </a:r>
            <a:endParaRPr lang="ca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449999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220072" y="3559324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5544108" y="3928656"/>
            <a:ext cx="1152128" cy="94050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5220072" y="3928656"/>
            <a:ext cx="324036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0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2520279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5932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28656"/>
            <a:ext cx="2196244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779912" y="4725144"/>
            <a:ext cx="1368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 Checkpoint</a:t>
            </a:r>
          </a:p>
        </p:txBody>
      </p:sp>
      <p:cxnSp>
        <p:nvCxnSpPr>
          <p:cNvPr id="79" name="78 Conector recto de flecha"/>
          <p:cNvCxnSpPr>
            <a:stCxn id="4" idx="2"/>
            <a:endCxn id="73" idx="0"/>
          </p:cNvCxnSpPr>
          <p:nvPr/>
        </p:nvCxnSpPr>
        <p:spPr>
          <a:xfrm flipH="1">
            <a:off x="4463988" y="2391763"/>
            <a:ext cx="1080120" cy="2333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444208" y="3559324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0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5220072" y="3928656"/>
            <a:ext cx="1692188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>
            <a:stCxn id="73" idx="2"/>
            <a:endCxn id="7" idx="0"/>
          </p:cNvCxnSpPr>
          <p:nvPr/>
        </p:nvCxnSpPr>
        <p:spPr>
          <a:xfrm>
            <a:off x="4463988" y="5371475"/>
            <a:ext cx="756084" cy="79382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796136" y="4869160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35" idx="0"/>
          </p:cNvCxnSpPr>
          <p:nvPr/>
        </p:nvCxnSpPr>
        <p:spPr>
          <a:xfrm>
            <a:off x="3023829" y="2391763"/>
            <a:ext cx="720079" cy="37735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059832" y="6165304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</a:p>
        </p:txBody>
      </p:sp>
      <p:cxnSp>
        <p:nvCxnSpPr>
          <p:cNvPr id="43" name="42 Conector recto de flecha"/>
          <p:cNvCxnSpPr>
            <a:stCxn id="73" idx="2"/>
            <a:endCxn id="35" idx="0"/>
          </p:cNvCxnSpPr>
          <p:nvPr/>
        </p:nvCxnSpPr>
        <p:spPr>
          <a:xfrm flipH="1">
            <a:off x="3743908" y="5371475"/>
            <a:ext cx="720080" cy="793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Proposal</a:t>
            </a:r>
            <a:r>
              <a:rPr lang="ca-ES" dirty="0" smtClean="0"/>
              <a:t> (</a:t>
            </a:r>
            <a:r>
              <a:rPr lang="ca-ES" dirty="0" err="1" smtClean="0"/>
              <a:t>alternative</a:t>
            </a:r>
            <a:r>
              <a:rPr lang="ca-ES" dirty="0" smtClean="0"/>
              <a:t> A)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ca-ES" dirty="0" err="1" smtClean="0"/>
              <a:t>Landing</a:t>
            </a:r>
            <a:r>
              <a:rPr lang="ca-ES" dirty="0" smtClean="0"/>
              <a:t> </a:t>
            </a:r>
            <a:r>
              <a:rPr lang="ca-ES" dirty="0" err="1" smtClean="0"/>
              <a:t>page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endParaRPr lang="ca-ES" dirty="0" smtClean="0"/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tileMatrixSets</a:t>
            </a:r>
            <a:endParaRPr lang="ca-ES" dirty="0" smtClean="0"/>
          </a:p>
          <a:p>
            <a:pPr lvl="1"/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tiles</a:t>
            </a:r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myTileMatrixSetId</a:t>
            </a:r>
            <a:r>
              <a:rPr lang="ca-ES" dirty="0" smtClean="0">
                <a:solidFill>
                  <a:srgbClr val="FF0000"/>
                </a:solidFill>
              </a:rPr>
              <a:t>     (NEW)  </a:t>
            </a:r>
            <a:r>
              <a:rPr lang="ca-ES" dirty="0" err="1" smtClean="0">
                <a:solidFill>
                  <a:srgbClr val="FF0000"/>
                </a:solidFill>
              </a:rPr>
              <a:t>This</a:t>
            </a:r>
            <a:r>
              <a:rPr lang="ca-ES" dirty="0" smtClean="0">
                <a:solidFill>
                  <a:srgbClr val="FF0000"/>
                </a:solidFill>
              </a:rPr>
              <a:t> is for </a:t>
            </a:r>
            <a:r>
              <a:rPr lang="ca-ES" dirty="0" err="1" smtClean="0">
                <a:solidFill>
                  <a:srgbClr val="FF0000"/>
                </a:solidFill>
              </a:rPr>
              <a:t>make</a:t>
            </a:r>
            <a:r>
              <a:rPr lang="ca-ES" dirty="0" smtClean="0">
                <a:solidFill>
                  <a:srgbClr val="FF0000"/>
                </a:solidFill>
              </a:rPr>
              <a:t> evident </a:t>
            </a:r>
            <a:r>
              <a:rPr lang="ca-ES" dirty="0" err="1" smtClean="0">
                <a:solidFill>
                  <a:srgbClr val="FF0000"/>
                </a:solidFill>
              </a:rPr>
              <a:t>that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tiles</a:t>
            </a:r>
            <a:r>
              <a:rPr lang="ca-ES" dirty="0" smtClean="0">
                <a:solidFill>
                  <a:srgbClr val="FF0000"/>
                </a:solidFill>
              </a:rPr>
              <a:t> of </a:t>
            </a:r>
            <a:r>
              <a:rPr lang="ca-ES" dirty="0" err="1" smtClean="0">
                <a:solidFill>
                  <a:srgbClr val="FF0000"/>
                </a:solidFill>
              </a:rPr>
              <a:t>multiple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collections</a:t>
            </a:r>
            <a:r>
              <a:rPr lang="ca-ES" dirty="0" smtClean="0">
                <a:solidFill>
                  <a:srgbClr val="FF0000"/>
                </a:solidFill>
              </a:rPr>
              <a:t> </a:t>
            </a:r>
            <a:r>
              <a:rPr lang="ca-ES" dirty="0" err="1" smtClean="0">
                <a:solidFill>
                  <a:srgbClr val="FF0000"/>
                </a:solidFill>
              </a:rPr>
              <a:t>are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available</a:t>
            </a:r>
            <a:r>
              <a:rPr lang="ca-ES" dirty="0" smtClean="0">
                <a:solidFill>
                  <a:srgbClr val="FF0000"/>
                </a:solidFill>
              </a:rPr>
              <a:t>. </a:t>
            </a:r>
            <a:r>
              <a:rPr lang="ca-ES" dirty="0" err="1" smtClean="0">
                <a:solidFill>
                  <a:srgbClr val="FF0000"/>
                </a:solidFill>
              </a:rPr>
              <a:t>This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link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will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return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the</a:t>
            </a:r>
            <a:r>
              <a:rPr lang="ca-ES" dirty="0" smtClean="0">
                <a:solidFill>
                  <a:srgbClr val="FF0000"/>
                </a:solidFill>
              </a:rPr>
              <a:t> "</a:t>
            </a:r>
            <a:r>
              <a:rPr lang="ca-ES" dirty="0" err="1" smtClean="0">
                <a:solidFill>
                  <a:srgbClr val="FF0000"/>
                </a:solidFill>
              </a:rPr>
              <a:t>quasi-all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collections</a:t>
            </a:r>
            <a:r>
              <a:rPr lang="ca-ES" dirty="0" smtClean="0">
                <a:solidFill>
                  <a:srgbClr val="FF0000"/>
                </a:solidFill>
              </a:rPr>
              <a:t>" </a:t>
            </a:r>
            <a:r>
              <a:rPr lang="ca-ES" dirty="0" err="1" smtClean="0">
                <a:solidFill>
                  <a:srgbClr val="FF0000"/>
                </a:solidFill>
              </a:rPr>
              <a:t>tiles</a:t>
            </a:r>
            <a:r>
              <a:rPr lang="ca-ES" dirty="0" smtClean="0">
                <a:solidFill>
                  <a:srgbClr val="FF0000"/>
                </a:solidFill>
              </a:rPr>
              <a:t> (</a:t>
            </a:r>
            <a:r>
              <a:rPr lang="ca-ES" dirty="0" err="1" smtClean="0">
                <a:solidFill>
                  <a:srgbClr val="FF0000"/>
                </a:solidFill>
              </a:rPr>
              <a:t>because</a:t>
            </a:r>
            <a:r>
              <a:rPr lang="ca-ES" dirty="0" smtClean="0">
                <a:solidFill>
                  <a:srgbClr val="FF0000"/>
                </a:solidFill>
              </a:rPr>
              <a:t> </a:t>
            </a:r>
            <a:r>
              <a:rPr lang="ca-ES" dirty="0" err="1" smtClean="0">
                <a:solidFill>
                  <a:srgbClr val="FF0000"/>
                </a:solidFill>
              </a:rPr>
              <a:t>query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parameters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are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not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shown</a:t>
            </a:r>
            <a:r>
              <a:rPr lang="ca-E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map</a:t>
            </a:r>
            <a:r>
              <a:rPr lang="ca-ES" dirty="0" smtClean="0">
                <a:solidFill>
                  <a:srgbClr val="FF0000"/>
                </a:solidFill>
              </a:rPr>
              <a:t>       (NEW)  </a:t>
            </a:r>
            <a:r>
              <a:rPr lang="ca-ES" dirty="0" err="1" smtClean="0">
                <a:solidFill>
                  <a:srgbClr val="FF0000"/>
                </a:solidFill>
              </a:rPr>
              <a:t>This</a:t>
            </a:r>
            <a:r>
              <a:rPr lang="ca-ES" dirty="0" smtClean="0">
                <a:solidFill>
                  <a:srgbClr val="FF0000"/>
                </a:solidFill>
              </a:rPr>
              <a:t> is for </a:t>
            </a:r>
            <a:r>
              <a:rPr lang="ca-ES" dirty="0" err="1" smtClean="0">
                <a:solidFill>
                  <a:srgbClr val="FF0000"/>
                </a:solidFill>
              </a:rPr>
              <a:t>make</a:t>
            </a:r>
            <a:r>
              <a:rPr lang="ca-ES" dirty="0" smtClean="0">
                <a:solidFill>
                  <a:srgbClr val="FF0000"/>
                </a:solidFill>
              </a:rPr>
              <a:t> evident </a:t>
            </a:r>
            <a:r>
              <a:rPr lang="ca-ES" dirty="0" err="1" smtClean="0">
                <a:solidFill>
                  <a:srgbClr val="FF0000"/>
                </a:solidFill>
              </a:rPr>
              <a:t>that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maps</a:t>
            </a:r>
            <a:r>
              <a:rPr lang="ca-ES" dirty="0" smtClean="0">
                <a:solidFill>
                  <a:srgbClr val="FF0000"/>
                </a:solidFill>
              </a:rPr>
              <a:t> of </a:t>
            </a:r>
            <a:r>
              <a:rPr lang="ca-ES" dirty="0" err="1" smtClean="0">
                <a:solidFill>
                  <a:srgbClr val="FF0000"/>
                </a:solidFill>
              </a:rPr>
              <a:t>multiple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collections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are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available</a:t>
            </a:r>
            <a:r>
              <a:rPr lang="ca-ES" dirty="0" smtClean="0">
                <a:solidFill>
                  <a:srgbClr val="FF0000"/>
                </a:solidFill>
              </a:rPr>
              <a:t>. </a:t>
            </a:r>
            <a:r>
              <a:rPr lang="ca-ES" dirty="0" err="1" smtClean="0">
                <a:solidFill>
                  <a:srgbClr val="FF0000"/>
                </a:solidFill>
              </a:rPr>
              <a:t>This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link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will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return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the</a:t>
            </a:r>
            <a:r>
              <a:rPr lang="ca-ES" dirty="0" smtClean="0">
                <a:solidFill>
                  <a:srgbClr val="FF0000"/>
                </a:solidFill>
              </a:rPr>
              <a:t> "</a:t>
            </a:r>
            <a:r>
              <a:rPr lang="ca-ES" dirty="0" err="1" smtClean="0">
                <a:solidFill>
                  <a:srgbClr val="FF0000"/>
                </a:solidFill>
              </a:rPr>
              <a:t>quasi-all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collections</a:t>
            </a:r>
            <a:r>
              <a:rPr lang="ca-ES" dirty="0" smtClean="0">
                <a:solidFill>
                  <a:srgbClr val="FF0000"/>
                </a:solidFill>
              </a:rPr>
              <a:t>" </a:t>
            </a:r>
            <a:r>
              <a:rPr lang="ca-ES" dirty="0" err="1" smtClean="0">
                <a:solidFill>
                  <a:srgbClr val="FF0000"/>
                </a:solidFill>
              </a:rPr>
              <a:t>map</a:t>
            </a:r>
            <a:r>
              <a:rPr lang="ca-ES" dirty="0" smtClean="0">
                <a:solidFill>
                  <a:srgbClr val="FF0000"/>
                </a:solidFill>
              </a:rPr>
              <a:t> (</a:t>
            </a:r>
            <a:r>
              <a:rPr lang="ca-ES" dirty="0" err="1" smtClean="0">
                <a:solidFill>
                  <a:srgbClr val="FF0000"/>
                </a:solidFill>
              </a:rPr>
              <a:t>because</a:t>
            </a:r>
            <a:r>
              <a:rPr lang="ca-ES" dirty="0" smtClean="0">
                <a:solidFill>
                  <a:srgbClr val="FF0000"/>
                </a:solidFill>
              </a:rPr>
              <a:t> </a:t>
            </a:r>
            <a:r>
              <a:rPr lang="ca-ES" dirty="0" err="1" smtClean="0">
                <a:solidFill>
                  <a:srgbClr val="FF0000"/>
                </a:solidFill>
              </a:rPr>
              <a:t>query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parameters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are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not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shown</a:t>
            </a:r>
            <a:r>
              <a:rPr lang="ca-ES" dirty="0" smtClean="0">
                <a:solidFill>
                  <a:srgbClr val="FF0000"/>
                </a:solidFill>
              </a:rPr>
              <a:t>)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tileMatrixSets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tileMatrixSet</a:t>
            </a:r>
            <a:r>
              <a:rPr lang="ca-ES" dirty="0" smtClean="0"/>
              <a:t>/</a:t>
            </a:r>
            <a:r>
              <a:rPr lang="ca-ES" dirty="0" err="1" smtClean="0"/>
              <a:t>myTileMateixSets</a:t>
            </a:r>
            <a:r>
              <a:rPr lang="ca-ES" dirty="0" smtClean="0"/>
              <a:t>   (</a:t>
            </a:r>
            <a:r>
              <a:rPr lang="ca-ES" dirty="0" err="1" smtClean="0"/>
              <a:t>leaf</a:t>
            </a:r>
            <a:r>
              <a:rPr lang="ca-ES" dirty="0" smtClean="0"/>
              <a:t>).</a:t>
            </a:r>
            <a:r>
              <a:rPr lang="ca-ES" dirty="0" smtClean="0"/>
              <a:t>  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</a:t>
            </a:r>
            <a:r>
              <a:rPr lang="ca-ES" dirty="0" smtClean="0"/>
              <a:t>: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</a:t>
            </a:r>
            <a:r>
              <a:rPr lang="ca-ES" dirty="0" err="1" smtClean="0"/>
              <a:t>myCollectionsIds</a:t>
            </a:r>
            <a:r>
              <a:rPr lang="ca-ES" dirty="0" smtClean="0"/>
              <a:t>   (</a:t>
            </a:r>
            <a:r>
              <a:rPr lang="ca-ES" dirty="0" err="1" smtClean="0"/>
              <a:t>specific</a:t>
            </a:r>
            <a:r>
              <a:rPr lang="ca-ES" dirty="0" smtClean="0"/>
              <a:t> content in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response</a:t>
            </a:r>
            <a:r>
              <a:rPr lang="ca-ES" dirty="0" smtClean="0"/>
              <a:t> </a:t>
            </a:r>
            <a:r>
              <a:rPr lang="ca-ES" dirty="0" err="1" smtClean="0"/>
              <a:t>will</a:t>
            </a:r>
            <a:r>
              <a:rPr lang="ca-ES" dirty="0" smtClean="0"/>
              <a:t> be </a:t>
            </a:r>
            <a:r>
              <a:rPr lang="ca-ES" dirty="0" err="1" smtClean="0"/>
              <a:t>moved</a:t>
            </a:r>
            <a:r>
              <a:rPr lang="ca-ES" dirty="0" smtClean="0"/>
              <a:t> to 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 and 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. </a:t>
            </a:r>
            <a:r>
              <a:rPr lang="ca-ES" dirty="0" err="1" smtClean="0"/>
              <a:t>TBD</a:t>
            </a:r>
            <a:r>
              <a:rPr lang="ca-ES" dirty="0" smtClean="0"/>
              <a:t>)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collections</a:t>
            </a:r>
            <a:r>
              <a:rPr lang="ca-ES" dirty="0" smtClean="0">
                <a:solidFill>
                  <a:srgbClr val="FF0000"/>
                </a:solidFill>
              </a:rPr>
              <a:t>/{</a:t>
            </a:r>
            <a:r>
              <a:rPr lang="ca-ES" dirty="0" err="1" smtClean="0">
                <a:solidFill>
                  <a:srgbClr val="FF0000"/>
                </a:solidFill>
              </a:rPr>
              <a:t>collectionId</a:t>
            </a:r>
            <a:r>
              <a:rPr lang="ca-ES" dirty="0" smtClean="0">
                <a:solidFill>
                  <a:srgbClr val="FF0000"/>
                </a:solidFill>
              </a:rPr>
              <a:t>}/</a:t>
            </a:r>
            <a:r>
              <a:rPr lang="ca-ES" dirty="0" err="1" smtClean="0">
                <a:solidFill>
                  <a:srgbClr val="FF0000"/>
                </a:solidFill>
              </a:rPr>
              <a:t>tiles</a:t>
            </a:r>
            <a:r>
              <a:rPr lang="ca-ES" dirty="0" smtClean="0">
                <a:solidFill>
                  <a:srgbClr val="FF0000"/>
                </a:solidFill>
              </a:rPr>
              <a:t>   (NEW and </a:t>
            </a:r>
            <a:r>
              <a:rPr lang="ca-ES" dirty="0" err="1" smtClean="0">
                <a:solidFill>
                  <a:srgbClr val="FF0000"/>
                </a:solidFill>
              </a:rPr>
              <a:t>TBD</a:t>
            </a:r>
            <a:r>
              <a:rPr lang="ca-ES" dirty="0" smtClean="0">
                <a:solidFill>
                  <a:srgbClr val="FF0000"/>
                </a:solidFill>
              </a:rPr>
              <a:t>: </a:t>
            </a:r>
            <a:r>
              <a:rPr lang="ca-ES" dirty="0" err="1" smtClean="0">
                <a:solidFill>
                  <a:srgbClr val="FF0000"/>
                </a:solidFill>
              </a:rPr>
              <a:t>returns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specific</a:t>
            </a:r>
            <a:r>
              <a:rPr lang="ca-ES" dirty="0" smtClean="0">
                <a:solidFill>
                  <a:srgbClr val="FF0000"/>
                </a:solidFill>
              </a:rPr>
              <a:t> content </a:t>
            </a:r>
            <a:r>
              <a:rPr lang="ca-ES" dirty="0" err="1" smtClean="0">
                <a:solidFill>
                  <a:srgbClr val="FF0000"/>
                </a:solidFill>
              </a:rPr>
              <a:t>about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tile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support</a:t>
            </a:r>
            <a:r>
              <a:rPr lang="ca-ES" dirty="0" smtClean="0">
                <a:solidFill>
                  <a:srgbClr val="FF0000"/>
                </a:solidFill>
              </a:rPr>
              <a:t> for </a:t>
            </a:r>
            <a:r>
              <a:rPr lang="ca-ES" dirty="0" err="1" smtClean="0">
                <a:solidFill>
                  <a:srgbClr val="FF0000"/>
                </a:solidFill>
              </a:rPr>
              <a:t>this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collection</a:t>
            </a:r>
            <a:r>
              <a:rPr lang="ca-ES" dirty="0" smtClean="0">
                <a:solidFill>
                  <a:srgbClr val="FF0000"/>
                </a:solidFill>
              </a:rPr>
              <a:t>: </a:t>
            </a:r>
            <a:r>
              <a:rPr lang="ca-ES" dirty="0" err="1" smtClean="0">
                <a:solidFill>
                  <a:srgbClr val="FF0000"/>
                </a:solidFill>
              </a:rPr>
              <a:t>tileMatrixSetLink</a:t>
            </a:r>
            <a:r>
              <a:rPr lang="ca-ES" dirty="0" smtClean="0">
                <a:solidFill>
                  <a:srgbClr val="FF0000"/>
                </a:solidFill>
              </a:rPr>
              <a:t>...)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/</a:t>
            </a:r>
            <a:r>
              <a:rPr lang="ca-ES" dirty="0" err="1" smtClean="0"/>
              <a:t>myTileMatrixSetId</a:t>
            </a:r>
            <a:r>
              <a:rPr lang="ca-ES" dirty="0" smtClean="0"/>
              <a:t>/{</a:t>
            </a:r>
            <a:r>
              <a:rPr lang="ca-ES" dirty="0" err="1" smtClean="0"/>
              <a:t>tileMatrix</a:t>
            </a:r>
            <a:r>
              <a:rPr lang="ca-ES" dirty="0" smtClean="0"/>
              <a:t>}/{</a:t>
            </a:r>
            <a:r>
              <a:rPr lang="ca-ES" dirty="0" err="1" smtClean="0"/>
              <a:t>tileCol</a:t>
            </a:r>
            <a:r>
              <a:rPr lang="ca-ES" dirty="0" smtClean="0"/>
              <a:t>}/{</a:t>
            </a:r>
            <a:r>
              <a:rPr lang="ca-ES" dirty="0" err="1" smtClean="0"/>
              <a:t>tileRow</a:t>
            </a:r>
            <a:r>
              <a:rPr lang="ca-ES" dirty="0" smtClean="0"/>
              <a:t>}   (</a:t>
            </a:r>
            <a:r>
              <a:rPr lang="ca-ES" dirty="0" err="1" smtClean="0"/>
              <a:t>leaf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collections</a:t>
            </a:r>
            <a:r>
              <a:rPr lang="ca-ES" dirty="0" smtClean="0">
                <a:solidFill>
                  <a:srgbClr val="FF0000"/>
                </a:solidFill>
              </a:rPr>
              <a:t>/{</a:t>
            </a:r>
            <a:r>
              <a:rPr lang="ca-ES" dirty="0" err="1" smtClean="0">
                <a:solidFill>
                  <a:srgbClr val="FF0000"/>
                </a:solidFill>
              </a:rPr>
              <a:t>collectionId</a:t>
            </a:r>
            <a:r>
              <a:rPr lang="ca-ES" dirty="0" smtClean="0">
                <a:solidFill>
                  <a:srgbClr val="FF0000"/>
                </a:solidFill>
              </a:rPr>
              <a:t>/</a:t>
            </a:r>
            <a:r>
              <a:rPr lang="ca-ES" dirty="0" err="1" smtClean="0">
                <a:solidFill>
                  <a:srgbClr val="FF0000"/>
                </a:solidFill>
              </a:rPr>
              <a:t>map</a:t>
            </a:r>
            <a:r>
              <a:rPr lang="ca-ES" dirty="0" smtClean="0">
                <a:solidFill>
                  <a:srgbClr val="FF0000"/>
                </a:solidFill>
              </a:rPr>
              <a:t>    (NEW and </a:t>
            </a:r>
            <a:r>
              <a:rPr lang="ca-ES" dirty="0" err="1" smtClean="0">
                <a:solidFill>
                  <a:srgbClr val="FF0000"/>
                </a:solidFill>
              </a:rPr>
              <a:t>TBD</a:t>
            </a:r>
            <a:r>
              <a:rPr lang="ca-ES" dirty="0" smtClean="0">
                <a:solidFill>
                  <a:srgbClr val="FF0000"/>
                </a:solidFill>
              </a:rPr>
              <a:t>: </a:t>
            </a:r>
            <a:r>
              <a:rPr lang="ca-ES" dirty="0" err="1" smtClean="0">
                <a:solidFill>
                  <a:srgbClr val="FF0000"/>
                </a:solidFill>
              </a:rPr>
              <a:t>returns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specific</a:t>
            </a:r>
            <a:r>
              <a:rPr lang="ca-ES" dirty="0" smtClean="0">
                <a:solidFill>
                  <a:srgbClr val="FF0000"/>
                </a:solidFill>
              </a:rPr>
              <a:t> content </a:t>
            </a:r>
            <a:r>
              <a:rPr lang="ca-ES" dirty="0" err="1" smtClean="0">
                <a:solidFill>
                  <a:srgbClr val="FF0000"/>
                </a:solidFill>
              </a:rPr>
              <a:t>about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map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support</a:t>
            </a:r>
            <a:r>
              <a:rPr lang="ca-ES" dirty="0" smtClean="0">
                <a:solidFill>
                  <a:srgbClr val="FF0000"/>
                </a:solidFill>
              </a:rPr>
              <a:t> for </a:t>
            </a:r>
            <a:r>
              <a:rPr lang="ca-ES" dirty="0" err="1" smtClean="0">
                <a:solidFill>
                  <a:srgbClr val="FF0000"/>
                </a:solidFill>
              </a:rPr>
              <a:t>this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collection</a:t>
            </a:r>
            <a:r>
              <a:rPr lang="ca-E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/</a:t>
            </a:r>
            <a:r>
              <a:rPr lang="ca-ES" dirty="0" err="1" smtClean="0"/>
              <a:t>myStyleId</a:t>
            </a:r>
            <a:r>
              <a:rPr lang="ca-ES" dirty="0" smtClean="0"/>
              <a:t>   (</a:t>
            </a:r>
            <a:r>
              <a:rPr lang="ca-ES" dirty="0" err="1" smtClean="0"/>
              <a:t>leaf</a:t>
            </a:r>
            <a:r>
              <a:rPr lang="ca-ES" dirty="0" smtClean="0"/>
              <a:t>)</a:t>
            </a:r>
            <a:br>
              <a:rPr lang="ca-ES" dirty="0" smtClean="0"/>
            </a:br>
            <a:endParaRPr lang="ca-E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ca-ES" dirty="0" err="1" smtClean="0"/>
              <a:t>Proposal</a:t>
            </a:r>
            <a:r>
              <a:rPr lang="ca-ES" dirty="0" smtClean="0"/>
              <a:t> (</a:t>
            </a:r>
            <a:r>
              <a:rPr lang="ca-ES" dirty="0" err="1" smtClean="0"/>
              <a:t>alternative</a:t>
            </a:r>
            <a:r>
              <a:rPr lang="ca-ES" dirty="0" smtClean="0"/>
              <a:t> </a:t>
            </a:r>
            <a:r>
              <a:rPr lang="ca-ES" dirty="0" smtClean="0"/>
              <a:t>B)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ca-ES" dirty="0" err="1" smtClean="0"/>
              <a:t>Landing</a:t>
            </a:r>
            <a:r>
              <a:rPr lang="ca-ES" dirty="0" smtClean="0"/>
              <a:t> </a:t>
            </a:r>
            <a:r>
              <a:rPr lang="ca-ES" dirty="0" err="1" smtClean="0"/>
              <a:t>page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err="1" smtClean="0"/>
              <a:t>Like</a:t>
            </a:r>
            <a:r>
              <a:rPr lang="ca-ES" dirty="0" smtClean="0"/>
              <a:t> in </a:t>
            </a:r>
            <a:r>
              <a:rPr lang="ca-ES" dirty="0" err="1" smtClean="0"/>
              <a:t>alternative</a:t>
            </a:r>
            <a:r>
              <a:rPr lang="ca-ES" dirty="0" smtClean="0"/>
              <a:t> A</a:t>
            </a:r>
            <a:endParaRPr lang="ca-ES" dirty="0" smtClean="0">
              <a:solidFill>
                <a:srgbClr val="FF0000"/>
              </a:solidFill>
            </a:endParaRPr>
          </a:p>
          <a:p>
            <a:r>
              <a:rPr lang="ca-ES" dirty="0" smtClean="0"/>
              <a:t>/</a:t>
            </a:r>
            <a:r>
              <a:rPr lang="ca-ES" dirty="0" err="1" smtClean="0"/>
              <a:t>tileMatrixSets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</a:t>
            </a:r>
          </a:p>
          <a:p>
            <a:pPr lvl="1"/>
            <a:r>
              <a:rPr lang="ca-ES" dirty="0" err="1" smtClean="0"/>
              <a:t>Like</a:t>
            </a:r>
            <a:r>
              <a:rPr lang="ca-ES" dirty="0" smtClean="0"/>
              <a:t> in </a:t>
            </a:r>
            <a:r>
              <a:rPr lang="ca-ES" dirty="0" err="1" smtClean="0"/>
              <a:t>alternative</a:t>
            </a:r>
            <a:r>
              <a:rPr lang="ca-ES" dirty="0" smtClean="0"/>
              <a:t> A</a:t>
            </a:r>
            <a:endParaRPr lang="ca-ES" dirty="0" smtClean="0">
              <a:solidFill>
                <a:srgbClr val="FF0000"/>
              </a:solidFill>
            </a:endParaRP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err="1" smtClean="0"/>
              <a:t>Like</a:t>
            </a:r>
            <a:r>
              <a:rPr lang="ca-ES" dirty="0" smtClean="0"/>
              <a:t> in </a:t>
            </a:r>
            <a:r>
              <a:rPr lang="ca-ES" dirty="0" err="1" smtClean="0"/>
              <a:t>alternative</a:t>
            </a:r>
            <a:r>
              <a:rPr lang="ca-ES" dirty="0" smtClean="0"/>
              <a:t> </a:t>
            </a:r>
            <a:r>
              <a:rPr lang="ca-ES" dirty="0" smtClean="0"/>
              <a:t>A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   (NEW and </a:t>
            </a:r>
            <a:r>
              <a:rPr lang="ca-ES" dirty="0" err="1" smtClean="0"/>
              <a:t>TBD</a:t>
            </a:r>
            <a:r>
              <a:rPr lang="ca-ES" dirty="0" smtClean="0"/>
              <a:t>: </a:t>
            </a:r>
            <a:r>
              <a:rPr lang="ca-ES" dirty="0" err="1" smtClean="0"/>
              <a:t>returns</a:t>
            </a:r>
            <a:r>
              <a:rPr lang="ca-ES" dirty="0" smtClean="0"/>
              <a:t> </a:t>
            </a:r>
            <a:r>
              <a:rPr lang="ca-ES" dirty="0" err="1" smtClean="0"/>
              <a:t>specific</a:t>
            </a:r>
            <a:r>
              <a:rPr lang="ca-ES" dirty="0" smtClean="0"/>
              <a:t> content </a:t>
            </a:r>
            <a:r>
              <a:rPr lang="ca-ES" dirty="0" err="1" smtClean="0"/>
              <a:t>about</a:t>
            </a:r>
            <a:r>
              <a:rPr lang="ca-ES" dirty="0" smtClean="0"/>
              <a:t> </a:t>
            </a:r>
            <a:r>
              <a:rPr lang="ca-ES" dirty="0" err="1" smtClean="0"/>
              <a:t>tile</a:t>
            </a:r>
            <a:r>
              <a:rPr lang="ca-ES" dirty="0" smtClean="0"/>
              <a:t> </a:t>
            </a:r>
            <a:r>
              <a:rPr lang="ca-ES" dirty="0" err="1" smtClean="0"/>
              <a:t>support</a:t>
            </a:r>
            <a:r>
              <a:rPr lang="ca-ES" dirty="0" smtClean="0"/>
              <a:t> for </a:t>
            </a:r>
            <a:r>
              <a:rPr lang="ca-ES" dirty="0" err="1" smtClean="0"/>
              <a:t>this</a:t>
            </a:r>
            <a:r>
              <a:rPr lang="ca-ES" dirty="0" smtClean="0"/>
              <a:t> </a:t>
            </a:r>
            <a:r>
              <a:rPr lang="ca-ES" dirty="0" err="1" smtClean="0"/>
              <a:t>collection</a:t>
            </a:r>
            <a:r>
              <a:rPr lang="ca-ES" dirty="0" smtClean="0"/>
              <a:t>: </a:t>
            </a:r>
            <a:r>
              <a:rPr lang="ca-ES" dirty="0" err="1" smtClean="0"/>
              <a:t>tileMatrixSetLink</a:t>
            </a:r>
            <a:r>
              <a:rPr lang="ca-ES" dirty="0" smtClean="0"/>
              <a:t>...)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/</a:t>
            </a:r>
            <a:r>
              <a:rPr lang="ca-ES" dirty="0" err="1" smtClean="0"/>
              <a:t>map</a:t>
            </a:r>
            <a:r>
              <a:rPr lang="ca-ES" dirty="0" smtClean="0"/>
              <a:t>    (NEW and </a:t>
            </a:r>
            <a:r>
              <a:rPr lang="ca-ES" dirty="0" err="1" smtClean="0"/>
              <a:t>TBD</a:t>
            </a:r>
            <a:r>
              <a:rPr lang="ca-ES" dirty="0" smtClean="0"/>
              <a:t>: </a:t>
            </a:r>
            <a:r>
              <a:rPr lang="ca-ES" dirty="0" err="1" smtClean="0"/>
              <a:t>returns</a:t>
            </a:r>
            <a:r>
              <a:rPr lang="ca-ES" dirty="0" smtClean="0"/>
              <a:t> </a:t>
            </a:r>
            <a:r>
              <a:rPr lang="ca-ES" dirty="0" err="1" smtClean="0"/>
              <a:t>specific</a:t>
            </a:r>
            <a:r>
              <a:rPr lang="ca-ES" dirty="0" smtClean="0"/>
              <a:t> content </a:t>
            </a:r>
            <a:r>
              <a:rPr lang="ca-ES" dirty="0" err="1" smtClean="0"/>
              <a:t>about</a:t>
            </a:r>
            <a:r>
              <a:rPr lang="ca-ES" dirty="0" smtClean="0"/>
              <a:t> </a:t>
            </a:r>
            <a:r>
              <a:rPr lang="ca-ES" dirty="0" err="1" smtClean="0"/>
              <a:t>map</a:t>
            </a:r>
            <a:r>
              <a:rPr lang="ca-ES" dirty="0" smtClean="0"/>
              <a:t> </a:t>
            </a:r>
            <a:r>
              <a:rPr lang="ca-ES" dirty="0" err="1" smtClean="0"/>
              <a:t>support</a:t>
            </a:r>
            <a:r>
              <a:rPr lang="ca-ES" dirty="0" smtClean="0"/>
              <a:t> for </a:t>
            </a:r>
            <a:r>
              <a:rPr lang="ca-ES" dirty="0" err="1" smtClean="0"/>
              <a:t>this</a:t>
            </a:r>
            <a:r>
              <a:rPr lang="ca-ES" dirty="0" smtClean="0"/>
              <a:t> </a:t>
            </a:r>
            <a:r>
              <a:rPr lang="ca-ES" dirty="0" err="1" smtClean="0"/>
              <a:t>collection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 </a:t>
            </a:r>
            <a:r>
              <a:rPr lang="ca-ES" dirty="0" err="1" smtClean="0"/>
              <a:t>links</a:t>
            </a:r>
            <a:r>
              <a:rPr lang="ca-ES" dirty="0" smtClean="0"/>
              <a:t> to:</a:t>
            </a:r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/</a:t>
            </a:r>
            <a:r>
              <a:rPr lang="ca-ES" dirty="0" err="1" smtClean="0"/>
              <a:t>myTileMatrixSetId</a:t>
            </a:r>
            <a:r>
              <a:rPr lang="ca-ES" dirty="0" smtClean="0"/>
              <a:t>/{</a:t>
            </a:r>
            <a:r>
              <a:rPr lang="ca-ES" dirty="0" err="1" smtClean="0"/>
              <a:t>tileMatrix</a:t>
            </a:r>
            <a:r>
              <a:rPr lang="ca-ES" dirty="0" smtClean="0"/>
              <a:t>}/{</a:t>
            </a:r>
            <a:r>
              <a:rPr lang="ca-ES" dirty="0" err="1" smtClean="0"/>
              <a:t>tileCol</a:t>
            </a:r>
            <a:r>
              <a:rPr lang="ca-ES" dirty="0" smtClean="0"/>
              <a:t>}/{</a:t>
            </a:r>
            <a:r>
              <a:rPr lang="ca-ES" dirty="0" err="1" smtClean="0"/>
              <a:t>tileRow</a:t>
            </a:r>
            <a:r>
              <a:rPr lang="ca-ES" dirty="0" smtClean="0"/>
              <a:t>}   (</a:t>
            </a:r>
            <a:r>
              <a:rPr lang="ca-ES" dirty="0" err="1" smtClean="0"/>
              <a:t>leaf</a:t>
            </a:r>
            <a:r>
              <a:rPr lang="ca-ES" dirty="0" smtClean="0"/>
              <a:t>)</a:t>
            </a:r>
          </a:p>
          <a:p>
            <a:pPr lvl="0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/</a:t>
            </a:r>
            <a:r>
              <a:rPr lang="ca-ES" dirty="0" err="1" smtClean="0"/>
              <a:t>map</a:t>
            </a:r>
            <a:r>
              <a:rPr lang="ca-ES" dirty="0" smtClean="0"/>
              <a:t>   </a:t>
            </a:r>
            <a:r>
              <a:rPr lang="ca-ES" dirty="0" err="1" smtClean="0"/>
              <a:t>links</a:t>
            </a:r>
            <a:r>
              <a:rPr lang="ca-ES" baseline="0" dirty="0" smtClean="0"/>
              <a:t> to:</a:t>
            </a:r>
            <a:endParaRPr lang="ca-ES" dirty="0" smtClean="0"/>
          </a:p>
          <a:p>
            <a:pPr lvl="1"/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/</a:t>
            </a:r>
            <a:r>
              <a:rPr lang="ca-ES" dirty="0" err="1" smtClean="0"/>
              <a:t>myStyleId</a:t>
            </a:r>
            <a:r>
              <a:rPr lang="ca-ES" dirty="0" smtClean="0"/>
              <a:t>   (</a:t>
            </a:r>
            <a:r>
              <a:rPr lang="ca-ES" dirty="0" err="1" smtClean="0"/>
              <a:t>leaf</a:t>
            </a:r>
            <a:r>
              <a:rPr lang="ca-ES" dirty="0" smtClean="0"/>
              <a:t>)</a:t>
            </a:r>
            <a:br>
              <a:rPr lang="ca-ES" dirty="0" smtClean="0"/>
            </a:br>
            <a:endParaRPr lang="ca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Next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Close</a:t>
            </a:r>
            <a:r>
              <a:rPr lang="ca-ES" dirty="0" smtClean="0"/>
              <a:t> discussions on OGC API </a:t>
            </a:r>
            <a:r>
              <a:rPr lang="ca-ES" dirty="0" err="1" smtClean="0"/>
              <a:t>maps</a:t>
            </a:r>
            <a:r>
              <a:rPr lang="ca-ES" dirty="0" smtClean="0"/>
              <a:t> and </a:t>
            </a:r>
            <a:r>
              <a:rPr lang="ca-ES" dirty="0" err="1" smtClean="0"/>
              <a:t>tiles</a:t>
            </a:r>
            <a:endParaRPr lang="ca-ES" dirty="0" smtClean="0"/>
          </a:p>
          <a:p>
            <a:r>
              <a:rPr lang="ca-ES" dirty="0" err="1" smtClean="0"/>
              <a:t>Produce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specification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</a:t>
            </a:r>
            <a:endParaRPr lang="ca-ES" dirty="0" smtClean="0"/>
          </a:p>
          <a:p>
            <a:pPr lvl="1"/>
            <a:r>
              <a:rPr lang="ca-ES" dirty="0" err="1" smtClean="0"/>
              <a:t>That</a:t>
            </a:r>
            <a:r>
              <a:rPr lang="ca-ES" dirty="0" smtClean="0"/>
              <a:t> </a:t>
            </a:r>
            <a:r>
              <a:rPr lang="ca-ES" dirty="0" err="1" smtClean="0"/>
              <a:t>describes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Swagger</a:t>
            </a:r>
            <a:r>
              <a:rPr lang="ca-ES" dirty="0" smtClean="0"/>
              <a:t> </a:t>
            </a:r>
            <a:r>
              <a:rPr lang="ca-ES" dirty="0" err="1" smtClean="0"/>
              <a:t>HUB</a:t>
            </a:r>
            <a:endParaRPr lang="ca-ES" dirty="0" smtClean="0"/>
          </a:p>
          <a:p>
            <a:r>
              <a:rPr lang="ca-ES" dirty="0" err="1" smtClean="0"/>
              <a:t>Produce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two</a:t>
            </a:r>
            <a:r>
              <a:rPr lang="ca-ES" dirty="0" smtClean="0"/>
              <a:t> </a:t>
            </a:r>
            <a:r>
              <a:rPr lang="ca-ES" dirty="0" err="1" smtClean="0"/>
              <a:t>Dxx</a:t>
            </a:r>
            <a:r>
              <a:rPr lang="ca-ES" dirty="0" smtClean="0"/>
              <a:t> </a:t>
            </a:r>
            <a:r>
              <a:rPr lang="ca-ES" dirty="0" err="1" smtClean="0"/>
              <a:t>specifications</a:t>
            </a:r>
            <a:r>
              <a:rPr lang="ca-ES" dirty="0" smtClean="0"/>
              <a:t> </a:t>
            </a:r>
            <a:r>
              <a:rPr lang="ca-ES" dirty="0" err="1" smtClean="0"/>
              <a:t>using</a:t>
            </a:r>
            <a:r>
              <a:rPr lang="ca-ES" dirty="0" smtClean="0"/>
              <a:t> all </a:t>
            </a:r>
            <a:r>
              <a:rPr lang="ca-ES" dirty="0" err="1" smtClean="0"/>
              <a:t>the</a:t>
            </a:r>
            <a:r>
              <a:rPr lang="ca-ES" dirty="0" smtClean="0"/>
              <a:t> content </a:t>
            </a:r>
            <a:r>
              <a:rPr lang="ca-ES" dirty="0" err="1" smtClean="0"/>
              <a:t>agreed</a:t>
            </a:r>
            <a:r>
              <a:rPr lang="ca-ES" dirty="0" smtClean="0"/>
              <a:t>.</a:t>
            </a:r>
            <a:endParaRPr lang="ca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sz="2400" dirty="0" smtClean="0"/>
              <a:t>(</a:t>
            </a:r>
            <a:r>
              <a:rPr lang="ca-ES" sz="2400" dirty="0" err="1" smtClean="0"/>
              <a:t>more</a:t>
            </a:r>
            <a:r>
              <a:rPr lang="ca-ES" sz="2400" dirty="0" smtClean="0"/>
              <a:t> </a:t>
            </a:r>
            <a:r>
              <a:rPr lang="ca-ES" sz="2400" dirty="0" err="1" smtClean="0"/>
              <a:t>than</a:t>
            </a:r>
            <a:r>
              <a:rPr lang="ca-ES" sz="2400" dirty="0" smtClean="0"/>
              <a:t> </a:t>
            </a:r>
            <a:r>
              <a:rPr lang="ca-ES" sz="2400" dirty="0" err="1" smtClean="0"/>
              <a:t>one</a:t>
            </a:r>
            <a:r>
              <a:rPr lang="ca-ES" sz="2400" dirty="0" smtClean="0"/>
              <a:t>)</a:t>
            </a:r>
            <a:br>
              <a:rPr lang="ca-ES" sz="2400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>
          <a:xfrm>
            <a:off x="468313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>
          <a:xfrm>
            <a:off x="4643438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2848740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483768" y="3789040"/>
            <a:ext cx="238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2400" dirty="0" err="1" smtClean="0"/>
              <a:t>Etag</a:t>
            </a:r>
            <a:r>
              <a:rPr lang="ca-ES" sz="2400" dirty="0" smtClean="0"/>
              <a:t> for </a:t>
            </a:r>
            <a:r>
              <a:rPr lang="ca-ES" sz="2400" dirty="0" err="1" smtClean="0"/>
              <a:t>each</a:t>
            </a:r>
            <a:r>
              <a:rPr lang="ca-ES" sz="2400" dirty="0" smtClean="0"/>
              <a:t> </a:t>
            </a:r>
            <a:r>
              <a:rPr lang="ca-ES" sz="2400" dirty="0" err="1" smtClean="0"/>
              <a:t>tile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499992" cy="1224135"/>
          </a:xfrm>
        </p:spPr>
        <p:txBody>
          <a:bodyPr>
            <a:noAutofit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sz="2000" dirty="0" err="1" smtClean="0"/>
              <a:t>Adds</a:t>
            </a:r>
            <a:r>
              <a:rPr lang="ca-ES" sz="2000" dirty="0" smtClean="0"/>
              <a:t>: </a:t>
            </a:r>
            <a:r>
              <a:rPr lang="en-US" sz="2000" dirty="0" smtClean="0"/>
              <a:t>width, height, </a:t>
            </a:r>
            <a:r>
              <a:rPr lang="en-US" sz="2000" dirty="0" err="1" smtClean="0"/>
              <a:t>bbox</a:t>
            </a:r>
            <a:r>
              <a:rPr lang="en-US" sz="2000" dirty="0" smtClean="0"/>
              <a:t>, </a:t>
            </a:r>
            <a:r>
              <a:rPr lang="en-US" sz="2000" dirty="0" err="1" smtClean="0"/>
              <a:t>crs</a:t>
            </a:r>
            <a:endParaRPr lang="ca-ES" sz="2000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 rot="19840231">
            <a:off x="7081370" y="2920748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472859" y="1336572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image API server</a:t>
            </a:r>
            <a:r>
              <a:rPr lang="en-US" dirty="0" smtClean="0"/>
              <a:t> and the </a:t>
            </a:r>
            <a:r>
              <a:rPr lang="en-US" i="1" dirty="0" smtClean="0"/>
              <a:t>tiles API server</a:t>
            </a:r>
            <a:r>
              <a:rPr lang="en-US" dirty="0" smtClean="0"/>
              <a:t> are internally connected </a:t>
            </a:r>
          </a:p>
          <a:p>
            <a:pPr lvl="1"/>
            <a:r>
              <a:rPr lang="en-US" dirty="0" smtClean="0"/>
              <a:t>Somehow 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Vector tiles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Coverage tiles ? (small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geotiff’s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 or </a:t>
            </a:r>
            <a:r>
              <a:rPr lang="en-US" dirty="0" err="1" smtClean="0"/>
              <a:t>RGB</a:t>
            </a:r>
            <a:r>
              <a:rPr lang="en-US" dirty="0" smtClean="0"/>
              <a:t> or </a:t>
            </a:r>
            <a:r>
              <a:rPr lang="en-US" dirty="0" err="1" smtClean="0"/>
              <a:t>hillshade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requests… what format?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deleted?.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empty tile can solve it.</a:t>
            </a:r>
          </a:p>
          <a:p>
            <a:pPr lvl="1"/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23199</TotalTime>
  <Words>864</Words>
  <Application>Microsoft Office PowerPoint</Application>
  <PresentationFormat>Presentación en pantalla (4:3)</PresentationFormat>
  <Paragraphs>214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Diapositiva 2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9</vt:lpstr>
      <vt:lpstr>Checkpoint</vt:lpstr>
      <vt:lpstr>Multitiles</vt:lpstr>
      <vt:lpstr>Division of the work in two deliverables</vt:lpstr>
      <vt:lpstr>Checkpoint</vt:lpstr>
      <vt:lpstr>ogc-api-tiles-opf-xmp-vt-more-1-collection</vt:lpstr>
      <vt:lpstr>ogc-api-map-tiles-opf-xmp-mt-more-1-collection</vt:lpstr>
      <vt:lpstr>ogc-api-maps-opf-xmp-more-1-collection</vt:lpstr>
      <vt:lpstr>Map and tiles API</vt:lpstr>
      <vt:lpstr>Current</vt:lpstr>
      <vt:lpstr>Remaining questions</vt:lpstr>
      <vt:lpstr>Proposal (alternative A)</vt:lpstr>
      <vt:lpstr>Proposal (alternative B)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40</cp:revision>
  <dcterms:created xsi:type="dcterms:W3CDTF">2019-07-12T06:57:13Z</dcterms:created>
  <dcterms:modified xsi:type="dcterms:W3CDTF">2019-08-25T06:33:35Z</dcterms:modified>
</cp:coreProperties>
</file>