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69" r:id="rId5"/>
    <p:sldId id="270" r:id="rId6"/>
    <p:sldId id="262" r:id="rId7"/>
    <p:sldId id="257" r:id="rId8"/>
    <p:sldId id="260" r:id="rId9"/>
    <p:sldId id="261" r:id="rId10"/>
    <p:sldId id="276" r:id="rId11"/>
    <p:sldId id="275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6F78-D38D-45E8-9BCC-3C0C7B7C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6195D1-B3DB-4307-B1B2-9C8FFD31E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4CD3D-4535-40AF-A426-6B7BCDAF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69D70-ECEC-4273-B117-E8FAA31B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47AF9-3CFF-4900-AFB9-A282B0AC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8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A8B7E-D944-4A66-BD5C-3FFA36AB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2908E-DD1B-4991-A3DD-CFF7667A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4EC38-9910-4EEE-B278-C34A1EEB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AB8BE-329D-4A33-9A11-9FB935D8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FB55C-328F-4935-8FA6-44CFA472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6CD6FB-459D-4297-A698-261696E7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32D754-B919-4D74-B07A-4162D10B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996FC-84FA-49C8-B8C8-FD6DEFC5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F4598-B081-4CC7-A4AC-3101CFE6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57AEA8-E7CB-4828-8C81-9598FB60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F82B2-CE99-4B93-B194-D966860E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B4904-A110-4115-9460-4056FC55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C139B-2AC4-4E01-B84C-2EE1C4E9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F9B4B-BEB8-4A5F-90A3-A8F444BE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292B-3B78-4FE2-A9EC-1BF446B4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24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EAC7D-958D-4423-B6CB-7FA915B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6111E9-3C83-42F0-A909-1B5E3DA9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46DCF-437B-48A2-A256-905E4057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29353-B72F-4D2D-A46A-D70BC1D6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CEF25-0BAD-403C-BEAE-A9CBA576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31B1-E317-484F-B5C4-6C0B05C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C9BC2-06C7-4B6B-81B5-23451D35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F93E61-23AD-4614-AE83-BBFD79DC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57C3A-C778-4321-8B2B-EFE03967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22E41-E327-4900-9CC0-D9F5810F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80C6A-8F98-4A3F-A21A-3E718E0C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31290-E833-4CE5-835F-15377521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F3609-93CE-4005-9DD7-15B03966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9F3968-AE91-49D6-8747-0E9AEC38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7DAADF-98B2-4E17-A96F-520463F87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6FB025-635F-4DE1-8E03-CA7F85C42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81C350-D4DF-4BCF-8ADC-6533C506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C9F937-4D3D-4918-A50C-A798D6D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CA6F68-91E3-4E95-88FA-798C64A8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2EC4-44E2-4AD5-AF75-0DBEF710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556CD1-1D48-4FB9-BC25-8FECF66A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E55BF6-CCEC-4ED4-932E-D978B06F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D86153-1AE6-416F-9274-68AD0BA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5C4C4E-7E02-4BFD-9C77-CC973C2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919E01-4C18-4FF7-AFEF-937140A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BD5CB1-9C00-42D1-A1F4-FD4BE5C2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906BF-4526-4220-879A-632D7F7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A56C0-DE9A-4452-BD39-B1915DB5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15BE39-B79F-4AE2-A995-E68EC458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696DDF-1EE6-48F1-AA7C-D92CB286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E263F-2813-4C82-92F3-AEED0DA7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26343-6684-4C95-9FCF-7ABC862F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01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5066B-304D-4F3C-8F92-E1174137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29F34E-30CF-4607-8A93-81223A48F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F4EFE0-C969-4AB5-8FC7-B1318384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E633B2-9073-4D85-9553-0CAB25A4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3BAD1-448D-4AD3-ABB5-5F5EC24D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A40396-9E3B-4602-A1D4-A69B289E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81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C6ABBC-8C4D-4845-911A-1BC0BFF9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A16B2-9186-4902-8D1E-03EE2B4B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D5E18-BB26-4363-BE85-0CB9839A9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B296-8E0D-4FC9-9D67-22CE7CEBE35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72920-75B2-4DD2-9D12-407C7107B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E0894-3A5C-4C6A-89D0-3CAD4B9A1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9AA-13C1-4B7C-9667-F68763F9279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309203560,&quot;Placement&quot;:&quot;Footer&quot;,&quot;Top&quot;:523.8,&quot;Left&quot;:435.058655,&quot;SlideWidth&quot;:960,&quot;SlideHeight&quot;:540}">
            <a:extLst>
              <a:ext uri="{FF2B5EF4-FFF2-40B4-BE49-F238E27FC236}">
                <a16:creationId xmlns:a16="http://schemas.microsoft.com/office/drawing/2014/main" id="{59FB7D24-5630-4834-8E14-883B249982A0}"/>
              </a:ext>
            </a:extLst>
          </p:cNvPr>
          <p:cNvSpPr txBox="1"/>
          <p:nvPr userDrawn="1"/>
        </p:nvSpPr>
        <p:spPr>
          <a:xfrm>
            <a:off x="5525245" y="6652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5422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1AB09-6950-4F9B-A269-7065FA2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37" y="192089"/>
            <a:ext cx="5534891" cy="346074"/>
          </a:xfrm>
        </p:spPr>
        <p:txBody>
          <a:bodyPr>
            <a:noAutofit/>
          </a:bodyPr>
          <a:lstStyle/>
          <a:p>
            <a:pPr algn="ctr"/>
            <a:r>
              <a:rPr lang="fr-FR" sz="2800" b="1" u="sng" dirty="0">
                <a:solidFill>
                  <a:schemeClr val="accent2"/>
                </a:solidFill>
              </a:rPr>
              <a:t>Les différentes étapes de travail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5D258F-6654-4B7B-91AD-6DF7F4DCC70B}"/>
              </a:ext>
            </a:extLst>
          </p:cNvPr>
          <p:cNvSpPr txBox="1"/>
          <p:nvPr/>
        </p:nvSpPr>
        <p:spPr>
          <a:xfrm>
            <a:off x="2927927" y="1440873"/>
            <a:ext cx="572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Prise de connaissance de la problématique et du métier.</a:t>
            </a:r>
          </a:p>
          <a:p>
            <a:pPr marL="285750" indent="-285750">
              <a:buFontTx/>
              <a:buChar char="-"/>
            </a:pPr>
            <a:r>
              <a:rPr lang="fr-FR" dirty="0"/>
              <a:t>Prise de connaissance et chargement des données 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Analyse des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( Nettoyage des données )</a:t>
            </a:r>
          </a:p>
          <a:p>
            <a:pPr marL="285750" indent="-285750">
              <a:buFontTx/>
              <a:buChar char="-"/>
            </a:pPr>
            <a:r>
              <a:rPr lang="fr-FR" dirty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Résultats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Picture 73">
            <a:extLst>
              <a:ext uri="{FF2B5EF4-FFF2-40B4-BE49-F238E27FC236}">
                <a16:creationId xmlns:a16="http://schemas.microsoft.com/office/drawing/2014/main" id="{3BEA9E38-E40A-4B52-8445-E337F9D4F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72" y="6243782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E186F-3A14-416F-8F1C-76E59EC8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9" y="2221634"/>
            <a:ext cx="10515600" cy="1325563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4" name="Picture 73">
            <a:extLst>
              <a:ext uri="{FF2B5EF4-FFF2-40B4-BE49-F238E27FC236}">
                <a16:creationId xmlns:a16="http://schemas.microsoft.com/office/drawing/2014/main" id="{4BCDDA69-FD9B-449F-9701-ADAF27019A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52" y="6269699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C1756-3E7F-42D1-96AF-54C1F805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9" y="0"/>
            <a:ext cx="10515600" cy="1325563"/>
          </a:xfrm>
        </p:spPr>
        <p:txBody>
          <a:bodyPr/>
          <a:lstStyle/>
          <a:p>
            <a:r>
              <a:rPr lang="fr-FR" u="sng" dirty="0">
                <a:solidFill>
                  <a:schemeClr val="accent2"/>
                </a:solidFill>
              </a:rPr>
              <a:t>Conclusion et perspective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37095-850B-47B9-ADE9-FE28F5FC1E11}"/>
              </a:ext>
            </a:extLst>
          </p:cNvPr>
          <p:cNvSpPr txBox="1"/>
          <p:nvPr/>
        </p:nvSpPr>
        <p:spPr>
          <a:xfrm>
            <a:off x="610816" y="1139662"/>
            <a:ext cx="115811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Nous avons passé beaucoup de temps sur la partie analyse et pré-</a:t>
            </a:r>
            <a:r>
              <a:rPr lang="fr-FR" sz="2400" dirty="0" err="1"/>
              <a:t>processing</a:t>
            </a:r>
            <a:r>
              <a:rPr lang="fr-FR" sz="2400" dirty="0"/>
              <a:t> et cela à </a:t>
            </a:r>
          </a:p>
          <a:p>
            <a:r>
              <a:rPr lang="fr-FR" sz="2400" dirty="0"/>
              <a:t>entrainé une frustration sur l’optimisation des modèles de machine Learning. </a:t>
            </a:r>
          </a:p>
          <a:p>
            <a:r>
              <a:rPr lang="fr-FR" sz="2400" dirty="0"/>
              <a:t>En effet nous aurions aimé aller plus loin sur ce point malgré que nous avons obtenu un </a:t>
            </a:r>
          </a:p>
          <a:p>
            <a:r>
              <a:rPr lang="fr-FR" sz="2400" dirty="0"/>
              <a:t>résultat et un score satisfaisant par rapport au démarrage du projet. 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Après avoir suivis le cours sur </a:t>
            </a:r>
            <a:r>
              <a:rPr lang="fr-FR" sz="2400" dirty="0" err="1"/>
              <a:t>PySpark</a:t>
            </a:r>
            <a:r>
              <a:rPr lang="fr-FR" sz="2400" dirty="0"/>
              <a:t> nous nous sommes rendu compte qu’il pouvait être</a:t>
            </a:r>
          </a:p>
          <a:p>
            <a:r>
              <a:rPr lang="fr-FR" sz="2400" dirty="0"/>
              <a:t>intéressant de réaliser le modèle avec cette librairie. </a:t>
            </a:r>
          </a:p>
          <a:p>
            <a:r>
              <a:rPr lang="fr-FR" sz="2400" dirty="0"/>
              <a:t>En effet celle-ci étant optimisé pour les gros volumes de données et propose une approche </a:t>
            </a:r>
          </a:p>
          <a:p>
            <a:r>
              <a:rPr lang="fr-FR" sz="2400" dirty="0"/>
              <a:t>plus aisée pour réaliser un modèle de Machine Learning.</a:t>
            </a:r>
          </a:p>
          <a:p>
            <a:endParaRPr lang="fr-FR" sz="2400" dirty="0"/>
          </a:p>
          <a:p>
            <a:r>
              <a:rPr lang="fr-FR" sz="2400" dirty="0"/>
              <a:t>De plus il peut être nécessaire de revoir le Pré-</a:t>
            </a:r>
            <a:r>
              <a:rPr lang="fr-FR" sz="2400" dirty="0" err="1"/>
              <a:t>Processing</a:t>
            </a:r>
            <a:r>
              <a:rPr lang="fr-FR" sz="2400" dirty="0"/>
              <a:t> et notamment la réduction </a:t>
            </a:r>
          </a:p>
          <a:p>
            <a:r>
              <a:rPr lang="fr-FR" sz="2400" dirty="0"/>
              <a:t>de dimensions avec le choix des variables pertinentes. </a:t>
            </a:r>
          </a:p>
          <a:p>
            <a:r>
              <a:rPr lang="fr-FR" sz="2400" dirty="0"/>
              <a:t>Le paramétrage des hyperparamètres du </a:t>
            </a:r>
            <a:r>
              <a:rPr lang="fr-FR" sz="2400" dirty="0" err="1"/>
              <a:t>XGBoost</a:t>
            </a:r>
            <a:r>
              <a:rPr lang="fr-FR" sz="2400" dirty="0"/>
              <a:t> peut être revu pour optimiser le score</a:t>
            </a:r>
          </a:p>
          <a:p>
            <a:r>
              <a:rPr lang="fr-FR" sz="2400" dirty="0"/>
              <a:t>et les résultats.</a:t>
            </a:r>
          </a:p>
        </p:txBody>
      </p:sp>
      <p:pic>
        <p:nvPicPr>
          <p:cNvPr id="4" name="Picture 73">
            <a:extLst>
              <a:ext uri="{FF2B5EF4-FFF2-40B4-BE49-F238E27FC236}">
                <a16:creationId xmlns:a16="http://schemas.microsoft.com/office/drawing/2014/main" id="{9CD972AA-3199-40EE-AB5D-D8FEEE947B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55" y="6229932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3FBE1E9-8887-401B-896C-EC839AA292CB}"/>
              </a:ext>
            </a:extLst>
          </p:cNvPr>
          <p:cNvSpPr txBox="1"/>
          <p:nvPr/>
        </p:nvSpPr>
        <p:spPr>
          <a:xfrm>
            <a:off x="1180384" y="2488172"/>
            <a:ext cx="91597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Remerciement à toute l’équipe Michael et Christian </a:t>
            </a:r>
          </a:p>
          <a:p>
            <a:pPr algn="ctr"/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travail sur le projet et bien sûr un grand merci </a:t>
            </a:r>
          </a:p>
          <a:p>
            <a:pPr algn="ctr"/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Mage, Jérémy et à toute l’équipe </a:t>
            </a:r>
            <a:r>
              <a:rPr lang="fr-FR" sz="32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DataScientest</a:t>
            </a:r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Orange Campus. </a:t>
            </a:r>
          </a:p>
        </p:txBody>
      </p:sp>
      <p:pic>
        <p:nvPicPr>
          <p:cNvPr id="4" name="Picture 73">
            <a:extLst>
              <a:ext uri="{FF2B5EF4-FFF2-40B4-BE49-F238E27FC236}">
                <a16:creationId xmlns:a16="http://schemas.microsoft.com/office/drawing/2014/main" id="{9616979F-7D06-49BD-833B-1E6CA062E5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55" y="6229932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A4A43-9048-4383-AE2F-93DA3844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4" y="82758"/>
            <a:ext cx="10515600" cy="1325563"/>
          </a:xfrm>
        </p:spPr>
        <p:txBody>
          <a:bodyPr/>
          <a:lstStyle/>
          <a:p>
            <a:pPr algn="ctr"/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Pré-</a:t>
            </a:r>
            <a:r>
              <a:rPr lang="fr-FR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Nettoyage des données )</a:t>
            </a:r>
          </a:p>
        </p:txBody>
      </p:sp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53600343-11BE-4773-952B-DBE21E874213}"/>
              </a:ext>
            </a:extLst>
          </p:cNvPr>
          <p:cNvSpPr/>
          <p:nvPr/>
        </p:nvSpPr>
        <p:spPr>
          <a:xfrm>
            <a:off x="2092009" y="1864551"/>
            <a:ext cx="559770" cy="473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78336DE-55C9-4C96-8215-16C3458F0346}"/>
              </a:ext>
            </a:extLst>
          </p:cNvPr>
          <p:cNvCxnSpPr>
            <a:cxnSpLocks/>
          </p:cNvCxnSpPr>
          <p:nvPr/>
        </p:nvCxnSpPr>
        <p:spPr>
          <a:xfrm>
            <a:off x="1109087" y="2101415"/>
            <a:ext cx="101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DD350EE-8B85-4E97-9E24-BCF4919C4CA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651779" y="2101414"/>
            <a:ext cx="91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25B1003-D92E-4C2D-8D8B-656E93A5815F}"/>
              </a:ext>
            </a:extLst>
          </p:cNvPr>
          <p:cNvSpPr txBox="1"/>
          <p:nvPr/>
        </p:nvSpPr>
        <p:spPr>
          <a:xfrm>
            <a:off x="1109087" y="1186321"/>
            <a:ext cx="305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valeurs Nulles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36C1675C-8E78-4300-B339-94B2F7C45162}"/>
              </a:ext>
            </a:extLst>
          </p:cNvPr>
          <p:cNvSpPr/>
          <p:nvPr/>
        </p:nvSpPr>
        <p:spPr>
          <a:xfrm>
            <a:off x="8263707" y="2589402"/>
            <a:ext cx="559769" cy="473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DBD71166-214E-49EB-8414-EA4F09EA52E5}"/>
              </a:ext>
            </a:extLst>
          </p:cNvPr>
          <p:cNvSpPr/>
          <p:nvPr/>
        </p:nvSpPr>
        <p:spPr>
          <a:xfrm>
            <a:off x="8269216" y="1507268"/>
            <a:ext cx="559769" cy="473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9383DA-8A69-4597-9F63-6ED52C2B5BCD}"/>
              </a:ext>
            </a:extLst>
          </p:cNvPr>
          <p:cNvCxnSpPr>
            <a:cxnSpLocks/>
            <a:stCxn id="47" idx="4"/>
            <a:endCxn id="15" idx="2"/>
          </p:cNvCxnSpPr>
          <p:nvPr/>
        </p:nvCxnSpPr>
        <p:spPr>
          <a:xfrm flipV="1">
            <a:off x="6773362" y="1744131"/>
            <a:ext cx="1495854" cy="48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606F91-5CBC-4520-893D-B0BECB4BD58F}"/>
              </a:ext>
            </a:extLst>
          </p:cNvPr>
          <p:cNvCxnSpPr>
            <a:cxnSpLocks/>
            <a:stCxn id="47" idx="4"/>
            <a:endCxn id="14" idx="2"/>
          </p:cNvCxnSpPr>
          <p:nvPr/>
        </p:nvCxnSpPr>
        <p:spPr>
          <a:xfrm>
            <a:off x="6773362" y="2230229"/>
            <a:ext cx="1490345" cy="59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A2A412E-5167-48C6-A3C3-882604ED1EA4}"/>
              </a:ext>
            </a:extLst>
          </p:cNvPr>
          <p:cNvSpPr txBox="1"/>
          <p:nvPr/>
        </p:nvSpPr>
        <p:spPr>
          <a:xfrm>
            <a:off x="5948105" y="1122147"/>
            <a:ext cx="393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Séparation en 2 catégories de données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CF7CEA-3F83-4219-AF07-7CABC36067F9}"/>
              </a:ext>
            </a:extLst>
          </p:cNvPr>
          <p:cNvSpPr txBox="1"/>
          <p:nvPr/>
        </p:nvSpPr>
        <p:spPr>
          <a:xfrm>
            <a:off x="9349897" y="1505997"/>
            <a:ext cx="22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Variables numériques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2DC4D5B-194B-4737-8457-A6845043C643}"/>
              </a:ext>
            </a:extLst>
          </p:cNvPr>
          <p:cNvSpPr txBox="1"/>
          <p:nvPr/>
        </p:nvSpPr>
        <p:spPr>
          <a:xfrm>
            <a:off x="9441900" y="2641599"/>
            <a:ext cx="217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Variables qualitatives</a:t>
            </a:r>
          </a:p>
        </p:txBody>
      </p:sp>
      <p:pic>
        <p:nvPicPr>
          <p:cNvPr id="23" name="Picture 73">
            <a:extLst>
              <a:ext uri="{FF2B5EF4-FFF2-40B4-BE49-F238E27FC236}">
                <a16:creationId xmlns:a16="http://schemas.microsoft.com/office/drawing/2014/main" id="{FA4FB7F2-52D5-4DBC-984F-3CBFBE4A62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24" y="6191908"/>
            <a:ext cx="1970694" cy="345417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EF4F4D37-0AE7-43C1-A189-8236E3B62FFB}"/>
              </a:ext>
            </a:extLst>
          </p:cNvPr>
          <p:cNvSpPr txBox="1">
            <a:spLocks/>
          </p:cNvSpPr>
          <p:nvPr/>
        </p:nvSpPr>
        <p:spPr>
          <a:xfrm>
            <a:off x="175675" y="31047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Réduction de dimensions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49D431C-3AB6-4D5A-9398-1FE100AE5FCE}"/>
              </a:ext>
            </a:extLst>
          </p:cNvPr>
          <p:cNvSpPr txBox="1"/>
          <p:nvPr/>
        </p:nvSpPr>
        <p:spPr>
          <a:xfrm>
            <a:off x="480541" y="4872322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AA2948F-5CB3-47AA-8718-28115004090E}"/>
              </a:ext>
            </a:extLst>
          </p:cNvPr>
          <p:cNvSpPr txBox="1"/>
          <p:nvPr/>
        </p:nvSpPr>
        <p:spPr>
          <a:xfrm>
            <a:off x="5665566" y="4784619"/>
            <a:ext cx="193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Choix de variables </a:t>
            </a:r>
          </a:p>
          <a:p>
            <a:pPr algn="ctr"/>
            <a:r>
              <a:rPr lang="fr-FR" dirty="0"/>
              <a:t>personnalisé.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389AF41-47D7-4BE5-AA21-26002C0BB97B}"/>
              </a:ext>
            </a:extLst>
          </p:cNvPr>
          <p:cNvCxnSpPr>
            <a:cxnSpLocks/>
          </p:cNvCxnSpPr>
          <p:nvPr/>
        </p:nvCxnSpPr>
        <p:spPr>
          <a:xfrm>
            <a:off x="1641058" y="5037233"/>
            <a:ext cx="1954351" cy="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1FD7920-67B1-43F5-953D-ACC07664922A}"/>
              </a:ext>
            </a:extLst>
          </p:cNvPr>
          <p:cNvCxnSpPr>
            <a:cxnSpLocks/>
          </p:cNvCxnSpPr>
          <p:nvPr/>
        </p:nvCxnSpPr>
        <p:spPr>
          <a:xfrm>
            <a:off x="8196288" y="5072047"/>
            <a:ext cx="207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23260E4-A877-4E69-8A1B-040FFC965DFC}"/>
              </a:ext>
            </a:extLst>
          </p:cNvPr>
          <p:cNvSpPr txBox="1"/>
          <p:nvPr/>
        </p:nvSpPr>
        <p:spPr>
          <a:xfrm>
            <a:off x="8057389" y="4546406"/>
            <a:ext cx="234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Méthode personnalisé </a:t>
            </a:r>
          </a:p>
          <a:p>
            <a:pPr algn="ctr"/>
            <a:r>
              <a:rPr lang="fr-FR" sz="1200" dirty="0"/>
              <a:t>individuelle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BE578F4-06D6-4E16-A883-C8536C3AFDF0}"/>
              </a:ext>
            </a:extLst>
          </p:cNvPr>
          <p:cNvSpPr txBox="1"/>
          <p:nvPr/>
        </p:nvSpPr>
        <p:spPr>
          <a:xfrm>
            <a:off x="1690159" y="5072047"/>
            <a:ext cx="185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Suppression des variables </a:t>
            </a:r>
          </a:p>
          <a:p>
            <a:pPr algn="ctr"/>
            <a:r>
              <a:rPr lang="fr-FR" sz="1200" dirty="0"/>
              <a:t>peu pertinentes</a:t>
            </a:r>
          </a:p>
        </p:txBody>
      </p:sp>
      <p:sp>
        <p:nvSpPr>
          <p:cNvPr id="36" name="Organigramme : Disque magnétique 35">
            <a:extLst>
              <a:ext uri="{FF2B5EF4-FFF2-40B4-BE49-F238E27FC236}">
                <a16:creationId xmlns:a16="http://schemas.microsoft.com/office/drawing/2014/main" id="{E4B6E283-2BF9-42ED-9ACF-097C4E645317}"/>
              </a:ext>
            </a:extLst>
          </p:cNvPr>
          <p:cNvSpPr/>
          <p:nvPr/>
        </p:nvSpPr>
        <p:spPr>
          <a:xfrm>
            <a:off x="1081289" y="4562827"/>
            <a:ext cx="559769" cy="9027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Disque magnétique 36">
            <a:extLst>
              <a:ext uri="{FF2B5EF4-FFF2-40B4-BE49-F238E27FC236}">
                <a16:creationId xmlns:a16="http://schemas.microsoft.com/office/drawing/2014/main" id="{08C5505F-872A-47B1-BF45-799F6DB3BD3F}"/>
              </a:ext>
            </a:extLst>
          </p:cNvPr>
          <p:cNvSpPr/>
          <p:nvPr/>
        </p:nvSpPr>
        <p:spPr>
          <a:xfrm>
            <a:off x="3595409" y="4701423"/>
            <a:ext cx="481461" cy="646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Disque magnétique 38">
            <a:extLst>
              <a:ext uri="{FF2B5EF4-FFF2-40B4-BE49-F238E27FC236}">
                <a16:creationId xmlns:a16="http://schemas.microsoft.com/office/drawing/2014/main" id="{EBCA56A5-085E-4D76-BD03-ADCDA130ACB8}"/>
              </a:ext>
            </a:extLst>
          </p:cNvPr>
          <p:cNvSpPr/>
          <p:nvPr/>
        </p:nvSpPr>
        <p:spPr>
          <a:xfrm>
            <a:off x="7644543" y="4586242"/>
            <a:ext cx="559769" cy="9027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Disque magnétique 39">
            <a:extLst>
              <a:ext uri="{FF2B5EF4-FFF2-40B4-BE49-F238E27FC236}">
                <a16:creationId xmlns:a16="http://schemas.microsoft.com/office/drawing/2014/main" id="{6E0241C7-AF60-4617-9ECE-AFA6CF6CC543}"/>
              </a:ext>
            </a:extLst>
          </p:cNvPr>
          <p:cNvSpPr/>
          <p:nvPr/>
        </p:nvSpPr>
        <p:spPr>
          <a:xfrm>
            <a:off x="10274469" y="4759390"/>
            <a:ext cx="481461" cy="646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5E0DD44-6B44-4837-8349-A56F0951FDB5}"/>
              </a:ext>
            </a:extLst>
          </p:cNvPr>
          <p:cNvSpPr txBox="1"/>
          <p:nvPr/>
        </p:nvSpPr>
        <p:spPr>
          <a:xfrm>
            <a:off x="8304285" y="5107785"/>
            <a:ext cx="185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Suppression des variables </a:t>
            </a:r>
          </a:p>
          <a:p>
            <a:pPr algn="ctr"/>
            <a:r>
              <a:rPr lang="fr-FR" sz="1200" dirty="0"/>
              <a:t>peu pertinentes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086834-1806-4011-B1D3-38943D8FEC6F}"/>
              </a:ext>
            </a:extLst>
          </p:cNvPr>
          <p:cNvSpPr txBox="1"/>
          <p:nvPr/>
        </p:nvSpPr>
        <p:spPr>
          <a:xfrm>
            <a:off x="1755094" y="4719085"/>
            <a:ext cx="16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Méthode automatique</a:t>
            </a:r>
          </a:p>
        </p:txBody>
      </p:sp>
      <p:sp>
        <p:nvSpPr>
          <p:cNvPr id="44" name="Organigramme : Disque magnétique 43">
            <a:extLst>
              <a:ext uri="{FF2B5EF4-FFF2-40B4-BE49-F238E27FC236}">
                <a16:creationId xmlns:a16="http://schemas.microsoft.com/office/drawing/2014/main" id="{F6603862-B38E-4070-9EE2-126F162E5991}"/>
              </a:ext>
            </a:extLst>
          </p:cNvPr>
          <p:cNvSpPr/>
          <p:nvPr/>
        </p:nvSpPr>
        <p:spPr>
          <a:xfrm>
            <a:off x="543809" y="1696269"/>
            <a:ext cx="559769" cy="9027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Organigramme : Disque magnétique 44">
            <a:extLst>
              <a:ext uri="{FF2B5EF4-FFF2-40B4-BE49-F238E27FC236}">
                <a16:creationId xmlns:a16="http://schemas.microsoft.com/office/drawing/2014/main" id="{C2A85FF6-BEF0-41E4-9FFB-F3FF0354ACBB}"/>
              </a:ext>
            </a:extLst>
          </p:cNvPr>
          <p:cNvSpPr/>
          <p:nvPr/>
        </p:nvSpPr>
        <p:spPr>
          <a:xfrm>
            <a:off x="3556254" y="1686674"/>
            <a:ext cx="559769" cy="9027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rganigramme : Disque magnétique 46">
            <a:extLst>
              <a:ext uri="{FF2B5EF4-FFF2-40B4-BE49-F238E27FC236}">
                <a16:creationId xmlns:a16="http://schemas.microsoft.com/office/drawing/2014/main" id="{027D35D0-D5E9-4D12-BBAA-09D1B856F89E}"/>
              </a:ext>
            </a:extLst>
          </p:cNvPr>
          <p:cNvSpPr/>
          <p:nvPr/>
        </p:nvSpPr>
        <p:spPr>
          <a:xfrm>
            <a:off x="6213593" y="1778865"/>
            <a:ext cx="559769" cy="9027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41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08E40-B625-4B48-8DFB-A1220CF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4" y="-141651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pertinente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321E54-AB35-4AC4-8A73-6CAC3A92E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2" t="34177" r="8374" b="10241"/>
          <a:stretch/>
        </p:blipFill>
        <p:spPr>
          <a:xfrm>
            <a:off x="810656" y="826264"/>
            <a:ext cx="10779847" cy="5883008"/>
          </a:xfrm>
          <a:prstGeom prst="rect">
            <a:avLst/>
          </a:prstGeom>
        </p:spPr>
      </p:pic>
      <p:pic>
        <p:nvPicPr>
          <p:cNvPr id="5" name="Picture 73">
            <a:extLst>
              <a:ext uri="{FF2B5EF4-FFF2-40B4-BE49-F238E27FC236}">
                <a16:creationId xmlns:a16="http://schemas.microsoft.com/office/drawing/2014/main" id="{F7A8DC6C-85FB-40B5-BE78-87ED5077F3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45" y="6280727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2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D253F-0736-467F-93B9-C329AE3B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Discrétisation</a:t>
            </a: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6D3E1FFB-1DA7-4B2A-9BCB-7FF54629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13716"/>
              </p:ext>
            </p:extLst>
          </p:nvPr>
        </p:nvGraphicFramePr>
        <p:xfrm>
          <a:off x="5717754" y="2291200"/>
          <a:ext cx="627961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03">
                  <a:extLst>
                    <a:ext uri="{9D8B030D-6E8A-4147-A177-3AD203B41FA5}">
                      <a16:colId xmlns:a16="http://schemas.microsoft.com/office/drawing/2014/main" val="1400308530"/>
                    </a:ext>
                  </a:extLst>
                </a:gridCol>
                <a:gridCol w="1569903">
                  <a:extLst>
                    <a:ext uri="{9D8B030D-6E8A-4147-A177-3AD203B41FA5}">
                      <a16:colId xmlns:a16="http://schemas.microsoft.com/office/drawing/2014/main" val="832480178"/>
                    </a:ext>
                  </a:extLst>
                </a:gridCol>
                <a:gridCol w="1569903">
                  <a:extLst>
                    <a:ext uri="{9D8B030D-6E8A-4147-A177-3AD203B41FA5}">
                      <a16:colId xmlns:a16="http://schemas.microsoft.com/office/drawing/2014/main" val="468886319"/>
                    </a:ext>
                  </a:extLst>
                </a:gridCol>
                <a:gridCol w="1569903">
                  <a:extLst>
                    <a:ext uri="{9D8B030D-6E8A-4147-A177-3AD203B41FA5}">
                      <a16:colId xmlns:a16="http://schemas.microsoft.com/office/drawing/2014/main" val="187189683"/>
                    </a:ext>
                  </a:extLst>
                </a:gridCol>
              </a:tblGrid>
              <a:tr h="564322">
                <a:tc>
                  <a:txBody>
                    <a:bodyPr/>
                    <a:lstStyle/>
                    <a:p>
                      <a:r>
                        <a:rPr lang="fr-FR" dirty="0"/>
                        <a:t>Var_A_Mod_A1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Var_A_Mod_A2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Var_B_Mod_B1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Var_B_Mod_B2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21736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6389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8775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3069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49116"/>
                  </a:ext>
                </a:extLst>
              </a:tr>
            </a:tbl>
          </a:graphicData>
        </a:graphic>
      </p:graphicFrame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0B6156C0-DF66-4DA3-BF9B-4391AC22D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2885"/>
              </p:ext>
            </p:extLst>
          </p:nvPr>
        </p:nvGraphicFramePr>
        <p:xfrm>
          <a:off x="511672" y="2291199"/>
          <a:ext cx="469930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53">
                  <a:extLst>
                    <a:ext uri="{9D8B030D-6E8A-4147-A177-3AD203B41FA5}">
                      <a16:colId xmlns:a16="http://schemas.microsoft.com/office/drawing/2014/main" val="901412651"/>
                    </a:ext>
                  </a:extLst>
                </a:gridCol>
                <a:gridCol w="2349653">
                  <a:extLst>
                    <a:ext uri="{9D8B030D-6E8A-4147-A177-3AD203B41FA5}">
                      <a16:colId xmlns:a16="http://schemas.microsoft.com/office/drawing/2014/main" val="1672757964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r>
                        <a:rPr lang="fr-FR" dirty="0" err="1"/>
                        <a:t>Var_A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Var_B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6725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rPr lang="fr-FR" dirty="0"/>
                        <a:t>Mod_A1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2523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9569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6608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57284"/>
                  </a:ext>
                </a:extLst>
              </a:tr>
            </a:tbl>
          </a:graphicData>
        </a:graphic>
      </p:graphicFrame>
      <p:pic>
        <p:nvPicPr>
          <p:cNvPr id="5" name="Picture 73">
            <a:extLst>
              <a:ext uri="{FF2B5EF4-FFF2-40B4-BE49-F238E27FC236}">
                <a16:creationId xmlns:a16="http://schemas.microsoft.com/office/drawing/2014/main" id="{27356F46-2F57-4967-AB16-CD6AE788A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27" y="6243782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EDFA-BFA5-48AF-9043-45B7E298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527" y="0"/>
            <a:ext cx="4832927" cy="805023"/>
          </a:xfrm>
        </p:spPr>
        <p:txBody>
          <a:bodyPr>
            <a:normAutofit/>
          </a:bodyPr>
          <a:lstStyle/>
          <a:p>
            <a:pPr algn="ctr"/>
            <a:r>
              <a:rPr lang="fr-FR" sz="2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des 2 </a:t>
            </a:r>
            <a:r>
              <a:rPr lang="fr-FR" sz="2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endParaRPr lang="fr-FR" sz="2800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705E93E6-1AB2-41BF-9988-EAA7B72E2B8C}"/>
              </a:ext>
            </a:extLst>
          </p:cNvPr>
          <p:cNvSpPr/>
          <p:nvPr/>
        </p:nvSpPr>
        <p:spPr>
          <a:xfrm>
            <a:off x="4221018" y="602453"/>
            <a:ext cx="520574" cy="769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C3D46-402F-4BC0-88FA-22651671116B}"/>
              </a:ext>
            </a:extLst>
          </p:cNvPr>
          <p:cNvSpPr txBox="1"/>
          <p:nvPr/>
        </p:nvSpPr>
        <p:spPr>
          <a:xfrm>
            <a:off x="1952686" y="802309"/>
            <a:ext cx="21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DAB8DA-0091-4079-B8FD-8B1911EB5567}"/>
              </a:ext>
            </a:extLst>
          </p:cNvPr>
          <p:cNvSpPr txBox="1"/>
          <p:nvPr/>
        </p:nvSpPr>
        <p:spPr>
          <a:xfrm>
            <a:off x="1991148" y="1715517"/>
            <a:ext cx="217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qualitative </a:t>
            </a:r>
          </a:p>
          <a:p>
            <a:pPr algn="ctr"/>
            <a:r>
              <a:rPr lang="fr-FR" dirty="0"/>
              <a:t>numérisées</a:t>
            </a:r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id="{F3E201E6-6B02-4606-B35F-A87F5287E3E3}"/>
              </a:ext>
            </a:extLst>
          </p:cNvPr>
          <p:cNvSpPr/>
          <p:nvPr/>
        </p:nvSpPr>
        <p:spPr>
          <a:xfrm>
            <a:off x="6693894" y="762181"/>
            <a:ext cx="572308" cy="10924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10BF98-603F-400A-BFDF-614B3BA64779}"/>
              </a:ext>
            </a:extLst>
          </p:cNvPr>
          <p:cNvSpPr txBox="1"/>
          <p:nvPr/>
        </p:nvSpPr>
        <p:spPr>
          <a:xfrm>
            <a:off x="5262166" y="778366"/>
            <a:ext cx="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7CD194-E189-4AA0-8A7D-42B5D47AA9EA}"/>
              </a:ext>
            </a:extLst>
          </p:cNvPr>
          <p:cNvSpPr txBox="1"/>
          <p:nvPr/>
        </p:nvSpPr>
        <p:spPr>
          <a:xfrm>
            <a:off x="7312062" y="1123753"/>
            <a:ext cx="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</a:t>
            </a:r>
          </a:p>
        </p:txBody>
      </p:sp>
      <p:pic>
        <p:nvPicPr>
          <p:cNvPr id="12" name="Picture 73">
            <a:extLst>
              <a:ext uri="{FF2B5EF4-FFF2-40B4-BE49-F238E27FC236}">
                <a16:creationId xmlns:a16="http://schemas.microsoft.com/office/drawing/2014/main" id="{A8F62D03-8EAB-4ADE-9854-50487FD29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6216073"/>
            <a:ext cx="1970694" cy="345417"/>
          </a:xfrm>
          <a:prstGeom prst="rect">
            <a:avLst/>
          </a:prstGeom>
        </p:spPr>
      </p:pic>
      <p:sp>
        <p:nvSpPr>
          <p:cNvPr id="16" name="Organigramme : Disque magnétique 15">
            <a:extLst>
              <a:ext uri="{FF2B5EF4-FFF2-40B4-BE49-F238E27FC236}">
                <a16:creationId xmlns:a16="http://schemas.microsoft.com/office/drawing/2014/main" id="{52A76D38-82BB-47B4-AC94-B8AE676CFC63}"/>
              </a:ext>
            </a:extLst>
          </p:cNvPr>
          <p:cNvSpPr/>
          <p:nvPr/>
        </p:nvSpPr>
        <p:spPr>
          <a:xfrm>
            <a:off x="4221018" y="1654161"/>
            <a:ext cx="520574" cy="769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BE58F26-AC7B-4CE2-9D77-74E85FA9DA68}"/>
              </a:ext>
            </a:extLst>
          </p:cNvPr>
          <p:cNvCxnSpPr>
            <a:stCxn id="16" idx="4"/>
            <a:endCxn id="7" idx="2"/>
          </p:cNvCxnSpPr>
          <p:nvPr/>
        </p:nvCxnSpPr>
        <p:spPr>
          <a:xfrm flipV="1">
            <a:off x="4741592" y="1308419"/>
            <a:ext cx="1952302" cy="7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343D684-1AFE-4E16-BE38-87C7E5505B6F}"/>
              </a:ext>
            </a:extLst>
          </p:cNvPr>
          <p:cNvCxnSpPr>
            <a:stCxn id="3" idx="4"/>
            <a:endCxn id="7" idx="2"/>
          </p:cNvCxnSpPr>
          <p:nvPr/>
        </p:nvCxnSpPr>
        <p:spPr>
          <a:xfrm>
            <a:off x="4741592" y="986976"/>
            <a:ext cx="1952302" cy="32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F3C801CE-4F6F-48ED-9941-628E0DFBF644}"/>
              </a:ext>
            </a:extLst>
          </p:cNvPr>
          <p:cNvSpPr txBox="1">
            <a:spLocks/>
          </p:cNvSpPr>
          <p:nvPr/>
        </p:nvSpPr>
        <p:spPr>
          <a:xfrm>
            <a:off x="25648" y="2601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Séparation des données de test et des données d’entrainements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46767F0-5B52-449E-82E4-A4FE361530C2}"/>
              </a:ext>
            </a:extLst>
          </p:cNvPr>
          <p:cNvSpPr txBox="1"/>
          <p:nvPr/>
        </p:nvSpPr>
        <p:spPr>
          <a:xfrm>
            <a:off x="2679530" y="4536045"/>
            <a:ext cx="26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d’entrainements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357D90-1EA7-48C9-B0CE-6F181928A738}"/>
              </a:ext>
            </a:extLst>
          </p:cNvPr>
          <p:cNvSpPr txBox="1"/>
          <p:nvPr/>
        </p:nvSpPr>
        <p:spPr>
          <a:xfrm>
            <a:off x="6712248" y="4568536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de Test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31F6DFA-026D-43F5-B4B1-F59FCACFFBD7}"/>
              </a:ext>
            </a:extLst>
          </p:cNvPr>
          <p:cNvSpPr/>
          <p:nvPr/>
        </p:nvSpPr>
        <p:spPr>
          <a:xfrm>
            <a:off x="3110788" y="5211378"/>
            <a:ext cx="1443207" cy="534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4FFE8ED-A92D-4E0F-A7B7-B1E6C3AF5EB8}"/>
              </a:ext>
            </a:extLst>
          </p:cNvPr>
          <p:cNvSpPr/>
          <p:nvPr/>
        </p:nvSpPr>
        <p:spPr>
          <a:xfrm>
            <a:off x="6804887" y="5212368"/>
            <a:ext cx="1443207" cy="534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076854C-57A2-4B14-8E9A-25FE29041823}"/>
              </a:ext>
            </a:extLst>
          </p:cNvPr>
          <p:cNvCxnSpPr>
            <a:cxnSpLocks/>
          </p:cNvCxnSpPr>
          <p:nvPr/>
        </p:nvCxnSpPr>
        <p:spPr>
          <a:xfrm>
            <a:off x="3832391" y="4936879"/>
            <a:ext cx="1" cy="5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9DF0D5A-DA71-49D1-8C2C-F6511D4E6D6F}"/>
              </a:ext>
            </a:extLst>
          </p:cNvPr>
          <p:cNvCxnSpPr>
            <a:cxnSpLocks/>
          </p:cNvCxnSpPr>
          <p:nvPr/>
        </p:nvCxnSpPr>
        <p:spPr>
          <a:xfrm>
            <a:off x="7526490" y="4937868"/>
            <a:ext cx="1" cy="5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85294A2-3AA7-481C-8990-0032C98D3353}"/>
              </a:ext>
            </a:extLst>
          </p:cNvPr>
          <p:cNvSpPr txBox="1"/>
          <p:nvPr/>
        </p:nvSpPr>
        <p:spPr>
          <a:xfrm>
            <a:off x="2756153" y="5997390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Entrainement du modèle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0335EE5-B8D5-46D7-B663-8F9038E93232}"/>
              </a:ext>
            </a:extLst>
          </p:cNvPr>
          <p:cNvSpPr txBox="1"/>
          <p:nvPr/>
        </p:nvSpPr>
        <p:spPr>
          <a:xfrm>
            <a:off x="6954995" y="599739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Prédictions</a:t>
            </a:r>
          </a:p>
        </p:txBody>
      </p:sp>
      <p:sp>
        <p:nvSpPr>
          <p:cNvPr id="37" name="Organigramme : Disque magnétique 36">
            <a:extLst>
              <a:ext uri="{FF2B5EF4-FFF2-40B4-BE49-F238E27FC236}">
                <a16:creationId xmlns:a16="http://schemas.microsoft.com/office/drawing/2014/main" id="{1F2CD30B-67E0-4B41-BAC3-38B3EAEBACEF}"/>
              </a:ext>
            </a:extLst>
          </p:cNvPr>
          <p:cNvSpPr/>
          <p:nvPr/>
        </p:nvSpPr>
        <p:spPr>
          <a:xfrm>
            <a:off x="3572104" y="3668007"/>
            <a:ext cx="520574" cy="769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Disque magnétique 37">
            <a:extLst>
              <a:ext uri="{FF2B5EF4-FFF2-40B4-BE49-F238E27FC236}">
                <a16:creationId xmlns:a16="http://schemas.microsoft.com/office/drawing/2014/main" id="{C21A2E96-4272-4B80-A48B-68590E5ED16D}"/>
              </a:ext>
            </a:extLst>
          </p:cNvPr>
          <p:cNvSpPr/>
          <p:nvPr/>
        </p:nvSpPr>
        <p:spPr>
          <a:xfrm>
            <a:off x="7266202" y="4022018"/>
            <a:ext cx="520574" cy="458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9A89A-631C-4480-A46A-7284B8E9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307"/>
            <a:ext cx="10515600" cy="1325563"/>
          </a:xfrm>
        </p:spPr>
        <p:txBody>
          <a:bodyPr/>
          <a:lstStyle/>
          <a:p>
            <a:pPr algn="ctr"/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Régression ou classification ?</a:t>
            </a:r>
          </a:p>
        </p:txBody>
      </p:sp>
      <p:pic>
        <p:nvPicPr>
          <p:cNvPr id="3" name="Picture 73">
            <a:extLst>
              <a:ext uri="{FF2B5EF4-FFF2-40B4-BE49-F238E27FC236}">
                <a16:creationId xmlns:a16="http://schemas.microsoft.com/office/drawing/2014/main" id="{6B9F8AEC-2F3F-4AF7-A933-BD11C2E04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2" y="6262255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:image/png;base64,iVBORw0KGgoAAAANSUhEUgAAAO8AAADTCAMAAABeFrRdAAABEVBMVEX///8AAAAtZpZ54gB9fX1nZ2dy4QBw4ADUAADx8fEqZJXSAAAYXZHj+crk+czL86P4+Pjuqqq17n3J857Z9rn0/er9/vnd97/m5ub99PTsoaGI5SmXl5fXERH66Oi7u7svLy/Y2NgRERERWo9zc3PMzMyHh4cfHx/okZEAVIyioqLW4On54eHlfX1CQkJOTk6R5zrywcHGxsbaPT3haWmysrLI09+pvdBbW1s4ODjx/Obr+tvtpKTqmJjaPz/usrLeV1f0zc3ibW3XHx9Id6GXr8YqKiq5ydkdHR1mjbCb6VI+c59jia2q7G3ZLy/ZSUneW1uLpsDid3eh6ly88JDYKCjnh4d7m7i17oK/8ZPP9K8Y9SL0AAANfElEQVR4nO2deUPaPBzHG9RyVS1uIEVAEcULDwRx6hBRvJ3Xnunm+38hT3qAUNI2aXMg+v1jU6ptPiZNf1dSSfrSl770ofXzQf/3viK6HdwUT0hS41h0K/ipea9p8ZboVnDUfbNRE90Gnqrk7vOi28BVD5s93+ymhbWDl04aPd8clIS1g5dOVt+/LoCDqLiW8NFDD28JgD1xLeGj5vvTSAUAbAlsCm9lIS/YFd0KborquGBBdDO4qWTwgnnR7eCkwqLJe6GKbgkfTQBL66JbwkXzoKvRN7LMZ1FH26Ibw0FwNG9nVTCRLi0AkBXdGubKrowX4DwFJuBjaXliZdTnaHXXtJt1Xqj0qPN2ZPF+Gn3xjrYo82qVl5eK1DxxPJ4oU70esejylqsPjUxNy0ScfiARf6Z5PXJR5dUiGeP/TM7pJ05OqxrFC5LLD2/98nIDecBMXhi8+Vok0pSk/GO8mpcykchP40A+Lp2JjX2T86bvFEWJPaEOPVqRIp23IpXjLam2KrW0VkTNm7dt41F6ERv8Jue9U0JQyj7iUNWKfBrjOZ+/b0iPL3D4ViLWJKU+ZLTKmdDoNzHvhhLTeWMhxLHai/m/3r+nx6e5Val8nIN/g9XIiUGcj1er1bjQXB0xb70YMrSGONaMmJMR5K2dWoHQln4ba89Ghq5R1fJa7TFYi4OJnFcxeYuogw/HcDYqS5m4dPwM71/Yv5KUS+Q1KXGvHz6G6FIrLnKGJuaN3hrjWXlFHdRWq7mzqpaoSq1qrvbckGq5sxepeXam/x3g4NZHtXYsckCTz1eXMSil7ZCW0PKwN1VN/0LSNP1bSZ+6zC61/v1Q/QtnrLt2++mjZmG+/IXR1hfvUClKe54Ybt70Au3s5VDzpi8A7fKDYeZdZhAXH2LeAovag+HlnWeSqB1aXoi7zOC0w8q7DkCBxXmHlDcLFtnkaGnwbtTr6Pidb42DA0Yp6eC86lOsWETH7/yqBLZY+V/Bec+NAE8RFb/zJ3WcHW5w3mjIErWilwmW5QaBedOd+B2lLlEPwBKdMyFFjbdIhze6Rd1k7lNgXrVtxqPbVMZz4YBxKUnw+aquGAE8Kk8k6BAxrpyh8PzdaCvKHRXcwiLzQqFhsq+YOEQ2EfCq9Xrdz02Ka36xcYhswuet3ypFpU0+bs9D8PdevWfvPTYOkU1oXnUwThYNxYy0IGkPX+r5xBg6/dKrdXDFo/AcyXseWyvaZ6AnM0+mnBNeIGQ+rrzm7yy44lK0iuJ91U2IWKy/ha8xk5fUMVizzJG660+VwAWfGl0Eb93KaF/3feqXt4jDuwS2ONWcI3gvzZFry+DvF3H6aVDXxtlity7dp/LDxedVYcOhGXU98OMe2ggZv+fmLv4AP0jP6lvI8Wzy3vV/DP16JUQ6W0FtXCtK22VUqNvgB78FFKj56ho1X7FS9ICtQ2QTiteI0NCxiD3F3CGyCW1vRKNRPkOscMF5cYxYf6GwwnstkFDeAv+1bSJ55wWs1RTIu8coZeIqcbzrYIWD/2eXMN4sOODfu+J4s7wcIpsE8Y6DAzGLcIXwQodoW9CaYxG80EOYELXEWgBvVCCuAF7oEI0jPj7ic3UmvNHX4lrMwVVOLyBxk/IUxon1aupyM0jTWPBG23rEAB0KKSyiPYTf8k7K67w/I3/uc/mEw+K11UgkUvNc+4LLq57fta8HXeLo01371f4gtUK3qFCXE+6sPCb/59GEzWpZ0/KSE+/mg6adem7chskbvTOygJf2j0PwYyVk+zvcWaHMwZjVsoNDlJobg3K/hVvWKiadN/+zofdkq1GBPZHIGAc2T+BYj3itFcDkNbssFrKlHazgoy3368jr6BD9C0Ncece1CS/WSkvImz/ePI2XpUTu5aQs/altnuqfQ958bdXtDLoweU2CkNLfwWonuGwLzVvj2T4aHGvIjsYMhd/cmnBssVjjubYpPegzVzluHd+MR+JnnqttcXljSN41JO9GzEgZtW3nyIJFBw/hRjaBx5IuTTjp4W09V3PPUjO+Cfke/iSM4aWP50TcCxiT99bi7Z+CVPPTgeRQvV0sKte2sZ91rCF7C8umwr9cmpCxFp9C3tZZRXuGg7h8mmvBD6rGijWdV616PawwefeRN6pVezWY/FM3NuxzeRYsODlEf2e6cungsrWmFvI+Q8CacdMevxhH9F7VefNnXmu5cJ9HTwrU7cAD6Vr/+A6jNIdCDVkl8thoPGuQtxJ5ecmdSpurL/FWudZ4PNEPP581VqsPXifBtjc29vft84+uOvpjuyZoZIjUZibTVHX7qpKp5CtSK/OzLGmJjDmGW5nMT++11FzsZ3ULLA3JnlM8eKM/hgaXB2+acckckdjzpt/9v9Qh64t5ijlvumdRzduYpw/EWqx5Cz27xSXn5Bm2V/MWY97dXodoRh4LcwpjOMrGq9JNhO72OkRTuoV8I3hE9/Ne3haLIRz7AU/9JXM7hg/0jdrZfamP93JNd2zWaC1F6Pf/psOmDyR2ju7lVW9jSK/ep0p9HkLScvnkG+wTTM1SaUef+njR7qxPQdzev9uvrtM3jXuGnTk3f9ifKPCq56+v5wOz3FK/Q5R89/n+Yp73TZZxfxRfwcdz+laP2d3afie4Q5TSRz9OUJpIwecra7+k/mjzVvCUyYwe5JkLeJIBBX4epa39dJSeDo5uI3MIRJo0YlqeQWlSBbY3EOuPaDhEqRtrOqf8+Aq+ns6qHn7vXyr+3z8rZCn/pmuQBbefzZj7e8yuQGM/6aMxufP4cg1KEys4b7RdVJRiN3JJZ1FNcrIruh4GDf9o//y8O8eJqCEjEWV/cNhxKfOugxW/uLN8HEWqvHvgym8N2ZHMwDlACDf/u7+/72lllpxTJp7akee4dDAebz2m5008DC+bQ0Skt/AYn9gWFq9lU7ivEZsA2xi4R0gPwHSOqTsHCGHxnltr6dwWAU7grTK5QZal/DWsKerOAUJYvFYBSsx58RFuydxsWP43+Gknv88htkXE69i/ekIM52opZFlKakdm4xwghMW7sYYuyOgovdDjIcy63Ib6uB0sS/nXDfWwj9bizc/nxVgsVnTqXoj7voYoNedcODZl9qI9gDX9rSv6ASubMJ+/l3ftO6ewR/+imm/IO9RUpy5FYMw9uH3V7xAduhSOTXduU7eyFMYKzGvbZeC37BhiPpTDHX0PeFH/Cspr22XgTUbeoYYO3753NBnsogEUkHcdXPXimnWQYu9QdwXjhf5fn0M0MwR3qLsC8WbBRR/uUbhTGBjm492RKwhvyf5mu8PJKUuUo070FIAXegjcd/meDDpu/PP+ELHKxMV4w5Nf3ijE5b+H+3Q4aILFJ290m+kucw5Kelf9e8kfL/QQBOBKv5DuFZF88abFvLDwu2m8BYoK+OHlsO0aSqkdy5gJ4jT64OWx7RpKf7spwwAnIeedXxSDeyR3jbcA7hUxL59t1xA6nKJhvA3yOr6dzNC646IaUk0JcYLtvFF9BYbzNkhZsEJr2T2L6ipv2XmtbL1DJLJED/dNFlIcbON1ezuZ4RDRsiFxqqu+M4i/23jd3k5mL5kLJJzqKha1pQS8NJfd41RX/ZUJaktxZePtvJ1sMFNEdVFNt7rK5clypBvLdItzpMH5ah/ewDFlcDfBNEnJXMrLK//WMZVcEii/Za8Vo3408Pytt0OhgRXqeg0ZQYXgW9i9mYdjXVPJsTjYiuzSDvzh2VdkDlFyzsPETXbjXFNOAzppRXbDlJPgWLyEJXPQTQ2cQfjVGfGUyzpweJ12GXDQpJGrD3bjTc11NOaYffMlDN55Mv/PdFMDGk+p5LsCncgub17SkrnO3Muj+oRcnryk/l+yM/XyqacilRcvsUN00y1OEL5WECUPXmLc1LfpjgSvJEPLndfRQ0iKy+AGkyvvhKND9G94M7zucuN13pj5cIgzvO5y5tW3XXM6diNTN/Q4yZHJbZWJEehn8rwRVm/mhpsyLXm6hp6p36xHjQNv2i1l8p9lUtDP4b+Fg2XDvIXmddp2zdBR11mn3RjoBAbLhnkLybvrZjKndroWFO0RrTuBHqGCoELxur+YJ/luQWGvXIa/hRGJOgoHzYZ5C8G7BxbpryH6D6O22cx3ykzzLIO8TBJiRxh3e2dDA6Z5lgHedf9riFykGygeQctuEI+pY2XnLYErBmU3bxix1Zm5HUtzDB/CNt4lrEU1pDINFI8QT+pd9FvQVT8vG9xOJYI8BE5k3/4MjGrIpjohnqDFcRTUy1ti8x4iaKB0JD7E09e/bKqMUt9nu2JyARIN0/sl/WmXyFr4+LwqUa7n4/PCh8oEfgx1BHiXAUE6bwR4pQMIvIKZ0RsF3izQtY3l1I0Cb3oRmMTz3gUmYKE0/tG1dAUsHWS9Zi4wYsoOy8a8DBW9sGAnxFTu8taeSbsk5AVSArRt0Ip4O5gQFeD0vPU5RrKhdTGrZYQJbH+WG9fQcqnnEVQ2duhveb4W6AOrLwJVjusv3Ih7vSVndNT4I+XPAr0B64Mp0lw9Ed0GnqpE/ozy3TsgLe75DpWR0matmhDdBo4qx7VK5BMN6IdVSTo5Fd0KbkpEVOsh/DmkGraW9gmc/i99Nv0PqeEyEDir0owAAAAASUVORK5CYII=">
            <a:extLst>
              <a:ext uri="{FF2B5EF4-FFF2-40B4-BE49-F238E27FC236}">
                <a16:creationId xmlns:a16="http://schemas.microsoft.com/office/drawing/2014/main" id="{90CEEBCB-FD62-491C-8265-762DB172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8" y="1084930"/>
            <a:ext cx="4417765" cy="390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4F3098-5220-4006-B62C-67441618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41" y="716097"/>
            <a:ext cx="5692048" cy="42690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60DA9C-CCC2-4FAE-AE3C-12FC3ACAF356}"/>
              </a:ext>
            </a:extLst>
          </p:cNvPr>
          <p:cNvSpPr txBox="1"/>
          <p:nvPr/>
        </p:nvSpPr>
        <p:spPr>
          <a:xfrm flipH="1">
            <a:off x="3218577" y="5662670"/>
            <a:ext cx="583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Ex. : Classer dans un groupe des éléments en fonction de certaines caractéristiques.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717DB7-B9E2-40B4-A551-32194BAC5977}"/>
              </a:ext>
            </a:extLst>
          </p:cNvPr>
          <p:cNvSpPr txBox="1"/>
          <p:nvPr/>
        </p:nvSpPr>
        <p:spPr>
          <a:xfrm>
            <a:off x="2566930" y="407393"/>
            <a:ext cx="559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  <p:pic>
        <p:nvPicPr>
          <p:cNvPr id="7" name="Picture 73">
            <a:extLst>
              <a:ext uri="{FF2B5EF4-FFF2-40B4-BE49-F238E27FC236}">
                <a16:creationId xmlns:a16="http://schemas.microsoft.com/office/drawing/2014/main" id="{0F9C162E-FAA6-4481-BAB3-665B562938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95" y="6309001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456A2-B937-45D3-B83F-8B83C14B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 Classifier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243651-492B-466A-A303-D16D1EBB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28" y="1604861"/>
            <a:ext cx="8608247" cy="4300753"/>
          </a:xfrm>
          <a:prstGeom prst="rect">
            <a:avLst/>
          </a:prstGeom>
        </p:spPr>
      </p:pic>
      <p:pic>
        <p:nvPicPr>
          <p:cNvPr id="4" name="Picture 73">
            <a:extLst>
              <a:ext uri="{FF2B5EF4-FFF2-40B4-BE49-F238E27FC236}">
                <a16:creationId xmlns:a16="http://schemas.microsoft.com/office/drawing/2014/main" id="{BDF00627-F3DC-4BE6-82C8-FB542EE5E7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36" y="6320166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53AD0-EAE7-4B09-8BB9-2E340B7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Régression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D1410E-AB2C-44B4-A08E-B6D4630FB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r="31952"/>
          <a:stretch/>
        </p:blipFill>
        <p:spPr>
          <a:xfrm>
            <a:off x="308471" y="1627341"/>
            <a:ext cx="4968608" cy="35715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4149A3-48AC-4C87-A08E-C0FCBB43005F}"/>
              </a:ext>
            </a:extLst>
          </p:cNvPr>
          <p:cNvSpPr txBox="1"/>
          <p:nvPr/>
        </p:nvSpPr>
        <p:spPr>
          <a:xfrm>
            <a:off x="3393195" y="5292546"/>
            <a:ext cx="579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Loi normale :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La moyenne et la médiane sont égales ; la courbe est centrée sur la moyenne.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E936DA-3701-4A2A-85DF-6148186E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08" y="1627341"/>
            <a:ext cx="5128491" cy="3380142"/>
          </a:xfrm>
          <a:prstGeom prst="rect">
            <a:avLst/>
          </a:prstGeom>
        </p:spPr>
      </p:pic>
      <p:pic>
        <p:nvPicPr>
          <p:cNvPr id="8" name="Picture 73">
            <a:extLst>
              <a:ext uri="{FF2B5EF4-FFF2-40B4-BE49-F238E27FC236}">
                <a16:creationId xmlns:a16="http://schemas.microsoft.com/office/drawing/2014/main" id="{367C1CE0-0160-41EC-9C63-F70B1D9786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52" y="6269699"/>
            <a:ext cx="1970694" cy="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3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407</Words>
  <Application>Microsoft Office PowerPoint</Application>
  <PresentationFormat>Grand écran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75 Bold</vt:lpstr>
      <vt:lpstr>Thème Office</vt:lpstr>
      <vt:lpstr>Les différentes étapes de travail </vt:lpstr>
      <vt:lpstr>Pré-processing ( Nettoyage des données )</vt:lpstr>
      <vt:lpstr>Variables pertinente</vt:lpstr>
      <vt:lpstr>Discrétisation</vt:lpstr>
      <vt:lpstr>Merge des 2 datasets</vt:lpstr>
      <vt:lpstr>Régression ou classification ?</vt:lpstr>
      <vt:lpstr>Présentation PowerPoint</vt:lpstr>
      <vt:lpstr>E-Mail Classifier</vt:lpstr>
      <vt:lpstr>Régression</vt:lpstr>
      <vt:lpstr>DEMO</vt:lpstr>
      <vt:lpstr>Conclusion et perspective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MASSONNIÉ Jean-François DTSI/SI</dc:creator>
  <cp:lastModifiedBy>MASSONNIÉ Jean-François DTSI/SI</cp:lastModifiedBy>
  <cp:revision>97</cp:revision>
  <dcterms:created xsi:type="dcterms:W3CDTF">2022-04-13T10:03:24Z</dcterms:created>
  <dcterms:modified xsi:type="dcterms:W3CDTF">2022-04-26T09:28:40Z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2022-04-26T09:28:40Z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457ecaf8-6ccf-4356-816b-824acd3767ac</vt:lpwstr>
  </property>
  <property fmtid="{D5CDD505-2E9C-101B-9397-08002B2CF9AE}" pid="8" name="MSIP_Label_e6c818a6-e1a0-4a6e-a969-20d857c5dc62_ContentBits">
    <vt:lpwstr>2</vt:lpwstr>
  </property>
</Properties>
</file>