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2.webp" ContentType="image/webp"/>
  <Override PartName="/ppt/media/image13.webp" ContentType="image/webp"/>
  <Override PartName="/ppt/media/image14.webp" ContentType="image/webp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  <p:sldMasterId id="2147483665" r:id="rId4"/>
  </p:sldMasterIdLst>
  <p:handoutMasterIdLst>
    <p:handoutMasterId r:id="rId39"/>
  </p:handoutMasterIdLst>
  <p:sldIdLst>
    <p:sldId id="289" r:id="rId5"/>
    <p:sldId id="282" r:id="rId6"/>
    <p:sldId id="275" r:id="rId7"/>
    <p:sldId id="303" r:id="rId8"/>
    <p:sldId id="326" r:id="rId9"/>
    <p:sldId id="327" r:id="rId10"/>
    <p:sldId id="308" r:id="rId11"/>
    <p:sldId id="329" r:id="rId12"/>
    <p:sldId id="309" r:id="rId13"/>
    <p:sldId id="330" r:id="rId14"/>
    <p:sldId id="331" r:id="rId15"/>
    <p:sldId id="304" r:id="rId16"/>
    <p:sldId id="333" r:id="rId17"/>
    <p:sldId id="334" r:id="rId18"/>
    <p:sldId id="336" r:id="rId19"/>
    <p:sldId id="337" r:id="rId20"/>
    <p:sldId id="357" r:id="rId21"/>
    <p:sldId id="338" r:id="rId22"/>
    <p:sldId id="342" r:id="rId23"/>
    <p:sldId id="343" r:id="rId24"/>
    <p:sldId id="344" r:id="rId25"/>
    <p:sldId id="360" r:id="rId26"/>
    <p:sldId id="314" r:id="rId27"/>
    <p:sldId id="291" r:id="rId28"/>
    <p:sldId id="339" r:id="rId29"/>
    <p:sldId id="340" r:id="rId30"/>
    <p:sldId id="341" r:id="rId31"/>
    <p:sldId id="345" r:id="rId32"/>
    <p:sldId id="346" r:id="rId33"/>
    <p:sldId id="353" r:id="rId34"/>
    <p:sldId id="355" r:id="rId35"/>
    <p:sldId id="356" r:id="rId36"/>
    <p:sldId id="358" r:id="rId37"/>
    <p:sldId id="279" r:id="rId38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537A680-6551-42E1-A808-EBD39F4E68F7}">
          <p14:sldIdLst>
            <p14:sldId id="289"/>
            <p14:sldId id="282"/>
            <p14:sldId id="275"/>
            <p14:sldId id="303"/>
            <p14:sldId id="326"/>
            <p14:sldId id="327"/>
            <p14:sldId id="308"/>
            <p14:sldId id="329"/>
            <p14:sldId id="309"/>
            <p14:sldId id="330"/>
            <p14:sldId id="331"/>
            <p14:sldId id="304"/>
            <p14:sldId id="333"/>
            <p14:sldId id="334"/>
            <p14:sldId id="336"/>
            <p14:sldId id="337"/>
            <p14:sldId id="357"/>
            <p14:sldId id="338"/>
            <p14:sldId id="342"/>
            <p14:sldId id="343"/>
            <p14:sldId id="344"/>
            <p14:sldId id="360"/>
            <p14:sldId id="314"/>
            <p14:sldId id="291"/>
            <p14:sldId id="339"/>
            <p14:sldId id="340"/>
            <p14:sldId id="341"/>
            <p14:sldId id="345"/>
            <p14:sldId id="346"/>
            <p14:sldId id="353"/>
            <p14:sldId id="355"/>
            <p14:sldId id="356"/>
            <p14:sldId id="358"/>
          </p14:sldIdLst>
        </p14:section>
        <p14:section name="无标题节" id="{D2F97799-D9E4-4A9A-AE7C-23B74282D0C3}">
          <p14:sldIdLst>
            <p14:sldId id="279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文杰" initials="刘文杰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998"/>
    <a:srgbClr val="005A97"/>
    <a:srgbClr val="115FA8"/>
    <a:srgbClr val="015997"/>
    <a:srgbClr val="0E6F88"/>
    <a:srgbClr val="319648"/>
    <a:srgbClr val="2E75B6"/>
    <a:srgbClr val="2FA24A"/>
    <a:srgbClr val="005FA1"/>
    <a:srgbClr val="009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2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4" Type="http://schemas.openxmlformats.org/officeDocument/2006/relationships/tags" Target="tags/tag3.xml"/><Relationship Id="rId43" Type="http://schemas.openxmlformats.org/officeDocument/2006/relationships/commentAuthors" Target="commentAuthors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Master" Target="slideMasters/slideMaster3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A7E8A-22F5-4944-8757-F3117FA9D6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80C6B-12F6-4F46-BF67-C17C25AF189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jpe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jpeg"/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jpeg"/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55"/>
            <a:ext cx="12192000" cy="6856286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489" y="6130840"/>
            <a:ext cx="2152381" cy="447619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6"/>
          <p:cNvCxnSpPr/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6"/>
          <p:cNvCxnSpPr/>
          <p:nvPr userDrawn="1"/>
        </p:nvCxnSpPr>
        <p:spPr bwMode="auto">
          <a:xfrm>
            <a:off x="13246" y="1122229"/>
            <a:ext cx="684000" cy="0"/>
          </a:xfrm>
          <a:prstGeom prst="line">
            <a:avLst/>
          </a:prstGeom>
          <a:noFill/>
          <a:ln w="25400" cap="rnd" cmpd="sng" algn="ctr">
            <a:solidFill>
              <a:srgbClr val="01599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itle 17"/>
          <p:cNvSpPr>
            <a:spLocks noGrp="1"/>
          </p:cNvSpPr>
          <p:nvPr>
            <p:ph type="title" hasCustomPrompt="1"/>
          </p:nvPr>
        </p:nvSpPr>
        <p:spPr>
          <a:xfrm>
            <a:off x="710492" y="482139"/>
            <a:ext cx="3553937" cy="1003817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5000"/>
              </a:lnSpc>
              <a:defRPr sz="3600" b="0">
                <a:solidFill>
                  <a:srgbClr val="115F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Content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968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70114" y="228600"/>
            <a:ext cx="3178629" cy="1001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Straight Connector 6"/>
          <p:cNvCxnSpPr/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2FA24A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文本框 10"/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1" y="482648"/>
            <a:ext cx="2644927" cy="63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489" y="6130840"/>
            <a:ext cx="2152381" cy="447619"/>
          </a:xfrm>
          <a:prstGeom prst="rect">
            <a:avLst/>
          </a:prstGeom>
        </p:spPr>
      </p:pic>
      <p:cxnSp>
        <p:nvCxnSpPr>
          <p:cNvPr id="9" name="Straight Connector 6"/>
          <p:cNvCxnSpPr/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6"/>
          <p:cNvCxnSpPr/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文本框 12"/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/>
          <p:cNvCxnSpPr/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6"/>
          <p:cNvCxnSpPr/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文本框 5"/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6"/>
          <p:cNvCxnSpPr/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文本框 10"/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6"/>
          <p:cNvCxnSpPr/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3489" y="6130840"/>
            <a:ext cx="2152381" cy="44761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7482528" y="3567197"/>
            <a:ext cx="36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Automation 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For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Better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Life</a:t>
            </a:r>
            <a:endParaRPr lang="zh-CN" altLang="en-US" sz="1600" b="1" kern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590790" y="3427286"/>
            <a:ext cx="5400000" cy="1714"/>
          </a:xfrm>
          <a:prstGeom prst="line">
            <a:avLst/>
          </a:prstGeom>
          <a:ln w="19050">
            <a:solidFill>
              <a:srgbClr val="005A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 userDrawn="1"/>
        </p:nvSpPr>
        <p:spPr>
          <a:xfrm>
            <a:off x="8574292" y="6360858"/>
            <a:ext cx="361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b="1" kern="0" dirty="0" smtClean="0">
                <a:solidFill>
                  <a:srgbClr val="005A97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www.hollysys.com</a:t>
            </a:r>
            <a:endParaRPr lang="zh-CN" altLang="en-US" sz="1200" b="1" kern="0" dirty="0">
              <a:solidFill>
                <a:srgbClr val="005A97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Title 17"/>
          <p:cNvSpPr>
            <a:spLocks noGrp="1"/>
          </p:cNvSpPr>
          <p:nvPr>
            <p:ph type="title" hasCustomPrompt="1"/>
          </p:nvPr>
        </p:nvSpPr>
        <p:spPr>
          <a:xfrm>
            <a:off x="7057505" y="1524391"/>
            <a:ext cx="4234070" cy="1681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5000"/>
              </a:lnSpc>
              <a:defRPr sz="4400">
                <a:solidFill>
                  <a:srgbClr val="0159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1" y="482648"/>
            <a:ext cx="2644927" cy="63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 userDrawn="1"/>
        </p:nvSpPr>
        <p:spPr>
          <a:xfrm>
            <a:off x="10410743" y="6562409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12192000" cy="6856286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613317" y="3891776"/>
            <a:ext cx="5400000" cy="1714"/>
          </a:xfrm>
          <a:prstGeom prst="line">
            <a:avLst/>
          </a:prstGeom>
          <a:ln w="19050">
            <a:solidFill>
              <a:srgbClr val="115F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7"/>
          <p:cNvSpPr>
            <a:spLocks noGrp="1"/>
          </p:cNvSpPr>
          <p:nvPr>
            <p:ph type="title" hasCustomPrompt="1"/>
          </p:nvPr>
        </p:nvSpPr>
        <p:spPr>
          <a:xfrm>
            <a:off x="483332" y="2098796"/>
            <a:ext cx="7801070" cy="1681473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5000"/>
              </a:lnSpc>
              <a:defRPr sz="4400">
                <a:solidFill>
                  <a:srgbClr val="115F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in sentence case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13317" y="4004997"/>
            <a:ext cx="1579675" cy="373923"/>
          </a:xfrm>
          <a:prstGeom prst="rect">
            <a:avLst/>
          </a:prstGeom>
        </p:spPr>
        <p:txBody>
          <a:bodyPr/>
          <a:lstStyle>
            <a:lvl1pPr>
              <a:defRPr kumimoji="0" lang="en-US" sz="1500" b="0" i="0" u="none" strike="noStrike" kern="0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</a:defRPr>
            </a:lvl1pPr>
          </a:lstStyle>
          <a:p>
            <a:pPr marL="0" marR="0" lvl="0" indent="0" defTabSz="457200" fontAlgn="base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SzTx/>
              <a:buFont typeface="Wingdings" panose="05000000000000000000" pitchFamily="2" charset="2"/>
              <a:buNone/>
            </a:pPr>
            <a:r>
              <a:rPr lang="en-US" dirty="0"/>
              <a:t>MM • DD • YY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376161" y="4004997"/>
            <a:ext cx="2783570" cy="373923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SzTx/>
              <a:buFont typeface="Wingdings" panose="05000000000000000000" pitchFamily="2" charset="2"/>
              <a:buNone/>
              <a:defRPr kumimoji="0" lang="en-US" sz="1500" b="0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defRPr>
            </a:lvl1pPr>
            <a:lvl2pPr marL="768350" indent="0" algn="r">
              <a:buNone/>
              <a:defRPr/>
            </a:lvl2pPr>
            <a:lvl3pPr marL="1377950" indent="0" algn="r">
              <a:buNone/>
              <a:defRPr/>
            </a:lvl3pPr>
            <a:lvl4pPr marL="1828165" indent="0" algn="r">
              <a:buNone/>
              <a:defRPr/>
            </a:lvl4pPr>
            <a:lvl5pPr marL="2437765" indent="0" algn="r">
              <a:buNone/>
              <a:defRPr/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First Last Name  •  Title</a:t>
            </a:r>
            <a:endParaRPr kumimoji="0" lang="en-US" altLang="zh-CN" sz="15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1" y="482648"/>
            <a:ext cx="2644927" cy="63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文本框 7"/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6"/>
          <p:cNvCxnSpPr/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3.webp"/><Relationship Id="rId1" Type="http://schemas.openxmlformats.org/officeDocument/2006/relationships/image" Target="../media/image12.web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web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tags" Target="../tags/tag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jpe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586111" y="2012626"/>
            <a:ext cx="6244851" cy="16814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rtl="0" eaLnBrk="1" fontAlgn="base" hangingPunct="1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5000" b="1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  <a:lvl2pPr algn="l" rtl="0" eaLnBrk="1" fontAlgn="base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730">
                <a:solidFill>
                  <a:srgbClr val="CC0000"/>
                </a:solidFill>
                <a:latin typeface="Arial Narrow" charset="0"/>
                <a:ea typeface="MS PGothic" panose="020B0600070205080204" charset="-128"/>
                <a:cs typeface="MS PGothic" panose="020B0600070205080204" charset="-128"/>
              </a:defRPr>
            </a:lvl2pPr>
            <a:lvl3pPr algn="l" rtl="0" eaLnBrk="1" fontAlgn="base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730">
                <a:solidFill>
                  <a:srgbClr val="CC0000"/>
                </a:solidFill>
                <a:latin typeface="Arial Narrow" charset="0"/>
                <a:ea typeface="MS PGothic" panose="020B0600070205080204" charset="-128"/>
                <a:cs typeface="MS PGothic" panose="020B0600070205080204" charset="-128"/>
              </a:defRPr>
            </a:lvl3pPr>
            <a:lvl4pPr algn="l" rtl="0" eaLnBrk="1" fontAlgn="base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730">
                <a:solidFill>
                  <a:srgbClr val="CC0000"/>
                </a:solidFill>
                <a:latin typeface="Arial Narrow" charset="0"/>
                <a:ea typeface="MS PGothic" panose="020B0600070205080204" charset="-128"/>
                <a:cs typeface="MS PGothic" panose="020B0600070205080204" charset="-128"/>
              </a:defRPr>
            </a:lvl4pPr>
            <a:lvl5pPr algn="l" rtl="0" eaLnBrk="1" fontAlgn="base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730">
                <a:solidFill>
                  <a:srgbClr val="CC0000"/>
                </a:solidFill>
                <a:latin typeface="Arial Narrow" charset="0"/>
                <a:ea typeface="MS PGothic" panose="020B0600070205080204" charset="-128"/>
                <a:cs typeface="MS PGothic" panose="020B0600070205080204" charset="-128"/>
              </a:defRPr>
            </a:lvl5pPr>
            <a:lvl6pPr marL="609600" algn="l" rtl="0" eaLnBrk="1" fontAlgn="base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730">
                <a:solidFill>
                  <a:srgbClr val="CC0000"/>
                </a:solidFill>
                <a:latin typeface="Arial Narrow" charset="0"/>
                <a:ea typeface="MS PGothic" panose="020B0600070205080204" charset="-128"/>
                <a:cs typeface="MS PGothic" panose="020B0600070205080204" charset="-128"/>
              </a:defRPr>
            </a:lvl6pPr>
            <a:lvl7pPr marL="1219200" algn="l" rtl="0" eaLnBrk="1" fontAlgn="base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730">
                <a:solidFill>
                  <a:srgbClr val="CC0000"/>
                </a:solidFill>
                <a:latin typeface="Arial Narrow" charset="0"/>
                <a:ea typeface="MS PGothic" panose="020B0600070205080204" charset="-128"/>
                <a:cs typeface="MS PGothic" panose="020B0600070205080204" charset="-128"/>
              </a:defRPr>
            </a:lvl7pPr>
            <a:lvl8pPr marL="1828165" algn="l" rtl="0" eaLnBrk="1" fontAlgn="base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730">
                <a:solidFill>
                  <a:srgbClr val="CC0000"/>
                </a:solidFill>
                <a:latin typeface="Arial Narrow" charset="0"/>
                <a:ea typeface="MS PGothic" panose="020B0600070205080204" charset="-128"/>
                <a:cs typeface="MS PGothic" panose="020B0600070205080204" charset="-128"/>
              </a:defRPr>
            </a:lvl8pPr>
            <a:lvl9pPr marL="2437765" algn="l" rtl="0" eaLnBrk="1" fontAlgn="base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730">
                <a:solidFill>
                  <a:srgbClr val="CC0000"/>
                </a:solidFill>
                <a:latin typeface="Arial Narrow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lvl="0"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115FA8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</a:t>
            </a:r>
            <a:r>
              <a:rPr kumimoji="0" sz="4400" b="0" i="0" u="none" strike="noStrike" kern="0" cap="none" spc="0" normalizeH="0" baseline="0" noProof="0" dirty="0">
                <a:ln>
                  <a:noFill/>
                </a:ln>
                <a:solidFill>
                  <a:srgbClr val="115FA8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o语言知识初级分享</a:t>
            </a:r>
            <a:endParaRPr kumimoji="0" sz="4400" b="0" i="0" u="none" strike="noStrike" kern="0" cap="none" spc="0" normalizeH="0" baseline="0" noProof="0" dirty="0">
              <a:ln>
                <a:noFill/>
              </a:ln>
              <a:solidFill>
                <a:srgbClr val="115FA8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 dirty="0" smtClean="0"/>
              <a:t>2022.10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/>
        </p:nvSpPr>
        <p:spPr>
          <a:xfrm>
            <a:off x="3376161" y="3974855"/>
            <a:ext cx="3695199" cy="37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SzTx/>
              <a:buFont typeface="Wingdings" panose="05000000000000000000" pitchFamily="2" charset="2"/>
              <a:buNone/>
              <a:defRPr kumimoji="0" lang="en-US" sz="1500" b="0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defRPr>
            </a:lvl1pPr>
            <a:lvl2pPr marL="76835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795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王彬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49580" y="198755"/>
            <a:ext cx="7429500" cy="61404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Go</a:t>
            </a:r>
            <a:r>
              <a:rPr lang="zh-CN" altLang="en-US" dirty="0">
                <a:sym typeface="+mn-ea"/>
              </a:rPr>
              <a:t>语言的特点</a:t>
            </a:r>
            <a:r>
              <a:rPr lang="en-US" altLang="zh-CN" dirty="0">
                <a:sym typeface="+mn-ea"/>
              </a:rPr>
              <a:t>_</a:t>
            </a:r>
            <a:r>
              <a:rPr lang="zh-CN" altLang="en-US" dirty="0">
                <a:sym typeface="+mn-ea"/>
              </a:rPr>
              <a:t>轻量灵活的网络</a:t>
            </a:r>
            <a:r>
              <a:rPr lang="zh-CN" altLang="en-US" dirty="0">
                <a:sym typeface="+mn-ea"/>
              </a:rPr>
              <a:t>编程</a:t>
            </a:r>
            <a:endParaRPr lang="zh-CN" altLang="en-US" dirty="0">
              <a:sym typeface="+mn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53415" y="1450340"/>
            <a:ext cx="10281920" cy="4578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内置的</a:t>
            </a:r>
            <a:r>
              <a:rPr lang="en-US" altLang="zh-CN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web</a:t>
            </a:r>
            <a:r>
              <a:rPr lang="zh-CN" alt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服务</a:t>
            </a:r>
            <a:r>
              <a:rPr lang="zh-CN" alt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支持</a:t>
            </a:r>
            <a:endParaRPr lang="zh-CN" altLang="en-US" sz="2400" dirty="0" smtClean="0">
              <a:solidFill>
                <a:srgbClr val="115FA8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indent="0">
              <a:buNone/>
            </a:pPr>
            <a:r>
              <a:rPr lang="zh-CN" altLang="en-US" sz="137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func main() {</a:t>
            </a:r>
            <a:endParaRPr lang="zh-CN" altLang="en-US" sz="1370" b="1" dirty="0" smtClean="0">
              <a:solidFill>
                <a:schemeClr val="tx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indent="0">
              <a:buNone/>
            </a:pPr>
            <a:r>
              <a:rPr lang="zh-CN" altLang="en-US" sz="137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   http.HandleFunc("/", index) // index 为向 url发送请求时，调用的函数</a:t>
            </a:r>
            <a:endParaRPr lang="zh-CN" altLang="en-US" sz="1370" b="1" dirty="0" smtClean="0">
              <a:solidFill>
                <a:schemeClr val="tx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indent="0">
              <a:buNone/>
            </a:pPr>
            <a:r>
              <a:rPr lang="zh-CN" altLang="en-US" sz="137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   log.Fatal(http.ListenAndServe("localhost:8000", nil))</a:t>
            </a:r>
            <a:endParaRPr lang="zh-CN" altLang="en-US" sz="1370" b="1" dirty="0" smtClean="0">
              <a:solidFill>
                <a:schemeClr val="tx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indent="0">
              <a:buNone/>
            </a:pPr>
            <a:r>
              <a:rPr lang="zh-CN" altLang="en-US" sz="137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}</a:t>
            </a:r>
            <a:endParaRPr lang="zh-CN" altLang="en-US" sz="1370" b="1" dirty="0" smtClean="0">
              <a:solidFill>
                <a:schemeClr val="tx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indent="0">
              <a:buNone/>
            </a:pPr>
            <a:r>
              <a:rPr lang="zh-CN" altLang="en-US" sz="137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func index(w http.ResponseWriter, r *http.Request) {</a:t>
            </a:r>
            <a:endParaRPr lang="zh-CN" altLang="en-US" sz="1370" b="1" dirty="0" smtClean="0">
              <a:solidFill>
                <a:schemeClr val="tx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indent="0">
              <a:buNone/>
            </a:pPr>
            <a:r>
              <a:rPr lang="zh-CN" altLang="en-US" sz="137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   fmt.Fprintf(w, "C语言中文网")</a:t>
            </a:r>
            <a:endParaRPr lang="zh-CN" altLang="en-US" sz="1370" b="1" dirty="0" smtClean="0">
              <a:solidFill>
                <a:schemeClr val="tx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indent="0">
              <a:buNone/>
            </a:pPr>
            <a:r>
              <a:rPr lang="zh-CN" altLang="en-US" sz="137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}</a:t>
            </a:r>
            <a:endParaRPr lang="zh-CN" altLang="en-US" sz="1370" b="1" dirty="0" smtClean="0">
              <a:solidFill>
                <a:schemeClr val="tx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indent="0">
              <a:buNone/>
            </a:pPr>
            <a:endParaRPr lang="zh-CN" altLang="en-US" sz="1370" dirty="0" smtClean="0">
              <a:solidFill>
                <a:srgbClr val="115FA8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轻量的</a:t>
            </a:r>
            <a:r>
              <a:rPr lang="en-US" altLang="zh-CN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web</a:t>
            </a:r>
            <a:r>
              <a:rPr lang="zh-CN" alt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服务</a:t>
            </a:r>
            <a:r>
              <a:rPr lang="zh-CN" alt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框架</a:t>
            </a:r>
            <a:endParaRPr lang="zh-CN" altLang="en-US" sz="2400" dirty="0" smtClean="0">
              <a:solidFill>
                <a:srgbClr val="115FA8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37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lang="en-US" altLang="zh-CN" sz="1370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lang="zh-CN" altLang="en-US" sz="137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func main() {</a:t>
            </a:r>
            <a:endParaRPr lang="zh-CN" altLang="en-US" sz="1370" b="1" dirty="0" smtClean="0">
              <a:solidFill>
                <a:schemeClr val="tx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algn="l">
              <a:buClrTx/>
              <a:buSzTx/>
              <a:buFont typeface="Arial" panose="020B0604020202020204" pitchFamily="34" charset="0"/>
              <a:buNone/>
            </a:pPr>
            <a:r>
              <a:rPr lang="zh-CN" altLang="en-US" sz="137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</a:t>
            </a:r>
            <a:r>
              <a:rPr lang="en-US" altLang="zh-CN" sz="137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   </a:t>
            </a:r>
            <a:r>
              <a:rPr lang="zh-CN" altLang="en-US" sz="137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e := echo.New()</a:t>
            </a:r>
            <a:endParaRPr lang="zh-CN" altLang="en-US" sz="1370" b="1" dirty="0" smtClean="0">
              <a:solidFill>
                <a:schemeClr val="tx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algn="l">
              <a:buClrTx/>
              <a:buSzTx/>
              <a:buFont typeface="Arial" panose="020B0604020202020204" pitchFamily="34" charset="0"/>
              <a:buNone/>
            </a:pPr>
            <a:r>
              <a:rPr lang="zh-CN" altLang="en-US" sz="137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</a:t>
            </a:r>
            <a:r>
              <a:rPr lang="en-US" altLang="zh-CN" sz="137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   </a:t>
            </a:r>
            <a:r>
              <a:rPr lang="zh-CN" altLang="en-US" sz="137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e.USE(mid1)</a:t>
            </a:r>
            <a:r>
              <a:rPr lang="en-US" altLang="zh-CN" sz="137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   // </a:t>
            </a:r>
            <a:r>
              <a:rPr lang="zh-CN" altLang="en-US" sz="137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插拔式中间件（可以做限流，可以做安全校验：如跨站点请求伪造攻击</a:t>
            </a:r>
            <a:r>
              <a:rPr lang="en-US" altLang="zh-CN" sz="137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(</a:t>
            </a:r>
            <a:r>
              <a:rPr lang="zh-CN" altLang="en-US" sz="137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CSRF</a:t>
            </a:r>
            <a:r>
              <a:rPr lang="en-US" altLang="zh-CN" sz="137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)</a:t>
            </a:r>
            <a:r>
              <a:rPr lang="zh-CN" altLang="en-US" sz="137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）</a:t>
            </a:r>
            <a:endParaRPr lang="zh-CN" altLang="en-US" sz="1370" b="1" dirty="0" smtClean="0">
              <a:solidFill>
                <a:schemeClr val="tx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algn="l">
              <a:buClrTx/>
              <a:buSzTx/>
              <a:buFont typeface="Arial" panose="020B0604020202020204" pitchFamily="34" charset="0"/>
              <a:buNone/>
            </a:pPr>
            <a:r>
              <a:rPr lang="zh-CN" altLang="en-US" sz="137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</a:t>
            </a:r>
            <a:r>
              <a:rPr lang="en-US" altLang="zh-CN" sz="137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   </a:t>
            </a:r>
            <a:r>
              <a:rPr lang="zh-CN" altLang="en-US" sz="137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e.GET("/", func(c echo.Context) error { fmt.Println(c.Request())</a:t>
            </a:r>
            <a:r>
              <a:rPr lang="en-US" altLang="zh-CN" sz="137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return nil</a:t>
            </a:r>
            <a:r>
              <a:rPr lang="zh-CN" altLang="en-US" sz="137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})</a:t>
            </a:r>
            <a:endParaRPr lang="zh-CN" altLang="en-US" sz="1370" b="1" dirty="0" smtClean="0">
              <a:solidFill>
                <a:schemeClr val="tx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algn="l">
              <a:buClrTx/>
              <a:buSzTx/>
              <a:buFont typeface="Arial" panose="020B0604020202020204" pitchFamily="34" charset="0"/>
              <a:buNone/>
            </a:pPr>
            <a:r>
              <a:rPr lang="zh-CN" altLang="en-US" sz="137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</a:t>
            </a:r>
            <a:r>
              <a:rPr lang="en-US" altLang="zh-CN" sz="137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   </a:t>
            </a:r>
            <a:r>
              <a:rPr lang="zh-CN" altLang="en-US" sz="137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e.Start(":1323")</a:t>
            </a:r>
            <a:endParaRPr lang="zh-CN" altLang="en-US" sz="1370" b="1" dirty="0" smtClean="0">
              <a:solidFill>
                <a:schemeClr val="tx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37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 </a:t>
            </a:r>
            <a:r>
              <a:rPr lang="zh-CN" altLang="en-US" sz="137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}</a:t>
            </a:r>
            <a:endParaRPr lang="zh-CN" altLang="en-US" sz="2400" dirty="0" smtClean="0">
              <a:solidFill>
                <a:schemeClr val="tx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indent="0">
              <a:buNone/>
            </a:pPr>
            <a:endPara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49580" y="198755"/>
            <a:ext cx="7429500" cy="61404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Go</a:t>
            </a:r>
            <a:r>
              <a:rPr lang="zh-CN" altLang="en-US" dirty="0">
                <a:sym typeface="+mn-ea"/>
              </a:rPr>
              <a:t>语言的特点</a:t>
            </a:r>
            <a:r>
              <a:rPr lang="en-US" altLang="zh-CN" dirty="0">
                <a:sym typeface="+mn-ea"/>
              </a:rPr>
              <a:t>_</a:t>
            </a:r>
            <a:r>
              <a:rPr lang="zh-CN" altLang="en-US" dirty="0">
                <a:sym typeface="+mn-ea"/>
              </a:rPr>
              <a:t>内置的高并发</a:t>
            </a:r>
            <a:r>
              <a:rPr lang="zh-CN" altLang="en-US" dirty="0">
                <a:sym typeface="+mn-ea"/>
              </a:rPr>
              <a:t>支持</a:t>
            </a:r>
            <a:endParaRPr lang="zh-CN" altLang="en-US" dirty="0">
              <a:sym typeface="+mn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53415" y="1450340"/>
            <a:ext cx="10281920" cy="4578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简洁的用户态线程</a:t>
            </a:r>
            <a:r>
              <a:rPr lang="en-US" altLang="zh-CN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-Go</a:t>
            </a:r>
            <a:r>
              <a:rPr lang="zh-CN" alt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协程</a:t>
            </a:r>
            <a:endParaRPr lang="zh-CN" altLang="en-US" sz="2400" dirty="0" smtClean="0">
              <a:solidFill>
                <a:srgbClr val="115FA8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algn="l">
              <a:buClrTx/>
              <a:buSzTx/>
              <a:buNone/>
            </a:pPr>
            <a:r>
              <a:rPr lang="en-US" altLang="zh-CN" sz="137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 </a:t>
            </a:r>
            <a:r>
              <a:rPr lang="zh-CN" altLang="en-US" sz="137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func dbCheck() {</a:t>
            </a:r>
            <a:endParaRPr lang="zh-CN" altLang="en-US" sz="137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algn="l">
              <a:buClrTx/>
              <a:buSzTx/>
              <a:buNone/>
            </a:pPr>
            <a:r>
              <a:rPr lang="zh-CN" altLang="en-US" sz="137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</a:t>
            </a:r>
            <a:r>
              <a:rPr lang="en-US" altLang="zh-CN" sz="137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 </a:t>
            </a:r>
            <a:r>
              <a:rPr lang="zh-CN" altLang="en-US" sz="137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for {</a:t>
            </a:r>
            <a:endParaRPr lang="zh-CN" altLang="en-US" sz="137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algn="l">
              <a:buClrTx/>
              <a:buSzTx/>
              <a:buNone/>
            </a:pPr>
            <a:r>
              <a:rPr lang="zh-CN" altLang="en-US" sz="137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    fmt.Println("hello")</a:t>
            </a:r>
            <a:endParaRPr lang="zh-CN" altLang="en-US" sz="137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algn="l">
              <a:buClrTx/>
              <a:buSzTx/>
              <a:buNone/>
            </a:pPr>
            <a:r>
              <a:rPr lang="zh-CN" altLang="en-US" sz="137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    time.Sleep(3 * time.Second)</a:t>
            </a:r>
            <a:endParaRPr lang="zh-CN" altLang="en-US" sz="137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algn="l">
              <a:buClrTx/>
              <a:buSzTx/>
              <a:buNone/>
            </a:pPr>
            <a:r>
              <a:rPr lang="zh-CN" altLang="en-US" sz="137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</a:t>
            </a:r>
            <a:r>
              <a:rPr lang="en-US" altLang="zh-CN" sz="137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 </a:t>
            </a:r>
            <a:r>
              <a:rPr lang="zh-CN" altLang="en-US" sz="137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}</a:t>
            </a:r>
            <a:endParaRPr lang="zh-CN" altLang="en-US" sz="137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algn="l">
              <a:buClrTx/>
              <a:buSzTx/>
              <a:buNone/>
            </a:pPr>
            <a:r>
              <a:rPr lang="en-US" altLang="zh-CN" sz="137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 </a:t>
            </a:r>
            <a:r>
              <a:rPr lang="zh-CN" altLang="en-US" sz="137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}</a:t>
            </a:r>
            <a:endParaRPr lang="zh-CN" altLang="en-US" sz="137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algn="l">
              <a:buClrTx/>
              <a:buSzTx/>
              <a:buNone/>
            </a:pPr>
            <a:r>
              <a:rPr lang="en-US" altLang="zh-CN" sz="137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 </a:t>
            </a:r>
            <a:r>
              <a:rPr lang="zh-CN" altLang="en-US" sz="137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func main() {</a:t>
            </a:r>
            <a:endParaRPr lang="zh-CN" altLang="en-US" sz="137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algn="l">
              <a:buClrTx/>
              <a:buSzTx/>
              <a:buNone/>
            </a:pPr>
            <a:r>
              <a:rPr lang="en-US" altLang="zh-CN" sz="137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    </a:t>
            </a:r>
            <a:r>
              <a:rPr lang="zh-CN" altLang="en-US" sz="137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go dbCheck()</a:t>
            </a:r>
            <a:endParaRPr lang="zh-CN" altLang="en-US" sz="137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algn="l">
              <a:buClrTx/>
              <a:buSzTx/>
              <a:buNone/>
            </a:pPr>
            <a:r>
              <a:rPr lang="zh-CN" altLang="en-US" sz="137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</a:t>
            </a:r>
            <a:r>
              <a:rPr lang="en-US" altLang="zh-CN" sz="137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 </a:t>
            </a:r>
            <a:r>
              <a:rPr lang="zh-CN" altLang="en-US" sz="137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fmt.Println("main")</a:t>
            </a:r>
            <a:endParaRPr lang="zh-CN" altLang="en-US" sz="137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algn="l">
              <a:buClrTx/>
              <a:buSzTx/>
              <a:buNone/>
            </a:pPr>
            <a:r>
              <a:rPr lang="en-US" altLang="zh-CN" sz="137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 </a:t>
            </a:r>
            <a:r>
              <a:rPr lang="zh-CN" altLang="en-US" sz="137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}</a:t>
            </a:r>
            <a:endParaRPr lang="zh-CN" altLang="en-US" sz="137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algn="l">
              <a:buClrTx/>
              <a:buSzTx/>
              <a:buNone/>
            </a:pPr>
            <a:endParaRPr lang="zh-CN" altLang="en-US" sz="1370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高效CSP并发模型（减少用户内核态切换提升了</a:t>
            </a:r>
            <a:r>
              <a:rPr lang="zh-CN" alt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性能）</a:t>
            </a:r>
            <a:endParaRPr lang="zh-CN" altLang="en-US" sz="2400" dirty="0" smtClean="0">
              <a:solidFill>
                <a:srgbClr val="115FA8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两个独立的并发实体通过共享的通讯 channel(管道)，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而不是通过共享内存进行通信的并发模型。</a:t>
            </a:r>
            <a:endPara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 </a:t>
            </a:r>
            <a:endParaRPr lang="zh-CN" altLang="en-US" sz="2400" dirty="0" smtClean="0">
              <a:solidFill>
                <a:srgbClr val="115FA8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indent="0">
              <a:buNone/>
            </a:pPr>
            <a:endPara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7591109" y="1792915"/>
            <a:ext cx="2298700" cy="2060264"/>
          </a:xfrm>
          <a:custGeom>
            <a:avLst/>
            <a:gdLst>
              <a:gd name="connsiteX0" fmla="*/ 0 w 2298700"/>
              <a:gd name="connsiteY0" fmla="*/ 1293498 h 2060264"/>
              <a:gd name="connsiteX1" fmla="*/ 30100 w 2298700"/>
              <a:gd name="connsiteY1" fmla="*/ 1293498 h 2060264"/>
              <a:gd name="connsiteX2" fmla="*/ 30100 w 2298700"/>
              <a:gd name="connsiteY2" fmla="*/ 2030164 h 2060264"/>
              <a:gd name="connsiteX3" fmla="*/ 2268600 w 2298700"/>
              <a:gd name="connsiteY3" fmla="*/ 2030164 h 2060264"/>
              <a:gd name="connsiteX4" fmla="*/ 2268600 w 2298700"/>
              <a:gd name="connsiteY4" fmla="*/ 1293498 h 2060264"/>
              <a:gd name="connsiteX5" fmla="*/ 2298700 w 2298700"/>
              <a:gd name="connsiteY5" fmla="*/ 1293498 h 2060264"/>
              <a:gd name="connsiteX6" fmla="*/ 2298700 w 2298700"/>
              <a:gd name="connsiteY6" fmla="*/ 2060264 h 2060264"/>
              <a:gd name="connsiteX7" fmla="*/ 0 w 2298700"/>
              <a:gd name="connsiteY7" fmla="*/ 2060264 h 2060264"/>
              <a:gd name="connsiteX8" fmla="*/ 0 w 2298700"/>
              <a:gd name="connsiteY8" fmla="*/ 0 h 2060264"/>
              <a:gd name="connsiteX9" fmla="*/ 2298700 w 2298700"/>
              <a:gd name="connsiteY9" fmla="*/ 0 h 2060264"/>
              <a:gd name="connsiteX10" fmla="*/ 2298700 w 2298700"/>
              <a:gd name="connsiteY10" fmla="*/ 498664 h 2060264"/>
              <a:gd name="connsiteX11" fmla="*/ 2268600 w 2298700"/>
              <a:gd name="connsiteY11" fmla="*/ 498664 h 2060264"/>
              <a:gd name="connsiteX12" fmla="*/ 2268600 w 2298700"/>
              <a:gd name="connsiteY12" fmla="*/ 30100 h 2060264"/>
              <a:gd name="connsiteX13" fmla="*/ 30100 w 2298700"/>
              <a:gd name="connsiteY13" fmla="*/ 30100 h 2060264"/>
              <a:gd name="connsiteX14" fmla="*/ 30100 w 2298700"/>
              <a:gd name="connsiteY14" fmla="*/ 498664 h 2060264"/>
              <a:gd name="connsiteX15" fmla="*/ 0 w 2298700"/>
              <a:gd name="connsiteY15" fmla="*/ 498664 h 206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98700" h="2060264">
                <a:moveTo>
                  <a:pt x="0" y="1293498"/>
                </a:moveTo>
                <a:lnTo>
                  <a:pt x="30100" y="1293498"/>
                </a:lnTo>
                <a:lnTo>
                  <a:pt x="30100" y="2030164"/>
                </a:lnTo>
                <a:lnTo>
                  <a:pt x="2268600" y="2030164"/>
                </a:lnTo>
                <a:lnTo>
                  <a:pt x="2268600" y="1293498"/>
                </a:lnTo>
                <a:lnTo>
                  <a:pt x="2298700" y="1293498"/>
                </a:lnTo>
                <a:lnTo>
                  <a:pt x="2298700" y="2060264"/>
                </a:lnTo>
                <a:lnTo>
                  <a:pt x="0" y="2060264"/>
                </a:lnTo>
                <a:close/>
                <a:moveTo>
                  <a:pt x="0" y="0"/>
                </a:moveTo>
                <a:lnTo>
                  <a:pt x="2298700" y="0"/>
                </a:lnTo>
                <a:lnTo>
                  <a:pt x="2298700" y="498664"/>
                </a:lnTo>
                <a:lnTo>
                  <a:pt x="2268600" y="498664"/>
                </a:lnTo>
                <a:lnTo>
                  <a:pt x="2268600" y="30100"/>
                </a:lnTo>
                <a:lnTo>
                  <a:pt x="30100" y="30100"/>
                </a:lnTo>
                <a:lnTo>
                  <a:pt x="30100" y="498664"/>
                </a:lnTo>
                <a:lnTo>
                  <a:pt x="0" y="498664"/>
                </a:lnTo>
                <a:close/>
              </a:path>
            </a:pathLst>
          </a:custGeom>
          <a:solidFill>
            <a:srgbClr val="A6D945"/>
          </a:solidFill>
          <a:ln w="25400" cap="flat" cmpd="sng" algn="ctr">
            <a:solidFill>
              <a:srgbClr val="31964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solidFill>
                  <a:srgbClr val="2E75B6"/>
                </a:solidFill>
              </a:ln>
              <a:solidFill>
                <a:srgbClr val="005FA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73079" y="2249515"/>
            <a:ext cx="3334758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en-US" altLang="zh-CN" sz="5400" b="1" dirty="0">
                <a:solidFill>
                  <a:srgbClr val="015998"/>
                </a:solidFill>
                <a:latin typeface="Arial" panose="020B0604020202020204"/>
              </a:rPr>
              <a:t>PART </a:t>
            </a:r>
            <a:r>
              <a:rPr lang="en-US" altLang="zh-CN" sz="5400" b="1" dirty="0" smtClean="0">
                <a:solidFill>
                  <a:srgbClr val="015998"/>
                </a:solidFill>
                <a:latin typeface="Arial" panose="020B0604020202020204"/>
              </a:rPr>
              <a:t>03</a:t>
            </a:r>
            <a:endParaRPr lang="zh-CN" altLang="en-US" sz="5400" b="1" dirty="0">
              <a:solidFill>
                <a:srgbClr val="015998"/>
              </a:solidFill>
              <a:latin typeface="Arial" panose="020B0604020202020204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8372159" y="3282179"/>
            <a:ext cx="736600" cy="0"/>
          </a:xfrm>
          <a:prstGeom prst="line">
            <a:avLst/>
          </a:prstGeom>
          <a:noFill/>
          <a:ln w="38100" cap="rnd" cmpd="sng" algn="ctr">
            <a:gradFill flip="none" rotWithShape="1">
              <a:gsLst>
                <a:gs pos="0">
                  <a:srgbClr val="000000">
                    <a:lumMod val="50000"/>
                    <a:lumOff val="50000"/>
                  </a:srgbClr>
                </a:gs>
                <a:gs pos="100000">
                  <a:sysClr val="window" lastClr="FFFFFF">
                    <a:lumMod val="75000"/>
                  </a:sysClr>
                </a:gs>
              </a:gsLst>
              <a:lin ang="2700000" scaled="1"/>
              <a:tileRect/>
            </a:gradFill>
            <a:prstDash val="solid"/>
            <a:round/>
          </a:ln>
          <a:effectLst/>
        </p:spPr>
      </p:cxnSp>
      <p:sp>
        <p:nvSpPr>
          <p:cNvPr id="11" name="文本框 10"/>
          <p:cNvSpPr txBox="1"/>
          <p:nvPr/>
        </p:nvSpPr>
        <p:spPr>
          <a:xfrm>
            <a:off x="7754620" y="4232910"/>
            <a:ext cx="1972310" cy="1383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en-US" altLang="zh-CN" sz="28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经典综艺体简" panose="02010609000101010101" pitchFamily="49" charset="-122"/>
                <a:sym typeface="+mn-ea"/>
              </a:rPr>
              <a:t>Go</a:t>
            </a:r>
            <a:r>
              <a:rPr lang="zh-CN" altLang="en-US" sz="28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经典综艺体简" panose="02010609000101010101" pitchFamily="49" charset="-122"/>
                <a:sym typeface="+mn-ea"/>
              </a:rPr>
              <a:t>语言基础</a:t>
            </a:r>
            <a:endParaRPr lang="zh-CN" altLang="en-US" sz="2800" b="1" kern="0" dirty="0">
              <a:solidFill>
                <a:srgbClr val="000000">
                  <a:lumMod val="75000"/>
                  <a:lumOff val="25000"/>
                </a:srgb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经典综艺体简" panose="02010609000101010101" pitchFamily="49" charset="-122"/>
            </a:endParaRPr>
          </a:p>
          <a:p>
            <a:pPr algn="ctr"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经典综艺体简" panose="02010609000101010101" pitchFamily="49" charset="-122"/>
            </a:endParaRPr>
          </a:p>
          <a:p>
            <a:pPr algn="ctr">
              <a:defRPr/>
            </a:pPr>
            <a:endParaRPr lang="zh-CN" altLang="en-US" sz="2800" b="1" dirty="0">
              <a:solidFill>
                <a:srgbClr val="000000">
                  <a:lumMod val="75000"/>
                  <a:lumOff val="25000"/>
                </a:srgb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49580" y="198755"/>
            <a:ext cx="7429500" cy="61404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Go</a:t>
            </a:r>
            <a:r>
              <a:rPr lang="zh-CN" altLang="en-US" dirty="0">
                <a:sym typeface="+mn-ea"/>
              </a:rPr>
              <a:t>语言基础</a:t>
            </a:r>
            <a:r>
              <a:rPr lang="en-US" altLang="zh-CN" dirty="0">
                <a:sym typeface="+mn-ea"/>
              </a:rPr>
              <a:t>_</a:t>
            </a:r>
            <a:r>
              <a:rPr lang="zh-CN" altLang="en-US" dirty="0">
                <a:sym typeface="+mn-ea"/>
              </a:rPr>
              <a:t>关键字</a:t>
            </a:r>
            <a:r>
              <a:rPr lang="zh-CN" altLang="en-US" dirty="0">
                <a:sym typeface="+mn-ea"/>
              </a:rPr>
              <a:t>介绍</a:t>
            </a:r>
            <a:endParaRPr lang="zh-CN" altLang="en-US" dirty="0">
              <a:sym typeface="+mn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53415" y="744855"/>
            <a:ext cx="10281920" cy="5216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1.break：break用于跳出循环</a:t>
            </a:r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indent="0">
              <a:buNone/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2.default：用于选择结构的默认选项（switch、select）</a:t>
            </a:r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indent="0">
              <a:buNone/>
            </a:pPr>
            <a:r>
              <a:rPr lang="zh-CN" altLang="en-US" sz="1200" b="1" dirty="0" smtClean="0">
                <a:solidFill>
                  <a:srgbClr val="FF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3.func：用于函数定义</a:t>
            </a:r>
            <a:endParaRPr lang="zh-CN" altLang="en-US" sz="1200" b="1" dirty="0" smtClean="0">
              <a:solidFill>
                <a:srgbClr val="FF000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indent="0">
              <a:buNone/>
            </a:pPr>
            <a:r>
              <a:rPr lang="zh-CN" altLang="en-US" sz="1200" b="1" dirty="0" smtClean="0">
                <a:solidFill>
                  <a:srgbClr val="FF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4.select：Go 中的一个控制结构，类似于用于通信的 switch 语句。每个 case 必须是一个通信操作，要么是发送要么是接收。</a:t>
            </a:r>
            <a:endParaRPr lang="zh-CN" altLang="en-US" sz="1200" b="1" dirty="0" smtClean="0">
              <a:solidFill>
                <a:srgbClr val="FF000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indent="0">
              <a:buNone/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5.case：选择结构标签</a:t>
            </a:r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indent="0">
              <a:buNone/>
            </a:pPr>
            <a:r>
              <a:rPr lang="zh-CN" altLang="en-US" sz="1200" b="1" dirty="0" smtClean="0">
                <a:solidFill>
                  <a:srgbClr val="FF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6</a:t>
            </a:r>
            <a:r>
              <a:rPr lang="zh-CN" altLang="en-US" sz="1200" dirty="0" smtClean="0">
                <a:solidFill>
                  <a:srgbClr val="FF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.</a:t>
            </a:r>
            <a:r>
              <a:rPr lang="zh-CN" altLang="en-US" sz="1200" b="1" dirty="0" smtClean="0">
                <a:solidFill>
                  <a:srgbClr val="FF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chan</a:t>
            </a:r>
            <a:r>
              <a:rPr lang="zh-CN" altLang="en-US" sz="1200" dirty="0" smtClean="0">
                <a:solidFill>
                  <a:srgbClr val="FF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：</a:t>
            </a:r>
            <a:r>
              <a:rPr lang="zh-CN" altLang="en-US" sz="1200" b="1" dirty="0" smtClean="0">
                <a:solidFill>
                  <a:srgbClr val="FF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定义channel</a:t>
            </a:r>
            <a:endParaRPr lang="zh-CN" altLang="en-US" sz="1200" dirty="0" smtClean="0">
              <a:solidFill>
                <a:srgbClr val="FF000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indent="0">
              <a:buNone/>
            </a:pPr>
            <a:r>
              <a:rPr lang="zh-CN" altLang="en-US" sz="1200" b="1" dirty="0" smtClean="0">
                <a:solidFill>
                  <a:srgbClr val="FF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7.</a:t>
            </a:r>
            <a:r>
              <a:rPr lang="zh-CN" altLang="en-US" sz="1200" b="1" dirty="0" smtClean="0">
                <a:solidFill>
                  <a:srgbClr val="FF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interface：定义接口</a:t>
            </a:r>
            <a:endParaRPr lang="zh-CN" altLang="en-US" sz="1200" b="1" dirty="0" smtClean="0">
              <a:solidFill>
                <a:srgbClr val="FF000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indent="0">
              <a:buNone/>
            </a:pPr>
            <a:r>
              <a:rPr lang="zh-CN" altLang="en-US" sz="1200" b="1" dirty="0" smtClean="0">
                <a:solidFill>
                  <a:srgbClr val="FF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8.const：定义常量</a:t>
            </a:r>
            <a:endParaRPr lang="zh-CN" altLang="en-US" sz="1200" b="1" dirty="0" smtClean="0">
              <a:solidFill>
                <a:srgbClr val="FF000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indent="0">
              <a:buNone/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9.continue：跳过本次循环</a:t>
            </a:r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indent="0">
              <a:buNone/>
            </a:pPr>
            <a:r>
              <a:rPr lang="zh-CN" altLang="en-US" sz="1200" b="1" dirty="0" smtClean="0">
                <a:solidFill>
                  <a:srgbClr val="FF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10.</a:t>
            </a:r>
            <a:r>
              <a:rPr lang="zh-CN" altLang="en-US" sz="1200" b="1" dirty="0" smtClean="0">
                <a:solidFill>
                  <a:srgbClr val="FF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defer：延迟执行函数</a:t>
            </a:r>
            <a:endParaRPr lang="zh-CN" altLang="en-US" sz="1200" b="1" dirty="0" smtClean="0">
              <a:solidFill>
                <a:srgbClr val="FF000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indent="0">
              <a:buNone/>
            </a:pPr>
            <a:r>
              <a:rPr lang="zh-CN" altLang="en-US" sz="1200" b="1" dirty="0" smtClean="0">
                <a:solidFill>
                  <a:srgbClr val="FF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11.</a:t>
            </a:r>
            <a:r>
              <a:rPr lang="zh-CN" altLang="en-US" sz="1200" b="1" dirty="0" smtClean="0">
                <a:solidFill>
                  <a:srgbClr val="FF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go：并发执行</a:t>
            </a:r>
            <a:endParaRPr lang="zh-CN" altLang="en-US" sz="1200" b="1" dirty="0" smtClean="0">
              <a:solidFill>
                <a:srgbClr val="FF000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indent="0">
              <a:buNone/>
            </a:pPr>
            <a:r>
              <a:rPr lang="zh-CN" altLang="en-US" sz="1200" b="1" dirty="0" smtClean="0">
                <a:solidFill>
                  <a:srgbClr val="FF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12.map：map类型</a:t>
            </a:r>
            <a:endParaRPr lang="zh-CN" altLang="en-US" sz="1200" b="1" dirty="0" smtClean="0">
              <a:solidFill>
                <a:srgbClr val="FF000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indent="0">
              <a:buNone/>
            </a:pPr>
            <a:r>
              <a:rPr lang="zh-CN" altLang="en-US" sz="1200" b="1" dirty="0" smtClean="0">
                <a:solidFill>
                  <a:srgbClr val="FF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13.struct：定义结构体</a:t>
            </a:r>
            <a:endParaRPr lang="zh-CN" altLang="en-US" sz="1200" b="1" dirty="0" smtClean="0">
              <a:solidFill>
                <a:srgbClr val="FF000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indent="0">
              <a:buNone/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14.switch：选择结构</a:t>
            </a:r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indent="0">
              <a:buNone/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15.if：选择结构</a:t>
            </a:r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indent="0">
              <a:buNone/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16.else：选择结构</a:t>
            </a:r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indent="0">
              <a:buNone/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17.goto：跳转语句</a:t>
            </a:r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indent="0">
              <a:buNone/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18.package：包</a:t>
            </a:r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indent="0">
              <a:buNone/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19.fallthrough：case加上它，程序会继续执行下一条，不会判断下一条case的值</a:t>
            </a:r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indent="0">
              <a:buNone/>
            </a:pPr>
            <a:r>
              <a:rPr lang="zh-CN" altLang="en-US" sz="1200" b="1" dirty="0" smtClean="0">
                <a:solidFill>
                  <a:srgbClr val="FF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20.var：定义变量，局部变量推荐通过</a:t>
            </a:r>
            <a:r>
              <a:rPr lang="en-US" altLang="zh-CN" sz="1200" b="1" dirty="0" smtClean="0">
                <a:solidFill>
                  <a:srgbClr val="FF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:= </a:t>
            </a:r>
            <a:r>
              <a:rPr lang="zh-CN" altLang="en-US" sz="1200" b="1" dirty="0" smtClean="0">
                <a:solidFill>
                  <a:srgbClr val="FF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定义</a:t>
            </a:r>
            <a:endParaRPr lang="zh-CN" altLang="en-US" sz="1200" b="1" dirty="0" smtClean="0">
              <a:solidFill>
                <a:srgbClr val="FF000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indent="0">
              <a:buNone/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21.return：返回</a:t>
            </a:r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indent="0">
              <a:buNone/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22.import：导入包</a:t>
            </a:r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indent="0">
              <a:buNone/>
            </a:pPr>
            <a:r>
              <a:rPr lang="zh-CN" altLang="en-US" sz="1200" b="1" dirty="0" smtClean="0">
                <a:solidFill>
                  <a:srgbClr val="FF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23.type：定义类型</a:t>
            </a:r>
            <a:endParaRPr lang="zh-CN" altLang="en-US" sz="1200" b="1" dirty="0" smtClean="0">
              <a:solidFill>
                <a:srgbClr val="FF000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indent="0">
              <a:buNone/>
            </a:pPr>
            <a:r>
              <a:rPr lang="zh-CN" altLang="en-US" sz="1200" b="1" dirty="0" smtClean="0">
                <a:solidFill>
                  <a:srgbClr val="FF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24.range：遍历slice、map等结构元素</a:t>
            </a:r>
            <a:endParaRPr lang="zh-CN" altLang="en-US" sz="1200" b="1" dirty="0" smtClean="0">
              <a:solidFill>
                <a:srgbClr val="FF000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indent="0">
              <a:buNone/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25.for：循环语句</a:t>
            </a:r>
            <a:endPara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49580" y="198755"/>
            <a:ext cx="7429500" cy="61404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Go</a:t>
            </a:r>
            <a:r>
              <a:rPr lang="zh-CN" altLang="en-US" dirty="0">
                <a:sym typeface="+mn-ea"/>
              </a:rPr>
              <a:t>语言基础</a:t>
            </a:r>
            <a:r>
              <a:rPr lang="en-US" altLang="zh-CN" dirty="0">
                <a:sym typeface="+mn-ea"/>
              </a:rPr>
              <a:t>_</a:t>
            </a:r>
            <a:r>
              <a:rPr lang="zh-CN" altLang="en-US" dirty="0">
                <a:sym typeface="+mn-ea"/>
              </a:rPr>
              <a:t>基础类型</a:t>
            </a:r>
            <a:r>
              <a:rPr lang="zh-CN" altLang="en-US" dirty="0">
                <a:sym typeface="+mn-ea"/>
              </a:rPr>
              <a:t>定义</a:t>
            </a:r>
            <a:endParaRPr lang="zh-CN" altLang="en-US" dirty="0">
              <a:sym typeface="+mn-ea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73100" y="1139825"/>
            <a:ext cx="10281920" cy="4578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定义变量、常量、</a:t>
            </a:r>
            <a:r>
              <a:rPr lang="zh-CN" alt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函数</a:t>
            </a:r>
            <a:endParaRPr lang="zh-CN" altLang="en-US" sz="2400" dirty="0" smtClean="0">
              <a:solidFill>
                <a:srgbClr val="115FA8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package hello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import "fmt"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const DEFAULT = "l want to eat."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func main() {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   var name = "bob"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hungry := true            // </a:t>
            </a:r>
            <a:r>
              <a:rPr lang="zh-CN" altLang="en-US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在函数内部，可以省略</a:t>
            </a: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var</a:t>
            </a:r>
            <a:r>
              <a:rPr lang="zh-CN" altLang="en-US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关键字，使用更简单的定义模式</a:t>
            </a: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if !hungry {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    	hello(name)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} else {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hello(DEFAULT)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}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}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func hello(name string) (string, error) {    // </a:t>
            </a:r>
            <a:r>
              <a:rPr lang="zh-CN" altLang="en-US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函数可以定义多返回值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fmt.Printf("hello, %s", name)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  return name, nil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}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49580" y="198755"/>
            <a:ext cx="7429500" cy="61404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Go</a:t>
            </a:r>
            <a:r>
              <a:rPr lang="zh-CN" altLang="en-US" dirty="0">
                <a:sym typeface="+mn-ea"/>
              </a:rPr>
              <a:t>语言基础</a:t>
            </a:r>
            <a:r>
              <a:rPr lang="en-US" altLang="zh-CN" dirty="0">
                <a:sym typeface="+mn-ea"/>
              </a:rPr>
              <a:t>_</a:t>
            </a:r>
            <a:r>
              <a:rPr lang="zh-CN" altLang="en-US" dirty="0">
                <a:sym typeface="+mn-ea"/>
              </a:rPr>
              <a:t>数组和切片（</a:t>
            </a:r>
            <a:r>
              <a:rPr lang="en-US" altLang="zh-CN" dirty="0">
                <a:sym typeface="+mn-ea"/>
              </a:rPr>
              <a:t>slice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>
              <a:sym typeface="+mn-ea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63575" y="1139825"/>
            <a:ext cx="11529060" cy="4578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定义数组和切片（</a:t>
            </a:r>
            <a:r>
              <a:rPr lang="en-US" altLang="zh-CN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slice</a:t>
            </a:r>
            <a:r>
              <a:rPr lang="zh-CN" alt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，可以实现类似动态数组的功能）</a:t>
            </a:r>
            <a:endParaRPr lang="zh-CN" altLang="en-US" sz="2400" dirty="0" smtClean="0">
              <a:solidFill>
                <a:srgbClr val="115FA8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package hello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func main() {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var students [3]string                // 声明一个string类型数组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var students1 = students[0:2]         // 通过数组生成一个切片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var students2 []string                // 直接声明一个切片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var students3 = make([]string, 2, 10) // </a:t>
            </a: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声明一个有长度的切片</a:t>
            </a:r>
            <a:r>
              <a:rPr lang="zh-CN" altLang="en-US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，</a:t>
            </a: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len: 2 cap: 10, len</a:t>
            </a:r>
            <a:r>
              <a:rPr lang="zh-CN" altLang="en-US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表示当前数据占用数组长度是</a:t>
            </a: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2</a:t>
            </a:r>
            <a:r>
              <a:rPr lang="zh-CN" altLang="en-US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（默认零值），</a:t>
            </a: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cap</a:t>
            </a:r>
            <a:r>
              <a:rPr lang="zh-CN" altLang="en-US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表示容量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}                                        // </a:t>
            </a:r>
            <a:r>
              <a:rPr lang="zh-CN" altLang="en-US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常用</a:t>
            </a: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make([]string, 10)</a:t>
            </a:r>
            <a:r>
              <a:rPr lang="zh-CN" altLang="en-US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定义一个切片，即</a:t>
            </a: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len</a:t>
            </a:r>
            <a:r>
              <a:rPr lang="zh-CN" altLang="en-US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和</a:t>
            </a: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cap</a:t>
            </a:r>
            <a:r>
              <a:rPr lang="zh-CN" altLang="en-US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都为</a:t>
            </a: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10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28600" lvl="0" indent="-22860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数组和切片的遍历</a:t>
            </a:r>
            <a:endParaRPr lang="zh-CN" altLang="en-US" sz="2400" dirty="0" smtClean="0">
              <a:solidFill>
                <a:srgbClr val="115FA8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package hello</a:t>
            </a:r>
            <a:endParaRPr lang="en-US" altLang="zh-CN" sz="1200" b="1" dirty="0" smtClean="0">
              <a:solidFill>
                <a:schemeClr val="tx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Font typeface="Arial" panose="020B0604020202020204" pitchFamily="34" charset="0"/>
              <a:buNone/>
            </a:pPr>
            <a:endParaRPr lang="en-US" altLang="zh-CN" sz="1200" b="1" dirty="0" smtClean="0">
              <a:solidFill>
                <a:schemeClr val="tx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import "fmt"</a:t>
            </a:r>
            <a:endParaRPr lang="en-US" altLang="zh-CN" sz="1200" b="1" dirty="0" smtClean="0">
              <a:solidFill>
                <a:schemeClr val="tx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Font typeface="Arial" panose="020B0604020202020204" pitchFamily="34" charset="0"/>
              <a:buNone/>
            </a:pPr>
            <a:endParaRPr lang="en-US" altLang="zh-CN" sz="1200" b="1" dirty="0" smtClean="0">
              <a:solidFill>
                <a:schemeClr val="tx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func main() {</a:t>
            </a:r>
            <a:endParaRPr lang="en-US" altLang="zh-CN" sz="1200" b="1" dirty="0" smtClean="0">
              <a:solidFill>
                <a:schemeClr val="tx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var students []string // 声明一个string类型</a:t>
            </a:r>
            <a:r>
              <a:rPr lang="zh-CN" altLang="en-US" sz="120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切片</a:t>
            </a:r>
            <a:endParaRPr lang="zh-CN" altLang="en-US" sz="1200" b="1" dirty="0" smtClean="0">
              <a:solidFill>
                <a:schemeClr val="tx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lang="en-US" altLang="zh-CN" sz="120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 students = append(students, "bob")</a:t>
            </a:r>
            <a:endParaRPr lang="en-US" altLang="zh-CN" sz="1200" b="1" dirty="0" smtClean="0">
              <a:solidFill>
                <a:schemeClr val="tx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for k, v := range students {              // </a:t>
            </a:r>
            <a:r>
              <a:rPr lang="zh-CN" altLang="en-US" sz="120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通过</a:t>
            </a:r>
            <a:r>
              <a:rPr lang="en-US" altLang="zh-CN" sz="120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for...range</a:t>
            </a:r>
            <a:r>
              <a:rPr lang="zh-CN" altLang="en-US" sz="120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遍历，除元素外，还可以返回索引</a:t>
            </a:r>
            <a:endParaRPr lang="en-US" altLang="zh-CN" sz="1200" b="1" dirty="0" smtClean="0">
              <a:solidFill>
                <a:schemeClr val="tx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fmt.Printf("number: %d, name: %s", k, v)</a:t>
            </a:r>
            <a:endParaRPr lang="en-US" altLang="zh-CN" sz="1200" b="1" dirty="0" smtClean="0">
              <a:solidFill>
                <a:schemeClr val="tx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}</a:t>
            </a:r>
            <a:endParaRPr lang="en-US" altLang="zh-CN" sz="1200" b="1" dirty="0" smtClean="0">
              <a:solidFill>
                <a:schemeClr val="tx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}</a:t>
            </a:r>
            <a:endParaRPr lang="en-US" altLang="zh-CN" sz="1200" b="1" dirty="0" smtClean="0">
              <a:solidFill>
                <a:schemeClr val="tx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49580" y="198755"/>
            <a:ext cx="7429500" cy="61404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Go</a:t>
            </a:r>
            <a:r>
              <a:rPr lang="zh-CN" altLang="en-US" dirty="0">
                <a:sym typeface="+mn-ea"/>
              </a:rPr>
              <a:t>语言基础</a:t>
            </a:r>
            <a:r>
              <a:rPr lang="en-US" altLang="zh-CN" dirty="0">
                <a:sym typeface="+mn-ea"/>
              </a:rPr>
              <a:t>_</a:t>
            </a:r>
            <a:r>
              <a:rPr lang="zh-CN" altLang="en-US" dirty="0">
                <a:sym typeface="+mn-ea"/>
              </a:rPr>
              <a:t>映射（</a:t>
            </a:r>
            <a:r>
              <a:rPr lang="en-US" altLang="zh-CN" dirty="0">
                <a:sym typeface="+mn-ea"/>
              </a:rPr>
              <a:t>map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>
              <a:sym typeface="+mn-ea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63575" y="1139825"/>
            <a:ext cx="10281920" cy="4578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定义和遍历</a:t>
            </a:r>
            <a:r>
              <a:rPr lang="zh-CN" alt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映射（map）</a:t>
            </a:r>
            <a:endParaRPr lang="zh-CN" altLang="en-US" sz="2400" dirty="0" smtClean="0">
              <a:solidFill>
                <a:srgbClr val="115FA8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func main() {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var mapHaiCoder = map[string]string{}          // </a:t>
            </a:r>
            <a:r>
              <a:rPr lang="zh-CN" altLang="en-US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通过字面量定义一个</a:t>
            </a: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map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var mapHaiCoder1 = make(map[string]string, 3)  // </a:t>
            </a:r>
            <a:r>
              <a:rPr lang="zh-CN" altLang="en-US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通过</a:t>
            </a: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make</a:t>
            </a:r>
            <a:r>
              <a:rPr lang="zh-CN" altLang="en-US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关键字定义一个有长度的</a:t>
            </a: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map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mapHaiCoder1["Server"] = "Golang"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for k, v := range mapHaiCoder1 {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fmt.Println(k, v)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}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}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28600" lvl="0" indent="-22860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安全的</a:t>
            </a:r>
            <a:r>
              <a:rPr lang="en-US" altLang="zh-CN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map</a:t>
            </a:r>
            <a:endParaRPr lang="en-US" altLang="zh-CN" sz="1200" dirty="0" smtClean="0">
              <a:solidFill>
                <a:schemeClr val="tx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func main() {</a:t>
            </a:r>
            <a:endParaRPr lang="en-US" altLang="zh-CN" sz="1200" b="1" dirty="0" smtClean="0">
              <a:solidFill>
                <a:schemeClr val="tx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var m sync.Map                                  // 定义一个线程安全的map</a:t>
            </a:r>
            <a:endParaRPr lang="en-US" altLang="zh-CN" sz="1200" b="1" dirty="0" smtClean="0">
              <a:solidFill>
                <a:schemeClr val="tx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m.Store("bob", 18)                              // 写入数据，不用区分类型，内部会根据类型断言</a:t>
            </a:r>
            <a:endParaRPr lang="en-US" altLang="zh-CN" sz="1200" b="1" dirty="0" smtClean="0">
              <a:solidFill>
                <a:schemeClr val="tx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age, _ := m.Load("bob")                         // 读取</a:t>
            </a:r>
            <a:r>
              <a:rPr lang="zh-CN" altLang="en-US" sz="120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数据</a:t>
            </a:r>
            <a:endParaRPr lang="en-US" altLang="zh-CN" sz="1200" b="1" dirty="0" smtClean="0">
              <a:solidFill>
                <a:schemeClr val="tx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fmt.Println(age.(int))</a:t>
            </a:r>
            <a:endParaRPr lang="en-US" altLang="zh-CN" sz="1200" b="1" dirty="0" smtClean="0">
              <a:solidFill>
                <a:schemeClr val="tx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m.Range(func(key, value interface{}) bool {     // </a:t>
            </a:r>
            <a:r>
              <a:rPr lang="zh-CN" altLang="en-US" sz="120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遍历</a:t>
            </a:r>
            <a:endParaRPr lang="en-US" altLang="zh-CN" sz="1200" b="1" dirty="0" smtClean="0">
              <a:solidFill>
                <a:schemeClr val="tx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name := key.(string)</a:t>
            </a:r>
            <a:endParaRPr lang="en-US" altLang="zh-CN" sz="1200" b="1" dirty="0" smtClean="0">
              <a:solidFill>
                <a:schemeClr val="tx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age := value.(int)</a:t>
            </a:r>
            <a:endParaRPr lang="en-US" altLang="zh-CN" sz="1200" b="1" dirty="0" smtClean="0">
              <a:solidFill>
                <a:schemeClr val="tx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return true</a:t>
            </a:r>
            <a:endParaRPr lang="en-US" altLang="zh-CN" sz="1200" b="1" dirty="0" smtClean="0">
              <a:solidFill>
                <a:schemeClr val="tx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})</a:t>
            </a:r>
            <a:endParaRPr lang="en-US" altLang="zh-CN" sz="1200" b="1" dirty="0" smtClean="0">
              <a:solidFill>
                <a:schemeClr val="tx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b="1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}</a:t>
            </a:r>
            <a:endParaRPr lang="en-US" altLang="zh-CN" sz="1200" b="1" dirty="0" smtClean="0">
              <a:solidFill>
                <a:schemeClr val="tx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49580" y="198755"/>
            <a:ext cx="7429500" cy="61404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Go</a:t>
            </a:r>
            <a:r>
              <a:rPr lang="zh-CN" altLang="en-US" dirty="0">
                <a:sym typeface="+mn-ea"/>
              </a:rPr>
              <a:t>语言基础</a:t>
            </a:r>
            <a:r>
              <a:rPr lang="en-US" altLang="zh-CN" dirty="0">
                <a:sym typeface="+mn-ea"/>
              </a:rPr>
              <a:t>_</a:t>
            </a:r>
            <a:r>
              <a:rPr lang="zh-CN" altLang="en-US" dirty="0">
                <a:sym typeface="+mn-ea"/>
              </a:rPr>
              <a:t>结构体（</a:t>
            </a:r>
            <a:r>
              <a:rPr lang="en-US" altLang="zh-CN" dirty="0">
                <a:sym typeface="+mn-ea"/>
              </a:rPr>
              <a:t>struct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>
              <a:sym typeface="+mn-ea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35000" y="812800"/>
            <a:ext cx="11355705" cy="4578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定义一个结构体，通过匿名嵌套实现与继承类似的</a:t>
            </a:r>
            <a:r>
              <a:rPr lang="zh-CN" alt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功能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type Student struct {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name string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book string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}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func (student Student) learn() {                           // </a:t>
            </a:r>
            <a:r>
              <a:rPr lang="zh-CN" altLang="en-US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方法是一种特殊的函数：访问</a:t>
            </a:r>
            <a:r>
              <a:rPr lang="zh-CN" altLang="en-US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时，需要先创建方法所属的结构体实例，</a:t>
            </a:r>
            <a:r>
              <a:rPr lang="zh-CN" altLang="en-US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调用实例方法</a:t>
            </a: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fmt.Printf("%s 在读 %s\n", student.name, student.book)  // </a:t>
            </a:r>
            <a:r>
              <a:rPr lang="zh-CN" altLang="en-US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函数可以随处调用（在包外调用需要</a:t>
            </a:r>
            <a:r>
              <a:rPr lang="zh-CN" altLang="en-US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函数名首字母</a:t>
            </a:r>
            <a:r>
              <a:rPr lang="zh-CN" altLang="en-US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大写，通过</a:t>
            </a: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</a:t>
            </a:r>
            <a:r>
              <a:rPr lang="zh-CN" altLang="en-US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包名</a:t>
            </a: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.”</a:t>
            </a:r>
            <a:r>
              <a:rPr lang="zh-CN" altLang="en-US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方式</a:t>
            </a:r>
            <a:r>
              <a:rPr lang="zh-CN" altLang="en-US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调用）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}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type People struct {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  Student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  add string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}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func main() {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student := Student{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name: "bob",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book: "如何考上好大学",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}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var people = People{Student: student}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people.learn()                                          // </a:t>
            </a:r>
            <a:r>
              <a:rPr lang="zh-CN" altLang="en-US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通过</a:t>
            </a: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People</a:t>
            </a:r>
            <a:r>
              <a:rPr lang="zh-CN" altLang="en-US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调用</a:t>
            </a: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Student</a:t>
            </a:r>
            <a:r>
              <a:rPr lang="zh-CN" altLang="en-US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的</a:t>
            </a: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learn</a:t>
            </a:r>
            <a:r>
              <a:rPr lang="zh-CN" altLang="en-US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方法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}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49580" y="198755"/>
            <a:ext cx="7429500" cy="61404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Go</a:t>
            </a:r>
            <a:r>
              <a:rPr lang="zh-CN" altLang="en-US" dirty="0">
                <a:sym typeface="+mn-ea"/>
              </a:rPr>
              <a:t>语言基础</a:t>
            </a:r>
            <a:r>
              <a:rPr lang="en-US" altLang="zh-CN" dirty="0">
                <a:sym typeface="+mn-ea"/>
              </a:rPr>
              <a:t>_</a:t>
            </a:r>
            <a:r>
              <a:rPr lang="zh-CN" altLang="en-US" dirty="0">
                <a:sym typeface="+mn-ea"/>
              </a:rPr>
              <a:t>接口（</a:t>
            </a:r>
            <a:r>
              <a:rPr lang="en-US" altLang="zh-CN" dirty="0">
                <a:sym typeface="+mn-ea"/>
              </a:rPr>
              <a:t>interface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>
              <a:sym typeface="+mn-ea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35000" y="812800"/>
            <a:ext cx="11355705" cy="4578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定义一个接口和子</a:t>
            </a:r>
            <a:r>
              <a:rPr lang="zh-CN" alt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类型</a:t>
            </a:r>
            <a:endParaRPr lang="zh-CN" altLang="en-US" sz="2400" dirty="0" smtClean="0">
              <a:solidFill>
                <a:srgbClr val="115FA8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type Study interface {                      // 定义一个接口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learn()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}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type Student struct {                      // 定义一个</a:t>
            </a:r>
            <a:r>
              <a:rPr lang="zh-CN" altLang="en-US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结构体</a:t>
            </a: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，并实现接口Study的learn方法</a:t>
            </a:r>
            <a:r>
              <a:rPr lang="zh-CN" altLang="en-US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（结构体包含接口的全部方法，即表示实现了该</a:t>
            </a:r>
            <a:r>
              <a:rPr lang="zh-CN" altLang="en-US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接口）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name string                             // </a:t>
            </a:r>
            <a:r>
              <a:rPr lang="zh-CN" altLang="en-US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空接口类型</a:t>
            </a: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interface{}, </a:t>
            </a:r>
            <a:r>
              <a:rPr lang="zh-CN" altLang="en-US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用途类似</a:t>
            </a: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java</a:t>
            </a:r>
            <a:r>
              <a:rPr lang="zh-CN" altLang="en-US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中的</a:t>
            </a: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Object</a:t>
            </a:r>
            <a:r>
              <a:rPr lang="zh-CN" altLang="en-US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类，可接受任意类型对象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book string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}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func (student Student) learn() {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fmt.Printf("%s 在读 %s\n", student.name, student.book)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}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func main() {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student1 := Student{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name: "bob",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book: "如何考上好大学",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}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student1.learn()                         // </a:t>
            </a:r>
            <a:r>
              <a:rPr lang="zh-CN" altLang="en-US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结构体直接调用自己的</a:t>
            </a: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learn</a:t>
            </a:r>
            <a:r>
              <a:rPr lang="zh-CN" altLang="en-US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方法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var study Study                          // 定义一个接口类型变量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study = student1                         // </a:t>
            </a:r>
            <a:r>
              <a:rPr lang="zh-CN" altLang="en-US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将</a:t>
            </a: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Student </a:t>
            </a:r>
            <a:r>
              <a:rPr lang="zh-CN" altLang="en-US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类型的变量赋值给接口类型变量</a:t>
            </a: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Study 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study.learn()                            // 调用接口的learn方法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}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49580" y="198755"/>
            <a:ext cx="7429500" cy="61404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Go</a:t>
            </a:r>
            <a:r>
              <a:rPr lang="zh-CN" altLang="en-US" dirty="0">
                <a:sym typeface="+mn-ea"/>
              </a:rPr>
              <a:t>语言基础</a:t>
            </a:r>
            <a:r>
              <a:rPr lang="en-US" altLang="zh-CN" dirty="0">
                <a:sym typeface="+mn-ea"/>
              </a:rPr>
              <a:t>_</a:t>
            </a:r>
            <a:r>
              <a:rPr lang="zh-CN" altLang="en-US" dirty="0">
                <a:sym typeface="+mn-ea"/>
              </a:rPr>
              <a:t>异常（</a:t>
            </a:r>
            <a:r>
              <a:rPr lang="en-US" altLang="zh-CN" dirty="0">
                <a:sym typeface="+mn-ea"/>
              </a:rPr>
              <a:t>panic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>
              <a:sym typeface="+mn-ea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35000" y="812800"/>
            <a:ext cx="11355705" cy="4578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抛出并扑获一个异常</a:t>
            </a:r>
            <a:r>
              <a:rPr lang="en-US" altLang="zh-CN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panic</a:t>
            </a:r>
            <a:r>
              <a:rPr lang="zh-CN" alt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（发生了严重故障，程序即将崩溃）</a:t>
            </a:r>
            <a:endParaRPr lang="en-US" altLang="zh-CN" sz="1200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4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func main() {</a:t>
            </a:r>
            <a:endParaRPr lang="en-US" altLang="zh-CN" sz="14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4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catchPanic()</a:t>
            </a:r>
            <a:endParaRPr lang="en-US" altLang="zh-CN" sz="14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4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fmt.Println("test catch panic end.")</a:t>
            </a:r>
            <a:endParaRPr lang="en-US" altLang="zh-CN" sz="14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4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}</a:t>
            </a:r>
            <a:endParaRPr lang="en-US" altLang="zh-CN" sz="14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endParaRPr lang="en-US" altLang="zh-CN" sz="14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4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func catchPanic() {</a:t>
            </a:r>
            <a:endParaRPr lang="en-US" altLang="zh-CN" sz="14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4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defer func() {                           // </a:t>
            </a:r>
            <a:r>
              <a:rPr lang="zh-CN" altLang="en-US" sz="14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延迟调用，在函数结束前一定会被调用，常被用来做资源释放，异常处理</a:t>
            </a:r>
            <a:endParaRPr lang="en-US" altLang="zh-CN" sz="14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4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err := recover()</a:t>
            </a:r>
            <a:endParaRPr lang="en-US" altLang="zh-CN" sz="14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4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if err != nil {</a:t>
            </a:r>
            <a:endParaRPr lang="en-US" altLang="zh-CN" sz="14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4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	fmt.Println("recover panic", err)</a:t>
            </a:r>
            <a:endParaRPr lang="en-US" altLang="zh-CN" sz="14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4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}</a:t>
            </a:r>
            <a:endParaRPr lang="en-US" altLang="zh-CN" sz="14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4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}()</a:t>
            </a:r>
            <a:endParaRPr lang="en-US" altLang="zh-CN" sz="14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4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testPanic()</a:t>
            </a:r>
            <a:endParaRPr lang="en-US" altLang="zh-CN" sz="14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4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fmt.Println("test panic end.")</a:t>
            </a:r>
            <a:endParaRPr lang="en-US" altLang="zh-CN" sz="14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4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}</a:t>
            </a:r>
            <a:endParaRPr lang="en-US" altLang="zh-CN" sz="14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endParaRPr lang="en-US" altLang="zh-CN" sz="14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4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func testPanic() {</a:t>
            </a:r>
            <a:endParaRPr lang="en-US" altLang="zh-CN" sz="14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4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panic(123)</a:t>
            </a:r>
            <a:endParaRPr lang="en-US" altLang="zh-CN" sz="14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4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}</a:t>
            </a:r>
            <a:endParaRPr lang="en-US" altLang="zh-CN" sz="1400" b="1" dirty="0" smtClean="0">
              <a:solidFill>
                <a:srgbClr val="115FA8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298059" y="1643872"/>
            <a:ext cx="2476901" cy="696151"/>
            <a:chOff x="3799246" y="1097423"/>
            <a:chExt cx="2176983" cy="674078"/>
          </a:xfrm>
        </p:grpSpPr>
        <p:sp>
          <p:nvSpPr>
            <p:cNvPr id="4" name="椭圆 3"/>
            <p:cNvSpPr/>
            <p:nvPr/>
          </p:nvSpPr>
          <p:spPr>
            <a:xfrm>
              <a:off x="3799246" y="1097423"/>
              <a:ext cx="737774" cy="674078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rPr>
                <a:t>1.</a:t>
              </a:r>
              <a:endParaRPr kumimoji="0" lang="zh-CN" altLang="en-US" sz="40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419986" y="1192865"/>
              <a:ext cx="1556243" cy="44577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经典综艺体简" panose="02010609000101010101" pitchFamily="49" charset="-122"/>
                </a:rPr>
                <a:t>Go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经典综艺体简" panose="02010609000101010101" pitchFamily="49" charset="-122"/>
                </a:rPr>
                <a:t>语言介绍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298059" y="2628514"/>
            <a:ext cx="2476902" cy="696151"/>
            <a:chOff x="3799246" y="1097423"/>
            <a:chExt cx="2176983" cy="674078"/>
          </a:xfrm>
        </p:grpSpPr>
        <p:sp>
          <p:nvSpPr>
            <p:cNvPr id="9" name="椭圆 8"/>
            <p:cNvSpPr/>
            <p:nvPr/>
          </p:nvSpPr>
          <p:spPr>
            <a:xfrm>
              <a:off x="3799246" y="1097423"/>
              <a:ext cx="882693" cy="674078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rPr>
                <a:t>2.</a:t>
              </a:r>
              <a:endParaRPr kumimoji="0" lang="zh-CN" altLang="en-US" sz="40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419986" y="1203660"/>
              <a:ext cx="1556243" cy="44577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218565">
                <a:defRPr/>
              </a:pPr>
              <a:r>
                <a:rPr lang="en-US" altLang="zh-CN" sz="2400" b="1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经典综艺体简" panose="02010609000101010101" pitchFamily="49" charset="-122"/>
                </a:rPr>
                <a:t>Go</a:t>
              </a:r>
              <a:r>
                <a:rPr lang="zh-CN" altLang="en-US" sz="2400" b="1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经典综艺体简" panose="02010609000101010101" pitchFamily="49" charset="-122"/>
                </a:rPr>
                <a:t>语言</a:t>
              </a:r>
              <a:r>
                <a:rPr lang="zh-CN" altLang="en-US" sz="2400" b="1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经典综艺体简" panose="02010609000101010101" pitchFamily="49" charset="-122"/>
                </a:rPr>
                <a:t>特点</a:t>
              </a:r>
              <a:endParaRPr lang="zh-CN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298058" y="3515442"/>
            <a:ext cx="3109088" cy="696151"/>
            <a:chOff x="3799245" y="1097423"/>
            <a:chExt cx="2732620" cy="674078"/>
          </a:xfrm>
        </p:grpSpPr>
        <p:sp>
          <p:nvSpPr>
            <p:cNvPr id="14" name="椭圆 13"/>
            <p:cNvSpPr/>
            <p:nvPr/>
          </p:nvSpPr>
          <p:spPr>
            <a:xfrm>
              <a:off x="3799245" y="1097423"/>
              <a:ext cx="882694" cy="674078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rPr>
                <a:t>3.</a:t>
              </a:r>
              <a:endParaRPr kumimoji="0" lang="zh-CN" altLang="en-US" sz="40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419986" y="1203025"/>
              <a:ext cx="2111879" cy="44577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218565">
                <a:defRPr/>
              </a:pPr>
              <a:r>
                <a:rPr lang="en-US" altLang="zh-CN" sz="2400" b="1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经典综艺体简" panose="02010609000101010101" pitchFamily="49" charset="-122"/>
                </a:rPr>
                <a:t>Go</a:t>
              </a:r>
              <a:r>
                <a:rPr lang="zh-CN" altLang="en-US" sz="2400" b="1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经典综艺体简" panose="02010609000101010101" pitchFamily="49" charset="-122"/>
                </a:rPr>
                <a:t>语言</a:t>
              </a:r>
              <a:r>
                <a:rPr lang="zh-CN" altLang="en-US" sz="2400" b="1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经典综艺体简" panose="02010609000101010101" pitchFamily="49" charset="-122"/>
                </a:rPr>
                <a:t>基础</a:t>
              </a:r>
              <a:endParaRPr lang="zh-CN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209526" y="5207030"/>
            <a:ext cx="3829803" cy="696151"/>
            <a:chOff x="3799246" y="1097423"/>
            <a:chExt cx="3366067" cy="674078"/>
          </a:xfrm>
        </p:grpSpPr>
        <p:sp>
          <p:nvSpPr>
            <p:cNvPr id="19" name="椭圆 18"/>
            <p:cNvSpPr/>
            <p:nvPr/>
          </p:nvSpPr>
          <p:spPr>
            <a:xfrm>
              <a:off x="3799246" y="1097423"/>
              <a:ext cx="882693" cy="674078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rPr>
                <a:t>5.</a:t>
              </a:r>
              <a:endParaRPr kumimoji="0" lang="zh-CN" altLang="en-US" sz="40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497798" y="1204295"/>
              <a:ext cx="2667515" cy="44577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 defTabSz="1218565">
                <a:defRPr/>
              </a:pPr>
              <a:r>
                <a:rPr lang="en-US" altLang="zh-CN" sz="2400" b="1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经典综艺体简" panose="02010609000101010101" pitchFamily="49" charset="-122"/>
                  <a:sym typeface="+mn-ea"/>
                </a:rPr>
                <a:t>Go</a:t>
              </a:r>
              <a:r>
                <a:rPr lang="zh-CN" altLang="en-US" sz="2400" b="1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经典综艺体简" panose="02010609000101010101" pitchFamily="49" charset="-122"/>
                  <a:sym typeface="+mn-ea"/>
                </a:rPr>
                <a:t>工具链和常用</a:t>
              </a:r>
              <a:r>
                <a:rPr lang="zh-CN" altLang="en-US" sz="2400" b="1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经典综艺体简" panose="02010609000101010101" pitchFamily="49" charset="-122"/>
                  <a:sym typeface="+mn-ea"/>
                </a:rPr>
                <a:t>框架</a:t>
              </a:r>
              <a:endParaRPr lang="zh-CN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经典综艺体简" panose="02010609000101010101" pitchFamily="49" charset="-122"/>
                <a:sym typeface="+mn-ea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510793" y="4511358"/>
            <a:ext cx="3005503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 defTabSz="1218565">
              <a:defRPr/>
            </a:pPr>
            <a:r>
              <a:rPr lang="en-US" altLang="zh-CN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经典综艺体简" panose="02010609000101010101" pitchFamily="49" charset="-122"/>
                <a:sym typeface="+mn-ea"/>
              </a:rPr>
              <a:t>   Go</a:t>
            </a:r>
            <a:r>
              <a:rPr lang="zh-CN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经典综艺体简" panose="02010609000101010101" pitchFamily="49" charset="-122"/>
                <a:sym typeface="+mn-ea"/>
              </a:rPr>
              <a:t>语言核心</a:t>
            </a:r>
            <a:r>
              <a:rPr lang="zh-CN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经典综艺体简" panose="02010609000101010101" pitchFamily="49" charset="-122"/>
                <a:sym typeface="+mn-ea"/>
              </a:rPr>
              <a:t>编程</a:t>
            </a:r>
            <a:endParaRPr lang="zh-CN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经典综艺体简" panose="02010609000101010101" pitchFamily="49" charset="-122"/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216084" y="4416142"/>
            <a:ext cx="1004300" cy="696151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4.</a:t>
            </a:r>
            <a:endParaRPr kumimoji="0" lang="zh-CN" altLang="en-US" sz="4000" b="0" i="1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49580" y="198755"/>
            <a:ext cx="7429500" cy="61404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Go</a:t>
            </a:r>
            <a:r>
              <a:rPr lang="zh-CN" altLang="en-US" dirty="0">
                <a:sym typeface="+mn-ea"/>
              </a:rPr>
              <a:t>语言基础</a:t>
            </a:r>
            <a:r>
              <a:rPr lang="en-US" altLang="zh-CN" dirty="0">
                <a:sym typeface="+mn-ea"/>
              </a:rPr>
              <a:t>_</a:t>
            </a:r>
            <a:r>
              <a:rPr lang="zh-CN" altLang="en-US" dirty="0">
                <a:sym typeface="+mn-ea"/>
              </a:rPr>
              <a:t>错误（</a:t>
            </a:r>
            <a:r>
              <a:rPr lang="en-US" altLang="zh-CN" dirty="0">
                <a:sym typeface="+mn-ea"/>
              </a:rPr>
              <a:t>Error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>
              <a:sym typeface="+mn-ea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44525" y="1139825"/>
            <a:ext cx="11355705" cy="4578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相比于</a:t>
            </a:r>
            <a:r>
              <a:rPr lang="en-US" altLang="zh-CN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panic</a:t>
            </a:r>
            <a:r>
              <a:rPr lang="zh-CN" alt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的不可控，更推荐使用</a:t>
            </a:r>
            <a:r>
              <a:rPr lang="en-US" altLang="zh-CN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error</a:t>
            </a:r>
            <a:endParaRPr lang="zh-CN" altLang="en-US" sz="2400" dirty="0" smtClean="0">
              <a:solidFill>
                <a:srgbClr val="115FA8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endParaRPr lang="en-US" altLang="zh-CN" sz="1200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endParaRPr lang="en-US" altLang="zh-CN" sz="1600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6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func main() {</a:t>
            </a:r>
            <a:endParaRPr lang="en-US" altLang="zh-CN" sz="16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6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if err := testError(); err != nil {       // ok-idiom</a:t>
            </a:r>
            <a:r>
              <a:rPr lang="zh-CN" altLang="en-US" sz="16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的模式，通过多返回值中的最后一个名为</a:t>
            </a:r>
            <a:r>
              <a:rPr lang="en-US" altLang="zh-CN" sz="16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ok</a:t>
            </a:r>
            <a:r>
              <a:rPr lang="zh-CN" altLang="en-US" sz="16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的布</a:t>
            </a:r>
            <a:endParaRPr lang="zh-CN" altLang="en-US" sz="16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zh-CN" altLang="en-US" sz="16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lang="en-US" altLang="zh-CN" sz="16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                                          // </a:t>
            </a:r>
            <a:r>
              <a:rPr lang="zh-CN" altLang="en-US" sz="16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尔值，或者</a:t>
            </a:r>
            <a:r>
              <a:rPr lang="en-US" altLang="zh-CN" sz="16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err</a:t>
            </a:r>
            <a:r>
              <a:rPr lang="zh-CN" altLang="en-US" sz="16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类型是否为空判断操作是否成功</a:t>
            </a:r>
            <a:endParaRPr lang="en-US" altLang="zh-CN" sz="16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6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fmt.Printf("test Error, %v", err)</a:t>
            </a:r>
            <a:endParaRPr lang="en-US" altLang="zh-CN" sz="16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6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}</a:t>
            </a:r>
            <a:endParaRPr lang="en-US" altLang="zh-CN" sz="16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6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}</a:t>
            </a:r>
            <a:endParaRPr lang="en-US" altLang="zh-CN" sz="16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endParaRPr lang="en-US" altLang="zh-CN" sz="16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6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func testError() error {</a:t>
            </a:r>
            <a:endParaRPr lang="en-US" altLang="zh-CN" sz="16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6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return errors.New("test Error")</a:t>
            </a:r>
            <a:endParaRPr lang="en-US" altLang="zh-CN" sz="16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6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}</a:t>
            </a:r>
            <a:endParaRPr lang="en-US" altLang="zh-CN" sz="16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indent="0" algn="l">
              <a:buClrTx/>
              <a:buSzTx/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rgbClr val="115FA8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indent="0" algn="l">
              <a:buClrTx/>
              <a:buSzTx/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rgbClr val="115FA8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49580" y="198755"/>
            <a:ext cx="7429500" cy="61404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Go</a:t>
            </a:r>
            <a:r>
              <a:rPr lang="zh-CN" altLang="en-US" dirty="0">
                <a:sym typeface="+mn-ea"/>
              </a:rPr>
              <a:t>语言基础</a:t>
            </a:r>
            <a:r>
              <a:rPr lang="en-US" altLang="zh-CN" dirty="0">
                <a:sym typeface="+mn-ea"/>
              </a:rPr>
              <a:t>_</a:t>
            </a:r>
            <a:r>
              <a:rPr lang="zh-CN" altLang="en-US" dirty="0">
                <a:sym typeface="+mn-ea"/>
              </a:rPr>
              <a:t>错误（</a:t>
            </a:r>
            <a:r>
              <a:rPr lang="en-US" altLang="zh-CN" dirty="0">
                <a:sym typeface="+mn-ea"/>
              </a:rPr>
              <a:t>Error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>
              <a:sym typeface="+mn-ea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35000" y="812800"/>
            <a:ext cx="11355705" cy="4578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自定义</a:t>
            </a:r>
            <a:r>
              <a:rPr lang="en-US" altLang="zh-CN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Error</a:t>
            </a:r>
            <a:endParaRPr lang="en-US" altLang="zh-CN" sz="2400" dirty="0" smtClean="0">
              <a:solidFill>
                <a:srgbClr val="115FA8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func main() {</a:t>
            </a:r>
            <a:endParaRPr lang="en-US" altLang="zh-CN" sz="14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if err := testMyError(); err != nil {</a:t>
            </a:r>
            <a:endParaRPr lang="en-US" altLang="zh-CN" sz="14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fmt.Printf("test Error, %v", err)</a:t>
            </a:r>
            <a:endParaRPr lang="en-US" altLang="zh-CN" sz="14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}</a:t>
            </a:r>
            <a:endParaRPr lang="en-US" altLang="zh-CN" sz="14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}</a:t>
            </a:r>
            <a:endParaRPr lang="en-US" altLang="zh-CN" sz="14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Font typeface="Arial" panose="020B0604020202020204" pitchFamily="34" charset="0"/>
              <a:buNone/>
            </a:pPr>
            <a:endParaRPr lang="en-US" altLang="zh-CN" sz="14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func testMyError() error {</a:t>
            </a:r>
            <a:endParaRPr lang="en-US" altLang="zh-CN" sz="14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return &amp;FileNotFoundErr</a:t>
            </a:r>
            <a:endParaRPr lang="en-US" altLang="zh-CN" sz="14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}</a:t>
            </a:r>
            <a:endParaRPr lang="en-US" altLang="zh-CN" sz="14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Font typeface="Arial" panose="020B0604020202020204" pitchFamily="34" charset="0"/>
              <a:buNone/>
            </a:pPr>
            <a:endParaRPr lang="en-US" altLang="zh-CN" sz="14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var FileNotFoundErr = MyError{0, "file not found"}</a:t>
            </a:r>
            <a:endParaRPr lang="en-US" altLang="zh-CN" sz="14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Font typeface="Arial" panose="020B0604020202020204" pitchFamily="34" charset="0"/>
              <a:buNone/>
            </a:pPr>
            <a:endParaRPr lang="en-US" altLang="zh-CN" sz="14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type MyError struct {</a:t>
            </a:r>
            <a:endParaRPr lang="en-US" altLang="zh-CN" sz="14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errorCode int</a:t>
            </a:r>
            <a:endParaRPr lang="en-US" altLang="zh-CN" sz="14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msg       string</a:t>
            </a:r>
            <a:endParaRPr lang="en-US" altLang="zh-CN" sz="14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}</a:t>
            </a:r>
            <a:endParaRPr lang="en-US" altLang="zh-CN" sz="14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Font typeface="Arial" panose="020B0604020202020204" pitchFamily="34" charset="0"/>
              <a:buNone/>
            </a:pPr>
            <a:endParaRPr lang="en-US" altLang="zh-CN" sz="14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func (err *MyError) Error() string {</a:t>
            </a:r>
            <a:endParaRPr lang="en-US" altLang="zh-CN" sz="14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return err.msg</a:t>
            </a:r>
            <a:endParaRPr lang="en-US" altLang="zh-CN" sz="14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}</a:t>
            </a:r>
            <a:endParaRPr lang="en-US" altLang="zh-CN" sz="14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49580" y="198755"/>
            <a:ext cx="7429500" cy="61404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Go</a:t>
            </a:r>
            <a:r>
              <a:rPr lang="zh-CN" altLang="en-US" dirty="0">
                <a:sym typeface="+mn-ea"/>
              </a:rPr>
              <a:t>语言基础</a:t>
            </a:r>
            <a:r>
              <a:rPr lang="en-US" altLang="zh-CN" dirty="0">
                <a:sym typeface="+mn-ea"/>
              </a:rPr>
              <a:t>_</a:t>
            </a:r>
            <a:r>
              <a:rPr lang="zh-CN" altLang="en-US" dirty="0">
                <a:sym typeface="+mn-ea"/>
              </a:rPr>
              <a:t>其他</a:t>
            </a:r>
            <a:r>
              <a:rPr lang="zh-CN" altLang="en-US" dirty="0">
                <a:sym typeface="+mn-ea"/>
              </a:rPr>
              <a:t>特性</a:t>
            </a:r>
            <a:endParaRPr lang="zh-CN" altLang="en-US" dirty="0">
              <a:sym typeface="+mn-ea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35000" y="1014095"/>
            <a:ext cx="11355705" cy="4377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类型转换</a:t>
            </a:r>
            <a:endParaRPr lang="zh-CN" altLang="en-US" sz="2400" dirty="0" smtClean="0">
              <a:solidFill>
                <a:srgbClr val="115FA8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r>
              <a:rPr lang="zh-CN" alt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包</a:t>
            </a:r>
            <a:r>
              <a:rPr lang="zh-CN" alt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管理</a:t>
            </a:r>
            <a:endParaRPr lang="zh-CN" altLang="en-US" sz="2400" dirty="0" smtClean="0">
              <a:solidFill>
                <a:srgbClr val="115FA8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反射</a:t>
            </a:r>
            <a:endParaRPr lang="zh-CN" altLang="en-US" sz="2400" dirty="0" smtClean="0">
              <a:solidFill>
                <a:schemeClr val="accent3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函数的高级使用：匿名函数、函数闭包</a:t>
            </a:r>
            <a:endParaRPr lang="zh-CN" altLang="en-US" sz="2400" dirty="0" smtClean="0">
              <a:solidFill>
                <a:schemeClr val="accent3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115FA8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Font typeface="Arial" panose="020B0604020202020204" pitchFamily="34" charset="0"/>
              <a:buNone/>
            </a:pPr>
            <a:endParaRPr lang="en-US" altLang="zh-CN" sz="14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7591109" y="1792915"/>
            <a:ext cx="2298700" cy="2060264"/>
          </a:xfrm>
          <a:custGeom>
            <a:avLst/>
            <a:gdLst>
              <a:gd name="connsiteX0" fmla="*/ 0 w 2298700"/>
              <a:gd name="connsiteY0" fmla="*/ 1293498 h 2060264"/>
              <a:gd name="connsiteX1" fmla="*/ 30100 w 2298700"/>
              <a:gd name="connsiteY1" fmla="*/ 1293498 h 2060264"/>
              <a:gd name="connsiteX2" fmla="*/ 30100 w 2298700"/>
              <a:gd name="connsiteY2" fmla="*/ 2030164 h 2060264"/>
              <a:gd name="connsiteX3" fmla="*/ 2268600 w 2298700"/>
              <a:gd name="connsiteY3" fmla="*/ 2030164 h 2060264"/>
              <a:gd name="connsiteX4" fmla="*/ 2268600 w 2298700"/>
              <a:gd name="connsiteY4" fmla="*/ 1293498 h 2060264"/>
              <a:gd name="connsiteX5" fmla="*/ 2298700 w 2298700"/>
              <a:gd name="connsiteY5" fmla="*/ 1293498 h 2060264"/>
              <a:gd name="connsiteX6" fmla="*/ 2298700 w 2298700"/>
              <a:gd name="connsiteY6" fmla="*/ 2060264 h 2060264"/>
              <a:gd name="connsiteX7" fmla="*/ 0 w 2298700"/>
              <a:gd name="connsiteY7" fmla="*/ 2060264 h 2060264"/>
              <a:gd name="connsiteX8" fmla="*/ 0 w 2298700"/>
              <a:gd name="connsiteY8" fmla="*/ 0 h 2060264"/>
              <a:gd name="connsiteX9" fmla="*/ 2298700 w 2298700"/>
              <a:gd name="connsiteY9" fmla="*/ 0 h 2060264"/>
              <a:gd name="connsiteX10" fmla="*/ 2298700 w 2298700"/>
              <a:gd name="connsiteY10" fmla="*/ 498664 h 2060264"/>
              <a:gd name="connsiteX11" fmla="*/ 2268600 w 2298700"/>
              <a:gd name="connsiteY11" fmla="*/ 498664 h 2060264"/>
              <a:gd name="connsiteX12" fmla="*/ 2268600 w 2298700"/>
              <a:gd name="connsiteY12" fmla="*/ 30100 h 2060264"/>
              <a:gd name="connsiteX13" fmla="*/ 30100 w 2298700"/>
              <a:gd name="connsiteY13" fmla="*/ 30100 h 2060264"/>
              <a:gd name="connsiteX14" fmla="*/ 30100 w 2298700"/>
              <a:gd name="connsiteY14" fmla="*/ 498664 h 2060264"/>
              <a:gd name="connsiteX15" fmla="*/ 0 w 2298700"/>
              <a:gd name="connsiteY15" fmla="*/ 498664 h 206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98700" h="2060264">
                <a:moveTo>
                  <a:pt x="0" y="1293498"/>
                </a:moveTo>
                <a:lnTo>
                  <a:pt x="30100" y="1293498"/>
                </a:lnTo>
                <a:lnTo>
                  <a:pt x="30100" y="2030164"/>
                </a:lnTo>
                <a:lnTo>
                  <a:pt x="2268600" y="2030164"/>
                </a:lnTo>
                <a:lnTo>
                  <a:pt x="2268600" y="1293498"/>
                </a:lnTo>
                <a:lnTo>
                  <a:pt x="2298700" y="1293498"/>
                </a:lnTo>
                <a:lnTo>
                  <a:pt x="2298700" y="2060264"/>
                </a:lnTo>
                <a:lnTo>
                  <a:pt x="0" y="2060264"/>
                </a:lnTo>
                <a:close/>
                <a:moveTo>
                  <a:pt x="0" y="0"/>
                </a:moveTo>
                <a:lnTo>
                  <a:pt x="2298700" y="0"/>
                </a:lnTo>
                <a:lnTo>
                  <a:pt x="2298700" y="498664"/>
                </a:lnTo>
                <a:lnTo>
                  <a:pt x="2268600" y="498664"/>
                </a:lnTo>
                <a:lnTo>
                  <a:pt x="2268600" y="30100"/>
                </a:lnTo>
                <a:lnTo>
                  <a:pt x="30100" y="30100"/>
                </a:lnTo>
                <a:lnTo>
                  <a:pt x="30100" y="498664"/>
                </a:lnTo>
                <a:lnTo>
                  <a:pt x="0" y="498664"/>
                </a:lnTo>
                <a:close/>
              </a:path>
            </a:pathLst>
          </a:custGeom>
          <a:solidFill>
            <a:srgbClr val="A6D945"/>
          </a:solidFill>
          <a:ln w="25400" cap="flat" cmpd="sng" algn="ctr">
            <a:solidFill>
              <a:srgbClr val="31964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solidFill>
                  <a:srgbClr val="2E75B6"/>
                </a:solidFill>
              </a:ln>
              <a:solidFill>
                <a:srgbClr val="005FA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73079" y="2249515"/>
            <a:ext cx="3334758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en-US" altLang="zh-CN" sz="5400" b="1" dirty="0">
                <a:solidFill>
                  <a:srgbClr val="015998"/>
                </a:solidFill>
                <a:latin typeface="Arial" panose="020B0604020202020204"/>
              </a:rPr>
              <a:t>PART </a:t>
            </a:r>
            <a:r>
              <a:rPr lang="en-US" altLang="zh-CN" sz="5400" b="1" dirty="0" smtClean="0">
                <a:solidFill>
                  <a:srgbClr val="015998"/>
                </a:solidFill>
                <a:latin typeface="Arial" panose="020B0604020202020204"/>
              </a:rPr>
              <a:t>04</a:t>
            </a:r>
            <a:endParaRPr lang="zh-CN" altLang="en-US" sz="5400" b="1" dirty="0">
              <a:solidFill>
                <a:srgbClr val="015998"/>
              </a:solidFill>
              <a:latin typeface="Arial" panose="020B0604020202020204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8372159" y="3282179"/>
            <a:ext cx="736600" cy="0"/>
          </a:xfrm>
          <a:prstGeom prst="line">
            <a:avLst/>
          </a:prstGeom>
          <a:noFill/>
          <a:ln w="38100" cap="rnd" cmpd="sng" algn="ctr">
            <a:gradFill flip="none" rotWithShape="1">
              <a:gsLst>
                <a:gs pos="0">
                  <a:srgbClr val="000000">
                    <a:lumMod val="50000"/>
                    <a:lumOff val="50000"/>
                  </a:srgbClr>
                </a:gs>
                <a:gs pos="100000">
                  <a:sysClr val="window" lastClr="FFFFFF">
                    <a:lumMod val="75000"/>
                  </a:sysClr>
                </a:gs>
              </a:gsLst>
              <a:lin ang="2700000" scaled="1"/>
              <a:tileRect/>
            </a:gradFill>
            <a:prstDash val="solid"/>
            <a:round/>
          </a:ln>
          <a:effectLst/>
        </p:spPr>
      </p:cxnSp>
      <p:sp>
        <p:nvSpPr>
          <p:cNvPr id="11" name="文本框 10"/>
          <p:cNvSpPr txBox="1"/>
          <p:nvPr/>
        </p:nvSpPr>
        <p:spPr>
          <a:xfrm>
            <a:off x="7397115" y="4232910"/>
            <a:ext cx="2687320" cy="9531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en-US" altLang="zh-CN" sz="28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经典综艺体简" panose="02010609000101010101" pitchFamily="49" charset="-122"/>
                <a:sym typeface="+mn-ea"/>
              </a:rPr>
              <a:t>Go</a:t>
            </a:r>
            <a:r>
              <a:rPr lang="zh-CN" altLang="en-US" sz="28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经典综艺体简" panose="02010609000101010101" pitchFamily="49" charset="-122"/>
                <a:sym typeface="+mn-ea"/>
              </a:rPr>
              <a:t>语言核心编程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经典综艺体简" panose="02010609000101010101" pitchFamily="49" charset="-122"/>
            </a:endParaRPr>
          </a:p>
          <a:p>
            <a:pPr algn="ctr">
              <a:defRPr/>
            </a:pPr>
            <a:endParaRPr lang="zh-CN" altLang="en-US" sz="2800" b="1" dirty="0">
              <a:solidFill>
                <a:srgbClr val="000000">
                  <a:lumMod val="75000"/>
                  <a:lumOff val="25000"/>
                </a:srgb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语言核心编程</a:t>
            </a:r>
            <a:r>
              <a:rPr lang="en-US" altLang="zh-CN" dirty="0"/>
              <a:t>_</a:t>
            </a:r>
            <a:r>
              <a:rPr lang="zh-CN" altLang="en-US" dirty="0"/>
              <a:t>并发</a:t>
            </a:r>
            <a:r>
              <a:rPr lang="zh-CN" altLang="en-US" dirty="0"/>
              <a:t>编程</a:t>
            </a:r>
            <a:endParaRPr lang="zh-CN" alt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62940" y="1220470"/>
            <a:ext cx="8317230" cy="50692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CSP并发模型</a:t>
            </a:r>
            <a:endParaRPr sz="2400" dirty="0" smtClean="0">
              <a:solidFill>
                <a:srgbClr val="115FA8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0" indent="0">
              <a:buNone/>
            </a:pPr>
            <a:r>
              <a:rPr lang="zh-CN" sz="1600" dirty="0" smtClean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普通并发模型</a:t>
            </a:r>
            <a:endParaRPr lang="zh-CN" sz="1600" dirty="0" smtClean="0">
              <a:solidFill>
                <a:schemeClr val="tx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indent="0">
              <a:buNone/>
            </a:pP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zh-CN" sz="16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CSP并发模型</a:t>
            </a:r>
            <a:endParaRPr lang="zh-CN" sz="1600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754380" y="2080260"/>
            <a:ext cx="10413365" cy="1460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图片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754380" y="4150995"/>
            <a:ext cx="10518140" cy="19202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语言核心编程</a:t>
            </a:r>
            <a:r>
              <a:rPr lang="en-US" altLang="zh-CN" dirty="0"/>
              <a:t>_</a:t>
            </a:r>
            <a:r>
              <a:rPr lang="zh-CN" altLang="en-US" dirty="0"/>
              <a:t>并发</a:t>
            </a:r>
            <a:r>
              <a:rPr lang="zh-CN" altLang="en-US" dirty="0"/>
              <a:t>编程</a:t>
            </a:r>
            <a:endParaRPr lang="zh-CN" alt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62940" y="1220470"/>
            <a:ext cx="8317230" cy="50692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MPG调度模型</a:t>
            </a:r>
            <a:r>
              <a:rPr lang="zh-CN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（</a:t>
            </a:r>
            <a:r>
              <a:rPr lang="en-US" altLang="zh-CN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M:</a:t>
            </a:r>
            <a:r>
              <a:rPr lang="zh-CN" alt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工作线程</a:t>
            </a:r>
            <a:r>
              <a:rPr lang="en-US" altLang="zh-CN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P:</a:t>
            </a:r>
            <a:r>
              <a:rPr lang="zh-CN" alt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协程处理器</a:t>
            </a:r>
            <a:r>
              <a:rPr lang="en-US" altLang="zh-CN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G:Go协程</a:t>
            </a:r>
            <a:r>
              <a:rPr lang="zh-CN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）</a:t>
            </a:r>
            <a:endParaRPr sz="2400" dirty="0" smtClean="0">
              <a:solidFill>
                <a:srgbClr val="115FA8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indent="0">
              <a:buNone/>
            </a:pP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zh-CN" sz="1600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06" name="图片 105"/>
          <p:cNvPicPr/>
          <p:nvPr/>
        </p:nvPicPr>
        <p:blipFill>
          <a:blip r:embed="rId1"/>
          <a:stretch>
            <a:fillRect/>
          </a:stretch>
        </p:blipFill>
        <p:spPr>
          <a:xfrm>
            <a:off x="1418590" y="1763395"/>
            <a:ext cx="9324975" cy="43192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语言核心编程</a:t>
            </a:r>
            <a:r>
              <a:rPr lang="en-US" altLang="zh-CN" dirty="0"/>
              <a:t>_</a:t>
            </a:r>
            <a:r>
              <a:rPr lang="zh-CN" altLang="en-US" dirty="0"/>
              <a:t>并发</a:t>
            </a:r>
            <a:r>
              <a:rPr lang="zh-CN" altLang="en-US" dirty="0"/>
              <a:t>编程</a:t>
            </a:r>
            <a:endParaRPr lang="zh-CN" alt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62940" y="818515"/>
            <a:ext cx="10598150" cy="54711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并发编程实践（等待所有协程执行完成）</a:t>
            </a:r>
            <a:r>
              <a:rPr lang="en-US" altLang="zh-CN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_</a:t>
            </a:r>
            <a:r>
              <a:rPr lang="zh-CN" alt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共享内存方式</a:t>
            </a:r>
            <a:endParaRPr sz="2400" dirty="0" smtClean="0">
              <a:solidFill>
                <a:srgbClr val="115FA8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endParaRPr lang="en-US" altLang="zh-CN" sz="1200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func doShare() {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num := 10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okCounts := make([]int, 0, 10)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for i := 0; i &lt; num; i++ {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go func(i int) {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	fmt.Println(i)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	okCounts = append(okCounts, i)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}(i)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}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for {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if len(okCounts) == 10 {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	fmt.Println(okCounts)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	break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}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}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fmt.Println("所有的协程执行完成")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}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zh-CN" sz="1600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语言核心编程</a:t>
            </a:r>
            <a:r>
              <a:rPr lang="en-US" altLang="zh-CN" dirty="0"/>
              <a:t>_</a:t>
            </a:r>
            <a:r>
              <a:rPr lang="zh-CN" altLang="en-US" dirty="0"/>
              <a:t>并发</a:t>
            </a:r>
            <a:r>
              <a:rPr lang="zh-CN" altLang="en-US" dirty="0"/>
              <a:t>编程</a:t>
            </a:r>
            <a:endParaRPr lang="zh-CN" alt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62940" y="818515"/>
            <a:ext cx="10598150" cy="54711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并发编程实践（等待所有协程执行完成）</a:t>
            </a:r>
            <a:r>
              <a:rPr lang="en-US" altLang="zh-CN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_</a:t>
            </a:r>
            <a:r>
              <a:rPr lang="zh-CN" alt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共享</a:t>
            </a:r>
            <a:r>
              <a:rPr lang="zh-CN" alt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通信方式</a:t>
            </a:r>
            <a:endParaRPr sz="2400" dirty="0" smtClean="0">
              <a:solidFill>
                <a:srgbClr val="115FA8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endParaRPr lang="en-US" altLang="zh-CN" sz="1200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func do() {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num := 10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ch := make(chan int)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for i := 0; i &lt; num; i++ {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go func(i int) {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	fmt.Println(i)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	ch &lt;- 1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}(i)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}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count := 0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for {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if count == num {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	break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}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c := &lt;-ch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count += c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}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fmt.Println("所有的协程执行完成")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2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}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zh-CN" sz="1600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语言核心编程</a:t>
            </a:r>
            <a:r>
              <a:rPr lang="en-US" altLang="zh-CN" dirty="0"/>
              <a:t>_</a:t>
            </a:r>
            <a:r>
              <a:rPr lang="zh-CN" altLang="en-US" dirty="0"/>
              <a:t>并发</a:t>
            </a:r>
            <a:r>
              <a:rPr lang="zh-CN" altLang="en-US" dirty="0"/>
              <a:t>编程</a:t>
            </a:r>
            <a:endParaRPr lang="zh-CN" alt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72465" y="818515"/>
            <a:ext cx="11519535" cy="54711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Go</a:t>
            </a:r>
            <a:r>
              <a:rPr lang="zh-CN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协程上下文控制</a:t>
            </a:r>
            <a:r>
              <a:rPr lang="en-US" altLang="zh-CN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Context</a:t>
            </a:r>
            <a:endParaRPr lang="en-US" altLang="zh-CN" sz="1200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var wg sync.WaitGroup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func worker(ctx context.Context) {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for {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fmt.Println("worker")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time.Sleep(time.Second)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select {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case &lt;-ctx.Done(): // 等待上级通知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	break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default: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}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}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wg.Done()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}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None/>
            </a:pP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func main() {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ctx, cancel := context.WithCancel(context.Background())      // </a:t>
            </a:r>
            <a:r>
              <a:rPr lang="zh-CN" altLang="en-US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其他类型：</a:t>
            </a: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context.WithDeadline</a:t>
            </a:r>
            <a:r>
              <a:rPr lang="zh-CN" altLang="en-US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、</a:t>
            </a: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context.WithTimeout</a:t>
            </a:r>
            <a:r>
              <a:rPr lang="zh-CN" altLang="en-US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、自定义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wg.Add(1)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go worker(ctx)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time.Sleep(time.Second * 3)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cancel() // 通知子goroutine结束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wg.Wait()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fmt.Println("over")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}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zh-CN" sz="1600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语言核心编程</a:t>
            </a:r>
            <a:r>
              <a:rPr lang="en-US" altLang="zh-CN" dirty="0"/>
              <a:t>_</a:t>
            </a:r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72465" y="818515"/>
            <a:ext cx="11519535" cy="54711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Go</a:t>
            </a:r>
            <a:r>
              <a:rPr lang="zh-CN" alt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函数式编程</a:t>
            </a:r>
            <a:r>
              <a:rPr lang="en-US" altLang="zh-CN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_</a:t>
            </a:r>
            <a:r>
              <a:rPr lang="zh-CN" alt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函数传参（函数是一等</a:t>
            </a:r>
            <a:r>
              <a:rPr lang="zh-CN" alt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公民，可作为参数或</a:t>
            </a:r>
            <a:r>
              <a:rPr lang="zh-CN" alt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返回值）</a:t>
            </a:r>
            <a:endParaRPr lang="zh-CN" altLang="en-US" sz="2400" dirty="0" smtClean="0">
              <a:solidFill>
                <a:srgbClr val="115FA8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func main() {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doProcessUtilSuccess(registerRoles)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0" lvl="3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                  doProcessUtilSuccess(register</a:t>
            </a: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Users)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}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None/>
            </a:pP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func registerRoles() error {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// 注册角色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return nil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}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None/>
            </a:pP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// 抽取公共函数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func doProcessUtilSuccess(f func() error) {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for {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if err := f(); err != nil {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	// 获取函数名称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	fName := runtime.FuncForPC(reflect.ValueOf(f).Pointer()).Name()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	// 打印日志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	fmt.Printf("do func %s err, %v", fName, err)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	time.Sleep(time.Second)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	continue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}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break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}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None/>
            </a:pPr>
            <a:r>
              <a:rPr lang="en-US" altLang="zh-CN" sz="1200" b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}</a:t>
            </a: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</a:pP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Font typeface="Arial" panose="020B0604020202020204" pitchFamily="34" charset="0"/>
              <a:buNone/>
            </a:pP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7591109" y="1792915"/>
            <a:ext cx="2298700" cy="2060264"/>
          </a:xfrm>
          <a:custGeom>
            <a:avLst/>
            <a:gdLst>
              <a:gd name="connsiteX0" fmla="*/ 0 w 2298700"/>
              <a:gd name="connsiteY0" fmla="*/ 1293498 h 2060264"/>
              <a:gd name="connsiteX1" fmla="*/ 30100 w 2298700"/>
              <a:gd name="connsiteY1" fmla="*/ 1293498 h 2060264"/>
              <a:gd name="connsiteX2" fmla="*/ 30100 w 2298700"/>
              <a:gd name="connsiteY2" fmla="*/ 2030164 h 2060264"/>
              <a:gd name="connsiteX3" fmla="*/ 2268600 w 2298700"/>
              <a:gd name="connsiteY3" fmla="*/ 2030164 h 2060264"/>
              <a:gd name="connsiteX4" fmla="*/ 2268600 w 2298700"/>
              <a:gd name="connsiteY4" fmla="*/ 1293498 h 2060264"/>
              <a:gd name="connsiteX5" fmla="*/ 2298700 w 2298700"/>
              <a:gd name="connsiteY5" fmla="*/ 1293498 h 2060264"/>
              <a:gd name="connsiteX6" fmla="*/ 2298700 w 2298700"/>
              <a:gd name="connsiteY6" fmla="*/ 2060264 h 2060264"/>
              <a:gd name="connsiteX7" fmla="*/ 0 w 2298700"/>
              <a:gd name="connsiteY7" fmla="*/ 2060264 h 2060264"/>
              <a:gd name="connsiteX8" fmla="*/ 0 w 2298700"/>
              <a:gd name="connsiteY8" fmla="*/ 0 h 2060264"/>
              <a:gd name="connsiteX9" fmla="*/ 2298700 w 2298700"/>
              <a:gd name="connsiteY9" fmla="*/ 0 h 2060264"/>
              <a:gd name="connsiteX10" fmla="*/ 2298700 w 2298700"/>
              <a:gd name="connsiteY10" fmla="*/ 498664 h 2060264"/>
              <a:gd name="connsiteX11" fmla="*/ 2268600 w 2298700"/>
              <a:gd name="connsiteY11" fmla="*/ 498664 h 2060264"/>
              <a:gd name="connsiteX12" fmla="*/ 2268600 w 2298700"/>
              <a:gd name="connsiteY12" fmla="*/ 30100 h 2060264"/>
              <a:gd name="connsiteX13" fmla="*/ 30100 w 2298700"/>
              <a:gd name="connsiteY13" fmla="*/ 30100 h 2060264"/>
              <a:gd name="connsiteX14" fmla="*/ 30100 w 2298700"/>
              <a:gd name="connsiteY14" fmla="*/ 498664 h 2060264"/>
              <a:gd name="connsiteX15" fmla="*/ 0 w 2298700"/>
              <a:gd name="connsiteY15" fmla="*/ 498664 h 206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98700" h="2060264">
                <a:moveTo>
                  <a:pt x="0" y="1293498"/>
                </a:moveTo>
                <a:lnTo>
                  <a:pt x="30100" y="1293498"/>
                </a:lnTo>
                <a:lnTo>
                  <a:pt x="30100" y="2030164"/>
                </a:lnTo>
                <a:lnTo>
                  <a:pt x="2268600" y="2030164"/>
                </a:lnTo>
                <a:lnTo>
                  <a:pt x="2268600" y="1293498"/>
                </a:lnTo>
                <a:lnTo>
                  <a:pt x="2298700" y="1293498"/>
                </a:lnTo>
                <a:lnTo>
                  <a:pt x="2298700" y="2060264"/>
                </a:lnTo>
                <a:lnTo>
                  <a:pt x="0" y="2060264"/>
                </a:lnTo>
                <a:close/>
                <a:moveTo>
                  <a:pt x="0" y="0"/>
                </a:moveTo>
                <a:lnTo>
                  <a:pt x="2298700" y="0"/>
                </a:lnTo>
                <a:lnTo>
                  <a:pt x="2298700" y="498664"/>
                </a:lnTo>
                <a:lnTo>
                  <a:pt x="2268600" y="498664"/>
                </a:lnTo>
                <a:lnTo>
                  <a:pt x="2268600" y="30100"/>
                </a:lnTo>
                <a:lnTo>
                  <a:pt x="30100" y="30100"/>
                </a:lnTo>
                <a:lnTo>
                  <a:pt x="30100" y="498664"/>
                </a:lnTo>
                <a:lnTo>
                  <a:pt x="0" y="498664"/>
                </a:lnTo>
                <a:close/>
              </a:path>
            </a:pathLst>
          </a:custGeom>
          <a:solidFill>
            <a:srgbClr val="A6D945"/>
          </a:solidFill>
          <a:ln w="25400" cap="flat" cmpd="sng" algn="ctr">
            <a:solidFill>
              <a:srgbClr val="31964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solidFill>
                  <a:srgbClr val="2E75B6"/>
                </a:solidFill>
              </a:ln>
              <a:solidFill>
                <a:srgbClr val="005FA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73079" y="2249515"/>
            <a:ext cx="3334758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en-US" altLang="zh-CN" sz="5400" b="1" dirty="0">
                <a:solidFill>
                  <a:srgbClr val="015998"/>
                </a:solidFill>
                <a:latin typeface="Arial" panose="020B0604020202020204"/>
              </a:rPr>
              <a:t>PART </a:t>
            </a:r>
            <a:r>
              <a:rPr lang="en-US" altLang="zh-CN" sz="5400" b="1" dirty="0" smtClean="0">
                <a:solidFill>
                  <a:srgbClr val="015998"/>
                </a:solidFill>
                <a:latin typeface="Arial" panose="020B0604020202020204"/>
              </a:rPr>
              <a:t>01</a:t>
            </a:r>
            <a:endParaRPr lang="zh-CN" altLang="en-US" sz="5400" b="1" dirty="0">
              <a:solidFill>
                <a:srgbClr val="015998"/>
              </a:solidFill>
              <a:latin typeface="Arial" panose="020B0604020202020204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8372159" y="3282179"/>
            <a:ext cx="736600" cy="0"/>
          </a:xfrm>
          <a:prstGeom prst="line">
            <a:avLst/>
          </a:prstGeom>
          <a:noFill/>
          <a:ln w="38100" cap="rnd" cmpd="sng" algn="ctr">
            <a:gradFill flip="none" rotWithShape="1">
              <a:gsLst>
                <a:gs pos="0">
                  <a:srgbClr val="000000">
                    <a:lumMod val="50000"/>
                    <a:lumOff val="50000"/>
                  </a:srgbClr>
                </a:gs>
                <a:gs pos="100000">
                  <a:sysClr val="window" lastClr="FFFFFF">
                    <a:lumMod val="75000"/>
                  </a:sysClr>
                </a:gs>
              </a:gsLst>
              <a:lin ang="2700000" scaled="1"/>
              <a:tileRect/>
            </a:gradFill>
            <a:prstDash val="solid"/>
            <a:round/>
          </a:ln>
          <a:effectLst/>
        </p:spPr>
      </p:cxnSp>
      <p:sp>
        <p:nvSpPr>
          <p:cNvPr id="11" name="文本框 10"/>
          <p:cNvSpPr txBox="1"/>
          <p:nvPr/>
        </p:nvSpPr>
        <p:spPr>
          <a:xfrm>
            <a:off x="7754620" y="4232910"/>
            <a:ext cx="1972310" cy="1383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en-US" altLang="zh-CN" sz="2800" b="1" kern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经典综艺体简" panose="02010609000101010101" pitchFamily="49" charset="-122"/>
                <a:sym typeface="+mn-ea"/>
              </a:rPr>
              <a:t>Go</a:t>
            </a:r>
            <a:r>
              <a:rPr lang="zh-CN" altLang="en-US" sz="2800" b="1" kern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经典综艺体简" panose="02010609000101010101" pitchFamily="49" charset="-122"/>
                <a:sym typeface="+mn-ea"/>
              </a:rPr>
              <a:t>语言介绍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经典综艺体简" panose="02010609000101010101" pitchFamily="49" charset="-122"/>
            </a:endParaRPr>
          </a:p>
          <a:p>
            <a:pPr algn="ctr"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经典综艺体简" panose="02010609000101010101" pitchFamily="49" charset="-122"/>
            </a:endParaRPr>
          </a:p>
          <a:p>
            <a:pPr algn="ctr">
              <a:defRPr/>
            </a:pPr>
            <a:endParaRPr lang="zh-CN" altLang="en-US" sz="2800" b="1" dirty="0">
              <a:solidFill>
                <a:srgbClr val="000000">
                  <a:lumMod val="75000"/>
                  <a:lumOff val="25000"/>
                </a:srgb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语言核心编程</a:t>
            </a:r>
            <a:r>
              <a:rPr lang="en-US" altLang="zh-CN" dirty="0"/>
              <a:t>_</a:t>
            </a:r>
            <a:r>
              <a:rPr lang="zh-CN" altLang="en-US" dirty="0"/>
              <a:t>编程</a:t>
            </a:r>
            <a:r>
              <a:rPr lang="zh-CN" altLang="en-US" dirty="0"/>
              <a:t>模型</a:t>
            </a:r>
            <a:endParaRPr lang="zh-CN" alt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72465" y="818515"/>
            <a:ext cx="11519535" cy="54711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Go</a:t>
            </a:r>
            <a:r>
              <a:rPr lang="zh-CN" alt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语言编程模型</a:t>
            </a:r>
            <a:r>
              <a:rPr lang="en-US" altLang="zh-CN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_</a:t>
            </a:r>
            <a:r>
              <a:rPr lang="zh-CN" alt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领域驱动</a:t>
            </a:r>
            <a:r>
              <a:rPr lang="zh-CN" alt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设计</a:t>
            </a:r>
            <a:endParaRPr lang="zh-CN" altLang="en-US" sz="2400" dirty="0" smtClean="0">
              <a:solidFill>
                <a:srgbClr val="115FA8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</a:pP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1371600" lvl="3" algn="l">
              <a:buClrTx/>
              <a:buSzTx/>
              <a:buFont typeface="Arial" panose="020B0604020202020204" pitchFamily="34" charset="0"/>
              <a:buNone/>
            </a:pPr>
            <a:endParaRPr lang="en-US" altLang="zh-CN" sz="1200" b="1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00850" y="1744345"/>
            <a:ext cx="4497070" cy="39433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90" y="1743710"/>
            <a:ext cx="4978400" cy="394398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6162040" y="3524250"/>
            <a:ext cx="57531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7591109" y="1792915"/>
            <a:ext cx="2298700" cy="2060264"/>
          </a:xfrm>
          <a:custGeom>
            <a:avLst/>
            <a:gdLst>
              <a:gd name="connsiteX0" fmla="*/ 0 w 2298700"/>
              <a:gd name="connsiteY0" fmla="*/ 1293498 h 2060264"/>
              <a:gd name="connsiteX1" fmla="*/ 30100 w 2298700"/>
              <a:gd name="connsiteY1" fmla="*/ 1293498 h 2060264"/>
              <a:gd name="connsiteX2" fmla="*/ 30100 w 2298700"/>
              <a:gd name="connsiteY2" fmla="*/ 2030164 h 2060264"/>
              <a:gd name="connsiteX3" fmla="*/ 2268600 w 2298700"/>
              <a:gd name="connsiteY3" fmla="*/ 2030164 h 2060264"/>
              <a:gd name="connsiteX4" fmla="*/ 2268600 w 2298700"/>
              <a:gd name="connsiteY4" fmla="*/ 1293498 h 2060264"/>
              <a:gd name="connsiteX5" fmla="*/ 2298700 w 2298700"/>
              <a:gd name="connsiteY5" fmla="*/ 1293498 h 2060264"/>
              <a:gd name="connsiteX6" fmla="*/ 2298700 w 2298700"/>
              <a:gd name="connsiteY6" fmla="*/ 2060264 h 2060264"/>
              <a:gd name="connsiteX7" fmla="*/ 0 w 2298700"/>
              <a:gd name="connsiteY7" fmla="*/ 2060264 h 2060264"/>
              <a:gd name="connsiteX8" fmla="*/ 0 w 2298700"/>
              <a:gd name="connsiteY8" fmla="*/ 0 h 2060264"/>
              <a:gd name="connsiteX9" fmla="*/ 2298700 w 2298700"/>
              <a:gd name="connsiteY9" fmla="*/ 0 h 2060264"/>
              <a:gd name="connsiteX10" fmla="*/ 2298700 w 2298700"/>
              <a:gd name="connsiteY10" fmla="*/ 498664 h 2060264"/>
              <a:gd name="connsiteX11" fmla="*/ 2268600 w 2298700"/>
              <a:gd name="connsiteY11" fmla="*/ 498664 h 2060264"/>
              <a:gd name="connsiteX12" fmla="*/ 2268600 w 2298700"/>
              <a:gd name="connsiteY12" fmla="*/ 30100 h 2060264"/>
              <a:gd name="connsiteX13" fmla="*/ 30100 w 2298700"/>
              <a:gd name="connsiteY13" fmla="*/ 30100 h 2060264"/>
              <a:gd name="connsiteX14" fmla="*/ 30100 w 2298700"/>
              <a:gd name="connsiteY14" fmla="*/ 498664 h 2060264"/>
              <a:gd name="connsiteX15" fmla="*/ 0 w 2298700"/>
              <a:gd name="connsiteY15" fmla="*/ 498664 h 206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98700" h="2060264">
                <a:moveTo>
                  <a:pt x="0" y="1293498"/>
                </a:moveTo>
                <a:lnTo>
                  <a:pt x="30100" y="1293498"/>
                </a:lnTo>
                <a:lnTo>
                  <a:pt x="30100" y="2030164"/>
                </a:lnTo>
                <a:lnTo>
                  <a:pt x="2268600" y="2030164"/>
                </a:lnTo>
                <a:lnTo>
                  <a:pt x="2268600" y="1293498"/>
                </a:lnTo>
                <a:lnTo>
                  <a:pt x="2298700" y="1293498"/>
                </a:lnTo>
                <a:lnTo>
                  <a:pt x="2298700" y="2060264"/>
                </a:lnTo>
                <a:lnTo>
                  <a:pt x="0" y="2060264"/>
                </a:lnTo>
                <a:close/>
                <a:moveTo>
                  <a:pt x="0" y="0"/>
                </a:moveTo>
                <a:lnTo>
                  <a:pt x="2298700" y="0"/>
                </a:lnTo>
                <a:lnTo>
                  <a:pt x="2298700" y="498664"/>
                </a:lnTo>
                <a:lnTo>
                  <a:pt x="2268600" y="498664"/>
                </a:lnTo>
                <a:lnTo>
                  <a:pt x="2268600" y="30100"/>
                </a:lnTo>
                <a:lnTo>
                  <a:pt x="30100" y="30100"/>
                </a:lnTo>
                <a:lnTo>
                  <a:pt x="30100" y="498664"/>
                </a:lnTo>
                <a:lnTo>
                  <a:pt x="0" y="498664"/>
                </a:lnTo>
                <a:close/>
              </a:path>
            </a:pathLst>
          </a:custGeom>
          <a:solidFill>
            <a:srgbClr val="A6D945"/>
          </a:solidFill>
          <a:ln w="25400" cap="flat" cmpd="sng" algn="ctr">
            <a:solidFill>
              <a:srgbClr val="31964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solidFill>
                  <a:srgbClr val="2E75B6"/>
                </a:solidFill>
              </a:ln>
              <a:solidFill>
                <a:srgbClr val="005FA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73079" y="2249515"/>
            <a:ext cx="3334758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en-US" altLang="zh-CN" sz="5400" b="1" dirty="0">
                <a:solidFill>
                  <a:srgbClr val="015998"/>
                </a:solidFill>
                <a:latin typeface="Arial" panose="020B0604020202020204"/>
              </a:rPr>
              <a:t>PART </a:t>
            </a:r>
            <a:r>
              <a:rPr lang="en-US" altLang="zh-CN" sz="5400" b="1" dirty="0" smtClean="0">
                <a:solidFill>
                  <a:srgbClr val="015998"/>
                </a:solidFill>
                <a:latin typeface="Arial" panose="020B0604020202020204"/>
              </a:rPr>
              <a:t>04</a:t>
            </a:r>
            <a:endParaRPr lang="zh-CN" altLang="en-US" sz="5400" b="1" dirty="0">
              <a:solidFill>
                <a:srgbClr val="015998"/>
              </a:solidFill>
              <a:latin typeface="Arial" panose="020B0604020202020204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8372159" y="3282179"/>
            <a:ext cx="736600" cy="0"/>
          </a:xfrm>
          <a:prstGeom prst="line">
            <a:avLst/>
          </a:prstGeom>
          <a:noFill/>
          <a:ln w="38100" cap="rnd" cmpd="sng" algn="ctr">
            <a:gradFill flip="none" rotWithShape="1">
              <a:gsLst>
                <a:gs pos="0">
                  <a:srgbClr val="000000">
                    <a:lumMod val="50000"/>
                    <a:lumOff val="50000"/>
                  </a:srgbClr>
                </a:gs>
                <a:gs pos="100000">
                  <a:sysClr val="window" lastClr="FFFFFF">
                    <a:lumMod val="75000"/>
                  </a:sysClr>
                </a:gs>
              </a:gsLst>
              <a:lin ang="2700000" scaled="1"/>
              <a:tileRect/>
            </a:gradFill>
            <a:prstDash val="solid"/>
            <a:round/>
          </a:ln>
          <a:effectLst/>
        </p:spPr>
      </p:cxnSp>
      <p:sp>
        <p:nvSpPr>
          <p:cNvPr id="11" name="文本框 10"/>
          <p:cNvSpPr txBox="1"/>
          <p:nvPr/>
        </p:nvSpPr>
        <p:spPr>
          <a:xfrm>
            <a:off x="7039610" y="4232910"/>
            <a:ext cx="3402330" cy="9531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en-US" altLang="zh-CN" sz="28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经典综艺体简" panose="02010609000101010101" pitchFamily="49" charset="-122"/>
                <a:sym typeface="+mn-ea"/>
              </a:rPr>
              <a:t>Go</a:t>
            </a:r>
            <a:r>
              <a:rPr lang="zh-CN" altLang="en-US" sz="28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经典综艺体简" panose="02010609000101010101" pitchFamily="49" charset="-122"/>
                <a:sym typeface="+mn-ea"/>
              </a:rPr>
              <a:t>工具链和常用框架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经典综艺体简" panose="02010609000101010101" pitchFamily="49" charset="-122"/>
            </a:endParaRPr>
          </a:p>
          <a:p>
            <a:pPr algn="ctr">
              <a:defRPr/>
            </a:pPr>
            <a:endParaRPr lang="zh-CN" altLang="en-US" sz="2800" b="1" dirty="0">
              <a:solidFill>
                <a:srgbClr val="000000">
                  <a:lumMod val="75000"/>
                  <a:lumOff val="25000"/>
                </a:srgb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49580" y="198755"/>
            <a:ext cx="7429500" cy="61404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Go</a:t>
            </a:r>
            <a:r>
              <a:rPr lang="zh-CN" altLang="en-US" dirty="0">
                <a:sym typeface="+mn-ea"/>
              </a:rPr>
              <a:t>语言语法入门</a:t>
            </a:r>
            <a:r>
              <a:rPr lang="en-US" altLang="zh-CN" dirty="0">
                <a:sym typeface="+mn-ea"/>
              </a:rPr>
              <a:t>_</a:t>
            </a:r>
            <a:r>
              <a:rPr dirty="0">
                <a:sym typeface="+mn-ea"/>
              </a:rPr>
              <a:t>Go工具链和常用框架</a:t>
            </a:r>
            <a:endParaRPr dirty="0">
              <a:sym typeface="+mn-ea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63575" y="1272540"/>
            <a:ext cx="11529060" cy="52209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Go工具链</a:t>
            </a:r>
            <a:endParaRPr sz="2400" dirty="0" smtClean="0">
              <a:solidFill>
                <a:srgbClr val="115FA8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go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内置完整的编译、格式化、错误检查、第三方包下载、单元测试、性能测试、代码覆盖率等简单易用的工具链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三方包管理：从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go vendor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到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go mod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go 1.11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版本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引入）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IDE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：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VSCode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、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goland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、LiteIDE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  <a:p>
            <a:pPr marL="457200" lvl="1" indent="0">
              <a:buNone/>
            </a:pP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编译：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go build 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-gcflags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“-N -l -m”  -N: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禁止优化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 -l: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禁止内联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 -m: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输出优化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信息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-ldflags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“-w -s”     -w: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禁用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DRWA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调试信息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  -s: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禁用符号表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借助专业工具对二进制文件瘦身：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upx -9 test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  <a:p>
            <a:pPr lvl="1"/>
            <a:endParaRPr lang="zh-CN" altLang="en-US" sz="2400" dirty="0" smtClean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  <a:p>
            <a:pPr lvl="1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Makefile: 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自动化编译（更少的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代码）</a:t>
            </a:r>
            <a:endParaRPr lang="zh-CN" altLang="en-US" sz="2400" dirty="0" smtClean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49580" y="198755"/>
            <a:ext cx="7429500" cy="61404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Go</a:t>
            </a:r>
            <a:r>
              <a:rPr lang="zh-CN" altLang="en-US" dirty="0">
                <a:sym typeface="+mn-ea"/>
              </a:rPr>
              <a:t>语言语法入门</a:t>
            </a:r>
            <a:r>
              <a:rPr lang="en-US" altLang="zh-CN" dirty="0">
                <a:sym typeface="+mn-ea"/>
              </a:rPr>
              <a:t>_</a:t>
            </a:r>
            <a:r>
              <a:rPr dirty="0">
                <a:sym typeface="+mn-ea"/>
              </a:rPr>
              <a:t>Go工具链和常用框架</a:t>
            </a:r>
            <a:endParaRPr dirty="0">
              <a:sym typeface="+mn-ea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63575" y="1597660"/>
            <a:ext cx="11529060" cy="4895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go</a:t>
            </a:r>
            <a:r>
              <a:rPr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常用框架</a:t>
            </a:r>
            <a:endParaRPr sz="2400" dirty="0" smtClean="0">
              <a:solidFill>
                <a:srgbClr val="115FA8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Web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框架：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Beego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echo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、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gin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命令行参数管理框架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：cobra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数据库连接：gorm</a:t>
            </a:r>
            <a:endParaRPr lang="zh-CN" altLang="en-US" sz="2400" dirty="0" smtClean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  <a:p>
            <a:pPr marL="457200" lvl="1" indent="0" algn="l">
              <a:buClrTx/>
              <a:buSzTx/>
              <a:buNone/>
            </a:pPr>
            <a:endParaRPr lang="zh-CN" altLang="en-US" sz="2400" dirty="0" smtClean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  <a:p>
            <a:pPr marL="228600" lvl="0" indent="-2286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go</a:t>
            </a:r>
            <a:r>
              <a:rPr lang="zh-CN" alt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入门书籍推荐</a:t>
            </a:r>
            <a:endParaRPr lang="en-US" sz="2400" dirty="0" smtClean="0">
              <a:solidFill>
                <a:srgbClr val="115FA8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《go语言学习笔记》（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结合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c++,java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语言原理性方向比较深入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）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-- 雨痕</a:t>
            </a:r>
            <a:endParaRPr lang="zh-CN" altLang="en-US" sz="2400" dirty="0" smtClean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《go语言核心编程》（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go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语言语法、特性方面比较详细，深入）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--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李文塔</a:t>
            </a:r>
            <a:endParaRPr lang="zh-CN" altLang="en-US" sz="2400" dirty="0" smtClean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</a:t>
            </a:r>
            <a:r>
              <a:rPr lang="en-US" altLang="zh-CN" dirty="0"/>
              <a:t>you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49637" y="207125"/>
            <a:ext cx="5992725" cy="407959"/>
          </a:xfrm>
        </p:spPr>
        <p:txBody>
          <a:bodyPr/>
          <a:lstStyle/>
          <a:p>
            <a:r>
              <a:rPr lang="en-US" altLang="zh-CN" dirty="0"/>
              <a:t>Kubernetes</a:t>
            </a:r>
            <a:r>
              <a:rPr lang="zh-CN" altLang="en-US" dirty="0"/>
              <a:t>介绍</a:t>
            </a:r>
            <a:r>
              <a:rPr lang="en-US" altLang="zh-CN" dirty="0"/>
              <a:t>_Go语言的诞生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 rot="0">
            <a:off x="5436235" y="1599565"/>
            <a:ext cx="5811520" cy="3969385"/>
            <a:chOff x="5002794" y="1604684"/>
            <a:chExt cx="6455140" cy="4651457"/>
          </a:xfrm>
        </p:grpSpPr>
        <p:sp>
          <p:nvSpPr>
            <p:cNvPr id="11" name="矩形 10"/>
            <p:cNvSpPr/>
            <p:nvPr/>
          </p:nvSpPr>
          <p:spPr>
            <a:xfrm>
              <a:off x="5002794" y="1672398"/>
              <a:ext cx="6455140" cy="428684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40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002794" y="1604684"/>
              <a:ext cx="6455140" cy="46514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sym typeface="+mn-ea"/>
                </a:rPr>
                <a:t>    </a:t>
              </a:r>
              <a:r>
                <a:rPr lang="zh-CN" altLang="en-US" sz="14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sym typeface="+mn-ea"/>
                </a:rPr>
                <a:t>Go语言也称</a:t>
              </a:r>
              <a:r>
                <a:rPr lang="en-US" altLang="zh-CN" sz="14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sym typeface="+mn-ea"/>
                </a:rPr>
                <a:t>Golang</a:t>
              </a:r>
              <a:r>
                <a:rPr lang="zh-CN" altLang="en-US" sz="14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sym typeface="+mn-ea"/>
                </a:rPr>
                <a:t>，是谷歌公司为了解决项目规模的不断扩大，开发和维护的复杂性问题，消除各种缓慢和笨重、改进各种低效和扩展性问题，于</a:t>
              </a:r>
              <a:r>
                <a:rPr lang="en-US" altLang="zh-CN" sz="14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sym typeface="+mn-ea"/>
                </a:rPr>
                <a:t>2007</a:t>
              </a:r>
              <a:r>
                <a:rPr lang="zh-CN" altLang="en-US" sz="14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sym typeface="+mn-ea"/>
                </a:rPr>
                <a:t>年发起，</a:t>
              </a:r>
              <a:r>
                <a:rPr lang="en-US" altLang="zh-CN" sz="14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sym typeface="+mn-ea"/>
                </a:rPr>
                <a:t>2009</a:t>
              </a:r>
              <a:r>
                <a:rPr lang="zh-CN" altLang="en-US" sz="14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sym typeface="+mn-ea"/>
                </a:rPr>
                <a:t>年开源的</a:t>
              </a:r>
              <a:r>
                <a:rPr lang="zh-CN" altLang="en-US" sz="14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sym typeface="+mn-ea"/>
                </a:rPr>
                <a:t>项目。</a:t>
              </a:r>
              <a:r>
                <a:rPr lang="zh-CN" altLang="en-US" sz="14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2012年3月28日发布第一个正式版本；</a:t>
              </a:r>
              <a:endPara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    </a:t>
              </a:r>
              <a:r>
                <a:rPr lang="zh-CN" altLang="en-US" sz="14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Go语言一种静态、强类型、编译型、并发型，并具有</a:t>
              </a:r>
              <a:r>
                <a:rPr lang="zh-CN" altLang="en-US" sz="14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自动垃圾回收功能的编程语言;</a:t>
              </a:r>
              <a:endPara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    </a:t>
              </a:r>
              <a:r>
                <a:rPr lang="zh-CN" altLang="en-US" sz="14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Go语言是一个开源的编程语言，它能让构造简单、可靠且高效的软件变得容易;</a:t>
              </a:r>
              <a:endPara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    </a:t>
              </a:r>
              <a:r>
                <a:rPr lang="zh-CN" altLang="en-US" sz="14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Go语言的诞生为超线程技术和CPU多核化的发展以及并行计算提供了技术支持;</a:t>
              </a:r>
              <a:endPara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pic>
        <p:nvPicPr>
          <p:cNvPr id="103" name="图片 10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4045" y="1600200"/>
            <a:ext cx="4897120" cy="3657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49580" y="207010"/>
            <a:ext cx="7429500" cy="407670"/>
          </a:xfrm>
        </p:spPr>
        <p:txBody>
          <a:bodyPr/>
          <a:lstStyle/>
          <a:p>
            <a:r>
              <a:rPr lang="en-US" altLang="zh-CN" dirty="0"/>
              <a:t>Kubernetes</a:t>
            </a:r>
            <a:r>
              <a:rPr lang="zh-CN" altLang="en-US" dirty="0"/>
              <a:t>介绍</a:t>
            </a:r>
            <a:r>
              <a:rPr lang="en-US" altLang="zh-CN" dirty="0"/>
              <a:t>_</a:t>
            </a:r>
            <a:r>
              <a:rPr lang="zh-CN" altLang="en-US" dirty="0"/>
              <a:t>使用</a:t>
            </a:r>
            <a:r>
              <a:rPr lang="en-US" altLang="zh-CN" dirty="0"/>
              <a:t>Go语言</a:t>
            </a:r>
            <a:r>
              <a:rPr lang="zh-CN" altLang="en-US" dirty="0"/>
              <a:t>公司</a:t>
            </a:r>
            <a:endParaRPr lang="zh-CN" altLang="en-US" dirty="0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204595" y="1599565"/>
            <a:ext cx="9675495" cy="36582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49580" y="207010"/>
            <a:ext cx="7429500" cy="407670"/>
          </a:xfrm>
        </p:spPr>
        <p:txBody>
          <a:bodyPr/>
          <a:lstStyle/>
          <a:p>
            <a:r>
              <a:rPr lang="en-US" altLang="zh-CN" dirty="0"/>
              <a:t>Kubernetes</a:t>
            </a:r>
            <a:r>
              <a:rPr lang="zh-CN" altLang="en-US" dirty="0"/>
              <a:t>介绍</a:t>
            </a:r>
            <a:r>
              <a:rPr lang="en-US" altLang="zh-CN" dirty="0"/>
              <a:t>_</a:t>
            </a:r>
            <a:r>
              <a:rPr lang="zh-CN" altLang="en-US" dirty="0"/>
              <a:t>使用</a:t>
            </a:r>
            <a:r>
              <a:rPr lang="en-US" altLang="zh-CN" dirty="0"/>
              <a:t>Go语言</a:t>
            </a:r>
            <a:r>
              <a:rPr lang="zh-CN" altLang="en-US" dirty="0"/>
              <a:t>项目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45185" y="1307465"/>
            <a:ext cx="8317230" cy="47224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云基础</a:t>
            </a:r>
            <a:r>
              <a:rPr lang="zh-CN" alt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设施</a:t>
            </a:r>
            <a:endParaRPr lang="zh-CN" altLang="en-US" sz="2400" dirty="0" smtClean="0">
              <a:solidFill>
                <a:srgbClr val="115FA8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docker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（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swarm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）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kubernetes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etcd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  <a:p>
            <a:pPr lvl="1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prometheus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flannel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grafana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consul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r>
              <a:rPr lang="zh-CN" alt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基础</a:t>
            </a:r>
            <a:r>
              <a:rPr lang="zh-CN" alt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软件</a:t>
            </a:r>
            <a:endParaRPr lang="zh-CN" altLang="en-US" sz="2400" dirty="0" smtClean="0">
              <a:solidFill>
                <a:srgbClr val="115FA8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influxdb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、CockroachDB、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tidb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minio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28600" lvl="1" algn="l">
              <a:spcBef>
                <a:spcPts val="1000"/>
              </a:spcBef>
              <a:buClrTx/>
              <a:buSzTx/>
            </a:pPr>
            <a:r>
              <a:rPr lang="zh-CN" alt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边缘</a:t>
            </a:r>
            <a:r>
              <a:rPr lang="zh-CN" alt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计算</a:t>
            </a:r>
            <a:endParaRPr lang="zh-CN" altLang="en-US" sz="2400" dirty="0" smtClean="0">
              <a:solidFill>
                <a:srgbClr val="115FA8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kubeedge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、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openyurt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、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k3s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7591109" y="1792915"/>
            <a:ext cx="2298700" cy="2060264"/>
          </a:xfrm>
          <a:custGeom>
            <a:avLst/>
            <a:gdLst>
              <a:gd name="connsiteX0" fmla="*/ 0 w 2298700"/>
              <a:gd name="connsiteY0" fmla="*/ 1293498 h 2060264"/>
              <a:gd name="connsiteX1" fmla="*/ 30100 w 2298700"/>
              <a:gd name="connsiteY1" fmla="*/ 1293498 h 2060264"/>
              <a:gd name="connsiteX2" fmla="*/ 30100 w 2298700"/>
              <a:gd name="connsiteY2" fmla="*/ 2030164 h 2060264"/>
              <a:gd name="connsiteX3" fmla="*/ 2268600 w 2298700"/>
              <a:gd name="connsiteY3" fmla="*/ 2030164 h 2060264"/>
              <a:gd name="connsiteX4" fmla="*/ 2268600 w 2298700"/>
              <a:gd name="connsiteY4" fmla="*/ 1293498 h 2060264"/>
              <a:gd name="connsiteX5" fmla="*/ 2298700 w 2298700"/>
              <a:gd name="connsiteY5" fmla="*/ 1293498 h 2060264"/>
              <a:gd name="connsiteX6" fmla="*/ 2298700 w 2298700"/>
              <a:gd name="connsiteY6" fmla="*/ 2060264 h 2060264"/>
              <a:gd name="connsiteX7" fmla="*/ 0 w 2298700"/>
              <a:gd name="connsiteY7" fmla="*/ 2060264 h 2060264"/>
              <a:gd name="connsiteX8" fmla="*/ 0 w 2298700"/>
              <a:gd name="connsiteY8" fmla="*/ 0 h 2060264"/>
              <a:gd name="connsiteX9" fmla="*/ 2298700 w 2298700"/>
              <a:gd name="connsiteY9" fmla="*/ 0 h 2060264"/>
              <a:gd name="connsiteX10" fmla="*/ 2298700 w 2298700"/>
              <a:gd name="connsiteY10" fmla="*/ 498664 h 2060264"/>
              <a:gd name="connsiteX11" fmla="*/ 2268600 w 2298700"/>
              <a:gd name="connsiteY11" fmla="*/ 498664 h 2060264"/>
              <a:gd name="connsiteX12" fmla="*/ 2268600 w 2298700"/>
              <a:gd name="connsiteY12" fmla="*/ 30100 h 2060264"/>
              <a:gd name="connsiteX13" fmla="*/ 30100 w 2298700"/>
              <a:gd name="connsiteY13" fmla="*/ 30100 h 2060264"/>
              <a:gd name="connsiteX14" fmla="*/ 30100 w 2298700"/>
              <a:gd name="connsiteY14" fmla="*/ 498664 h 2060264"/>
              <a:gd name="connsiteX15" fmla="*/ 0 w 2298700"/>
              <a:gd name="connsiteY15" fmla="*/ 498664 h 206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98700" h="2060264">
                <a:moveTo>
                  <a:pt x="0" y="1293498"/>
                </a:moveTo>
                <a:lnTo>
                  <a:pt x="30100" y="1293498"/>
                </a:lnTo>
                <a:lnTo>
                  <a:pt x="30100" y="2030164"/>
                </a:lnTo>
                <a:lnTo>
                  <a:pt x="2268600" y="2030164"/>
                </a:lnTo>
                <a:lnTo>
                  <a:pt x="2268600" y="1293498"/>
                </a:lnTo>
                <a:lnTo>
                  <a:pt x="2298700" y="1293498"/>
                </a:lnTo>
                <a:lnTo>
                  <a:pt x="2298700" y="2060264"/>
                </a:lnTo>
                <a:lnTo>
                  <a:pt x="0" y="2060264"/>
                </a:lnTo>
                <a:close/>
                <a:moveTo>
                  <a:pt x="0" y="0"/>
                </a:moveTo>
                <a:lnTo>
                  <a:pt x="2298700" y="0"/>
                </a:lnTo>
                <a:lnTo>
                  <a:pt x="2298700" y="498664"/>
                </a:lnTo>
                <a:lnTo>
                  <a:pt x="2268600" y="498664"/>
                </a:lnTo>
                <a:lnTo>
                  <a:pt x="2268600" y="30100"/>
                </a:lnTo>
                <a:lnTo>
                  <a:pt x="30100" y="30100"/>
                </a:lnTo>
                <a:lnTo>
                  <a:pt x="30100" y="498664"/>
                </a:lnTo>
                <a:lnTo>
                  <a:pt x="0" y="498664"/>
                </a:lnTo>
                <a:close/>
              </a:path>
            </a:pathLst>
          </a:custGeom>
          <a:solidFill>
            <a:srgbClr val="A6D945"/>
          </a:solidFill>
          <a:ln w="25400" cap="flat" cmpd="sng" algn="ctr">
            <a:solidFill>
              <a:srgbClr val="31964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solidFill>
                  <a:srgbClr val="2E75B6"/>
                </a:solidFill>
              </a:ln>
              <a:solidFill>
                <a:srgbClr val="005FA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73079" y="2249515"/>
            <a:ext cx="3334758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en-US" altLang="zh-CN" sz="5400" b="1" dirty="0">
                <a:solidFill>
                  <a:srgbClr val="015998"/>
                </a:solidFill>
                <a:latin typeface="Arial" panose="020B0604020202020204"/>
              </a:rPr>
              <a:t>PART </a:t>
            </a:r>
            <a:r>
              <a:rPr lang="en-US" altLang="zh-CN" sz="5400" b="1" dirty="0" smtClean="0">
                <a:solidFill>
                  <a:srgbClr val="015998"/>
                </a:solidFill>
                <a:latin typeface="Arial" panose="020B0604020202020204"/>
              </a:rPr>
              <a:t>02</a:t>
            </a:r>
            <a:endParaRPr lang="zh-CN" altLang="en-US" sz="5400" b="1" dirty="0">
              <a:solidFill>
                <a:srgbClr val="015998"/>
              </a:solidFill>
              <a:latin typeface="Arial" panose="020B0604020202020204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8372159" y="3282179"/>
            <a:ext cx="736600" cy="0"/>
          </a:xfrm>
          <a:prstGeom prst="line">
            <a:avLst/>
          </a:prstGeom>
          <a:noFill/>
          <a:ln w="38100" cap="rnd" cmpd="sng" algn="ctr">
            <a:gradFill flip="none" rotWithShape="1">
              <a:gsLst>
                <a:gs pos="0">
                  <a:srgbClr val="000000">
                    <a:lumMod val="50000"/>
                    <a:lumOff val="50000"/>
                  </a:srgbClr>
                </a:gs>
                <a:gs pos="100000">
                  <a:sysClr val="window" lastClr="FFFFFF">
                    <a:lumMod val="75000"/>
                  </a:sysClr>
                </a:gs>
              </a:gsLst>
              <a:lin ang="2700000" scaled="1"/>
              <a:tileRect/>
            </a:gradFill>
            <a:prstDash val="solid"/>
            <a:round/>
          </a:ln>
          <a:effectLst/>
        </p:spPr>
      </p:cxnSp>
      <p:sp>
        <p:nvSpPr>
          <p:cNvPr id="11" name="文本框 10"/>
          <p:cNvSpPr txBox="1"/>
          <p:nvPr/>
        </p:nvSpPr>
        <p:spPr>
          <a:xfrm>
            <a:off x="7754620" y="4232910"/>
            <a:ext cx="1972310" cy="9531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en-US" altLang="zh-CN" sz="28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经典综艺体简" panose="02010609000101010101" pitchFamily="49" charset="-122"/>
                <a:sym typeface="+mn-ea"/>
              </a:rPr>
              <a:t>Go</a:t>
            </a:r>
            <a:r>
              <a:rPr lang="zh-CN" altLang="en-US" sz="28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经典综艺体简" panose="02010609000101010101" pitchFamily="49" charset="-122"/>
                <a:sym typeface="+mn-ea"/>
              </a:rPr>
              <a:t>语言特点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经典综艺体简" panose="02010609000101010101" pitchFamily="49" charset="-122"/>
            </a:endParaRPr>
          </a:p>
          <a:p>
            <a:pPr algn="ctr">
              <a:defRPr/>
            </a:pPr>
            <a:endParaRPr lang="zh-CN" altLang="en-US" sz="2800" b="1" dirty="0">
              <a:solidFill>
                <a:srgbClr val="000000">
                  <a:lumMod val="75000"/>
                  <a:lumOff val="25000"/>
                </a:srgb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49637" y="198871"/>
            <a:ext cx="5992725" cy="61393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Go</a:t>
            </a:r>
            <a:r>
              <a:rPr lang="zh-CN" altLang="en-US" dirty="0">
                <a:sym typeface="+mn-ea"/>
              </a:rPr>
              <a:t>语言的特点</a:t>
            </a:r>
            <a:r>
              <a:rPr lang="en-US" altLang="zh-CN" dirty="0">
                <a:sym typeface="+mn-ea"/>
              </a:rPr>
              <a:t>_</a:t>
            </a:r>
            <a:r>
              <a:rPr lang="zh-CN" altLang="en-US" dirty="0">
                <a:sym typeface="+mn-ea"/>
              </a:rPr>
              <a:t>大道至简</a:t>
            </a:r>
            <a:endParaRPr lang="zh-CN" altLang="en-US" dirty="0">
              <a:sym typeface="+mn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53415" y="1450340"/>
            <a:ext cx="10281920" cy="4578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简洁的语法</a:t>
            </a:r>
            <a:endParaRPr lang="zh-CN" altLang="en-US" sz="2400" dirty="0" smtClean="0">
              <a:solidFill>
                <a:srgbClr val="115FA8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Go 仅有25个关键字，Java 有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50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个。</a:t>
            </a:r>
            <a:endPara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首字母大小写决定可见性</a:t>
            </a:r>
            <a:endPara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内置垃圾收集，降低开发人员内存管理的难度</a:t>
            </a:r>
            <a:endPara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接口是隐式的，只是方法集合</a:t>
            </a:r>
            <a:endPara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没有构造函数或析构函数</a:t>
            </a:r>
            <a:endPara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内存总是初始化为零值</a:t>
            </a:r>
            <a:endPara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内置并发支持</a:t>
            </a:r>
            <a:endPara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没有子类型继承（支持类型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组合，方法级别复用推荐抽取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为函数）</a:t>
            </a:r>
            <a:endPara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轻量的指针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操作</a:t>
            </a:r>
            <a:endPara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更少的代码</a:t>
            </a:r>
            <a:endParaRPr lang="zh-CN" altLang="en-US" sz="2400" dirty="0" smtClean="0">
              <a:solidFill>
                <a:srgbClr val="115FA8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Go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使用更少的代码，而 C++ 和 Java 都使用非常冗长的代码。（内置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编码格式强校验，推荐更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简洁的变量，函数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命名）</a:t>
            </a:r>
            <a:endPara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 </a:t>
            </a:r>
            <a:endParaRPr lang="zh-CN" altLang="en-US" sz="2400" dirty="0" smtClean="0">
              <a:solidFill>
                <a:srgbClr val="115FA8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indent="0">
              <a:buNone/>
            </a:pPr>
            <a:endPara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49637" y="198871"/>
            <a:ext cx="5992725" cy="61393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Go</a:t>
            </a:r>
            <a:r>
              <a:rPr lang="zh-CN" altLang="en-US" dirty="0">
                <a:sym typeface="+mn-ea"/>
              </a:rPr>
              <a:t>语言的特点</a:t>
            </a:r>
            <a:r>
              <a:rPr lang="en-US" altLang="zh-CN" dirty="0">
                <a:sym typeface="+mn-ea"/>
              </a:rPr>
              <a:t>_</a:t>
            </a:r>
            <a:r>
              <a:rPr lang="zh-CN" altLang="en-US" dirty="0">
                <a:sym typeface="+mn-ea"/>
              </a:rPr>
              <a:t>高性能</a:t>
            </a:r>
            <a:endParaRPr lang="zh-CN" altLang="en-US" dirty="0">
              <a:sym typeface="+mn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53415" y="1450340"/>
            <a:ext cx="10281920" cy="42437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rgbClr val="115FA8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根据 Robert Hundt（2011 年 6 月）的文章对 C++、Java、Go 和 Scala，以及 Go 开发团队的反应，可以得出以下结论：</a:t>
            </a:r>
            <a:endParaRPr lang="zh-CN" altLang="en-US" sz="2400" dirty="0" smtClean="0">
              <a:solidFill>
                <a:srgbClr val="115FA8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0" indent="0">
              <a:buNone/>
            </a:pPr>
            <a:endParaRPr lang="zh-CN" altLang="en-US" sz="2400" dirty="0" smtClean="0">
              <a:solidFill>
                <a:srgbClr val="115FA8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Go 的编译速度要比绝大多数语言都要快，比 Java 和 C++ 快 5 至 6 倍，比 Scala 快 10 倍</a:t>
            </a:r>
            <a:endPara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Go 的二进制文件体积是最大的（每个可执行文件都包含 runtime）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  <a:p>
            <a:pPr lvl="1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在最理想的情况下，Go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运行速度能够和 C++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一样快，比 Scala 快 2 至 3 倍，比 Java 快 5 至 10 倍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  <a:p>
            <a:pPr lvl="1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Go 在内存管理方面也可以和 C++ 相媲美，几乎只需要 Scala 所使用的一半，比 Java 少 4 倍左右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  <a:p>
            <a:pPr lvl="1"/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5760,&quot;width&quot;:7712}"/>
</p:tagLst>
</file>

<file path=ppt/tags/tag2.xml><?xml version="1.0" encoding="utf-8"?>
<p:tagLst xmlns:p="http://schemas.openxmlformats.org/presentationml/2006/main">
  <p:tag name="KSO_WM_UNIT_PLACING_PICTURE_USER_VIEWPORT" val="{&quot;height&quot;:6210,&quot;width&quot;:6600}"/>
</p:tagLst>
</file>

<file path=ppt/tags/tag3.xml><?xml version="1.0" encoding="utf-8"?>
<p:tagLst xmlns:p="http://schemas.openxmlformats.org/presentationml/2006/main">
  <p:tag name="COMMONDATA" val="eyJoZGlkIjoiOWJlY2M0ZDkxOWY4YjhmN2U5ZDA1ZjA4NTIwNDJlNjMifQ=="/>
  <p:tag name="KSO_WPP_MARK_KEY" val="6beb000f-f7e7-43a9-ab11-7227c516434a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8091</Words>
  <Application>WPS 演示</Application>
  <PresentationFormat>宽屏</PresentationFormat>
  <Paragraphs>553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34</vt:i4>
      </vt:variant>
    </vt:vector>
  </HeadingPairs>
  <TitlesOfParts>
    <vt:vector size="56" baseType="lpstr">
      <vt:lpstr>Arial</vt:lpstr>
      <vt:lpstr>宋体</vt:lpstr>
      <vt:lpstr>Wingdings</vt:lpstr>
      <vt:lpstr>Arial</vt:lpstr>
      <vt:lpstr>Arial Unicode MS</vt:lpstr>
      <vt:lpstr>思源黑体 CN Normal</vt:lpstr>
      <vt:lpstr>黑体</vt:lpstr>
      <vt:lpstr>思源黑体 CN Regular</vt:lpstr>
      <vt:lpstr>Arial Narrow</vt:lpstr>
      <vt:lpstr>MS PGothic</vt:lpstr>
      <vt:lpstr>思源黑体 CN Medium</vt:lpstr>
      <vt:lpstr>Century Gothic</vt:lpstr>
      <vt:lpstr>微软雅黑</vt:lpstr>
      <vt:lpstr>思源黑体 CN Bold</vt:lpstr>
      <vt:lpstr>经典综艺体简</vt:lpstr>
      <vt:lpstr>Calibri</vt:lpstr>
      <vt:lpstr>思源黑体 CN Heavy</vt:lpstr>
      <vt:lpstr>等线</vt:lpstr>
      <vt:lpstr>等线 Light</vt:lpstr>
      <vt:lpstr>webwppDefTheme</vt:lpstr>
      <vt:lpstr>Office 主题​​</vt:lpstr>
      <vt:lpstr>自定义设计方案</vt:lpstr>
      <vt:lpstr>PowerPoint 演示文稿</vt:lpstr>
      <vt:lpstr>Content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刘文杰</dc:creator>
  <cp:lastModifiedBy>独孤九剑</cp:lastModifiedBy>
  <cp:revision>649</cp:revision>
  <dcterms:created xsi:type="dcterms:W3CDTF">2022-08-01T11:21:00Z</dcterms:created>
  <dcterms:modified xsi:type="dcterms:W3CDTF">2022-12-12T06:29:04Z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C0D6CDED407E48CD901D88A67A2F3E04</vt:lpwstr>
  </property>
</Properties>
</file>