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778" r:id="rId2"/>
    <p:sldId id="779" r:id="rId3"/>
    <p:sldId id="781" r:id="rId4"/>
    <p:sldId id="782" r:id="rId5"/>
    <p:sldId id="783" r:id="rId6"/>
    <p:sldId id="784" r:id="rId7"/>
    <p:sldId id="785" r:id="rId8"/>
    <p:sldId id="868" r:id="rId9"/>
    <p:sldId id="787" r:id="rId10"/>
    <p:sldId id="788" r:id="rId11"/>
    <p:sldId id="789" r:id="rId12"/>
    <p:sldId id="790" r:id="rId13"/>
    <p:sldId id="791" r:id="rId14"/>
    <p:sldId id="792" r:id="rId15"/>
    <p:sldId id="793" r:id="rId16"/>
    <p:sldId id="794" r:id="rId17"/>
    <p:sldId id="869" r:id="rId18"/>
    <p:sldId id="804" r:id="rId19"/>
    <p:sldId id="805" r:id="rId20"/>
    <p:sldId id="806" r:id="rId21"/>
    <p:sldId id="807" r:id="rId22"/>
    <p:sldId id="808" r:id="rId23"/>
    <p:sldId id="809" r:id="rId24"/>
    <p:sldId id="810" r:id="rId25"/>
    <p:sldId id="811" r:id="rId26"/>
    <p:sldId id="812" r:id="rId27"/>
    <p:sldId id="813" r:id="rId28"/>
    <p:sldId id="814" r:id="rId29"/>
    <p:sldId id="815" r:id="rId30"/>
    <p:sldId id="816" r:id="rId31"/>
    <p:sldId id="817" r:id="rId32"/>
    <p:sldId id="818" r:id="rId33"/>
    <p:sldId id="870" r:id="rId34"/>
    <p:sldId id="820" r:id="rId35"/>
    <p:sldId id="821" r:id="rId36"/>
    <p:sldId id="822" r:id="rId37"/>
    <p:sldId id="823" r:id="rId38"/>
    <p:sldId id="824" r:id="rId39"/>
    <p:sldId id="825" r:id="rId40"/>
    <p:sldId id="826" r:id="rId41"/>
    <p:sldId id="827" r:id="rId42"/>
    <p:sldId id="828" r:id="rId43"/>
    <p:sldId id="829" r:id="rId44"/>
    <p:sldId id="830" r:id="rId45"/>
    <p:sldId id="831" r:id="rId46"/>
    <p:sldId id="832" r:id="rId47"/>
    <p:sldId id="833" r:id="rId48"/>
    <p:sldId id="834" r:id="rId49"/>
    <p:sldId id="835" r:id="rId50"/>
    <p:sldId id="836" r:id="rId51"/>
    <p:sldId id="837" r:id="rId52"/>
    <p:sldId id="838" r:id="rId53"/>
    <p:sldId id="839" r:id="rId54"/>
    <p:sldId id="840" r:id="rId55"/>
    <p:sldId id="841" r:id="rId56"/>
    <p:sldId id="871" r:id="rId57"/>
    <p:sldId id="843" r:id="rId58"/>
    <p:sldId id="844" r:id="rId59"/>
    <p:sldId id="845" r:id="rId60"/>
    <p:sldId id="846" r:id="rId61"/>
    <p:sldId id="847" r:id="rId62"/>
    <p:sldId id="848" r:id="rId63"/>
    <p:sldId id="849" r:id="rId64"/>
    <p:sldId id="850" r:id="rId65"/>
    <p:sldId id="854" r:id="rId66"/>
    <p:sldId id="855" r:id="rId67"/>
    <p:sldId id="856" r:id="rId68"/>
    <p:sldId id="857" r:id="rId69"/>
    <p:sldId id="858" r:id="rId70"/>
    <p:sldId id="859" r:id="rId71"/>
    <p:sldId id="860" r:id="rId72"/>
    <p:sldId id="861" r:id="rId73"/>
    <p:sldId id="862" r:id="rId74"/>
    <p:sldId id="863" r:id="rId75"/>
    <p:sldId id="864" r:id="rId76"/>
    <p:sldId id="865" r:id="rId77"/>
    <p:sldId id="867" r:id="rId7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706"/>
  </p:normalViewPr>
  <p:slideViewPr>
    <p:cSldViewPr snapToGrid="0">
      <p:cViewPr varScale="1">
        <p:scale>
          <a:sx n="67" d="100"/>
          <a:sy n="67" d="100"/>
        </p:scale>
        <p:origin x="7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presProps" Target="presProps.xml"/><Relationship Id="rId82" Type="http://schemas.openxmlformats.org/officeDocument/2006/relationships/viewProps" Target="viewProps.xml"/><Relationship Id="rId83" Type="http://schemas.openxmlformats.org/officeDocument/2006/relationships/theme" Target="theme/theme1.xml"/><Relationship Id="rId84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26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26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55C75-516E-F048-AC12-D7BD8EDDF1D7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81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367D95-D362-D649-B882-5B02885D069F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51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517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0E54B-4C26-C848-A80A-DC8DD9F68F4F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96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205B4-11FD-5245-ABC6-9C46FD8C837E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369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0A8E33-5754-2749-845F-5AFE7D870EB5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30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D9E7C2-ED8C-324D-960F-9A87871E27F3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745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A1F6A-E422-EB4D-86FE-3FB0D2EAFEF7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39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28E0F-D9E3-A644-B505-ACE506F3E44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1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5134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69BF91-069B-794F-B1A1-4DA14FF6BE44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235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F3CDC0-604F-934E-BB95-963BBCD3FBB0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01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2B6D67-6530-1847-9614-1555B208A320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814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4B108C-6B1B-AF41-8D65-F1C28D5081D7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21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93BA95-160F-E649-99F0-83A4464555FC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5525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6BA8C2-0451-DB4C-8F9F-88D61358D7BF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927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E39D77A4-5B67-A846-AE64-32A0E222894D}" type="slidenum">
              <a:rPr lang="en-US" sz="1300">
                <a:latin typeface="Times New Roman" charset="0"/>
              </a:rPr>
              <a:pPr>
                <a:defRPr/>
              </a:pPr>
              <a:t>30</a:t>
            </a:fld>
            <a:endParaRPr lang="en-US" sz="13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8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3F448EB4-3C79-B94C-9D48-9A7F79DAB29C}" type="slidenum">
              <a:rPr lang="en-US" sz="1300">
                <a:latin typeface="Times New Roman" charset="0"/>
              </a:rPr>
              <a:pPr>
                <a:defRPr/>
              </a:pPr>
              <a:t>31</a:t>
            </a:fld>
            <a:endParaRPr lang="en-US" sz="13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38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C94A52EF-3ADC-3C41-AF0A-03333FEC2F81}" type="slidenum">
              <a:rPr lang="en-US" sz="1300">
                <a:latin typeface="Times New Roman" charset="0"/>
              </a:rPr>
              <a:pPr>
                <a:defRPr/>
              </a:pPr>
              <a:t>32</a:t>
            </a:fld>
            <a:endParaRPr lang="en-US" sz="13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42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73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4061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880C6B-3549-9143-AA21-921A1B2E8309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70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32D246-0A3E-0942-A66E-EDEEF190E1F7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3455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8588A5-EA74-0C48-B297-8EBBBF00682B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57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4156B4-9E24-1344-A631-05AF972A0143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047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726D9D-4696-CF46-B5DD-DCFABDE76080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226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C898BED-EC88-B149-8BB6-D2868E47B680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805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E51E4E-2249-194A-B1C3-AD619F9D65AE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420AA9-40A1-8B45-9204-AFACF60E6626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501558-AF9E-5D47-BF5A-A49C378F67FC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016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B0C333-111B-F047-A293-12CDE8029F38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45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235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F4029A-5103-BA4C-9134-A1AD00989200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081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D6B6C8-2FD3-1B4B-B83E-91C6650C02A5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2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4058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092EF8-B157-FB4A-A2F4-A9F3F0854297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69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62D13E-70A6-0645-9276-A63A0F553A84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216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C40E9C-E805-8344-9B18-EBECDBC8FBB4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535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F6FCC8-AEB5-5D45-8AA9-3E97E28CA55F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789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8D8A87-5521-8A4A-844C-FA7F40FDEAFA}" type="slidenum">
              <a:rPr lang="en-US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35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29B5B6-4B24-C048-B479-237B82AFA155}" type="slidenum">
              <a:rPr lang="en-US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872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BA3352-C8EC-2A47-B992-7CD6489C84B8}" type="slidenum">
              <a:rPr lang="en-US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7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423C51-D0E2-DD4F-8B93-F2B073FF11DF}" type="slidenum">
              <a:rPr lang="en-US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4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09583C-989B-4E47-8E71-D8EEB6EF5E74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235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BA94D54-0CEB-3C4F-AA2A-6B37587DF09E}" type="slidenum">
              <a:rPr lang="en-US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148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9326BF-D5CB-2C44-AB0A-AAC7EB7EF88E}" type="slidenum">
              <a:rPr lang="en-US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557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56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1241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3C7AE2-30E2-EA44-892E-77E14755A56D}" type="slidenum">
              <a:rPr lang="en-US" i="0" smtClean="0">
                <a:latin typeface="Times New Roman" charset="0"/>
              </a:rPr>
              <a:pPr>
                <a:defRPr/>
              </a:pPr>
              <a:t>57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823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B0DA1E1-42DE-F844-A09D-1CEC5A50F78F}" type="slidenum">
              <a:rPr lang="en-US" i="0" smtClean="0">
                <a:latin typeface="Times New Roman" charset="0"/>
              </a:rPr>
              <a:pPr>
                <a:defRPr/>
              </a:pPr>
              <a:t>58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0634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8967A0-5C22-4E47-ABE4-026C12F3FDB8}" type="slidenum">
              <a:rPr lang="en-US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700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B3E58B-510E-AD4A-8D29-EECD75C2764C}" type="slidenum">
              <a:rPr lang="en-US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4640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553647-26E4-FF49-A8BD-88FD2174704B}" type="slidenum">
              <a:rPr lang="en-US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2400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C2117D-0489-8645-B023-63BCF655757E}" type="slidenum">
              <a:rPr lang="en-US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279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525E64-AC36-9C4B-B35A-E52368D2946F}" type="slidenum">
              <a:rPr lang="en-US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99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D93550-72F2-6941-92F8-0E87818ED0CE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41999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AB464D-6E4A-F246-912F-CB6DB1B35241}" type="slidenum">
              <a:rPr lang="en-US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8186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3173F2-A9E7-EA43-B6FA-07184E300AD1}" type="slidenum">
              <a:rPr lang="en-US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727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5ECF47-E402-4743-90F9-546024ED1BE8}" type="slidenum">
              <a:rPr lang="en-US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597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4E3A9-999A-F24F-A8E2-9008CDD15980}" type="slidenum">
              <a:rPr lang="en-US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3600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A0F0CB-055A-9743-9E6A-1A019A4BF056}" type="slidenum">
              <a:rPr lang="en-US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2475"/>
            <a:ext cx="5365750" cy="4319588"/>
          </a:xfrm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4602" tIns="47301" rIns="94602" bIns="47301"/>
          <a:lstStyle/>
          <a:p>
            <a:endParaRPr lang="fr-F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58292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5E9F3-629D-684F-9E74-2DF66E23302A}" type="slidenum">
              <a:rPr lang="en-US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507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502C03-E11A-EE41-BCAA-244C50849CE6}" type="slidenum">
              <a:rPr lang="en-US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8500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9C5C5D-864C-B14F-8DAD-F83F6E30F472}" type="slidenum">
              <a:rPr lang="en-US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5050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233C4A-7E68-404C-9F7F-BE47559EA476}" type="slidenum">
              <a:rPr lang="en-US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993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DD8275-5D06-1342-8CD7-384686DE4005}" type="slidenum">
              <a:rPr lang="en-US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0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3622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40E95B-2E09-8D45-88AB-42D9F43E62DF}" type="slidenum">
              <a:rPr lang="en-US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62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4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869CD4-1D35-7347-A674-3A85BA7C6ED9}" type="slidenum">
              <a:rPr lang="en-US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717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7992356-70AF-3D49-9693-77C53662C588}" type="slidenum">
              <a:rPr lang="en-US" i="0" smtClean="0">
                <a:latin typeface="Times New Roman" charset="0"/>
              </a:rPr>
              <a:pPr>
                <a:defRPr/>
              </a:pPr>
              <a:t>77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177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411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0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Multimedia </a:t>
            </a:r>
            <a:r>
              <a:rPr lang="en-US" dirty="0"/>
              <a:t>Networking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7-</a:t>
            </a:r>
            <a:fld id="{34071DBD-FA82-A848-AAD0-7B1A9D6DD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7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5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7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6154" y="6512521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8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‹#›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831561" y="6508279"/>
            <a:ext cx="721408" cy="2548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Security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8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9.emf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png"/><Relationship Id="rId8" Type="http://schemas.openxmlformats.org/officeDocument/2006/relationships/image" Target="../media/image3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3.png"/><Relationship Id="rId8" Type="http://schemas.openxmlformats.org/officeDocument/2006/relationships/image" Target="../media/image7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4" Type="http://schemas.openxmlformats.org/officeDocument/2006/relationships/image" Target="../media/image3.png"/><Relationship Id="rId5" Type="http://schemas.openxmlformats.org/officeDocument/2006/relationships/oleObject" Target="../embeddings/oleObject10.bin"/><Relationship Id="rId6" Type="http://schemas.openxmlformats.org/officeDocument/2006/relationships/image" Target="../media/image22.wmf"/><Relationship Id="rId7" Type="http://schemas.openxmlformats.org/officeDocument/2006/relationships/oleObject" Target="../embeddings/oleObject11.bin"/><Relationship Id="rId8" Type="http://schemas.openxmlformats.org/officeDocument/2006/relationships/oleObject" Target="../embeddings/oleObject12.bin"/><Relationship Id="rId9" Type="http://schemas.openxmlformats.org/officeDocument/2006/relationships/oleObject" Target="../embeddings/oleObject13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sp>
        <p:nvSpPr>
          <p:cNvPr id="40962" name="Text Box 6"/>
          <p:cNvSpPr txBox="1">
            <a:spLocks noChangeArrowheads="1"/>
          </p:cNvSpPr>
          <p:nvPr/>
        </p:nvSpPr>
        <p:spPr bwMode="auto">
          <a:xfrm>
            <a:off x="369888" y="3241675"/>
            <a:ext cx="537845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 note on the use of these Powerpoint slides:</a:t>
            </a:r>
          </a:p>
          <a:p>
            <a:r>
              <a:rPr lang="en-US" sz="1200" dirty="0"/>
              <a:t>We</a:t>
            </a:r>
            <a:r>
              <a:rPr lang="ja-JP" altLang="en-US" sz="1200" dirty="0"/>
              <a:t>’</a:t>
            </a:r>
            <a:r>
              <a:rPr lang="en-US" altLang="ja-JP" sz="1200" dirty="0"/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200" i="1" dirty="0"/>
              <a:t>lot</a:t>
            </a:r>
            <a:r>
              <a:rPr lang="en-US" altLang="ja-JP" sz="1200" dirty="0"/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sz="1400" dirty="0"/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390525" y="4370388"/>
            <a:ext cx="5378450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 dirty="0" smtClean="0">
              <a:latin typeface="Gill Sans MT" charset="0"/>
            </a:endParaRP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use these slides (e.g., in a class) that you mention their source (after all, we</a:t>
            </a:r>
            <a:r>
              <a:rPr lang="ja-JP" altLang="en-US" sz="1200" dirty="0" smtClean="0"/>
              <a:t>’</a:t>
            </a:r>
            <a:r>
              <a:rPr lang="en-US" altLang="ja-JP" sz="1200" dirty="0" smtClean="0"/>
              <a:t>d like people to use our book!)</a:t>
            </a:r>
          </a:p>
          <a:p>
            <a:pPr marL="231775" indent="-1778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1200" dirty="0" smtClean="0"/>
              <a:t>If you post any slides on a www site, that you note that they are adapted from (or perhaps identical to) our slides, and note our copyright of this material.</a:t>
            </a:r>
          </a:p>
          <a:p>
            <a:pPr>
              <a:buClr>
                <a:schemeClr val="accent2"/>
              </a:buClr>
              <a:buFont typeface="Wingdings" charset="0"/>
              <a:buChar char="q"/>
              <a:defRPr/>
            </a:pPr>
            <a:endParaRPr lang="en-US" sz="1200" dirty="0" smtClean="0"/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charset="0"/>
              <a:buNone/>
              <a:defRPr/>
            </a:pPr>
            <a:r>
              <a:rPr lang="en-US" sz="1200" dirty="0" smtClean="0"/>
              <a:t>Thanks and enjoy!  JFK/KWR</a:t>
            </a:r>
          </a:p>
          <a:p>
            <a:pPr>
              <a:lnSpc>
                <a:spcPct val="85000"/>
              </a:lnSpc>
              <a:defRPr/>
            </a:pPr>
            <a:endParaRPr lang="en-US" sz="1200" dirty="0" smtClean="0"/>
          </a:p>
          <a:p>
            <a:pPr>
              <a:defRPr/>
            </a:pPr>
            <a:r>
              <a:rPr lang="en-US" sz="1200" dirty="0" smtClean="0"/>
              <a:t>     All material copyright 1996-2016</a:t>
            </a:r>
          </a:p>
          <a:p>
            <a:pPr>
              <a:defRPr/>
            </a:pPr>
            <a:r>
              <a:rPr lang="en-US" sz="1200" dirty="0" smtClean="0"/>
              <a:t>     J.F Kurose and K.W. Ross, All Rights Reserved</a:t>
            </a:r>
          </a:p>
        </p:txBody>
      </p:sp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6146800"/>
            <a:ext cx="1873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510088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667206"/>
            <a:ext cx="480830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Chapter 8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Multimedia Networking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2901520" cy="19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92188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98450"/>
            <a:ext cx="808037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stored video: challenges</a:t>
            </a:r>
            <a:endParaRPr lang="en-US" dirty="0"/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487363" y="1563688"/>
            <a:ext cx="7643812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continuous playout constraint</a:t>
            </a:r>
            <a:r>
              <a:rPr lang="en-US" sz="2800" i="0" dirty="0">
                <a:latin typeface="+mn-lt"/>
              </a:rPr>
              <a:t>: once client playout begins, playback must match original timing </a:t>
            </a:r>
          </a:p>
          <a:p>
            <a:pPr marL="682625" lvl="1" indent="-2254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… but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network delays are variable </a:t>
            </a:r>
            <a:r>
              <a:rPr lang="en-US" sz="2800" i="0" dirty="0">
                <a:latin typeface="+mn-lt"/>
              </a:rPr>
              <a:t>(jitter), so will need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client-side buffer </a:t>
            </a:r>
            <a:r>
              <a:rPr lang="en-US" sz="2800" i="0" dirty="0">
                <a:latin typeface="+mn-lt"/>
              </a:rPr>
              <a:t>to match playout requirements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other challenges: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client interactivity: pause, fast-forward, rewind, jump through video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i="0" dirty="0">
                <a:latin typeface="+mn-lt"/>
              </a:rPr>
              <a:t>video packets may be lost, retransmitted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400" i="0" dirty="0">
              <a:latin typeface="+mn-lt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75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733425" y="5207000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client-side </a:t>
            </a:r>
            <a:r>
              <a:rPr lang="en-US" i="1" dirty="0" smtClean="0">
                <a:solidFill>
                  <a:srgbClr val="CC0000"/>
                </a:solidFill>
              </a:rPr>
              <a:t>buffering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i="1" dirty="0" smtClean="0">
                <a:solidFill>
                  <a:srgbClr val="CC0000"/>
                </a:solidFill>
              </a:rPr>
              <a:t>and playout delay: </a:t>
            </a:r>
            <a:r>
              <a:rPr lang="en-US" dirty="0"/>
              <a:t>compensate for network-added delay, delay jitter</a:t>
            </a:r>
          </a:p>
        </p:txBody>
      </p:sp>
      <p:pic>
        <p:nvPicPr>
          <p:cNvPr id="36877" name="Picture 6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992188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3" y="298450"/>
            <a:ext cx="808037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stored video: revisited</a:t>
            </a:r>
            <a:endParaRPr lang="en-US" dirty="0"/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2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4138613" y="3424238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8924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6673850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6832600" y="1882775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pic>
        <p:nvPicPr>
          <p:cNvPr id="38933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5295900" y="3760788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9942" name="Group 542"/>
          <p:cNvGrpSpPr>
            <a:grpSpLocks/>
          </p:cNvGrpSpPr>
          <p:nvPr/>
        </p:nvGrpSpPr>
        <p:grpSpPr bwMode="auto">
          <a:xfrm>
            <a:off x="4138613" y="3424238"/>
            <a:ext cx="1227137" cy="1069975"/>
            <a:chOff x="-44" y="1473"/>
            <a:chExt cx="981" cy="1105"/>
          </a:xfrm>
        </p:grpSpPr>
        <p:pic>
          <p:nvPicPr>
            <p:cNvPr id="39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9947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9948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673850" y="1882775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/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pic>
        <p:nvPicPr>
          <p:cNvPr id="39956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5295900" y="3760788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922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929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088" y="4608513"/>
            <a:ext cx="6700837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1. </a:t>
            </a:r>
            <a:r>
              <a:rPr lang="en-US" sz="2800" i="0" dirty="0">
                <a:latin typeface="+mn-lt"/>
              </a:rPr>
              <a:t>Initial fill of buffer until playout begins at </a:t>
            </a:r>
            <a:r>
              <a:rPr lang="en-US" sz="2800" dirty="0">
                <a:latin typeface="+mn-lt"/>
              </a:rPr>
              <a:t>t</a:t>
            </a:r>
            <a:r>
              <a:rPr lang="en-US" sz="2800" baseline="-25000" dirty="0">
                <a:latin typeface="+mn-lt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50900" y="5089525"/>
            <a:ext cx="80248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</a:rPr>
              <a:t>2. </a:t>
            </a:r>
            <a:r>
              <a:rPr lang="en-US" sz="2800" i="0" dirty="0">
                <a:latin typeface="+mn-lt"/>
              </a:rPr>
              <a:t>playout begins at t</a:t>
            </a:r>
            <a:r>
              <a:rPr lang="en-US" sz="2800" i="0" baseline="-25000" dirty="0">
                <a:latin typeface="+mn-lt"/>
              </a:rPr>
              <a:t>p, </a:t>
            </a:r>
          </a:p>
          <a:p>
            <a:pPr marL="282575" indent="-282575"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</a:rPr>
              <a:t>3. </a:t>
            </a:r>
            <a:r>
              <a:rPr lang="en-US" sz="2800" i="0" dirty="0">
                <a:latin typeface="+mn-lt"/>
              </a:rPr>
              <a:t>buffer fill level varies over time as fill rate</a:t>
            </a:r>
            <a:r>
              <a:rPr lang="en-US" sz="2800" i="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x(t) </a:t>
            </a:r>
            <a:r>
              <a:rPr lang="en-US" sz="2800" i="0" dirty="0">
                <a:latin typeface="+mn-lt"/>
              </a:rPr>
              <a:t>varies and playout rate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r</a:t>
            </a:r>
            <a:r>
              <a:rPr lang="en-US" sz="2800" i="0" dirty="0">
                <a:latin typeface="+mn-lt"/>
              </a:rPr>
              <a:t> is constant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905500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6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3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642938" y="3644900"/>
            <a:ext cx="7905750" cy="3033713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</a:t>
            </a:r>
            <a:r>
              <a:rPr lang="en-US" i="1" dirty="0" smtClean="0">
                <a:solidFill>
                  <a:srgbClr val="CC0000"/>
                </a:solidFill>
              </a:rPr>
              <a:t>layout buffering: average fill rate (x), playout rate (r):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x &lt; r: </a:t>
            </a:r>
            <a:r>
              <a:rPr lang="en-US" sz="2400" dirty="0" smtClean="0"/>
              <a:t>buffer eventually empties (causing freezing of video playout until buffer again fills)</a:t>
            </a:r>
          </a:p>
          <a:p>
            <a:pPr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x &gt; r: </a:t>
            </a:r>
            <a:r>
              <a:rPr lang="en-US" sz="2400" dirty="0" smtClean="0"/>
              <a:t>buffer will not empty, provided initial playout delay is large enough to absorb variability in x(t)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CC0000"/>
                </a:solidFill>
              </a:rPr>
              <a:t>initial playout delay tradeoff: </a:t>
            </a:r>
            <a:r>
              <a:rPr lang="en-US" dirty="0" smtClean="0"/>
              <a:t>buffer starvation less likely with larger delay, but larger delay until user begins watching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grpSp>
        <p:nvGrpSpPr>
          <p:cNvPr id="40964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4098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8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8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099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099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9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0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00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40965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66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40967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40970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40971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Straight Connector 55"/>
          <p:cNvCxnSpPr>
            <a:cxnSpLocks noChangeShapeType="1"/>
          </p:cNvCxnSpPr>
          <p:nvPr/>
        </p:nvCxnSpPr>
        <p:spPr bwMode="auto">
          <a:xfrm>
            <a:off x="6673850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4" name="TextBox 57"/>
          <p:cNvSpPr txBox="1">
            <a:spLocks noChangeArrowheads="1"/>
          </p:cNvSpPr>
          <p:nvPr/>
        </p:nvSpPr>
        <p:spPr bwMode="auto">
          <a:xfrm>
            <a:off x="6832600" y="1882775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5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976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40977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9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Client-side buffering, playout</a:t>
            </a:r>
            <a:endParaRPr lang="en-US" dirty="0"/>
          </a:p>
        </p:txBody>
      </p:sp>
      <p:pic>
        <p:nvPicPr>
          <p:cNvPr id="40981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82" name="Straight Connector 52"/>
          <p:cNvCxnSpPr>
            <a:cxnSpLocks noChangeShapeType="1"/>
          </p:cNvCxnSpPr>
          <p:nvPr/>
        </p:nvCxnSpPr>
        <p:spPr bwMode="auto">
          <a:xfrm>
            <a:off x="1041400" y="4198938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Straight Connector 66"/>
          <p:cNvCxnSpPr>
            <a:cxnSpLocks noChangeShapeType="1"/>
          </p:cNvCxnSpPr>
          <p:nvPr/>
        </p:nvCxnSpPr>
        <p:spPr bwMode="auto">
          <a:xfrm>
            <a:off x="1042988" y="4887913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Straight Connector 68"/>
          <p:cNvCxnSpPr>
            <a:cxnSpLocks noChangeShapeType="1"/>
          </p:cNvCxnSpPr>
          <p:nvPr/>
        </p:nvCxnSpPr>
        <p:spPr bwMode="auto">
          <a:xfrm>
            <a:off x="5437188" y="3800475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8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multimedia</a:t>
            </a:r>
            <a:r>
              <a:rPr lang="en-US" dirty="0"/>
              <a:t>: </a:t>
            </a:r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server </a:t>
            </a:r>
            <a:r>
              <a:rPr lang="en-US" dirty="0"/>
              <a:t>sends at rate appropriate for client </a:t>
            </a:r>
            <a:endParaRPr lang="en-US" dirty="0" smtClean="0"/>
          </a:p>
          <a:p>
            <a:pPr lvl="1">
              <a:defRPr/>
            </a:pPr>
            <a:r>
              <a:rPr lang="en-US" sz="2800" dirty="0"/>
              <a:t>o</a:t>
            </a:r>
            <a:r>
              <a:rPr lang="en-US" sz="2800" dirty="0" smtClean="0"/>
              <a:t>ften: </a:t>
            </a:r>
            <a:r>
              <a:rPr lang="en-US" sz="2800" dirty="0"/>
              <a:t>send rate = encoding rate = constant rate</a:t>
            </a:r>
          </a:p>
          <a:p>
            <a:pPr lvl="1">
              <a:defRPr/>
            </a:pPr>
            <a:r>
              <a:rPr lang="en-US" sz="2800" dirty="0"/>
              <a:t>t</a:t>
            </a:r>
            <a:r>
              <a:rPr lang="en-US" sz="2800" dirty="0" smtClean="0"/>
              <a:t>ransmission rate can be oblivious to congestion levels</a:t>
            </a:r>
            <a:endParaRPr lang="en-US" sz="2800" dirty="0"/>
          </a:p>
          <a:p>
            <a:pPr>
              <a:defRPr/>
            </a:pPr>
            <a:r>
              <a:rPr lang="en-US" dirty="0"/>
              <a:t>short playout delay (2-5 seconds) to remove network jitter</a:t>
            </a:r>
          </a:p>
          <a:p>
            <a:pPr>
              <a:defRPr/>
            </a:pPr>
            <a:r>
              <a:rPr lang="en-US" dirty="0"/>
              <a:t>error </a:t>
            </a:r>
            <a:r>
              <a:rPr lang="en-US" dirty="0" smtClean="0"/>
              <a:t>recovery: application-level, time permitting</a:t>
            </a:r>
          </a:p>
          <a:p>
            <a:pPr>
              <a:defRPr/>
            </a:pPr>
            <a:r>
              <a:rPr lang="en-US" dirty="0" smtClean="0"/>
              <a:t>RTP [RFC 2326]: multimedia payload types</a:t>
            </a:r>
          </a:p>
          <a:p>
            <a:pPr>
              <a:defRPr/>
            </a:pPr>
            <a:r>
              <a:rPr lang="en-US" dirty="0" smtClean="0"/>
              <a:t>UDP may </a:t>
            </a:r>
            <a:r>
              <a:rPr lang="en-US" i="1" dirty="0" smtClean="0"/>
              <a:t>not</a:t>
            </a:r>
            <a:r>
              <a:rPr lang="en-US" dirty="0" smtClean="0"/>
              <a:t> go through firewalls</a:t>
            </a:r>
            <a:endParaRPr lang="en-US" dirty="0"/>
          </a:p>
        </p:txBody>
      </p:sp>
      <p:pic>
        <p:nvPicPr>
          <p:cNvPr id="41989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4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4"/>
          <p:cNvGrpSpPr>
            <a:grpSpLocks/>
          </p:cNvGrpSpPr>
          <p:nvPr/>
        </p:nvGrpSpPr>
        <p:grpSpPr bwMode="auto">
          <a:xfrm>
            <a:off x="5951538" y="2817813"/>
            <a:ext cx="1035050" cy="644525"/>
            <a:chOff x="5288362" y="3066231"/>
            <a:chExt cx="1034815" cy="644839"/>
          </a:xfrm>
        </p:grpSpPr>
        <p:grpSp>
          <p:nvGrpSpPr>
            <p:cNvPr id="44061" name="Group 77"/>
            <p:cNvGrpSpPr>
              <a:grpSpLocks/>
            </p:cNvGrpSpPr>
            <p:nvPr/>
          </p:nvGrpSpPr>
          <p:grpSpPr bwMode="auto">
            <a:xfrm>
              <a:off x="5288362" y="3066231"/>
              <a:ext cx="721504" cy="644839"/>
              <a:chOff x="5125853" y="2720015"/>
              <a:chExt cx="1352281" cy="644839"/>
            </a:xfrm>
          </p:grpSpPr>
          <p:sp>
            <p:nvSpPr>
              <p:cNvPr id="44063" name="Rectangle 78"/>
              <p:cNvSpPr>
                <a:spLocks noChangeArrowheads="1"/>
              </p:cNvSpPr>
              <p:nvPr/>
            </p:nvSpPr>
            <p:spPr bwMode="auto">
              <a:xfrm>
                <a:off x="5125853" y="2720015"/>
                <a:ext cx="1352281" cy="64483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1400" dirty="0"/>
              </a:p>
            </p:txBody>
          </p:sp>
          <p:sp>
            <p:nvSpPr>
              <p:cNvPr id="44064" name="Rectangle 79"/>
              <p:cNvSpPr>
                <a:spLocks noChangeArrowheads="1"/>
              </p:cNvSpPr>
              <p:nvPr/>
            </p:nvSpPr>
            <p:spPr bwMode="auto">
              <a:xfrm>
                <a:off x="5330788" y="2729246"/>
                <a:ext cx="1143274" cy="62650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/>
              </a:p>
            </p:txBody>
          </p:sp>
        </p:grpSp>
        <p:cxnSp>
          <p:nvCxnSpPr>
            <p:cNvPr id="44062" name="Straight Connector 82"/>
            <p:cNvCxnSpPr>
              <a:cxnSpLocks noChangeShapeType="1"/>
            </p:cNvCxnSpPr>
            <p:nvPr/>
          </p:nvCxnSpPr>
          <p:spPr bwMode="auto">
            <a:xfrm>
              <a:off x="5780752" y="3366157"/>
              <a:ext cx="54242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34" name="Group 70"/>
          <p:cNvGrpSpPr>
            <a:grpSpLocks/>
          </p:cNvGrpSpPr>
          <p:nvPr/>
        </p:nvGrpSpPr>
        <p:grpSpPr bwMode="auto">
          <a:xfrm>
            <a:off x="1960563" y="2747963"/>
            <a:ext cx="722312" cy="644525"/>
            <a:chOff x="5125853" y="2720015"/>
            <a:chExt cx="1352281" cy="644839"/>
          </a:xfrm>
        </p:grpSpPr>
        <p:sp>
          <p:nvSpPr>
            <p:cNvPr id="44059" name="Rectangle 71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60" name="Rectangle 72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/>
            </a:p>
          </p:txBody>
        </p:sp>
      </p:grp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</a:t>
            </a:r>
            <a:r>
              <a:rPr lang="en-US" dirty="0" smtClean="0"/>
              <a:t>multimedia</a:t>
            </a:r>
            <a:r>
              <a:rPr lang="en-US" dirty="0"/>
              <a:t>: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multimedia file retrieved via HTTP GET</a:t>
            </a:r>
          </a:p>
          <a:p>
            <a:pPr>
              <a:defRPr/>
            </a:pPr>
            <a:r>
              <a:rPr lang="en-US" dirty="0"/>
              <a:t>send at maximum possible rate under </a:t>
            </a:r>
            <a:r>
              <a:rPr lang="en-US" dirty="0" smtClean="0"/>
              <a:t>TCP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fill rate fluctuates due to TCP congestion </a:t>
            </a:r>
            <a:r>
              <a:rPr lang="en-US" dirty="0" smtClean="0"/>
              <a:t>control, retransmissions (in-order delivery)</a:t>
            </a:r>
            <a:endParaRPr lang="en-US" dirty="0"/>
          </a:p>
          <a:p>
            <a:pPr>
              <a:defRPr/>
            </a:pPr>
            <a:r>
              <a:rPr lang="en-US" dirty="0"/>
              <a:t>larger playout delay: smooth TCP delivery rate</a:t>
            </a:r>
          </a:p>
          <a:p>
            <a:pPr>
              <a:defRPr/>
            </a:pPr>
            <a:r>
              <a:rPr lang="en-US" dirty="0"/>
              <a:t>HTTP/TCP passes more easily through </a:t>
            </a:r>
            <a:r>
              <a:rPr lang="en-US" dirty="0" smtClean="0"/>
              <a:t>firewalls</a:t>
            </a:r>
            <a:endParaRPr lang="en-US" dirty="0"/>
          </a:p>
        </p:txBody>
      </p:sp>
      <p:pic>
        <p:nvPicPr>
          <p:cNvPr id="44039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Freeform 1287"/>
          <p:cNvSpPr>
            <a:spLocks/>
          </p:cNvSpPr>
          <p:nvPr/>
        </p:nvSpPr>
        <p:spPr bwMode="auto">
          <a:xfrm>
            <a:off x="2852738" y="2711450"/>
            <a:ext cx="1958975" cy="909638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44041" name="Straight Connector 45"/>
          <p:cNvCxnSpPr>
            <a:cxnSpLocks noChangeShapeType="1"/>
          </p:cNvCxnSpPr>
          <p:nvPr/>
        </p:nvCxnSpPr>
        <p:spPr bwMode="auto">
          <a:xfrm>
            <a:off x="2549525" y="3130550"/>
            <a:ext cx="104775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2" name="Straight Connector 46"/>
          <p:cNvCxnSpPr>
            <a:cxnSpLocks noChangeShapeType="1"/>
          </p:cNvCxnSpPr>
          <p:nvPr/>
        </p:nvCxnSpPr>
        <p:spPr bwMode="auto">
          <a:xfrm>
            <a:off x="4705350" y="3141663"/>
            <a:ext cx="12922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3" name="TextBox 47"/>
          <p:cNvSpPr txBox="1">
            <a:spLocks noChangeArrowheads="1"/>
          </p:cNvSpPr>
          <p:nvPr/>
        </p:nvSpPr>
        <p:spPr bwMode="auto">
          <a:xfrm>
            <a:off x="4913313" y="2651125"/>
            <a:ext cx="9810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rate, </a:t>
            </a:r>
            <a:r>
              <a:rPr lang="en-US" sz="14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grpSp>
        <p:nvGrpSpPr>
          <p:cNvPr id="44044" name="Group 2"/>
          <p:cNvGrpSpPr>
            <a:grpSpLocks/>
          </p:cNvGrpSpPr>
          <p:nvPr/>
        </p:nvGrpSpPr>
        <p:grpSpPr bwMode="auto">
          <a:xfrm>
            <a:off x="6888163" y="2803525"/>
            <a:ext cx="1131887" cy="644525"/>
            <a:chOff x="5125853" y="2720015"/>
            <a:chExt cx="1352281" cy="644839"/>
          </a:xfrm>
        </p:grpSpPr>
        <p:sp>
          <p:nvSpPr>
            <p:cNvPr id="44057" name="Rectangle 44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58" name="Rectangle 54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/>
            </a:p>
          </p:txBody>
        </p:sp>
      </p:grpSp>
      <p:grpSp>
        <p:nvGrpSpPr>
          <p:cNvPr id="44045" name="Group 134"/>
          <p:cNvGrpSpPr>
            <a:grpSpLocks/>
          </p:cNvGrpSpPr>
          <p:nvPr/>
        </p:nvGrpSpPr>
        <p:grpSpPr bwMode="auto">
          <a:xfrm>
            <a:off x="620713" y="2820988"/>
            <a:ext cx="1201737" cy="533400"/>
            <a:chOff x="3621" y="3265"/>
            <a:chExt cx="1776" cy="744"/>
          </a:xfrm>
        </p:grpSpPr>
        <p:pic>
          <p:nvPicPr>
            <p:cNvPr id="44053" name="Picture 135" descr="reel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36"/>
            <p:cNvSpPr>
              <a:spLocks/>
            </p:cNvSpPr>
            <p:nvPr/>
          </p:nvSpPr>
          <p:spPr bwMode="auto">
            <a:xfrm>
              <a:off x="3971" y="3287"/>
              <a:ext cx="1403" cy="441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9" name="Freeform 137"/>
            <p:cNvSpPr>
              <a:spLocks/>
            </p:cNvSpPr>
            <p:nvPr/>
          </p:nvSpPr>
          <p:spPr bwMode="auto">
            <a:xfrm>
              <a:off x="4243" y="3861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44056" name="Picture 138" descr="video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46" name="TextBox 73"/>
          <p:cNvSpPr txBox="1">
            <a:spLocks noChangeArrowheads="1"/>
          </p:cNvSpPr>
          <p:nvPr/>
        </p:nvSpPr>
        <p:spPr bwMode="auto">
          <a:xfrm>
            <a:off x="1682750" y="3433763"/>
            <a:ext cx="1189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send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47" name="TextBox 74"/>
          <p:cNvSpPr txBox="1">
            <a:spLocks noChangeArrowheads="1"/>
          </p:cNvSpPr>
          <p:nvPr/>
        </p:nvSpPr>
        <p:spPr bwMode="auto">
          <a:xfrm>
            <a:off x="855663" y="3419475"/>
            <a:ext cx="1187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</a:p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file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4048" name="Straight Connector 75"/>
          <p:cNvCxnSpPr>
            <a:cxnSpLocks noChangeShapeType="1"/>
          </p:cNvCxnSpPr>
          <p:nvPr/>
        </p:nvCxnSpPr>
        <p:spPr bwMode="auto">
          <a:xfrm>
            <a:off x="1582738" y="3130550"/>
            <a:ext cx="5429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9" name="TextBox 81"/>
          <p:cNvSpPr txBox="1">
            <a:spLocks noChangeArrowheads="1"/>
          </p:cNvSpPr>
          <p:nvPr/>
        </p:nvSpPr>
        <p:spPr bwMode="auto">
          <a:xfrm>
            <a:off x="5686425" y="3475038"/>
            <a:ext cx="1189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receive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0" name="TextBox 84"/>
          <p:cNvSpPr txBox="1">
            <a:spLocks noChangeArrowheads="1"/>
          </p:cNvSpPr>
          <p:nvPr/>
        </p:nvSpPr>
        <p:spPr bwMode="auto">
          <a:xfrm>
            <a:off x="6846888" y="3475038"/>
            <a:ext cx="1408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 playout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1" name="TextBox 61439"/>
          <p:cNvSpPr txBox="1">
            <a:spLocks noChangeArrowheads="1"/>
          </p:cNvSpPr>
          <p:nvPr/>
        </p:nvSpPr>
        <p:spPr bwMode="auto">
          <a:xfrm>
            <a:off x="1490663" y="3962400"/>
            <a:ext cx="960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44052" name="TextBox 86"/>
          <p:cNvSpPr txBox="1">
            <a:spLocks noChangeArrowheads="1"/>
          </p:cNvSpPr>
          <p:nvPr/>
        </p:nvSpPr>
        <p:spPr bwMode="auto">
          <a:xfrm>
            <a:off x="6475413" y="3976688"/>
            <a:ext cx="846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client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2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3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oice-over-IP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4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5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95726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00050"/>
            <a:ext cx="7772400" cy="619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Voice-over-IP (VoIP)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41446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VoIP end</a:t>
            </a:r>
            <a:r>
              <a:rPr lang="en-US" i="1" dirty="0">
                <a:solidFill>
                  <a:srgbClr val="CC0000"/>
                </a:solidFill>
              </a:rPr>
              <a:t>-</a:t>
            </a:r>
            <a:r>
              <a:rPr lang="en-US" i="1" dirty="0" smtClean="0">
                <a:solidFill>
                  <a:srgbClr val="CC0000"/>
                </a:solidFill>
              </a:rPr>
              <a:t>end-delay requirement</a:t>
            </a:r>
            <a:r>
              <a:rPr lang="en-US" dirty="0" smtClean="0">
                <a:solidFill>
                  <a:srgbClr val="000099"/>
                </a:solidFill>
              </a:rPr>
              <a:t>: needed to maintain “conversational” aspect</a:t>
            </a:r>
            <a:endParaRPr lang="en-US" dirty="0">
              <a:solidFill>
                <a:srgbClr val="000099"/>
              </a:solidFill>
            </a:endParaRPr>
          </a:p>
          <a:p>
            <a:pPr lvl="1">
              <a:defRPr/>
            </a:pPr>
            <a:r>
              <a:rPr lang="en-US" dirty="0"/>
              <a:t>higher delays noticeable, impair interactivity</a:t>
            </a:r>
          </a:p>
          <a:p>
            <a:pPr lvl="1">
              <a:defRPr/>
            </a:pPr>
            <a:r>
              <a:rPr lang="en-US" dirty="0" smtClean="0"/>
              <a:t>&lt; </a:t>
            </a:r>
            <a:r>
              <a:rPr lang="en-US" dirty="0"/>
              <a:t>150 </a:t>
            </a:r>
            <a:r>
              <a:rPr lang="en-US" dirty="0" smtClean="0"/>
              <a:t>msec:  good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&gt; 400 </a:t>
            </a:r>
            <a:r>
              <a:rPr lang="en-US" dirty="0"/>
              <a:t>msec </a:t>
            </a:r>
            <a:r>
              <a:rPr lang="en-US" dirty="0" smtClean="0"/>
              <a:t>bad</a:t>
            </a:r>
            <a:endParaRPr lang="en-US" dirty="0"/>
          </a:p>
          <a:p>
            <a:pPr lvl="1">
              <a:defRPr/>
            </a:pPr>
            <a:r>
              <a:rPr lang="en-US" dirty="0"/>
              <a:t>includes application-level (</a:t>
            </a:r>
            <a:r>
              <a:rPr lang="en-US" dirty="0" smtClean="0"/>
              <a:t>packetization, playout), network delays</a:t>
            </a:r>
            <a:endParaRPr lang="en-US" dirty="0"/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session initialization: </a:t>
            </a:r>
            <a:r>
              <a:rPr lang="en-US" dirty="0" smtClean="0"/>
              <a:t>how </a:t>
            </a:r>
            <a:r>
              <a:rPr lang="en-US" dirty="0"/>
              <a:t>does callee </a:t>
            </a:r>
            <a:r>
              <a:rPr lang="en-US" dirty="0" smtClean="0"/>
              <a:t>advertise </a:t>
            </a:r>
            <a:r>
              <a:rPr lang="en-US" dirty="0"/>
              <a:t>IP address, port number, encoding algorithms</a:t>
            </a:r>
            <a:r>
              <a:rPr lang="en-US" dirty="0" smtClean="0"/>
              <a:t>?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v</a:t>
            </a:r>
            <a:r>
              <a:rPr lang="en-US" i="1" dirty="0" smtClean="0">
                <a:solidFill>
                  <a:srgbClr val="CC0000"/>
                </a:solidFill>
              </a:rPr>
              <a:t>alue-added services: </a:t>
            </a:r>
            <a:r>
              <a:rPr lang="en-US" dirty="0" smtClean="0"/>
              <a:t>call forwarding, screening, recording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mergency services: </a:t>
            </a:r>
            <a:r>
              <a:rPr lang="en-US" dirty="0" smtClean="0"/>
              <a:t>911 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4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400050"/>
            <a:ext cx="7772400" cy="619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</a:t>
            </a:r>
            <a:r>
              <a:rPr lang="en-US" dirty="0"/>
              <a:t> </a:t>
            </a:r>
            <a:r>
              <a:rPr lang="en-US" dirty="0" smtClean="0"/>
              <a:t>characteristics</a:t>
            </a:r>
            <a:endParaRPr lang="en-US" dirty="0"/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spcBef>
                <a:spcPct val="40000"/>
              </a:spcBef>
              <a:defRPr/>
            </a:pPr>
            <a:r>
              <a:rPr lang="en-US" dirty="0" smtClean="0"/>
              <a:t>speaker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audio: alternating talk spurts, silent periods.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64 kbps during talk spurt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pkts generated only during talk spurts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20 msec chunks at 8 Kbytes/sec: 160 bytes </a:t>
            </a:r>
            <a:r>
              <a:rPr lang="en-US" dirty="0" smtClean="0"/>
              <a:t>of data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application-layer header added to each </a:t>
            </a:r>
            <a:r>
              <a:rPr lang="en-US" dirty="0" smtClean="0"/>
              <a:t>chunk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chunk+header encapsulated into </a:t>
            </a:r>
            <a:r>
              <a:rPr lang="en-US" dirty="0" smtClean="0"/>
              <a:t>UDP or TCP segment</a:t>
            </a:r>
            <a:endParaRPr lang="en-US" dirty="0"/>
          </a:p>
          <a:p>
            <a:pPr>
              <a:spcBef>
                <a:spcPct val="40000"/>
              </a:spcBef>
              <a:defRPr/>
            </a:pPr>
            <a:r>
              <a:rPr lang="en-US" dirty="0"/>
              <a:t>application sends </a:t>
            </a:r>
            <a:r>
              <a:rPr lang="en-US" dirty="0" smtClean="0"/>
              <a:t>segment </a:t>
            </a:r>
            <a:r>
              <a:rPr lang="en-US" dirty="0"/>
              <a:t>into socket every 20 msec during talkspurt</a:t>
            </a:r>
          </a:p>
        </p:txBody>
      </p:sp>
      <p:pic>
        <p:nvPicPr>
          <p:cNvPr id="66565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382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2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4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5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packet loss, delay</a:t>
            </a:r>
            <a:endParaRPr lang="en-US" dirty="0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network loss: </a:t>
            </a:r>
            <a:r>
              <a:rPr lang="en-US" dirty="0"/>
              <a:t>IP datagram lost due to network congestion (router buffer overflow)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delay loss: </a:t>
            </a:r>
            <a:r>
              <a:rPr lang="en-US" dirty="0"/>
              <a:t>IP datagram arrives too late for playout at receiver</a:t>
            </a:r>
          </a:p>
          <a:p>
            <a:pPr lvl="1">
              <a:defRPr/>
            </a:pPr>
            <a:r>
              <a:rPr lang="en-US" dirty="0"/>
              <a:t>delays: processing, queueing in network; end-system (sender, receiver) delays</a:t>
            </a:r>
          </a:p>
          <a:p>
            <a:pPr lvl="1">
              <a:defRPr/>
            </a:pPr>
            <a:r>
              <a:rPr lang="en-US" dirty="0"/>
              <a:t>typical maximum tolerable delay: 400 ms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loss tolerance: </a:t>
            </a:r>
            <a:r>
              <a:rPr lang="en-US" dirty="0"/>
              <a:t>depending on voice encoding, </a:t>
            </a:r>
            <a:r>
              <a:rPr lang="en-US" dirty="0" smtClean="0"/>
              <a:t>loss concealment, </a:t>
            </a:r>
            <a:r>
              <a:rPr lang="en-US" dirty="0"/>
              <a:t>packet loss rates between 1% and 10% can be </a:t>
            </a:r>
            <a:r>
              <a:rPr lang="en-US" dirty="0" smtClean="0"/>
              <a:t>tolerated</a:t>
            </a:r>
            <a:endParaRPr lang="en-US" sz="2000" dirty="0"/>
          </a:p>
        </p:txBody>
      </p:sp>
      <p:pic>
        <p:nvPicPr>
          <p:cNvPr id="68613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5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Line 2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345091" name="Line 3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1470025" y="1593850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               rate</a:t>
            </a:r>
          </a:p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70660" name="Group 5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70759" name="Group 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70775" name="Group 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70786" name="Group 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794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098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099" name="Line 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9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2" name="Line 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787" name="Group 1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788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6" name="Line 1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8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09" name="Line 2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70776" name="Group 2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70780" name="Group 2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1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13" name="Line 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81" name="Group 2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16" name="Line 2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77" name="Group 2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345118" name="Line 3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19" name="Line 3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70760" name="Group 3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70761" name="Group 3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70769" name="Group 3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2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24" name="Line 3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70" name="Group 3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2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27" name="Line 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62" name="Group 4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70763" name="Group 4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3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31" name="Line 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64" name="Group 4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3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34" name="Line 4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345135" name="Text Box 47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345136" name="Text Box 48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345137" name="Group 49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70719" name="Group 50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70723" name="Group 51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345140" name="Line 5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41" name="Line 5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4" name="Group 54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345143" name="Line 5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44" name="Line 5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5" name="Group 57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70749" name="Group 5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4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48" name="Line 6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50" name="Group 6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1" name="Line 6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26" name="Group 64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70743" name="Group 65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5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5" name="Line 6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44" name="Group 68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58" name="Line 7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727" name="Group 71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345160" name="Line 7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1" name="Line 7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8" name="Group 74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345163" name="Line 7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4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29" name="Group 77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345166" name="Line 78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345167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70730" name="Group 80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70731" name="Group 8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7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71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70732" name="Group 8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7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174" name="Line 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345175" name="Text Box 87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i="0" dirty="0">
                  <a:latin typeface="Arial"/>
                  <a:cs typeface="Arial"/>
                </a:rPr>
                <a:t>delay</a:t>
              </a:r>
            </a:p>
            <a:p>
              <a:pPr algn="ctr"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/>
                  <a:cs typeface="Arial"/>
                </a:rPr>
                <a:t>(jitter)</a:t>
              </a: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176" name="Line 88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177" name="Text Box 89"/>
            <p:cNvSpPr txBox="1">
              <a:spLocks noChangeArrowheads="1"/>
            </p:cNvSpPr>
            <p:nvPr/>
          </p:nvSpPr>
          <p:spPr bwMode="auto">
            <a:xfrm>
              <a:off x="2812" y="1196"/>
              <a:ext cx="71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client</a:t>
              </a:r>
            </a:p>
            <a:p>
              <a:pPr algn="r">
                <a:defRPr/>
              </a:pPr>
              <a:r>
                <a:rPr lang="en-US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345178" name="Group 90"/>
          <p:cNvGrpSpPr>
            <a:grpSpLocks/>
          </p:cNvGrpSpPr>
          <p:nvPr/>
        </p:nvGrpSpPr>
        <p:grpSpPr bwMode="auto">
          <a:xfrm>
            <a:off x="2974975" y="1806575"/>
            <a:ext cx="4906963" cy="3209925"/>
            <a:chOff x="1874" y="1138"/>
            <a:chExt cx="3091" cy="2022"/>
          </a:xfrm>
        </p:grpSpPr>
        <p:grpSp>
          <p:nvGrpSpPr>
            <p:cNvPr id="70673" name="Group 91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70678" name="Group 92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70694" name="Group 93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70705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70713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4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85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70714" name="Group 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7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88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7070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70707" name="Group 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1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92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70708" name="Group 1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4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345195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70695" name="Group 108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99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98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199" name="Line 1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700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1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02" name="Line 1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696" name="Group 115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34520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345205" name="Line 11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70679" name="Group 118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70680" name="Group 119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88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9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0" name="Line 12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689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2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3" name="Line 12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70681" name="Group 126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0682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6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17" name="Line 1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70683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9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345220" name="Line 13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345221" name="Text Box 133"/>
            <p:cNvSpPr txBox="1">
              <a:spLocks noChangeArrowheads="1"/>
            </p:cNvSpPr>
            <p:nvPr/>
          </p:nvSpPr>
          <p:spPr bwMode="auto">
            <a:xfrm>
              <a:off x="3788" y="1250"/>
              <a:ext cx="117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/>
                  <a:cs typeface="Arial"/>
                </a:rPr>
                <a:t>       </a:t>
              </a: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constant bit 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    rate playout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/>
                  <a:cs typeface="Arial"/>
                </a:rPr>
                <a:t> at client</a:t>
              </a:r>
            </a:p>
          </p:txBody>
        </p:sp>
        <p:grpSp>
          <p:nvGrpSpPr>
            <p:cNvPr id="70675" name="Group 134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345223" name="Text Box 135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345224" name="Line 136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345225" name="Group 137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345226" name="Line 138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5227" name="Text Box 139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i="0" dirty="0">
                  <a:solidFill>
                    <a:srgbClr val="009900"/>
                  </a:solidFill>
                  <a:latin typeface="Arial"/>
                  <a:cs typeface="Arial"/>
                </a:rPr>
                <a:t>data</a:t>
              </a: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345228" name="Rectangle 140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62925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Delay j</a:t>
            </a:r>
            <a:r>
              <a:rPr lang="en-US" dirty="0" smtClean="0"/>
              <a:t>itter</a:t>
            </a:r>
            <a:endParaRPr lang="en-US" dirty="0"/>
          </a:p>
        </p:txBody>
      </p:sp>
      <p:sp>
        <p:nvSpPr>
          <p:cNvPr id="345229" name="Rectangle 141"/>
          <p:cNvSpPr>
            <a:spLocks noGrp="1" noChangeArrowheads="1"/>
          </p:cNvSpPr>
          <p:nvPr>
            <p:ph type="body" idx="1"/>
          </p:nvPr>
        </p:nvSpPr>
        <p:spPr>
          <a:xfrm>
            <a:off x="733425" y="5207000"/>
            <a:ext cx="7772400" cy="889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end</a:t>
            </a:r>
            <a:r>
              <a:rPr lang="en-US" dirty="0"/>
              <a:t>-to-end delays of two consecutive packets: difference can be more or less than 20 msec (transmission time difference)</a:t>
            </a:r>
          </a:p>
        </p:txBody>
      </p:sp>
      <p:pic>
        <p:nvPicPr>
          <p:cNvPr id="70670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44563"/>
            <a:ext cx="26495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3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229" grpId="0" build="p" autoUpdateAnimBg="0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fixed playout delay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4724400"/>
          </a:xfrm>
        </p:spPr>
        <p:txBody>
          <a:bodyPr/>
          <a:lstStyle/>
          <a:p>
            <a:pPr>
              <a:defRPr/>
            </a:pPr>
            <a:r>
              <a:rPr lang="en-US" dirty="0"/>
              <a:t>receiver attempts to playout each chunk exactly </a:t>
            </a:r>
            <a:r>
              <a:rPr lang="en-US" i="1" dirty="0"/>
              <a:t>q</a:t>
            </a:r>
            <a:r>
              <a:rPr lang="en-US" dirty="0"/>
              <a:t> msecs after chunk was generated.</a:t>
            </a:r>
          </a:p>
          <a:p>
            <a:pPr lvl="1">
              <a:defRPr/>
            </a:pPr>
            <a:r>
              <a:rPr lang="en-US" sz="2800" dirty="0"/>
              <a:t>chunk has time stamp </a:t>
            </a:r>
            <a:r>
              <a:rPr lang="en-US" sz="2800" i="1" dirty="0"/>
              <a:t>t: </a:t>
            </a:r>
            <a:r>
              <a:rPr lang="en-US" sz="2800" dirty="0"/>
              <a:t>play out chunk at </a:t>
            </a:r>
            <a:r>
              <a:rPr lang="en-US" sz="2800" i="1" dirty="0"/>
              <a:t>t+q</a:t>
            </a:r>
            <a:r>
              <a:rPr lang="en-US" sz="2800" dirty="0"/>
              <a:t> </a:t>
            </a:r>
          </a:p>
          <a:p>
            <a:pPr lvl="1">
              <a:defRPr/>
            </a:pPr>
            <a:r>
              <a:rPr lang="en-US" sz="2800" dirty="0"/>
              <a:t>chunk arrives after </a:t>
            </a:r>
            <a:r>
              <a:rPr lang="en-US" sz="2800" i="1" dirty="0"/>
              <a:t>t+q</a:t>
            </a:r>
            <a:r>
              <a:rPr lang="en-US" sz="2800" dirty="0"/>
              <a:t>: data arrives too late for </a:t>
            </a:r>
            <a:r>
              <a:rPr lang="en-US" sz="2800" dirty="0" smtClean="0"/>
              <a:t>playout: </a:t>
            </a:r>
            <a:r>
              <a:rPr lang="en-US" sz="2800" dirty="0"/>
              <a:t>data </a:t>
            </a:r>
            <a:r>
              <a:rPr lang="ja-JP" altLang="en-US" sz="2800" dirty="0">
                <a:latin typeface="Arial"/>
              </a:rPr>
              <a:t>“</a:t>
            </a:r>
            <a:r>
              <a:rPr lang="en-US" sz="2800" dirty="0"/>
              <a:t>lost</a:t>
            </a:r>
            <a:r>
              <a:rPr lang="ja-JP" altLang="en-US" sz="2800" dirty="0">
                <a:latin typeface="Arial"/>
              </a:rPr>
              <a:t>”</a:t>
            </a:r>
            <a:endParaRPr lang="en-US" sz="2800" dirty="0"/>
          </a:p>
          <a:p>
            <a:pPr>
              <a:defRPr/>
            </a:pPr>
            <a:r>
              <a:rPr lang="en-US" dirty="0"/>
              <a:t>tradeoff in choosing </a:t>
            </a:r>
            <a:r>
              <a:rPr lang="en-US" i="1" dirty="0"/>
              <a:t>q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sz="2800" i="1" dirty="0">
                <a:solidFill>
                  <a:srgbClr val="CC0000"/>
                </a:solidFill>
              </a:rPr>
              <a:t>large q:</a:t>
            </a:r>
            <a:r>
              <a:rPr lang="en-US" sz="2800" dirty="0">
                <a:solidFill>
                  <a:srgbClr val="CC0000"/>
                </a:solidFill>
              </a:rPr>
              <a:t> less packet loss</a:t>
            </a:r>
          </a:p>
          <a:p>
            <a:pPr lvl="1">
              <a:defRPr/>
            </a:pPr>
            <a:r>
              <a:rPr lang="en-US" sz="2800" i="1" dirty="0">
                <a:solidFill>
                  <a:srgbClr val="CC0000"/>
                </a:solidFill>
              </a:rPr>
              <a:t>small q:</a:t>
            </a:r>
            <a:r>
              <a:rPr lang="en-US" sz="2800" dirty="0">
                <a:solidFill>
                  <a:srgbClr val="CC0000"/>
                </a:solidFill>
              </a:rPr>
              <a:t> </a:t>
            </a:r>
            <a:r>
              <a:rPr lang="en-US" sz="2800" dirty="0"/>
              <a:t>better interactive experience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7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3" name="Object 3"/>
          <p:cNvGraphicFramePr>
            <a:graphicFrameLocks noChangeAspect="1"/>
          </p:cNvGraphicFramePr>
          <p:nvPr/>
        </p:nvGraphicFramePr>
        <p:xfrm>
          <a:off x="969963" y="2655888"/>
          <a:ext cx="6629400" cy="420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4" name="VISIO" r:id="rId4" imgW="7670800" imgH="4864100" progId="Visio.Drawing.5">
                  <p:embed/>
                </p:oleObj>
              </mc:Choice>
              <mc:Fallback>
                <p:oleObj name="VISIO" r:id="rId4" imgW="7670800" imgH="48641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2655888"/>
                        <a:ext cx="6629400" cy="420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879475" y="1044575"/>
            <a:ext cx="7777163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sender generates packets every 20 msec during talk spurt.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first packet received at time </a:t>
            </a:r>
            <a:r>
              <a:rPr lang="en-US" sz="2400" dirty="0">
                <a:latin typeface="+mn-lt"/>
              </a:rPr>
              <a:t>r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first playout schedule: begins at </a:t>
            </a:r>
            <a:r>
              <a:rPr lang="en-US" sz="2400" dirty="0">
                <a:latin typeface="+mn-lt"/>
              </a:rPr>
              <a:t>p</a:t>
            </a:r>
          </a:p>
          <a:p>
            <a:pPr marL="234950" indent="-234950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second playout schedule: begins at </a:t>
            </a:r>
            <a:r>
              <a:rPr lang="en-US" sz="2400" dirty="0">
                <a:latin typeface="+mn-lt"/>
                <a:cs typeface="Arial"/>
              </a:rPr>
              <a:t>p</a:t>
            </a:r>
            <a:r>
              <a:rPr lang="ja-JP" altLang="en-US" sz="2400" dirty="0">
                <a:latin typeface="+mn-lt"/>
                <a:cs typeface="Arial"/>
              </a:rPr>
              <a:t>’</a:t>
            </a:r>
            <a:endParaRPr lang="en-US" sz="2400" dirty="0">
              <a:latin typeface="+mn-lt"/>
              <a:cs typeface="Arial"/>
            </a:endParaRPr>
          </a:p>
        </p:txBody>
      </p:sp>
      <p:pic>
        <p:nvPicPr>
          <p:cNvPr id="74757" name="Picture 19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8270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fixed playout delay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2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1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/>
              <a:t>(1)</a:t>
            </a:r>
          </a:p>
        </p:txBody>
      </p:sp>
      <p:sp>
        <p:nvSpPr>
          <p:cNvPr id="3481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165225"/>
            <a:ext cx="7772400" cy="45418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goal: </a:t>
            </a:r>
            <a:r>
              <a:rPr lang="en-US" dirty="0" smtClean="0"/>
              <a:t>low playout </a:t>
            </a:r>
            <a:r>
              <a:rPr lang="en-US" dirty="0"/>
              <a:t>delay, </a:t>
            </a:r>
            <a:r>
              <a:rPr lang="en-US" dirty="0" smtClean="0"/>
              <a:t>low late </a:t>
            </a:r>
            <a:r>
              <a:rPr lang="en-US" dirty="0"/>
              <a:t>loss </a:t>
            </a:r>
            <a:r>
              <a:rPr lang="en-US" dirty="0" smtClean="0"/>
              <a:t>rate</a:t>
            </a:r>
            <a:endParaRPr lang="en-US" dirty="0">
              <a:solidFill>
                <a:schemeClr val="accent2"/>
              </a:solidFill>
            </a:endParaRP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approach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adaptive playout delay adjustment:</a:t>
            </a:r>
          </a:p>
          <a:p>
            <a:pPr lvl="1">
              <a:defRPr/>
            </a:pPr>
            <a:r>
              <a:rPr lang="en-US" dirty="0"/>
              <a:t>estimate network delay, adjust playout delay at beginning of each talk </a:t>
            </a:r>
            <a:r>
              <a:rPr lang="en-US" dirty="0" smtClean="0"/>
              <a:t>spurt</a:t>
            </a:r>
            <a:endParaRPr lang="en-US" dirty="0"/>
          </a:p>
          <a:p>
            <a:pPr lvl="1">
              <a:defRPr/>
            </a:pPr>
            <a:r>
              <a:rPr lang="en-US" dirty="0"/>
              <a:t>silent periods compressed and </a:t>
            </a:r>
            <a:r>
              <a:rPr lang="en-US" dirty="0" smtClean="0"/>
              <a:t>elongated</a:t>
            </a:r>
            <a:endParaRPr lang="en-US" dirty="0"/>
          </a:p>
          <a:p>
            <a:pPr lvl="1">
              <a:defRPr/>
            </a:pPr>
            <a:r>
              <a:rPr lang="en-US" dirty="0"/>
              <a:t>chunks still played out every 20 msec during talk </a:t>
            </a:r>
            <a:r>
              <a:rPr lang="en-US" dirty="0" smtClean="0"/>
              <a:t>spurt</a:t>
            </a:r>
          </a:p>
          <a:p>
            <a:pPr>
              <a:defRPr/>
            </a:pPr>
            <a:r>
              <a:rPr lang="en-US" dirty="0"/>
              <a:t>a</a:t>
            </a:r>
            <a:r>
              <a:rPr lang="en-US" dirty="0" smtClean="0"/>
              <a:t>daptively estimate packet delay: (</a:t>
            </a:r>
            <a:r>
              <a:rPr lang="en-US" sz="2400" dirty="0" smtClean="0"/>
              <a:t>EWMA - exponentially weighted moving average, </a:t>
            </a:r>
            <a:r>
              <a:rPr lang="en-US" sz="2400" dirty="0" smtClean="0">
                <a:solidFill>
                  <a:srgbClr val="CC0000"/>
                </a:solidFill>
              </a:rPr>
              <a:t>recall TCP RTT estimate</a:t>
            </a:r>
            <a:r>
              <a:rPr lang="en-US" sz="2400" dirty="0" smtClean="0"/>
              <a:t>):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2368550" y="4422775"/>
            <a:ext cx="3941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(1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-a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i-1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a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(r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76807" name="TextBox 4"/>
          <p:cNvSpPr txBox="1">
            <a:spLocks noChangeArrowheads="1"/>
          </p:cNvSpPr>
          <p:nvPr/>
        </p:nvSpPr>
        <p:spPr bwMode="auto">
          <a:xfrm>
            <a:off x="1398588" y="5365750"/>
            <a:ext cx="1584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delay estimate after ith packet</a:t>
            </a:r>
          </a:p>
        </p:txBody>
      </p:sp>
      <p:sp>
        <p:nvSpPr>
          <p:cNvPr id="76808" name="TextBox 13"/>
          <p:cNvSpPr txBox="1">
            <a:spLocks noChangeArrowheads="1"/>
          </p:cNvSpPr>
          <p:nvPr/>
        </p:nvSpPr>
        <p:spPr bwMode="auto">
          <a:xfrm>
            <a:off x="3092450" y="5375275"/>
            <a:ext cx="1474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small constant, e.g. 0.1</a:t>
            </a:r>
          </a:p>
        </p:txBody>
      </p:sp>
      <p:sp>
        <p:nvSpPr>
          <p:cNvPr id="76809" name="TextBox 14"/>
          <p:cNvSpPr txBox="1">
            <a:spLocks noChangeArrowheads="1"/>
          </p:cNvSpPr>
          <p:nvPr/>
        </p:nvSpPr>
        <p:spPr bwMode="auto">
          <a:xfrm>
            <a:off x="4786313" y="5384800"/>
            <a:ext cx="1473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time received  -</a:t>
            </a:r>
          </a:p>
        </p:txBody>
      </p:sp>
      <p:sp>
        <p:nvSpPr>
          <p:cNvPr id="76810" name="TextBox 15"/>
          <p:cNvSpPr txBox="1">
            <a:spLocks noChangeArrowheads="1"/>
          </p:cNvSpPr>
          <p:nvPr/>
        </p:nvSpPr>
        <p:spPr bwMode="auto">
          <a:xfrm>
            <a:off x="6151563" y="5380038"/>
            <a:ext cx="14747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time sent (timestamp)</a:t>
            </a:r>
          </a:p>
        </p:txBody>
      </p:sp>
      <p:cxnSp>
        <p:nvCxnSpPr>
          <p:cNvPr id="76811" name="Straight Connector 6"/>
          <p:cNvCxnSpPr>
            <a:cxnSpLocks noChangeShapeType="1"/>
          </p:cNvCxnSpPr>
          <p:nvPr/>
        </p:nvCxnSpPr>
        <p:spPr bwMode="auto">
          <a:xfrm>
            <a:off x="2568575" y="4951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2" name="Straight Connector 20"/>
          <p:cNvCxnSpPr>
            <a:cxnSpLocks noChangeShapeType="1"/>
          </p:cNvCxnSpPr>
          <p:nvPr/>
        </p:nvCxnSpPr>
        <p:spPr bwMode="auto">
          <a:xfrm>
            <a:off x="3705225" y="49180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3" name="Straight Connector 21"/>
          <p:cNvCxnSpPr>
            <a:cxnSpLocks noChangeShapeType="1"/>
          </p:cNvCxnSpPr>
          <p:nvPr/>
        </p:nvCxnSpPr>
        <p:spPr bwMode="auto">
          <a:xfrm>
            <a:off x="5299075" y="49561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4" name="Straight Connector 22"/>
          <p:cNvCxnSpPr>
            <a:cxnSpLocks noChangeShapeType="1"/>
          </p:cNvCxnSpPr>
          <p:nvPr/>
        </p:nvCxnSpPr>
        <p:spPr bwMode="auto">
          <a:xfrm>
            <a:off x="5880100" y="495141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5" name="Right Brace 9"/>
          <p:cNvSpPr>
            <a:spLocks/>
          </p:cNvSpPr>
          <p:nvPr/>
        </p:nvSpPr>
        <p:spPr bwMode="auto">
          <a:xfrm rot="5400000">
            <a:off x="5958681" y="4815682"/>
            <a:ext cx="284163" cy="2413000"/>
          </a:xfrm>
          <a:prstGeom prst="rightBrace">
            <a:avLst>
              <a:gd name="adj1" fmla="val 8374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76816" name="TextBox 24"/>
          <p:cNvSpPr txBox="1">
            <a:spLocks noChangeArrowheads="1"/>
          </p:cNvSpPr>
          <p:nvPr/>
        </p:nvSpPr>
        <p:spPr bwMode="auto">
          <a:xfrm>
            <a:off x="4848225" y="6069013"/>
            <a:ext cx="2628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 Narrow" charset="0"/>
                <a:cs typeface="Arial Narrow" charset="0"/>
              </a:rPr>
              <a:t>measured delay of ith packet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571500" y="1271588"/>
            <a:ext cx="82509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282575" indent="-282575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 smtClean="0">
                <a:latin typeface="+mn-lt"/>
              </a:rPr>
              <a:t>also </a:t>
            </a:r>
            <a:r>
              <a:rPr lang="en-US" sz="2800" i="0" dirty="0">
                <a:latin typeface="+mn-lt"/>
              </a:rPr>
              <a:t>useful to estimate average deviation of delay, </a:t>
            </a:r>
            <a:r>
              <a:rPr lang="en-US" sz="2800" dirty="0">
                <a:latin typeface="+mn-lt"/>
              </a:rPr>
              <a:t>v</a:t>
            </a:r>
            <a:r>
              <a:rPr lang="en-US" sz="2800" baseline="-25000" dirty="0">
                <a:latin typeface="+mn-lt"/>
              </a:rPr>
              <a:t>i</a:t>
            </a:r>
            <a:r>
              <a:rPr lang="en-US" sz="2800" i="0" baseline="-25000" dirty="0">
                <a:latin typeface="+mn-lt"/>
              </a:rPr>
              <a:t> </a:t>
            </a:r>
            <a:r>
              <a:rPr lang="en-US" sz="2800" i="0" dirty="0">
                <a:latin typeface="+mn-lt"/>
              </a:rPr>
              <a:t>:</a:t>
            </a:r>
          </a:p>
        </p:txBody>
      </p:sp>
      <p:graphicFrame>
        <p:nvGraphicFramePr>
          <p:cNvPr id="78850" name="Object 4"/>
          <p:cNvGraphicFramePr>
            <a:graphicFrameLocks noChangeAspect="1"/>
          </p:cNvGraphicFramePr>
          <p:nvPr/>
        </p:nvGraphicFramePr>
        <p:xfrm>
          <a:off x="4803775" y="345440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50" name="Equation" r:id="rId4" imgW="114300" imgH="215900" progId="Equation.3">
                  <p:embed/>
                </p:oleObj>
              </mc:Choice>
              <mc:Fallback>
                <p:oleObj name="Equation" r:id="rId4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345440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263" y="2695575"/>
            <a:ext cx="7772400" cy="3640138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 smtClean="0"/>
              <a:t>estimates </a:t>
            </a:r>
            <a:r>
              <a:rPr lang="en-US" i="1" dirty="0" smtClean="0"/>
              <a:t>d</a:t>
            </a:r>
            <a:r>
              <a:rPr lang="en-US" i="1" baseline="-25000" dirty="0" smtClean="0"/>
              <a:t>i</a:t>
            </a:r>
            <a:r>
              <a:rPr lang="en-US" i="1" dirty="0" smtClean="0"/>
              <a:t>,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calculated for every received    packet, but used only at start of talk spurt</a:t>
            </a:r>
            <a:endParaRPr lang="en-US" dirty="0">
              <a:solidFill>
                <a:schemeClr val="accent2"/>
              </a:solidFill>
            </a:endParaRPr>
          </a:p>
          <a:p>
            <a:pPr marL="282575" indent="-282575">
              <a:defRPr/>
            </a:pPr>
            <a:endParaRPr lang="en-US" sz="2400" dirty="0">
              <a:solidFill>
                <a:schemeClr val="accent2"/>
              </a:solidFill>
            </a:endParaRPr>
          </a:p>
          <a:p>
            <a:pPr marL="282575" indent="-282575">
              <a:defRPr/>
            </a:pPr>
            <a:r>
              <a:rPr lang="en-US" dirty="0" smtClean="0"/>
              <a:t>for </a:t>
            </a:r>
            <a:r>
              <a:rPr lang="en-US" dirty="0"/>
              <a:t>first packet in talk spurt, playout time is:</a:t>
            </a:r>
          </a:p>
          <a:p>
            <a:pPr>
              <a:defRPr/>
            </a:pPr>
            <a:endParaRPr lang="en-US" dirty="0"/>
          </a:p>
          <a:p>
            <a:pPr marL="0" indent="0">
              <a:buSzPct val="75000"/>
              <a:buFont typeface="Wingdings" charset="0"/>
              <a:buNone/>
              <a:defRPr/>
            </a:pPr>
            <a:endParaRPr lang="en-US" sz="2400" dirty="0" smtClean="0"/>
          </a:p>
          <a:p>
            <a:pPr marL="282575" indent="-282575">
              <a:defRPr/>
            </a:pPr>
            <a:r>
              <a:rPr lang="en-US" dirty="0" smtClean="0"/>
              <a:t>remaining </a:t>
            </a:r>
            <a:r>
              <a:rPr lang="en-US" dirty="0"/>
              <a:t>packets in talkspurt are played </a:t>
            </a:r>
            <a:r>
              <a:rPr lang="en-US" dirty="0" smtClean="0"/>
              <a:t>out     periodically</a:t>
            </a:r>
            <a:endParaRPr lang="en-US" dirty="0"/>
          </a:p>
          <a:p>
            <a:pPr marL="0" indent="0"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78854" name="TextBox 14"/>
          <p:cNvSpPr txBox="1">
            <a:spLocks noChangeArrowheads="1"/>
          </p:cNvSpPr>
          <p:nvPr/>
        </p:nvSpPr>
        <p:spPr bwMode="auto">
          <a:xfrm>
            <a:off x="2325688" y="1968500"/>
            <a:ext cx="4414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(1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-b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)v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i-1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</a:t>
            </a:r>
            <a:r>
              <a:rPr lang="en-US" sz="2800" dirty="0">
                <a:solidFill>
                  <a:srgbClr val="000099"/>
                </a:solidFill>
                <a:latin typeface="Symbol" charset="0"/>
                <a:cs typeface="Symbol" charset="0"/>
              </a:rPr>
              <a:t>b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|r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– 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|</a:t>
            </a:r>
          </a:p>
        </p:txBody>
      </p:sp>
      <p:sp>
        <p:nvSpPr>
          <p:cNvPr id="78855" name="TextBox 15"/>
          <p:cNvSpPr txBox="1">
            <a:spLocks noChangeArrowheads="1"/>
          </p:cNvSpPr>
          <p:nvPr/>
        </p:nvSpPr>
        <p:spPr bwMode="auto">
          <a:xfrm>
            <a:off x="2093913" y="4503738"/>
            <a:ext cx="434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playout-time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= t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 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+ d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+ Kv</a:t>
            </a:r>
            <a:r>
              <a:rPr lang="en-US" sz="2800" baseline="-25000" dirty="0">
                <a:solidFill>
                  <a:srgbClr val="000099"/>
                </a:solidFill>
                <a:latin typeface="Arial" charset="0"/>
                <a:cs typeface="Arial" charset="0"/>
              </a:rPr>
              <a:t>i</a:t>
            </a:r>
            <a:r>
              <a:rPr lang="en-US" sz="2800" dirty="0">
                <a:solidFill>
                  <a:srgbClr val="000099"/>
                </a:solidFill>
                <a:latin typeface="Arial" charset="0"/>
                <a:cs typeface="Arial" charset="0"/>
              </a:rPr>
              <a:t> </a:t>
            </a:r>
          </a:p>
        </p:txBody>
      </p:sp>
      <p:pic>
        <p:nvPicPr>
          <p:cNvPr id="78856" name="Picture 19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 smtClean="0"/>
              <a:t>(2)</a:t>
            </a:r>
            <a:endParaRPr lang="en-US" sz="3200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2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219200"/>
            <a:ext cx="8004175" cy="41148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u="sng" dirty="0">
                <a:solidFill>
                  <a:srgbClr val="CC0000"/>
                </a:solidFill>
              </a:rPr>
              <a:t>Q: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How does receiver determine whether packet is first in a talkspurt?</a:t>
            </a:r>
          </a:p>
          <a:p>
            <a:pPr>
              <a:defRPr/>
            </a:pPr>
            <a:r>
              <a:rPr lang="en-US" dirty="0"/>
              <a:t>if no loss, receiver looks at successive </a:t>
            </a:r>
            <a:r>
              <a:rPr lang="en-US" dirty="0" smtClean="0"/>
              <a:t>timestamps</a:t>
            </a:r>
            <a:endParaRPr lang="en-US" dirty="0"/>
          </a:p>
          <a:p>
            <a:pPr lvl="1">
              <a:defRPr/>
            </a:pPr>
            <a:r>
              <a:rPr lang="en-US" dirty="0"/>
              <a:t>difference of successive stamps &gt; 20 msec --&gt;talk spurt begins.</a:t>
            </a:r>
          </a:p>
          <a:p>
            <a:pPr>
              <a:defRPr/>
            </a:pPr>
            <a:r>
              <a:rPr lang="en-US" dirty="0"/>
              <a:t>with loss possible, receiver must look at both time stamps and sequence </a:t>
            </a:r>
            <a:r>
              <a:rPr lang="en-US" dirty="0" smtClean="0"/>
              <a:t>numbers</a:t>
            </a:r>
            <a:endParaRPr lang="en-US" dirty="0"/>
          </a:p>
          <a:p>
            <a:pPr lvl="1">
              <a:defRPr/>
            </a:pPr>
            <a:r>
              <a:rPr lang="en-US" dirty="0"/>
              <a:t>difference of successive stamps &gt; 20 msec </a:t>
            </a:r>
            <a:r>
              <a:rPr lang="en-US" i="1" dirty="0">
                <a:solidFill>
                  <a:srgbClr val="CC0000"/>
                </a:solidFill>
              </a:rPr>
              <a:t>and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sequence numbers without gaps --&gt; talk spurt begins.</a:t>
            </a:r>
          </a:p>
        </p:txBody>
      </p:sp>
      <p:pic>
        <p:nvPicPr>
          <p:cNvPr id="80900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8397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Adaptive </a:t>
            </a:r>
            <a:r>
              <a:rPr lang="en-US" dirty="0" smtClean="0"/>
              <a:t>playout delay </a:t>
            </a:r>
            <a:r>
              <a:rPr lang="en-US" sz="3200" dirty="0" smtClean="0"/>
              <a:t>(3)</a:t>
            </a:r>
            <a:endParaRPr lang="en-US" sz="32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</a:t>
            </a:r>
            <a:r>
              <a:rPr lang="en-US" sz="3200" dirty="0"/>
              <a:t> (1)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763" y="1206500"/>
            <a:ext cx="8093075" cy="448151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Challenge: </a:t>
            </a:r>
            <a:r>
              <a:rPr lang="en-US" dirty="0" smtClean="0"/>
              <a:t>recover from packet loss given small tolerable delay between original transmission and </a:t>
            </a:r>
            <a:r>
              <a:rPr lang="en-US" sz="2400" dirty="0" smtClean="0"/>
              <a:t>playout</a:t>
            </a:r>
          </a:p>
          <a:p>
            <a:pPr>
              <a:defRPr/>
            </a:pPr>
            <a:r>
              <a:rPr lang="en-US" sz="2400" dirty="0"/>
              <a:t>e</a:t>
            </a:r>
            <a:r>
              <a:rPr lang="en-US" sz="2400" dirty="0" smtClean="0"/>
              <a:t>ach ACK/NAK takes ~ one RTT</a:t>
            </a:r>
          </a:p>
          <a:p>
            <a:pPr>
              <a:defRPr/>
            </a:pPr>
            <a:r>
              <a:rPr lang="en-US" sz="2400" dirty="0"/>
              <a:t>a</a:t>
            </a:r>
            <a:r>
              <a:rPr lang="en-US" sz="2400" dirty="0" smtClean="0"/>
              <a:t>lternative: </a:t>
            </a:r>
            <a:r>
              <a:rPr lang="en-US" sz="2400" i="1" dirty="0" smtClean="0">
                <a:solidFill>
                  <a:srgbClr val="CC0000"/>
                </a:solidFill>
              </a:rPr>
              <a:t>Forward </a:t>
            </a:r>
            <a:r>
              <a:rPr lang="en-US" sz="2400" i="1" dirty="0">
                <a:solidFill>
                  <a:srgbClr val="CC0000"/>
                </a:solidFill>
              </a:rPr>
              <a:t>Error Correction (FEC</a:t>
            </a:r>
            <a:r>
              <a:rPr lang="en-US" sz="2400" i="1" dirty="0" smtClean="0">
                <a:solidFill>
                  <a:srgbClr val="CC0000"/>
                </a:solidFill>
              </a:rPr>
              <a:t>)</a:t>
            </a:r>
            <a:endParaRPr lang="en-US" sz="2400" i="1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dirty="0" smtClean="0"/>
              <a:t>send enough bits to allow recovery without retransmission (recall two-dimensional parity in Ch. 5)</a:t>
            </a:r>
          </a:p>
          <a:p>
            <a:pPr>
              <a:buFont typeface="Wingdings" charset="0"/>
              <a:buNone/>
              <a:defRPr/>
            </a:pPr>
            <a:endParaRPr lang="en-US" sz="2400" u="sng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imple FEC</a:t>
            </a: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sz="2400" dirty="0"/>
              <a:t>for every group of </a:t>
            </a:r>
            <a:r>
              <a:rPr lang="en-US" sz="2400" i="1" dirty="0"/>
              <a:t>n </a:t>
            </a:r>
            <a:r>
              <a:rPr lang="en-US" sz="2400" dirty="0" smtClean="0"/>
              <a:t>chunks, </a:t>
            </a:r>
            <a:r>
              <a:rPr lang="en-US" sz="2400" dirty="0"/>
              <a:t>create redundant chunk by exclusive OR-ing </a:t>
            </a:r>
            <a:r>
              <a:rPr lang="en-US" sz="2400" i="1" dirty="0"/>
              <a:t>n </a:t>
            </a:r>
            <a:r>
              <a:rPr lang="en-US" sz="2400" dirty="0"/>
              <a:t>original chunks</a:t>
            </a:r>
          </a:p>
          <a:p>
            <a:pPr>
              <a:defRPr/>
            </a:pPr>
            <a:r>
              <a:rPr lang="en-US" sz="2400" dirty="0"/>
              <a:t>s</a:t>
            </a:r>
            <a:r>
              <a:rPr lang="en-US" sz="2400" dirty="0" smtClean="0"/>
              <a:t>end </a:t>
            </a:r>
            <a:r>
              <a:rPr lang="en-US" sz="2400" i="1" dirty="0"/>
              <a:t>n+1</a:t>
            </a:r>
            <a:r>
              <a:rPr lang="en-US" sz="2400" dirty="0"/>
              <a:t> chunks, increasing bandwidth by factor </a:t>
            </a:r>
            <a:r>
              <a:rPr lang="en-US" sz="2400" i="1" dirty="0"/>
              <a:t>1/</a:t>
            </a:r>
            <a:r>
              <a:rPr lang="en-US" sz="2400" i="1" dirty="0" smtClean="0"/>
              <a:t>n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can reconstruct original </a:t>
            </a:r>
            <a:r>
              <a:rPr lang="en-US" sz="2400" i="1" dirty="0"/>
              <a:t>n </a:t>
            </a:r>
            <a:r>
              <a:rPr lang="en-US" sz="2400" dirty="0"/>
              <a:t>chunks if at most one lost chunk from </a:t>
            </a:r>
            <a:r>
              <a:rPr lang="en-US" sz="2400" i="1" dirty="0"/>
              <a:t>n+1 </a:t>
            </a:r>
            <a:r>
              <a:rPr lang="en-US" sz="2400" dirty="0" smtClean="0"/>
              <a:t>chunks, with playout delay</a:t>
            </a:r>
            <a:endParaRPr lang="en-US" sz="2400" dirty="0"/>
          </a:p>
        </p:txBody>
      </p:sp>
      <p:pic>
        <p:nvPicPr>
          <p:cNvPr id="82949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3" descr="632 Mixed Quality Redunda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684338"/>
            <a:ext cx="53721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500063" y="1270000"/>
            <a:ext cx="3455994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a</a:t>
            </a:r>
            <a:r>
              <a:rPr lang="en-US" sz="2800" dirty="0" smtClean="0">
                <a:solidFill>
                  <a:srgbClr val="CC0000"/>
                </a:solidFill>
                <a:latin typeface="+mn-lt"/>
              </a:rPr>
              <a:t>nother FEC scheme: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ja-JP" altLang="en-US" i="0" dirty="0" smtClean="0">
                <a:latin typeface="+mn-lt"/>
              </a:rPr>
              <a:t>“</a:t>
            </a:r>
            <a:r>
              <a:rPr lang="en-US" i="0" dirty="0" smtClean="0">
                <a:latin typeface="+mn-lt"/>
              </a:rPr>
              <a:t>piggyback lower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quality stream</a:t>
            </a:r>
            <a:r>
              <a:rPr lang="ja-JP" altLang="en-US" i="0" dirty="0" smtClean="0">
                <a:latin typeface="+mn-lt"/>
              </a:rPr>
              <a:t>”</a:t>
            </a:r>
            <a:r>
              <a:rPr lang="en-US" i="0" dirty="0" smtClean="0">
                <a:latin typeface="+mn-lt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send lower resolution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audio stream as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redundant information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e.g., nominal 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stream PCM at 64 kbps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and redundant stream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GSM at 13 kbps</a:t>
            </a:r>
          </a:p>
          <a:p>
            <a:pPr marL="285750" indent="-2857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1800" dirty="0" smtClean="0">
              <a:latin typeface="Comic Sans MS" charset="0"/>
            </a:endParaRPr>
          </a:p>
        </p:txBody>
      </p:sp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554038" y="5016500"/>
            <a:ext cx="8340745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non-consecutive loss: receiver can conceal loss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+mn-lt"/>
              </a:rPr>
              <a:t>g</a:t>
            </a:r>
            <a:r>
              <a:rPr lang="en-US" i="0" dirty="0" smtClean="0">
                <a:latin typeface="+mn-lt"/>
              </a:rPr>
              <a:t>eneralization: can also append (n-1)st and (n-2)nd low-bit rate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chunk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 </a:t>
            </a:r>
            <a:r>
              <a:rPr lang="en-US" sz="3200" dirty="0" smtClean="0"/>
              <a:t>(2)</a:t>
            </a:r>
            <a:endParaRPr lang="en-US" sz="3200" dirty="0"/>
          </a:p>
        </p:txBody>
      </p:sp>
      <p:pic>
        <p:nvPicPr>
          <p:cNvPr id="84999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3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9563" y="4151313"/>
            <a:ext cx="4127500" cy="19780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i</a:t>
            </a:r>
            <a:r>
              <a:rPr lang="en-US" i="1" dirty="0" smtClean="0">
                <a:solidFill>
                  <a:srgbClr val="CC0000"/>
                </a:solidFill>
              </a:rPr>
              <a:t>nterleaving to conceal loss:</a:t>
            </a: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sz="2400" dirty="0"/>
              <a:t>a</a:t>
            </a:r>
            <a:r>
              <a:rPr lang="en-US" sz="2400" dirty="0" smtClean="0"/>
              <a:t>udio chunks </a:t>
            </a:r>
            <a:r>
              <a:rPr lang="en-US" sz="2400" dirty="0"/>
              <a:t>divided into smaller </a:t>
            </a:r>
            <a:r>
              <a:rPr lang="en-US" sz="2400" dirty="0" smtClean="0"/>
              <a:t>units, e.g. four </a:t>
            </a:r>
            <a:r>
              <a:rPr lang="en-US" sz="2400" dirty="0"/>
              <a:t>5 msec units per </a:t>
            </a:r>
            <a:r>
              <a:rPr lang="en-US" sz="2400" dirty="0" smtClean="0"/>
              <a:t>20 msec audio chunk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packet contains small units from different chunks</a:t>
            </a:r>
          </a:p>
        </p:txBody>
      </p:sp>
      <p:pic>
        <p:nvPicPr>
          <p:cNvPr id="87042" name="Picture 4" descr="633 interleav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1049338"/>
            <a:ext cx="6300788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9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95813" y="4435475"/>
            <a:ext cx="4017962" cy="16319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if packet lost, still have </a:t>
            </a:r>
            <a:r>
              <a:rPr lang="en-US" sz="2400" i="1" dirty="0">
                <a:solidFill>
                  <a:srgbClr val="CC0000"/>
                </a:solidFill>
              </a:rPr>
              <a:t>most</a:t>
            </a:r>
            <a:r>
              <a:rPr lang="en-US" sz="2400" dirty="0"/>
              <a:t> of every </a:t>
            </a:r>
            <a:r>
              <a:rPr lang="en-US" sz="2400" dirty="0" smtClean="0"/>
              <a:t>original chunk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no redundancy overhead, but increases playout delay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VoiP: </a:t>
            </a:r>
            <a:r>
              <a:rPr lang="en-US" sz="4000" dirty="0" smtClean="0"/>
              <a:t>recovery </a:t>
            </a:r>
            <a:r>
              <a:rPr lang="en-US" sz="4000" dirty="0"/>
              <a:t>from packet loss </a:t>
            </a:r>
            <a:r>
              <a:rPr lang="en-US" sz="3200" dirty="0" smtClean="0"/>
              <a:t>(3)</a:t>
            </a:r>
            <a:endParaRPr lang="en-US" sz="3200" dirty="0"/>
          </a:p>
        </p:txBody>
      </p:sp>
      <p:pic>
        <p:nvPicPr>
          <p:cNvPr id="87047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33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audio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e.g., 2</a:t>
            </a:r>
            <a:r>
              <a:rPr lang="en-US" i="0" baseline="30000" dirty="0" smtClean="0"/>
              <a:t>8</a:t>
            </a:r>
            <a:r>
              <a:rPr lang="en-US" i="0" dirty="0" smtClean="0"/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i="0" dirty="0" smtClean="0"/>
              <a:t>each quantized value represented by bits, e.g., 8 bits for 256 values</a:t>
            </a:r>
            <a:endParaRPr lang="en-US" i="0" dirty="0"/>
          </a:p>
        </p:txBody>
      </p:sp>
      <p:pic>
        <p:nvPicPr>
          <p:cNvPr id="20485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5070475" y="2201863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5068888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26050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83213" y="3063875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0375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00713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857875" y="3063875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13450" y="3198813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172200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29363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88113" y="3165475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643688" y="2944813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00850" y="2681288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61188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18350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73925" y="3327400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432675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5070475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7893050" y="4398963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Arial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4008438" y="3198812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Arial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7761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Arial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Arial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5072063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7948613" y="3297238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6950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Arial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549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5056188" y="4114800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Arial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4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60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1" name="Picture 8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9032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1867" name="Group 75"/>
          <p:cNvGrpSpPr>
            <a:grpSpLocks/>
          </p:cNvGrpSpPr>
          <p:nvPr/>
        </p:nvGrpSpPr>
        <p:grpSpPr bwMode="auto">
          <a:xfrm>
            <a:off x="6008688" y="2982913"/>
            <a:ext cx="2325687" cy="1643062"/>
            <a:chOff x="3785" y="1879"/>
            <a:chExt cx="1465" cy="1035"/>
          </a:xfrm>
        </p:grpSpPr>
        <p:sp>
          <p:nvSpPr>
            <p:cNvPr id="87173" name="Line 76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i="0" dirty="0"/>
            </a:p>
          </p:txBody>
        </p:sp>
        <p:sp>
          <p:nvSpPr>
            <p:cNvPr id="87174" name="Line 77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i="0" dirty="0"/>
            </a:p>
          </p:txBody>
        </p:sp>
        <p:sp>
          <p:nvSpPr>
            <p:cNvPr id="87175" name="Text Box 78"/>
            <p:cNvSpPr txBox="1">
              <a:spLocks noChangeArrowheads="1"/>
            </p:cNvSpPr>
            <p:nvPr/>
          </p:nvSpPr>
          <p:spPr bwMode="auto">
            <a:xfrm>
              <a:off x="4446" y="2052"/>
              <a:ext cx="804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supernode 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  overlay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800" i="0" dirty="0" smtClean="0"/>
                <a:t>    network</a:t>
              </a:r>
            </a:p>
          </p:txBody>
        </p:sp>
      </p:grpSp>
      <p:sp>
        <p:nvSpPr>
          <p:cNvPr id="161794" name="Line 2"/>
          <p:cNvSpPr>
            <a:spLocks noChangeShapeType="1"/>
          </p:cNvSpPr>
          <p:nvPr/>
        </p:nvSpPr>
        <p:spPr bwMode="auto">
          <a:xfrm flipH="1">
            <a:off x="6042025" y="2841625"/>
            <a:ext cx="663575" cy="9572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870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130175"/>
            <a:ext cx="7772400" cy="10128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V</a:t>
            </a:r>
            <a:r>
              <a:rPr lang="en-US" dirty="0" smtClean="0">
                <a:latin typeface="Gill Sans MT" charset="0"/>
              </a:rPr>
              <a:t>oice</a:t>
            </a:r>
            <a:r>
              <a:rPr lang="en-US" dirty="0">
                <a:latin typeface="Gill Sans MT" charset="0"/>
              </a:rPr>
              <a:t>-over-IP: </a:t>
            </a:r>
            <a:r>
              <a:rPr lang="en-US" dirty="0" smtClean="0">
                <a:latin typeface="Gill Sans MT" charset="0"/>
              </a:rPr>
              <a:t>Skype</a:t>
            </a:r>
            <a:endParaRPr lang="en-US" dirty="0">
              <a:latin typeface="Gill Sans MT" charset="0"/>
            </a:endParaRPr>
          </a:p>
        </p:txBody>
      </p:sp>
      <p:sp>
        <p:nvSpPr>
          <p:cNvPr id="870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92225"/>
            <a:ext cx="3662362" cy="1871663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</a:rPr>
              <a:t>proprietary application-layer protocol (inferred via reverse engineering)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encrypted msgs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</a:rPr>
              <a:t>P2P components</a:t>
            </a:r>
            <a:r>
              <a:rPr lang="en-US" sz="2400" dirty="0">
                <a:latin typeface="Gill Sans MT" charset="0"/>
              </a:rPr>
              <a:t>:</a:t>
            </a:r>
          </a:p>
        </p:txBody>
      </p:sp>
      <p:sp>
        <p:nvSpPr>
          <p:cNvPr id="161797" name="Text Box 118"/>
          <p:cNvSpPr txBox="1">
            <a:spLocks noChangeArrowheads="1"/>
          </p:cNvSpPr>
          <p:nvPr/>
        </p:nvSpPr>
        <p:spPr bwMode="auto">
          <a:xfrm>
            <a:off x="6880225" y="1158875"/>
            <a:ext cx="2138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</a:rPr>
              <a:t>Skype clients (SC)</a:t>
            </a:r>
          </a:p>
        </p:txBody>
      </p:sp>
      <p:grpSp>
        <p:nvGrpSpPr>
          <p:cNvPr id="161933" name="Group 141"/>
          <p:cNvGrpSpPr>
            <a:grpSpLocks/>
          </p:cNvGrpSpPr>
          <p:nvPr/>
        </p:nvGrpSpPr>
        <p:grpSpPr bwMode="auto">
          <a:xfrm>
            <a:off x="6005513" y="1755775"/>
            <a:ext cx="1247775" cy="1138238"/>
            <a:chOff x="3783" y="1106"/>
            <a:chExt cx="786" cy="717"/>
          </a:xfrm>
        </p:grpSpPr>
        <p:sp>
          <p:nvSpPr>
            <p:cNvPr id="89216" name="Line 63"/>
            <p:cNvSpPr>
              <a:spLocks noChangeShapeType="1"/>
            </p:cNvSpPr>
            <p:nvPr/>
          </p:nvSpPr>
          <p:spPr bwMode="auto">
            <a:xfrm>
              <a:off x="3783" y="1578"/>
              <a:ext cx="40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7" name="Line 64"/>
            <p:cNvSpPr>
              <a:spLocks noChangeShapeType="1"/>
            </p:cNvSpPr>
            <p:nvPr/>
          </p:nvSpPr>
          <p:spPr bwMode="auto">
            <a:xfrm>
              <a:off x="3905" y="1211"/>
              <a:ext cx="314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8" name="Line 65"/>
            <p:cNvSpPr>
              <a:spLocks noChangeShapeType="1"/>
            </p:cNvSpPr>
            <p:nvPr/>
          </p:nvSpPr>
          <p:spPr bwMode="auto">
            <a:xfrm flipH="1">
              <a:off x="4194" y="1106"/>
              <a:ext cx="9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19" name="Line 66"/>
            <p:cNvSpPr>
              <a:spLocks noChangeShapeType="1"/>
            </p:cNvSpPr>
            <p:nvPr/>
          </p:nvSpPr>
          <p:spPr bwMode="auto">
            <a:xfrm flipH="1">
              <a:off x="4194" y="1210"/>
              <a:ext cx="375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61871" name="Rectangle 3"/>
          <p:cNvSpPr>
            <a:spLocks noChangeArrowheads="1"/>
          </p:cNvSpPr>
          <p:nvPr/>
        </p:nvSpPr>
        <p:spPr bwMode="auto">
          <a:xfrm>
            <a:off x="434975" y="2978150"/>
            <a:ext cx="38242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clients: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peers connect directly to each other for VoIP call</a:t>
            </a:r>
          </a:p>
        </p:txBody>
      </p:sp>
      <p:sp>
        <p:nvSpPr>
          <p:cNvPr id="161872" name="Rectangle 3"/>
          <p:cNvSpPr>
            <a:spLocks noChangeArrowheads="1"/>
          </p:cNvSpPr>
          <p:nvPr/>
        </p:nvSpPr>
        <p:spPr bwMode="auto">
          <a:xfrm>
            <a:off x="415925" y="4103688"/>
            <a:ext cx="377031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super nodes (SN):</a:t>
            </a:r>
            <a:r>
              <a:rPr lang="en-US" sz="2400" i="0" dirty="0">
                <a:latin typeface="Gill Sans MT" charset="0"/>
              </a:rPr>
              <a:t>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peers with special functions</a:t>
            </a:r>
          </a:p>
        </p:txBody>
      </p:sp>
      <p:sp>
        <p:nvSpPr>
          <p:cNvPr id="161873" name="Rectangle 3"/>
          <p:cNvSpPr>
            <a:spLocks noChangeArrowheads="1"/>
          </p:cNvSpPr>
          <p:nvPr/>
        </p:nvSpPr>
        <p:spPr bwMode="auto">
          <a:xfrm>
            <a:off x="419100" y="5208588"/>
            <a:ext cx="4348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overlay network:</a:t>
            </a:r>
            <a:r>
              <a:rPr lang="en-US" sz="2400" i="0" dirty="0">
                <a:latin typeface="Gill Sans MT" charset="0"/>
              </a:rPr>
              <a:t> among SNs to locate SCs</a:t>
            </a:r>
          </a:p>
        </p:txBody>
      </p:sp>
      <p:sp>
        <p:nvSpPr>
          <p:cNvPr id="161874" name="Rectangle 3"/>
          <p:cNvSpPr>
            <a:spLocks noChangeArrowheads="1"/>
          </p:cNvSpPr>
          <p:nvPr/>
        </p:nvSpPr>
        <p:spPr bwMode="auto">
          <a:xfrm>
            <a:off x="415925" y="5884863"/>
            <a:ext cx="4348163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login server</a:t>
            </a:r>
          </a:p>
        </p:txBody>
      </p:sp>
      <p:grpSp>
        <p:nvGrpSpPr>
          <p:cNvPr id="161911" name="Group 119"/>
          <p:cNvGrpSpPr>
            <a:grpSpLocks/>
          </p:cNvGrpSpPr>
          <p:nvPr/>
        </p:nvGrpSpPr>
        <p:grpSpPr bwMode="auto">
          <a:xfrm>
            <a:off x="4222750" y="1876425"/>
            <a:ext cx="1293813" cy="1171575"/>
            <a:chOff x="2660" y="1182"/>
            <a:chExt cx="815" cy="738"/>
          </a:xfrm>
        </p:grpSpPr>
        <p:sp>
          <p:nvSpPr>
            <p:cNvPr id="89182" name="Text Box 120"/>
            <p:cNvSpPr txBox="1">
              <a:spLocks noChangeArrowheads="1"/>
            </p:cNvSpPr>
            <p:nvPr/>
          </p:nvSpPr>
          <p:spPr bwMode="auto">
            <a:xfrm>
              <a:off x="2660" y="1623"/>
              <a:ext cx="81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Skype 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login server</a:t>
              </a:r>
            </a:p>
          </p:txBody>
        </p:sp>
        <p:grpSp>
          <p:nvGrpSpPr>
            <p:cNvPr id="89183" name="Group 86"/>
            <p:cNvGrpSpPr>
              <a:grpSpLocks/>
            </p:cNvGrpSpPr>
            <p:nvPr/>
          </p:nvGrpSpPr>
          <p:grpSpPr bwMode="auto">
            <a:xfrm>
              <a:off x="2927" y="1182"/>
              <a:ext cx="294" cy="451"/>
              <a:chOff x="4140" y="429"/>
              <a:chExt cx="1425" cy="2396"/>
            </a:xfrm>
          </p:grpSpPr>
          <p:sp>
            <p:nvSpPr>
              <p:cNvPr id="89184" name="Freeform 8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38" name="Rectangle 88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7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186" name="Freeform 8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187" name="Freeform 9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41" name="Rectangle 91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89" name="Group 9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7167" name="AutoShape 9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8" name="AutoShape 94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43" name="Rectangle 95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91" name="Group 9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7165" name="AutoShape 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6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6" name="AutoShape 98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45" name="Rectangle 99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46" name="Rectangle 100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89194" name="Group 10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7163" name="AutoShape 102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4" name="AutoShape 103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9195" name="Freeform 10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89196" name="Group 10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161" name="AutoShape 106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7162" name="AutoShape 107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7150" name="Rectangle 108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198" name="Freeform 10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199" name="Freeform 11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53" name="Oval 111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9201" name="Freeform 11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155" name="AutoShape 113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7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6" name="AutoShape 114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6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7" name="Oval 115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58" name="Oval 116"/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87159" name="Oval 117"/>
              <p:cNvSpPr>
                <a:spLocks noChangeArrowheads="1"/>
              </p:cNvSpPr>
              <p:nvPr/>
            </p:nvSpPr>
            <p:spPr bwMode="auto">
              <a:xfrm>
                <a:off x="4663" y="2379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7160" name="Rectangle 118"/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7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</p:grpSp>
      </p:grpSp>
      <p:grpSp>
        <p:nvGrpSpPr>
          <p:cNvPr id="161928" name="Group 136"/>
          <p:cNvGrpSpPr>
            <a:grpSpLocks/>
          </p:cNvGrpSpPr>
          <p:nvPr/>
        </p:nvGrpSpPr>
        <p:grpSpPr bwMode="auto">
          <a:xfrm>
            <a:off x="5638800" y="1339850"/>
            <a:ext cx="2406650" cy="1390650"/>
            <a:chOff x="2089" y="3444"/>
            <a:chExt cx="1516" cy="876"/>
          </a:xfrm>
        </p:grpSpPr>
        <p:pic>
          <p:nvPicPr>
            <p:cNvPr id="89161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4157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62" name="Group 135"/>
            <p:cNvGrpSpPr>
              <a:grpSpLocks/>
            </p:cNvGrpSpPr>
            <p:nvPr/>
          </p:nvGrpSpPr>
          <p:grpSpPr bwMode="auto">
            <a:xfrm>
              <a:off x="2089" y="3444"/>
              <a:ext cx="1516" cy="787"/>
              <a:chOff x="2089" y="3444"/>
              <a:chExt cx="1516" cy="787"/>
            </a:xfrm>
          </p:grpSpPr>
          <p:pic>
            <p:nvPicPr>
              <p:cNvPr id="89163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" y="3904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4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3" y="3739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9" y="367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9166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" y="3760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89167" name="Group 120"/>
              <p:cNvGrpSpPr>
                <a:grpSpLocks/>
              </p:cNvGrpSpPr>
              <p:nvPr/>
            </p:nvGrpSpPr>
            <p:grpSpPr bwMode="auto">
              <a:xfrm flipH="1">
                <a:off x="3275" y="3678"/>
                <a:ext cx="330" cy="295"/>
                <a:chOff x="-44" y="1473"/>
                <a:chExt cx="981" cy="1105"/>
              </a:xfrm>
            </p:grpSpPr>
            <p:pic>
              <p:nvPicPr>
                <p:cNvPr id="89180" name="Picture 12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81" name="Freeform 12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68" name="Group 123"/>
              <p:cNvGrpSpPr>
                <a:grpSpLocks/>
              </p:cNvGrpSpPr>
              <p:nvPr/>
            </p:nvGrpSpPr>
            <p:grpSpPr bwMode="auto">
              <a:xfrm flipH="1">
                <a:off x="2986" y="3519"/>
                <a:ext cx="330" cy="295"/>
                <a:chOff x="-44" y="1473"/>
                <a:chExt cx="981" cy="1105"/>
              </a:xfrm>
            </p:grpSpPr>
            <p:pic>
              <p:nvPicPr>
                <p:cNvPr id="89178" name="Picture 12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9" name="Freeform 12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69" name="Group 126"/>
              <p:cNvGrpSpPr>
                <a:grpSpLocks/>
              </p:cNvGrpSpPr>
              <p:nvPr/>
            </p:nvGrpSpPr>
            <p:grpSpPr bwMode="auto">
              <a:xfrm>
                <a:off x="2575" y="3444"/>
                <a:ext cx="330" cy="295"/>
                <a:chOff x="-44" y="1473"/>
                <a:chExt cx="981" cy="1105"/>
              </a:xfrm>
            </p:grpSpPr>
            <p:pic>
              <p:nvPicPr>
                <p:cNvPr id="89176" name="Picture 127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7" name="Freeform 128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70" name="Group 129"/>
              <p:cNvGrpSpPr>
                <a:grpSpLocks/>
              </p:cNvGrpSpPr>
              <p:nvPr/>
            </p:nvGrpSpPr>
            <p:grpSpPr bwMode="auto">
              <a:xfrm>
                <a:off x="2246" y="3554"/>
                <a:ext cx="330" cy="295"/>
                <a:chOff x="-44" y="1473"/>
                <a:chExt cx="981" cy="1105"/>
              </a:xfrm>
            </p:grpSpPr>
            <p:pic>
              <p:nvPicPr>
                <p:cNvPr id="89174" name="Picture 13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5" name="Freeform 13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89171" name="Group 132"/>
              <p:cNvGrpSpPr>
                <a:grpSpLocks/>
              </p:cNvGrpSpPr>
              <p:nvPr/>
            </p:nvGrpSpPr>
            <p:grpSpPr bwMode="auto">
              <a:xfrm>
                <a:off x="2089" y="3936"/>
                <a:ext cx="330" cy="295"/>
                <a:chOff x="-44" y="1473"/>
                <a:chExt cx="981" cy="1105"/>
              </a:xfrm>
            </p:grpSpPr>
            <p:pic>
              <p:nvPicPr>
                <p:cNvPr id="89172" name="Picture 13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9173" name="Freeform 134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1932" name="Group 140"/>
          <p:cNvGrpSpPr>
            <a:grpSpLocks/>
          </p:cNvGrpSpPr>
          <p:nvPr/>
        </p:nvGrpSpPr>
        <p:grpSpPr bwMode="auto">
          <a:xfrm>
            <a:off x="6267450" y="2279650"/>
            <a:ext cx="2649538" cy="938213"/>
            <a:chOff x="3948" y="1436"/>
            <a:chExt cx="1669" cy="591"/>
          </a:xfrm>
        </p:grpSpPr>
        <p:sp>
          <p:nvSpPr>
            <p:cNvPr id="89155" name="Text Box 119"/>
            <p:cNvSpPr txBox="1">
              <a:spLocks noChangeArrowheads="1"/>
            </p:cNvSpPr>
            <p:nvPr/>
          </p:nvSpPr>
          <p:spPr bwMode="auto">
            <a:xfrm>
              <a:off x="4419" y="1710"/>
              <a:ext cx="11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" charset="0"/>
                </a:rPr>
                <a:t>supernode (SN</a:t>
              </a:r>
              <a:r>
                <a:rPr lang="en-US" sz="2000" i="0" dirty="0"/>
                <a:t>)</a:t>
              </a:r>
            </a:p>
          </p:txBody>
        </p:sp>
        <p:sp>
          <p:nvSpPr>
            <p:cNvPr id="89156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57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58" name="Group 137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89159" name="Picture 1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60" name="Freeform 13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1949" name="Group 157"/>
          <p:cNvGrpSpPr>
            <a:grpSpLocks/>
          </p:cNvGrpSpPr>
          <p:nvPr/>
        </p:nvGrpSpPr>
        <p:grpSpPr bwMode="auto">
          <a:xfrm>
            <a:off x="6597650" y="4102100"/>
            <a:ext cx="2114550" cy="1673225"/>
            <a:chOff x="4156" y="2584"/>
            <a:chExt cx="1332" cy="1054"/>
          </a:xfrm>
        </p:grpSpPr>
        <p:sp>
          <p:nvSpPr>
            <p:cNvPr id="89131" name="Line 64"/>
            <p:cNvSpPr>
              <a:spLocks noChangeShapeType="1"/>
            </p:cNvSpPr>
            <p:nvPr/>
          </p:nvSpPr>
          <p:spPr bwMode="auto">
            <a:xfrm flipV="1">
              <a:off x="4344" y="2872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2" name="Line 65"/>
            <p:cNvSpPr>
              <a:spLocks noChangeShapeType="1"/>
            </p:cNvSpPr>
            <p:nvPr/>
          </p:nvSpPr>
          <p:spPr bwMode="auto">
            <a:xfrm flipH="1" flipV="1">
              <a:off x="4606" y="2861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3" name="Line 66"/>
            <p:cNvSpPr>
              <a:spLocks noChangeShapeType="1"/>
            </p:cNvSpPr>
            <p:nvPr/>
          </p:nvSpPr>
          <p:spPr bwMode="auto">
            <a:xfrm flipH="1" flipV="1">
              <a:off x="4647" y="2897"/>
              <a:ext cx="39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34" name="Line 67"/>
            <p:cNvSpPr>
              <a:spLocks noChangeShapeType="1"/>
            </p:cNvSpPr>
            <p:nvPr/>
          </p:nvSpPr>
          <p:spPr bwMode="auto">
            <a:xfrm flipH="1">
              <a:off x="4630" y="2896"/>
              <a:ext cx="5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35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" y="288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6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9" y="287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7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9" y="3283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8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3" y="3475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39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0" y="346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40" name="Group 142"/>
            <p:cNvGrpSpPr>
              <a:grpSpLocks/>
            </p:cNvGrpSpPr>
            <p:nvPr/>
          </p:nvGrpSpPr>
          <p:grpSpPr bwMode="auto">
            <a:xfrm>
              <a:off x="4307" y="2584"/>
              <a:ext cx="487" cy="413"/>
              <a:chOff x="-44" y="1473"/>
              <a:chExt cx="981" cy="1105"/>
            </a:xfrm>
          </p:grpSpPr>
          <p:pic>
            <p:nvPicPr>
              <p:cNvPr id="89153" name="Picture 14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4" name="Freeform 14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1" name="Group 145"/>
            <p:cNvGrpSpPr>
              <a:grpSpLocks/>
            </p:cNvGrpSpPr>
            <p:nvPr/>
          </p:nvGrpSpPr>
          <p:grpSpPr bwMode="auto">
            <a:xfrm>
              <a:off x="4156" y="3243"/>
              <a:ext cx="350" cy="304"/>
              <a:chOff x="-44" y="1473"/>
              <a:chExt cx="981" cy="1105"/>
            </a:xfrm>
          </p:grpSpPr>
          <p:pic>
            <p:nvPicPr>
              <p:cNvPr id="89151" name="Picture 14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2" name="Freeform 14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2" name="Group 148"/>
            <p:cNvGrpSpPr>
              <a:grpSpLocks/>
            </p:cNvGrpSpPr>
            <p:nvPr/>
          </p:nvGrpSpPr>
          <p:grpSpPr bwMode="auto">
            <a:xfrm>
              <a:off x="4547" y="3250"/>
              <a:ext cx="350" cy="304"/>
              <a:chOff x="-44" y="1473"/>
              <a:chExt cx="981" cy="1105"/>
            </a:xfrm>
          </p:grpSpPr>
          <p:pic>
            <p:nvPicPr>
              <p:cNvPr id="89149" name="Picture 14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50" name="Freeform 15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3" name="Group 151"/>
            <p:cNvGrpSpPr>
              <a:grpSpLocks/>
            </p:cNvGrpSpPr>
            <p:nvPr/>
          </p:nvGrpSpPr>
          <p:grpSpPr bwMode="auto">
            <a:xfrm flipH="1">
              <a:off x="5021" y="3051"/>
              <a:ext cx="350" cy="304"/>
              <a:chOff x="-44" y="1473"/>
              <a:chExt cx="981" cy="1105"/>
            </a:xfrm>
          </p:grpSpPr>
          <p:pic>
            <p:nvPicPr>
              <p:cNvPr id="89147" name="Picture 15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48" name="Freeform 15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44" name="Group 154"/>
            <p:cNvGrpSpPr>
              <a:grpSpLocks/>
            </p:cNvGrpSpPr>
            <p:nvPr/>
          </p:nvGrpSpPr>
          <p:grpSpPr bwMode="auto">
            <a:xfrm flipH="1">
              <a:off x="5138" y="2667"/>
              <a:ext cx="350" cy="304"/>
              <a:chOff x="-44" y="1473"/>
              <a:chExt cx="981" cy="1105"/>
            </a:xfrm>
          </p:grpSpPr>
          <p:pic>
            <p:nvPicPr>
              <p:cNvPr id="89145" name="Picture 1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46" name="Freeform 1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1975" name="Group 183"/>
          <p:cNvGrpSpPr>
            <a:grpSpLocks/>
          </p:cNvGrpSpPr>
          <p:nvPr/>
        </p:nvGrpSpPr>
        <p:grpSpPr bwMode="auto">
          <a:xfrm>
            <a:off x="4497388" y="3503613"/>
            <a:ext cx="1987550" cy="1673225"/>
            <a:chOff x="2360" y="2831"/>
            <a:chExt cx="1252" cy="1054"/>
          </a:xfrm>
        </p:grpSpPr>
        <p:sp>
          <p:nvSpPr>
            <p:cNvPr id="89107" name="Line 64"/>
            <p:cNvSpPr>
              <a:spLocks noChangeShapeType="1"/>
            </p:cNvSpPr>
            <p:nvPr/>
          </p:nvSpPr>
          <p:spPr bwMode="auto">
            <a:xfrm flipV="1">
              <a:off x="2987" y="3119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8" name="Line 65"/>
            <p:cNvSpPr>
              <a:spLocks noChangeShapeType="1"/>
            </p:cNvSpPr>
            <p:nvPr/>
          </p:nvSpPr>
          <p:spPr bwMode="auto">
            <a:xfrm flipH="1" flipV="1">
              <a:off x="3249" y="3108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09" name="Line 66"/>
            <p:cNvSpPr>
              <a:spLocks noChangeShapeType="1"/>
            </p:cNvSpPr>
            <p:nvPr/>
          </p:nvSpPr>
          <p:spPr bwMode="auto">
            <a:xfrm flipH="1">
              <a:off x="2549" y="3266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110" name="Line 67"/>
            <p:cNvSpPr>
              <a:spLocks noChangeShapeType="1"/>
            </p:cNvSpPr>
            <p:nvPr/>
          </p:nvSpPr>
          <p:spPr bwMode="auto">
            <a:xfrm flipH="1">
              <a:off x="2464" y="3239"/>
              <a:ext cx="5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89111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2" y="3130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2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0" y="3166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3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0" y="357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4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722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9115" name="Picture 55" descr="kw_skype_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" y="3715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9116" name="Group 168"/>
            <p:cNvGrpSpPr>
              <a:grpSpLocks/>
            </p:cNvGrpSpPr>
            <p:nvPr/>
          </p:nvGrpSpPr>
          <p:grpSpPr bwMode="auto">
            <a:xfrm>
              <a:off x="2950" y="2831"/>
              <a:ext cx="487" cy="413"/>
              <a:chOff x="-44" y="1473"/>
              <a:chExt cx="981" cy="1105"/>
            </a:xfrm>
          </p:grpSpPr>
          <p:pic>
            <p:nvPicPr>
              <p:cNvPr id="89129" name="Picture 16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30" name="Freeform 17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7" name="Group 171"/>
            <p:cNvGrpSpPr>
              <a:grpSpLocks/>
            </p:cNvGrpSpPr>
            <p:nvPr/>
          </p:nvGrpSpPr>
          <p:grpSpPr bwMode="auto">
            <a:xfrm>
              <a:off x="2799" y="3490"/>
              <a:ext cx="350" cy="304"/>
              <a:chOff x="-44" y="1473"/>
              <a:chExt cx="981" cy="1105"/>
            </a:xfrm>
          </p:grpSpPr>
          <p:pic>
            <p:nvPicPr>
              <p:cNvPr id="89127" name="Picture 17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8" name="Freeform 17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8" name="Group 174"/>
            <p:cNvGrpSpPr>
              <a:grpSpLocks/>
            </p:cNvGrpSpPr>
            <p:nvPr/>
          </p:nvGrpSpPr>
          <p:grpSpPr bwMode="auto">
            <a:xfrm>
              <a:off x="3190" y="3497"/>
              <a:ext cx="350" cy="304"/>
              <a:chOff x="-44" y="1473"/>
              <a:chExt cx="981" cy="1105"/>
            </a:xfrm>
          </p:grpSpPr>
          <p:pic>
            <p:nvPicPr>
              <p:cNvPr id="89125" name="Picture 17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6" name="Freeform 17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19" name="Group 177"/>
            <p:cNvGrpSpPr>
              <a:grpSpLocks/>
            </p:cNvGrpSpPr>
            <p:nvPr/>
          </p:nvGrpSpPr>
          <p:grpSpPr bwMode="auto">
            <a:xfrm flipH="1">
              <a:off x="2542" y="3346"/>
              <a:ext cx="350" cy="304"/>
              <a:chOff x="-44" y="1473"/>
              <a:chExt cx="981" cy="1105"/>
            </a:xfrm>
          </p:grpSpPr>
          <p:pic>
            <p:nvPicPr>
              <p:cNvPr id="89123" name="Picture 17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4" name="Freeform 17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89120" name="Group 180"/>
            <p:cNvGrpSpPr>
              <a:grpSpLocks/>
            </p:cNvGrpSpPr>
            <p:nvPr/>
          </p:nvGrpSpPr>
          <p:grpSpPr bwMode="auto">
            <a:xfrm flipH="1">
              <a:off x="2399" y="2955"/>
              <a:ext cx="350" cy="304"/>
              <a:chOff x="-44" y="1473"/>
              <a:chExt cx="981" cy="1105"/>
            </a:xfrm>
          </p:grpSpPr>
          <p:pic>
            <p:nvPicPr>
              <p:cNvPr id="89121" name="Picture 18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122" name="Freeform 18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13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0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  <p:bldP spid="161871" grpId="0"/>
      <p:bldP spid="16187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27" name="Line 111"/>
          <p:cNvSpPr>
            <a:spLocks noChangeShapeType="1"/>
          </p:cNvSpPr>
          <p:nvPr/>
        </p:nvSpPr>
        <p:spPr bwMode="auto">
          <a:xfrm>
            <a:off x="4997450" y="4103688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24" name="Line 108"/>
          <p:cNvSpPr>
            <a:spLocks noChangeShapeType="1"/>
          </p:cNvSpPr>
          <p:nvPr/>
        </p:nvSpPr>
        <p:spPr bwMode="auto">
          <a:xfrm>
            <a:off x="5018088" y="4103688"/>
            <a:ext cx="65405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grpSp>
        <p:nvGrpSpPr>
          <p:cNvPr id="162919" name="Group 103"/>
          <p:cNvGrpSpPr>
            <a:grpSpLocks/>
          </p:cNvGrpSpPr>
          <p:nvPr/>
        </p:nvGrpSpPr>
        <p:grpSpPr bwMode="auto">
          <a:xfrm>
            <a:off x="4537075" y="3705225"/>
            <a:ext cx="501650" cy="555625"/>
            <a:chOff x="4317" y="401"/>
            <a:chExt cx="316" cy="350"/>
          </a:xfrm>
        </p:grpSpPr>
        <p:pic>
          <p:nvPicPr>
            <p:cNvPr id="91269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" y="58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270" name="Picture 105" descr="desktop_computer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29" y="401"/>
              <a:ext cx="263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1142" name="Picture 2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903288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130175"/>
            <a:ext cx="7772400" cy="10128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P2P voice-over-IP: </a:t>
            </a:r>
            <a:r>
              <a:rPr lang="en-US" dirty="0" smtClean="0">
                <a:latin typeface="Gill Sans MT" charset="0"/>
              </a:rPr>
              <a:t>Skype</a:t>
            </a:r>
            <a:endParaRPr lang="en-US" dirty="0">
              <a:latin typeface="Gill Sans MT" charset="0"/>
            </a:endParaRPr>
          </a:p>
        </p:txBody>
      </p:sp>
      <p:sp>
        <p:nvSpPr>
          <p:cNvPr id="880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92225"/>
            <a:ext cx="3662362" cy="488950"/>
          </a:xfrm>
        </p:spPr>
        <p:txBody>
          <a:bodyPr/>
          <a:lstStyle/>
          <a:p>
            <a:pPr marL="228600" indent="-2286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Skype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client operation:</a:t>
            </a:r>
          </a:p>
        </p:txBody>
      </p:sp>
      <p:sp>
        <p:nvSpPr>
          <p:cNvPr id="162901" name="Rectangle 3"/>
          <p:cNvSpPr>
            <a:spLocks noChangeArrowheads="1"/>
          </p:cNvSpPr>
          <p:nvPr/>
        </p:nvSpPr>
        <p:spPr bwMode="auto">
          <a:xfrm>
            <a:off x="492125" y="1781175"/>
            <a:ext cx="36623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1. joins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network by contacting SN (IP address cached) using TCP</a:t>
            </a:r>
          </a:p>
        </p:txBody>
      </p:sp>
      <p:sp>
        <p:nvSpPr>
          <p:cNvPr id="162925" name="Rectangle 3"/>
          <p:cNvSpPr>
            <a:spLocks noChangeArrowheads="1"/>
          </p:cNvSpPr>
          <p:nvPr/>
        </p:nvSpPr>
        <p:spPr bwMode="auto">
          <a:xfrm>
            <a:off x="479425" y="2760663"/>
            <a:ext cx="36623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2. logs-in </a:t>
            </a:r>
            <a:r>
              <a:rPr lang="en-US" sz="2400" i="0" dirty="0" smtClean="0">
                <a:latin typeface="Gill Sans MT" charset="0"/>
              </a:rPr>
              <a:t>(username, </a:t>
            </a:r>
            <a:r>
              <a:rPr lang="en-US" sz="2400" i="0" dirty="0">
                <a:latin typeface="Gill Sans MT" charset="0"/>
              </a:rPr>
              <a:t>password) to centralized </a:t>
            </a:r>
            <a:r>
              <a:rPr lang="en-US" sz="2400" i="0" dirty="0" smtClean="0">
                <a:latin typeface="Gill Sans MT" charset="0"/>
              </a:rPr>
              <a:t>Skype </a:t>
            </a:r>
            <a:r>
              <a:rPr lang="en-US" sz="2400" i="0" dirty="0">
                <a:latin typeface="Gill Sans MT" charset="0"/>
              </a:rPr>
              <a:t>login server</a:t>
            </a:r>
          </a:p>
        </p:txBody>
      </p:sp>
      <p:sp>
        <p:nvSpPr>
          <p:cNvPr id="162928" name="Line 112"/>
          <p:cNvSpPr>
            <a:spLocks noChangeShapeType="1"/>
          </p:cNvSpPr>
          <p:nvPr/>
        </p:nvSpPr>
        <p:spPr bwMode="auto">
          <a:xfrm>
            <a:off x="4899025" y="2655888"/>
            <a:ext cx="0" cy="1044575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29" name="Rectangle 3"/>
          <p:cNvSpPr>
            <a:spLocks noChangeArrowheads="1"/>
          </p:cNvSpPr>
          <p:nvPr/>
        </p:nvSpPr>
        <p:spPr bwMode="auto">
          <a:xfrm>
            <a:off x="477838" y="3827463"/>
            <a:ext cx="36623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3. obtains IP address for callee from SN, SN overlay</a:t>
            </a:r>
          </a:p>
          <a:p>
            <a:pPr marL="576263" lvl="1" indent="-179388">
              <a:lnSpc>
                <a:spcPct val="85000"/>
              </a:lnSpc>
              <a:buClr>
                <a:srgbClr val="000099"/>
              </a:buClr>
              <a:buFont typeface="Wingdings" charset="0"/>
              <a:buChar char="§"/>
            </a:pPr>
            <a:r>
              <a:rPr lang="en-US" sz="2400" i="0" dirty="0">
                <a:latin typeface="Gill Sans MT" charset="0"/>
              </a:rPr>
              <a:t>or client buddy list</a:t>
            </a:r>
          </a:p>
        </p:txBody>
      </p:sp>
      <p:sp>
        <p:nvSpPr>
          <p:cNvPr id="162930" name="Line 114"/>
          <p:cNvSpPr>
            <a:spLocks noChangeShapeType="1"/>
          </p:cNvSpPr>
          <p:nvPr/>
        </p:nvSpPr>
        <p:spPr bwMode="auto">
          <a:xfrm>
            <a:off x="4967288" y="3973513"/>
            <a:ext cx="739775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31" name="Line 115"/>
          <p:cNvSpPr>
            <a:spLocks noChangeShapeType="1"/>
          </p:cNvSpPr>
          <p:nvPr/>
        </p:nvSpPr>
        <p:spPr bwMode="auto">
          <a:xfrm flipV="1">
            <a:off x="6032500" y="3113088"/>
            <a:ext cx="379413" cy="512762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2932" name="Line 116"/>
          <p:cNvSpPr>
            <a:spLocks noChangeShapeType="1"/>
          </p:cNvSpPr>
          <p:nvPr/>
        </p:nvSpPr>
        <p:spPr bwMode="auto">
          <a:xfrm>
            <a:off x="6326188" y="4083050"/>
            <a:ext cx="827087" cy="38100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62933" name="Line 117"/>
          <p:cNvSpPr>
            <a:spLocks noChangeShapeType="1"/>
          </p:cNvSpPr>
          <p:nvPr/>
        </p:nvSpPr>
        <p:spPr bwMode="auto">
          <a:xfrm flipV="1">
            <a:off x="4995863" y="2722563"/>
            <a:ext cx="771525" cy="1066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 dirty="0"/>
          </a:p>
        </p:txBody>
      </p:sp>
      <p:sp>
        <p:nvSpPr>
          <p:cNvPr id="162934" name="Rectangle 3"/>
          <p:cNvSpPr>
            <a:spLocks noChangeArrowheads="1"/>
          </p:cNvSpPr>
          <p:nvPr/>
        </p:nvSpPr>
        <p:spPr bwMode="auto">
          <a:xfrm>
            <a:off x="477838" y="5173663"/>
            <a:ext cx="366236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i="0" dirty="0">
                <a:latin typeface="Gill Sans MT" charset="0"/>
              </a:rPr>
              <a:t>4. initiate call directly to callee</a:t>
            </a:r>
          </a:p>
        </p:txBody>
      </p:sp>
      <p:grpSp>
        <p:nvGrpSpPr>
          <p:cNvPr id="91154" name="Group 120"/>
          <p:cNvGrpSpPr>
            <a:grpSpLocks/>
          </p:cNvGrpSpPr>
          <p:nvPr/>
        </p:nvGrpSpPr>
        <p:grpSpPr bwMode="auto">
          <a:xfrm>
            <a:off x="4246563" y="1876425"/>
            <a:ext cx="1244600" cy="1171575"/>
            <a:chOff x="2675" y="1182"/>
            <a:chExt cx="784" cy="738"/>
          </a:xfrm>
        </p:grpSpPr>
        <p:sp>
          <p:nvSpPr>
            <p:cNvPr id="91235" name="Text Box 120"/>
            <p:cNvSpPr txBox="1">
              <a:spLocks noChangeArrowheads="1"/>
            </p:cNvSpPr>
            <p:nvPr/>
          </p:nvSpPr>
          <p:spPr bwMode="auto">
            <a:xfrm>
              <a:off x="2675" y="1623"/>
              <a:ext cx="78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Skype 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 i="0" dirty="0">
                  <a:latin typeface="Arial" charset="0"/>
                </a:rPr>
                <a:t>login server</a:t>
              </a:r>
            </a:p>
          </p:txBody>
        </p:sp>
        <p:grpSp>
          <p:nvGrpSpPr>
            <p:cNvPr id="91236" name="Group 122"/>
            <p:cNvGrpSpPr>
              <a:grpSpLocks/>
            </p:cNvGrpSpPr>
            <p:nvPr/>
          </p:nvGrpSpPr>
          <p:grpSpPr bwMode="auto">
            <a:xfrm>
              <a:off x="2927" y="1182"/>
              <a:ext cx="294" cy="451"/>
              <a:chOff x="4140" y="429"/>
              <a:chExt cx="1425" cy="2396"/>
            </a:xfrm>
          </p:grpSpPr>
          <p:sp>
            <p:nvSpPr>
              <p:cNvPr id="91237" name="Freeform 12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67" name="Rectangle 124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7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39" name="Freeform 12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40" name="Freeform 12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70" name="Rectangle 127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2" name="Group 12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196" name="AutoShape 12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7" name="AutoShape 130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2" name="Rectangle 131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4" name="Group 13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194" name="AutoShape 13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6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5" name="AutoShape 134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4" name="Rectangle 135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75" name="Rectangle 136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grpSp>
            <p:nvGrpSpPr>
              <p:cNvPr id="91247" name="Group 13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92" name="AutoShape 138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3" name="AutoShape 139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91248" name="Freeform 14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1249" name="Group 14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190" name="AutoShape 142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  <p:sp>
              <p:nvSpPr>
                <p:cNvPr id="88191" name="AutoShape 143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/>
                </a:p>
              </p:txBody>
            </p:sp>
          </p:grpSp>
          <p:sp>
            <p:nvSpPr>
              <p:cNvPr id="88179" name="Rectangle 144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51" name="Freeform 14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52" name="Freeform 14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82" name="Oval 147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91254" name="Freeform 14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184" name="AutoShape 149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7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5" name="AutoShape 150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6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6" name="Oval 151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7" name="Oval 152"/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88188" name="Oval 153"/>
              <p:cNvSpPr>
                <a:spLocks noChangeArrowheads="1"/>
              </p:cNvSpPr>
              <p:nvPr/>
            </p:nvSpPr>
            <p:spPr bwMode="auto">
              <a:xfrm>
                <a:off x="4663" y="2379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  <p:sp>
            <p:nvSpPr>
              <p:cNvPr id="88189" name="Rectangle 154"/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7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/>
              </a:p>
            </p:txBody>
          </p:sp>
        </p:grpSp>
      </p:grpSp>
      <p:grpSp>
        <p:nvGrpSpPr>
          <p:cNvPr id="91155" name="Group 155"/>
          <p:cNvGrpSpPr>
            <a:grpSpLocks/>
          </p:cNvGrpSpPr>
          <p:nvPr/>
        </p:nvGrpSpPr>
        <p:grpSpPr bwMode="auto">
          <a:xfrm>
            <a:off x="4735513" y="1339850"/>
            <a:ext cx="3976687" cy="4435475"/>
            <a:chOff x="2983" y="844"/>
            <a:chExt cx="2505" cy="2794"/>
          </a:xfrm>
        </p:grpSpPr>
        <p:sp>
          <p:nvSpPr>
            <p:cNvPr id="88085" name="Line 156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086" name="Line 157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8087" name="Line 158"/>
            <p:cNvSpPr>
              <a:spLocks noChangeShapeType="1"/>
            </p:cNvSpPr>
            <p:nvPr/>
          </p:nvSpPr>
          <p:spPr bwMode="auto">
            <a:xfrm flipH="1">
              <a:off x="3806" y="1790"/>
              <a:ext cx="418" cy="60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1159" name="Group 159"/>
            <p:cNvGrpSpPr>
              <a:grpSpLocks/>
            </p:cNvGrpSpPr>
            <p:nvPr/>
          </p:nvGrpSpPr>
          <p:grpSpPr bwMode="auto">
            <a:xfrm>
              <a:off x="3783" y="1106"/>
              <a:ext cx="786" cy="717"/>
              <a:chOff x="3783" y="1106"/>
              <a:chExt cx="786" cy="717"/>
            </a:xfrm>
          </p:grpSpPr>
          <p:sp>
            <p:nvSpPr>
              <p:cNvPr id="91231" name="Line 63"/>
              <p:cNvSpPr>
                <a:spLocks noChangeShapeType="1"/>
              </p:cNvSpPr>
              <p:nvPr/>
            </p:nvSpPr>
            <p:spPr bwMode="auto">
              <a:xfrm>
                <a:off x="3783" y="1578"/>
                <a:ext cx="40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2" name="Line 64"/>
              <p:cNvSpPr>
                <a:spLocks noChangeShapeType="1"/>
              </p:cNvSpPr>
              <p:nvPr/>
            </p:nvSpPr>
            <p:spPr bwMode="auto">
              <a:xfrm>
                <a:off x="3905" y="1211"/>
                <a:ext cx="314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3" name="Line 65"/>
              <p:cNvSpPr>
                <a:spLocks noChangeShapeType="1"/>
              </p:cNvSpPr>
              <p:nvPr/>
            </p:nvSpPr>
            <p:spPr bwMode="auto">
              <a:xfrm flipH="1">
                <a:off x="4194" y="1106"/>
                <a:ext cx="9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234" name="Line 66"/>
              <p:cNvSpPr>
                <a:spLocks noChangeShapeType="1"/>
              </p:cNvSpPr>
              <p:nvPr/>
            </p:nvSpPr>
            <p:spPr bwMode="auto">
              <a:xfrm flipH="1">
                <a:off x="4194" y="1210"/>
                <a:ext cx="375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1160" name="Group 164"/>
            <p:cNvGrpSpPr>
              <a:grpSpLocks/>
            </p:cNvGrpSpPr>
            <p:nvPr/>
          </p:nvGrpSpPr>
          <p:grpSpPr bwMode="auto">
            <a:xfrm>
              <a:off x="3552" y="844"/>
              <a:ext cx="1516" cy="876"/>
              <a:chOff x="2089" y="3444"/>
              <a:chExt cx="1516" cy="876"/>
            </a:xfrm>
          </p:grpSpPr>
          <p:pic>
            <p:nvPicPr>
              <p:cNvPr id="91210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415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1211" name="Group 166"/>
              <p:cNvGrpSpPr>
                <a:grpSpLocks/>
              </p:cNvGrpSpPr>
              <p:nvPr/>
            </p:nvGrpSpPr>
            <p:grpSpPr bwMode="auto">
              <a:xfrm>
                <a:off x="2089" y="3444"/>
                <a:ext cx="1516" cy="787"/>
                <a:chOff x="2089" y="3444"/>
                <a:chExt cx="1516" cy="787"/>
              </a:xfrm>
            </p:grpSpPr>
            <p:pic>
              <p:nvPicPr>
                <p:cNvPr id="91212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3" y="3904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3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3" y="3739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4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3677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1215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7" y="3760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1216" name="Group 171"/>
                <p:cNvGrpSpPr>
                  <a:grpSpLocks/>
                </p:cNvGrpSpPr>
                <p:nvPr/>
              </p:nvGrpSpPr>
              <p:grpSpPr bwMode="auto">
                <a:xfrm flipH="1">
                  <a:off x="3275" y="3678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9" name="Picture 17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30" name="Freeform 173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7" name="Group 174"/>
                <p:cNvGrpSpPr>
                  <a:grpSpLocks/>
                </p:cNvGrpSpPr>
                <p:nvPr/>
              </p:nvGrpSpPr>
              <p:grpSpPr bwMode="auto">
                <a:xfrm flipH="1">
                  <a:off x="2986" y="3519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7" name="Picture 17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8" name="Freeform 17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8" name="Group 177"/>
                <p:cNvGrpSpPr>
                  <a:grpSpLocks/>
                </p:cNvGrpSpPr>
                <p:nvPr/>
              </p:nvGrpSpPr>
              <p:grpSpPr bwMode="auto">
                <a:xfrm>
                  <a:off x="2575" y="3444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5" name="Picture 178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6" name="Freeform 179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19" name="Group 180"/>
                <p:cNvGrpSpPr>
                  <a:grpSpLocks/>
                </p:cNvGrpSpPr>
                <p:nvPr/>
              </p:nvGrpSpPr>
              <p:grpSpPr bwMode="auto">
                <a:xfrm>
                  <a:off x="2246" y="3554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3" name="Picture 181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4" name="Freeform 182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1220" name="Group 183"/>
                <p:cNvGrpSpPr>
                  <a:grpSpLocks/>
                </p:cNvGrpSpPr>
                <p:nvPr/>
              </p:nvGrpSpPr>
              <p:grpSpPr bwMode="auto">
                <a:xfrm>
                  <a:off x="2089" y="3936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1" name="Picture 184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222" name="Freeform 185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</p:grpSp>
        <p:sp>
          <p:nvSpPr>
            <p:cNvPr id="91161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1162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163" name="Group 188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91208" name="Picture 18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209" name="Freeform 19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64" name="Group 191"/>
            <p:cNvGrpSpPr>
              <a:grpSpLocks/>
            </p:cNvGrpSpPr>
            <p:nvPr/>
          </p:nvGrpSpPr>
          <p:grpSpPr bwMode="auto">
            <a:xfrm>
              <a:off x="4156" y="2584"/>
              <a:ext cx="1332" cy="1054"/>
              <a:chOff x="4156" y="2584"/>
              <a:chExt cx="1332" cy="1054"/>
            </a:xfrm>
          </p:grpSpPr>
          <p:sp>
            <p:nvSpPr>
              <p:cNvPr id="91184" name="Line 64"/>
              <p:cNvSpPr>
                <a:spLocks noChangeShapeType="1"/>
              </p:cNvSpPr>
              <p:nvPr/>
            </p:nvSpPr>
            <p:spPr bwMode="auto">
              <a:xfrm flipV="1">
                <a:off x="4344" y="2872"/>
                <a:ext cx="287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5" name="Line 65"/>
              <p:cNvSpPr>
                <a:spLocks noChangeShapeType="1"/>
              </p:cNvSpPr>
              <p:nvPr/>
            </p:nvSpPr>
            <p:spPr bwMode="auto">
              <a:xfrm flipH="1" flipV="1">
                <a:off x="4606" y="2861"/>
                <a:ext cx="166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6" name="Line 66"/>
              <p:cNvSpPr>
                <a:spLocks noChangeShapeType="1"/>
              </p:cNvSpPr>
              <p:nvPr/>
            </p:nvSpPr>
            <p:spPr bwMode="auto">
              <a:xfrm flipH="1" flipV="1">
                <a:off x="4647" y="2897"/>
                <a:ext cx="396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187" name="Line 67"/>
              <p:cNvSpPr>
                <a:spLocks noChangeShapeType="1"/>
              </p:cNvSpPr>
              <p:nvPr/>
            </p:nvSpPr>
            <p:spPr bwMode="auto">
              <a:xfrm flipH="1">
                <a:off x="4630" y="2896"/>
                <a:ext cx="5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91188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9" y="2883"/>
                <a:ext cx="49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89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87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0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9" y="3283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1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" y="3475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1192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0" y="346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1193" name="Group 201"/>
              <p:cNvGrpSpPr>
                <a:grpSpLocks/>
              </p:cNvGrpSpPr>
              <p:nvPr/>
            </p:nvGrpSpPr>
            <p:grpSpPr bwMode="auto">
              <a:xfrm>
                <a:off x="4307" y="2584"/>
                <a:ext cx="487" cy="413"/>
                <a:chOff x="-44" y="1473"/>
                <a:chExt cx="981" cy="1105"/>
              </a:xfrm>
            </p:grpSpPr>
            <p:pic>
              <p:nvPicPr>
                <p:cNvPr id="91206" name="Picture 20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7" name="Freeform 20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4" name="Group 204"/>
              <p:cNvGrpSpPr>
                <a:grpSpLocks/>
              </p:cNvGrpSpPr>
              <p:nvPr/>
            </p:nvGrpSpPr>
            <p:grpSpPr bwMode="auto">
              <a:xfrm>
                <a:off x="4156" y="3243"/>
                <a:ext cx="350" cy="304"/>
                <a:chOff x="-44" y="1473"/>
                <a:chExt cx="981" cy="1105"/>
              </a:xfrm>
            </p:grpSpPr>
            <p:pic>
              <p:nvPicPr>
                <p:cNvPr id="91204" name="Picture 20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5" name="Freeform 20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5" name="Group 207"/>
              <p:cNvGrpSpPr>
                <a:grpSpLocks/>
              </p:cNvGrpSpPr>
              <p:nvPr/>
            </p:nvGrpSpPr>
            <p:grpSpPr bwMode="auto">
              <a:xfrm>
                <a:off x="4547" y="3250"/>
                <a:ext cx="350" cy="304"/>
                <a:chOff x="-44" y="1473"/>
                <a:chExt cx="981" cy="1105"/>
              </a:xfrm>
            </p:grpSpPr>
            <p:pic>
              <p:nvPicPr>
                <p:cNvPr id="91202" name="Picture 20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3" name="Freeform 20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6" name="Group 210"/>
              <p:cNvGrpSpPr>
                <a:grpSpLocks/>
              </p:cNvGrpSpPr>
              <p:nvPr/>
            </p:nvGrpSpPr>
            <p:grpSpPr bwMode="auto">
              <a:xfrm flipH="1">
                <a:off x="5021" y="3051"/>
                <a:ext cx="350" cy="304"/>
                <a:chOff x="-44" y="1473"/>
                <a:chExt cx="981" cy="1105"/>
              </a:xfrm>
            </p:grpSpPr>
            <p:pic>
              <p:nvPicPr>
                <p:cNvPr id="91200" name="Picture 21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201" name="Freeform 21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1197" name="Group 213"/>
              <p:cNvGrpSpPr>
                <a:grpSpLocks/>
              </p:cNvGrpSpPr>
              <p:nvPr/>
            </p:nvGrpSpPr>
            <p:grpSpPr bwMode="auto">
              <a:xfrm flipH="1">
                <a:off x="5138" y="2667"/>
                <a:ext cx="350" cy="304"/>
                <a:chOff x="-44" y="1473"/>
                <a:chExt cx="981" cy="1105"/>
              </a:xfrm>
            </p:grpSpPr>
            <p:pic>
              <p:nvPicPr>
                <p:cNvPr id="91198" name="Picture 21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199" name="Freeform 21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1165" name="Line 64"/>
            <p:cNvSpPr>
              <a:spLocks noChangeShapeType="1"/>
            </p:cNvSpPr>
            <p:nvPr/>
          </p:nvSpPr>
          <p:spPr bwMode="auto">
            <a:xfrm flipV="1">
              <a:off x="3460" y="2495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6" name="Line 65"/>
            <p:cNvSpPr>
              <a:spLocks noChangeShapeType="1"/>
            </p:cNvSpPr>
            <p:nvPr/>
          </p:nvSpPr>
          <p:spPr bwMode="auto">
            <a:xfrm flipH="1" flipV="1">
              <a:off x="3722" y="2484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67" name="Line 66"/>
            <p:cNvSpPr>
              <a:spLocks noChangeShapeType="1"/>
            </p:cNvSpPr>
            <p:nvPr/>
          </p:nvSpPr>
          <p:spPr bwMode="auto">
            <a:xfrm flipH="1">
              <a:off x="3022" y="2642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1168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" y="2506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69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2954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70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" y="309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1171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091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172" name="Group 223"/>
            <p:cNvGrpSpPr>
              <a:grpSpLocks/>
            </p:cNvGrpSpPr>
            <p:nvPr/>
          </p:nvGrpSpPr>
          <p:grpSpPr bwMode="auto">
            <a:xfrm>
              <a:off x="3423" y="2207"/>
              <a:ext cx="487" cy="413"/>
              <a:chOff x="-44" y="1473"/>
              <a:chExt cx="981" cy="1105"/>
            </a:xfrm>
          </p:grpSpPr>
          <p:pic>
            <p:nvPicPr>
              <p:cNvPr id="91182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83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3" name="Group 226"/>
            <p:cNvGrpSpPr>
              <a:grpSpLocks/>
            </p:cNvGrpSpPr>
            <p:nvPr/>
          </p:nvGrpSpPr>
          <p:grpSpPr bwMode="auto">
            <a:xfrm>
              <a:off x="3272" y="2866"/>
              <a:ext cx="350" cy="304"/>
              <a:chOff x="-44" y="1473"/>
              <a:chExt cx="981" cy="1105"/>
            </a:xfrm>
          </p:grpSpPr>
          <p:pic>
            <p:nvPicPr>
              <p:cNvPr id="91180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81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4" name="Group 229"/>
            <p:cNvGrpSpPr>
              <a:grpSpLocks/>
            </p:cNvGrpSpPr>
            <p:nvPr/>
          </p:nvGrpSpPr>
          <p:grpSpPr bwMode="auto">
            <a:xfrm>
              <a:off x="3663" y="2873"/>
              <a:ext cx="350" cy="304"/>
              <a:chOff x="-44" y="1473"/>
              <a:chExt cx="981" cy="1105"/>
            </a:xfrm>
          </p:grpSpPr>
          <p:pic>
            <p:nvPicPr>
              <p:cNvPr id="91178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79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1175" name="Group 232"/>
            <p:cNvGrpSpPr>
              <a:grpSpLocks/>
            </p:cNvGrpSpPr>
            <p:nvPr/>
          </p:nvGrpSpPr>
          <p:grpSpPr bwMode="auto">
            <a:xfrm flipH="1">
              <a:off x="3015" y="2722"/>
              <a:ext cx="350" cy="304"/>
              <a:chOff x="-44" y="1473"/>
              <a:chExt cx="981" cy="1105"/>
            </a:xfrm>
          </p:grpSpPr>
          <p:pic>
            <p:nvPicPr>
              <p:cNvPr id="91176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177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1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9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62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2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62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62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901" grpId="0"/>
      <p:bldP spid="162925" grpId="0"/>
      <p:bldP spid="162929" grpId="0"/>
      <p:bldP spid="1629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7" name="Group 192"/>
          <p:cNvGrpSpPr>
            <a:grpSpLocks/>
          </p:cNvGrpSpPr>
          <p:nvPr/>
        </p:nvGrpSpPr>
        <p:grpSpPr bwMode="auto">
          <a:xfrm>
            <a:off x="4746625" y="1328738"/>
            <a:ext cx="3976688" cy="4435475"/>
            <a:chOff x="2983" y="844"/>
            <a:chExt cx="2505" cy="2794"/>
          </a:xfrm>
        </p:grpSpPr>
        <p:sp>
          <p:nvSpPr>
            <p:cNvPr id="89106" name="Line 193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107" name="Line 194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9108" name="Line 195"/>
            <p:cNvSpPr>
              <a:spLocks noChangeShapeType="1"/>
            </p:cNvSpPr>
            <p:nvPr/>
          </p:nvSpPr>
          <p:spPr bwMode="auto">
            <a:xfrm flipH="1">
              <a:off x="3806" y="1790"/>
              <a:ext cx="418" cy="60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3204" name="Group 196"/>
            <p:cNvGrpSpPr>
              <a:grpSpLocks/>
            </p:cNvGrpSpPr>
            <p:nvPr/>
          </p:nvGrpSpPr>
          <p:grpSpPr bwMode="auto">
            <a:xfrm>
              <a:off x="3783" y="1106"/>
              <a:ext cx="786" cy="717"/>
              <a:chOff x="3783" y="1106"/>
              <a:chExt cx="786" cy="717"/>
            </a:xfrm>
          </p:grpSpPr>
          <p:sp>
            <p:nvSpPr>
              <p:cNvPr id="93276" name="Line 63"/>
              <p:cNvSpPr>
                <a:spLocks noChangeShapeType="1"/>
              </p:cNvSpPr>
              <p:nvPr/>
            </p:nvSpPr>
            <p:spPr bwMode="auto">
              <a:xfrm>
                <a:off x="3783" y="1578"/>
                <a:ext cx="40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7" name="Line 64"/>
              <p:cNvSpPr>
                <a:spLocks noChangeShapeType="1"/>
              </p:cNvSpPr>
              <p:nvPr/>
            </p:nvSpPr>
            <p:spPr bwMode="auto">
              <a:xfrm>
                <a:off x="3905" y="1211"/>
                <a:ext cx="314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8" name="Line 65"/>
              <p:cNvSpPr>
                <a:spLocks noChangeShapeType="1"/>
              </p:cNvSpPr>
              <p:nvPr/>
            </p:nvSpPr>
            <p:spPr bwMode="auto">
              <a:xfrm flipH="1">
                <a:off x="4194" y="1106"/>
                <a:ext cx="9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79" name="Line 66"/>
              <p:cNvSpPr>
                <a:spLocks noChangeShapeType="1"/>
              </p:cNvSpPr>
              <p:nvPr/>
            </p:nvSpPr>
            <p:spPr bwMode="auto">
              <a:xfrm flipH="1">
                <a:off x="4194" y="1210"/>
                <a:ext cx="375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3205" name="Group 201"/>
            <p:cNvGrpSpPr>
              <a:grpSpLocks/>
            </p:cNvGrpSpPr>
            <p:nvPr/>
          </p:nvGrpSpPr>
          <p:grpSpPr bwMode="auto">
            <a:xfrm>
              <a:off x="3552" y="844"/>
              <a:ext cx="1516" cy="876"/>
              <a:chOff x="2089" y="3444"/>
              <a:chExt cx="1516" cy="876"/>
            </a:xfrm>
          </p:grpSpPr>
          <p:pic>
            <p:nvPicPr>
              <p:cNvPr id="9325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9" y="4157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3256" name="Group 203"/>
              <p:cNvGrpSpPr>
                <a:grpSpLocks/>
              </p:cNvGrpSpPr>
              <p:nvPr/>
            </p:nvGrpSpPr>
            <p:grpSpPr bwMode="auto">
              <a:xfrm>
                <a:off x="2089" y="3444"/>
                <a:ext cx="1516" cy="787"/>
                <a:chOff x="2089" y="3444"/>
                <a:chExt cx="1516" cy="787"/>
              </a:xfrm>
            </p:grpSpPr>
            <p:pic>
              <p:nvPicPr>
                <p:cNvPr id="93257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13" y="3904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58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3" y="3739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59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09" y="3677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93260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67" y="3760"/>
                  <a:ext cx="316" cy="1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93261" name="Group 208"/>
                <p:cNvGrpSpPr>
                  <a:grpSpLocks/>
                </p:cNvGrpSpPr>
                <p:nvPr/>
              </p:nvGrpSpPr>
              <p:grpSpPr bwMode="auto">
                <a:xfrm flipH="1">
                  <a:off x="3275" y="3678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4" name="Picture 209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5" name="Freeform 210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2" name="Group 211"/>
                <p:cNvGrpSpPr>
                  <a:grpSpLocks/>
                </p:cNvGrpSpPr>
                <p:nvPr/>
              </p:nvGrpSpPr>
              <p:grpSpPr bwMode="auto">
                <a:xfrm flipH="1">
                  <a:off x="2986" y="3519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2" name="Picture 21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3" name="Freeform 213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3" name="Group 214"/>
                <p:cNvGrpSpPr>
                  <a:grpSpLocks/>
                </p:cNvGrpSpPr>
                <p:nvPr/>
              </p:nvGrpSpPr>
              <p:grpSpPr bwMode="auto">
                <a:xfrm>
                  <a:off x="2575" y="3444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0" name="Picture 21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71" name="Freeform 21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4" name="Group 217"/>
                <p:cNvGrpSpPr>
                  <a:grpSpLocks/>
                </p:cNvGrpSpPr>
                <p:nvPr/>
              </p:nvGrpSpPr>
              <p:grpSpPr bwMode="auto">
                <a:xfrm>
                  <a:off x="2246" y="3554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68" name="Picture 218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69" name="Freeform 219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93265" name="Group 220"/>
                <p:cNvGrpSpPr>
                  <a:grpSpLocks/>
                </p:cNvGrpSpPr>
                <p:nvPr/>
              </p:nvGrpSpPr>
              <p:grpSpPr bwMode="auto">
                <a:xfrm>
                  <a:off x="2089" y="3936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66" name="Picture 221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267" name="Freeform 222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</p:grpSp>
        <p:sp>
          <p:nvSpPr>
            <p:cNvPr id="93206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3207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08" name="Group 225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93253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54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09" name="Group 228"/>
            <p:cNvGrpSpPr>
              <a:grpSpLocks/>
            </p:cNvGrpSpPr>
            <p:nvPr/>
          </p:nvGrpSpPr>
          <p:grpSpPr bwMode="auto">
            <a:xfrm>
              <a:off x="4156" y="2584"/>
              <a:ext cx="1332" cy="1054"/>
              <a:chOff x="4156" y="2584"/>
              <a:chExt cx="1332" cy="1054"/>
            </a:xfrm>
          </p:grpSpPr>
          <p:sp>
            <p:nvSpPr>
              <p:cNvPr id="93229" name="Line 64"/>
              <p:cNvSpPr>
                <a:spLocks noChangeShapeType="1"/>
              </p:cNvSpPr>
              <p:nvPr/>
            </p:nvSpPr>
            <p:spPr bwMode="auto">
              <a:xfrm flipV="1">
                <a:off x="4344" y="2872"/>
                <a:ext cx="287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0" name="Line 65"/>
              <p:cNvSpPr>
                <a:spLocks noChangeShapeType="1"/>
              </p:cNvSpPr>
              <p:nvPr/>
            </p:nvSpPr>
            <p:spPr bwMode="auto">
              <a:xfrm flipH="1" flipV="1">
                <a:off x="4606" y="2861"/>
                <a:ext cx="166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1" name="Line 66"/>
              <p:cNvSpPr>
                <a:spLocks noChangeShapeType="1"/>
              </p:cNvSpPr>
              <p:nvPr/>
            </p:nvSpPr>
            <p:spPr bwMode="auto">
              <a:xfrm flipH="1" flipV="1">
                <a:off x="4647" y="2897"/>
                <a:ext cx="396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232" name="Line 67"/>
              <p:cNvSpPr>
                <a:spLocks noChangeShapeType="1"/>
              </p:cNvSpPr>
              <p:nvPr/>
            </p:nvSpPr>
            <p:spPr bwMode="auto">
              <a:xfrm flipH="1">
                <a:off x="4630" y="2896"/>
                <a:ext cx="5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93233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9" y="2883"/>
                <a:ext cx="49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4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9" y="287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9" y="3283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6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53" y="3475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3237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0" y="3468"/>
                <a:ext cx="31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3238" name="Group 238"/>
              <p:cNvGrpSpPr>
                <a:grpSpLocks/>
              </p:cNvGrpSpPr>
              <p:nvPr/>
            </p:nvGrpSpPr>
            <p:grpSpPr bwMode="auto">
              <a:xfrm>
                <a:off x="4307" y="2584"/>
                <a:ext cx="487" cy="413"/>
                <a:chOff x="-44" y="1473"/>
                <a:chExt cx="981" cy="1105"/>
              </a:xfrm>
            </p:grpSpPr>
            <p:pic>
              <p:nvPicPr>
                <p:cNvPr id="93251" name="Picture 23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52" name="Freeform 240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39" name="Group 241"/>
              <p:cNvGrpSpPr>
                <a:grpSpLocks/>
              </p:cNvGrpSpPr>
              <p:nvPr/>
            </p:nvGrpSpPr>
            <p:grpSpPr bwMode="auto">
              <a:xfrm>
                <a:off x="4156" y="3243"/>
                <a:ext cx="350" cy="304"/>
                <a:chOff x="-44" y="1473"/>
                <a:chExt cx="981" cy="1105"/>
              </a:xfrm>
            </p:grpSpPr>
            <p:pic>
              <p:nvPicPr>
                <p:cNvPr id="93249" name="Picture 24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50" name="Freeform 24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0" name="Group 244"/>
              <p:cNvGrpSpPr>
                <a:grpSpLocks/>
              </p:cNvGrpSpPr>
              <p:nvPr/>
            </p:nvGrpSpPr>
            <p:grpSpPr bwMode="auto">
              <a:xfrm>
                <a:off x="4547" y="3250"/>
                <a:ext cx="350" cy="304"/>
                <a:chOff x="-44" y="1473"/>
                <a:chExt cx="981" cy="1105"/>
              </a:xfrm>
            </p:grpSpPr>
            <p:pic>
              <p:nvPicPr>
                <p:cNvPr id="93247" name="Picture 2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8" name="Freeform 2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1" name="Group 247"/>
              <p:cNvGrpSpPr>
                <a:grpSpLocks/>
              </p:cNvGrpSpPr>
              <p:nvPr/>
            </p:nvGrpSpPr>
            <p:grpSpPr bwMode="auto">
              <a:xfrm flipH="1">
                <a:off x="5021" y="3051"/>
                <a:ext cx="350" cy="304"/>
                <a:chOff x="-44" y="1473"/>
                <a:chExt cx="981" cy="1105"/>
              </a:xfrm>
            </p:grpSpPr>
            <p:pic>
              <p:nvPicPr>
                <p:cNvPr id="93245" name="Picture 24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6" name="Freeform 24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93242" name="Group 250"/>
              <p:cNvGrpSpPr>
                <a:grpSpLocks/>
              </p:cNvGrpSpPr>
              <p:nvPr/>
            </p:nvGrpSpPr>
            <p:grpSpPr bwMode="auto">
              <a:xfrm flipH="1">
                <a:off x="5138" y="2667"/>
                <a:ext cx="350" cy="304"/>
                <a:chOff x="-44" y="1473"/>
                <a:chExt cx="981" cy="1105"/>
              </a:xfrm>
            </p:grpSpPr>
            <p:pic>
              <p:nvPicPr>
                <p:cNvPr id="93243" name="Picture 25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3244" name="Freeform 25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3210" name="Line 64"/>
            <p:cNvSpPr>
              <a:spLocks noChangeShapeType="1"/>
            </p:cNvSpPr>
            <p:nvPr/>
          </p:nvSpPr>
          <p:spPr bwMode="auto">
            <a:xfrm flipV="1">
              <a:off x="3460" y="2495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11" name="Line 65"/>
            <p:cNvSpPr>
              <a:spLocks noChangeShapeType="1"/>
            </p:cNvSpPr>
            <p:nvPr/>
          </p:nvSpPr>
          <p:spPr bwMode="auto">
            <a:xfrm flipH="1" flipV="1">
              <a:off x="3722" y="2484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12" name="Line 66"/>
            <p:cNvSpPr>
              <a:spLocks noChangeShapeType="1"/>
            </p:cNvSpPr>
            <p:nvPr/>
          </p:nvSpPr>
          <p:spPr bwMode="auto">
            <a:xfrm flipH="1">
              <a:off x="3022" y="2642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3213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5" y="2506"/>
              <a:ext cx="494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4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3" y="2954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5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" y="3098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216" name="Picture 55" descr="kw_skype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6" y="3091"/>
              <a:ext cx="31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3217" name="Group 260"/>
            <p:cNvGrpSpPr>
              <a:grpSpLocks/>
            </p:cNvGrpSpPr>
            <p:nvPr/>
          </p:nvGrpSpPr>
          <p:grpSpPr bwMode="auto">
            <a:xfrm>
              <a:off x="3423" y="2207"/>
              <a:ext cx="487" cy="413"/>
              <a:chOff x="-44" y="1473"/>
              <a:chExt cx="981" cy="1105"/>
            </a:xfrm>
          </p:grpSpPr>
          <p:pic>
            <p:nvPicPr>
              <p:cNvPr id="93227" name="Picture 26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8" name="Freeform 26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18" name="Group 263"/>
            <p:cNvGrpSpPr>
              <a:grpSpLocks/>
            </p:cNvGrpSpPr>
            <p:nvPr/>
          </p:nvGrpSpPr>
          <p:grpSpPr bwMode="auto">
            <a:xfrm>
              <a:off x="3272" y="2866"/>
              <a:ext cx="350" cy="304"/>
              <a:chOff x="-44" y="1473"/>
              <a:chExt cx="981" cy="1105"/>
            </a:xfrm>
          </p:grpSpPr>
          <p:pic>
            <p:nvPicPr>
              <p:cNvPr id="93225" name="Picture 26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6" name="Freeform 26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19" name="Group 266"/>
            <p:cNvGrpSpPr>
              <a:grpSpLocks/>
            </p:cNvGrpSpPr>
            <p:nvPr/>
          </p:nvGrpSpPr>
          <p:grpSpPr bwMode="auto">
            <a:xfrm>
              <a:off x="3663" y="2873"/>
              <a:ext cx="350" cy="304"/>
              <a:chOff x="-44" y="1473"/>
              <a:chExt cx="981" cy="1105"/>
            </a:xfrm>
          </p:grpSpPr>
          <p:pic>
            <p:nvPicPr>
              <p:cNvPr id="93223" name="Picture 26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4" name="Freeform 26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3220" name="Group 269"/>
            <p:cNvGrpSpPr>
              <a:grpSpLocks/>
            </p:cNvGrpSpPr>
            <p:nvPr/>
          </p:nvGrpSpPr>
          <p:grpSpPr bwMode="auto">
            <a:xfrm flipH="1">
              <a:off x="3015" y="2722"/>
              <a:ext cx="350" cy="304"/>
              <a:chOff x="-44" y="1473"/>
              <a:chExt cx="981" cy="1105"/>
            </a:xfrm>
          </p:grpSpPr>
          <p:pic>
            <p:nvPicPr>
              <p:cNvPr id="93221" name="Picture 2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22" name="Freeform 27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320800"/>
            <a:ext cx="3932238" cy="2667000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problem:</a:t>
            </a:r>
            <a:r>
              <a:rPr lang="en-US" sz="2400" dirty="0">
                <a:latin typeface="Gill Sans MT" charset="0"/>
              </a:rPr>
              <a:t> both Alice, Bob are behind 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sz="2400" dirty="0">
                <a:latin typeface="Gill Sans MT" charset="0"/>
              </a:rPr>
              <a:t>NATs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NAT prevents outside peer from initiating connection to insider peer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inside peer </a:t>
            </a:r>
            <a:r>
              <a:rPr lang="en-US" sz="2000" i="1" dirty="0">
                <a:latin typeface="Gill Sans MT" charset="0"/>
              </a:rPr>
              <a:t>can</a:t>
            </a:r>
            <a:r>
              <a:rPr lang="en-US" sz="2000" dirty="0">
                <a:latin typeface="Gill Sans MT" charset="0"/>
              </a:rPr>
              <a:t> initiate connection to outside </a:t>
            </a:r>
          </a:p>
          <a:p>
            <a:pPr lvl="1">
              <a:buFont typeface="Wingdings" charset="0"/>
              <a:buNone/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93189" name="Picture 36" descr="Alic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298825"/>
            <a:ext cx="34131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37" descr="Bob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288" y="2271713"/>
            <a:ext cx="4318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857" name="Line 185"/>
          <p:cNvSpPr>
            <a:spLocks noChangeShapeType="1"/>
          </p:cNvSpPr>
          <p:nvPr/>
        </p:nvSpPr>
        <p:spPr bwMode="auto">
          <a:xfrm>
            <a:off x="4986338" y="3852863"/>
            <a:ext cx="882650" cy="15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58" name="Line 186"/>
          <p:cNvSpPr>
            <a:spLocks noChangeShapeType="1"/>
          </p:cNvSpPr>
          <p:nvPr/>
        </p:nvSpPr>
        <p:spPr bwMode="auto">
          <a:xfrm flipV="1">
            <a:off x="5834063" y="2819400"/>
            <a:ext cx="752475" cy="10128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59" name="Line 187"/>
          <p:cNvSpPr>
            <a:spLocks noChangeShapeType="1"/>
          </p:cNvSpPr>
          <p:nvPr/>
        </p:nvSpPr>
        <p:spPr bwMode="auto">
          <a:xfrm>
            <a:off x="5945188" y="2436813"/>
            <a:ext cx="674687" cy="37147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8860" name="Rectangle 3"/>
          <p:cNvSpPr>
            <a:spLocks noChangeArrowheads="1"/>
          </p:cNvSpPr>
          <p:nvPr/>
        </p:nvSpPr>
        <p:spPr bwMode="auto">
          <a:xfrm>
            <a:off x="379413" y="3568700"/>
            <a:ext cx="4324350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relay solution:</a:t>
            </a:r>
            <a:r>
              <a:rPr lang="en-US" sz="2400" dirty="0">
                <a:latin typeface="Gill Sans MT" charset="0"/>
              </a:rPr>
              <a:t> Alice, Bob maintain open connection </a:t>
            </a:r>
          </a:p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400" dirty="0">
                <a:latin typeface="Gill Sans MT" charset="0"/>
              </a:rPr>
              <a:t>    to their SNs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Alice signals her SN to connect to Bob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Alice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 connects to Bob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</a:t>
            </a:r>
          </a:p>
          <a:p>
            <a:pPr marL="800100" lvl="1" indent="-34290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r>
              <a:rPr lang="en-US" sz="2000" i="0" dirty="0">
                <a:latin typeface="Gill Sans MT" charset="0"/>
              </a:rPr>
              <a:t>Bob</a:t>
            </a:r>
            <a:r>
              <a:rPr lang="ja-JP" altLang="en-US" sz="2000" i="0" dirty="0">
                <a:latin typeface="Gill Sans MT" charset="0"/>
              </a:rPr>
              <a:t>’</a:t>
            </a:r>
            <a:r>
              <a:rPr lang="en-US" altLang="ja-JP" sz="2000" i="0" dirty="0">
                <a:latin typeface="Gill Sans MT" charset="0"/>
              </a:rPr>
              <a:t>s SN connects to Bob over open connection Bob initially initiated to his SN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Arial"/>
              <a:buChar char="•"/>
            </a:pPr>
            <a:endParaRPr lang="en-US" dirty="0">
              <a:latin typeface="Gill Sans MT" charset="0"/>
            </a:endParaRPr>
          </a:p>
        </p:txBody>
      </p:sp>
      <p:pic>
        <p:nvPicPr>
          <p:cNvPr id="93195" name="Picture 191" descr="underline_base"/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8874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52400"/>
            <a:ext cx="7772400" cy="9572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Skype: peers as relays</a:t>
            </a:r>
          </a:p>
        </p:txBody>
      </p:sp>
      <p:pic>
        <p:nvPicPr>
          <p:cNvPr id="93197" name="Picture 55" descr="kw_skype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4002088"/>
            <a:ext cx="5016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3198" name="Group 278"/>
          <p:cNvGrpSpPr>
            <a:grpSpLocks/>
          </p:cNvGrpSpPr>
          <p:nvPr/>
        </p:nvGrpSpPr>
        <p:grpSpPr bwMode="auto">
          <a:xfrm>
            <a:off x="4441825" y="3678238"/>
            <a:ext cx="555625" cy="482600"/>
            <a:chOff x="-44" y="1473"/>
            <a:chExt cx="981" cy="1105"/>
          </a:xfrm>
        </p:grpSpPr>
        <p:pic>
          <p:nvPicPr>
            <p:cNvPr id="93199" name="Picture 279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00" name="Freeform 28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94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2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4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protocols </a:t>
            </a: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applications: RTP, SIP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5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Real-Time Protocol (RTP)</a:t>
            </a:r>
            <a:endParaRPr lang="en-US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57313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specifies packet structure for packets carrying audio, video data</a:t>
            </a:r>
          </a:p>
          <a:p>
            <a:pPr>
              <a:defRPr/>
            </a:pPr>
            <a:r>
              <a:rPr lang="en-US" dirty="0"/>
              <a:t>RFC 3550</a:t>
            </a:r>
          </a:p>
          <a:p>
            <a:pPr>
              <a:defRPr/>
            </a:pPr>
            <a:r>
              <a:rPr lang="en-US" dirty="0"/>
              <a:t>RTP packet provides </a:t>
            </a:r>
          </a:p>
          <a:p>
            <a:pPr lvl="1">
              <a:defRPr/>
            </a:pPr>
            <a:r>
              <a:rPr lang="en-US" dirty="0"/>
              <a:t>payload type identification</a:t>
            </a:r>
          </a:p>
          <a:p>
            <a:pPr lvl="1">
              <a:defRPr/>
            </a:pPr>
            <a:r>
              <a:rPr lang="en-US" dirty="0"/>
              <a:t>packet sequence numbering</a:t>
            </a:r>
          </a:p>
          <a:p>
            <a:pPr lvl="1">
              <a:defRPr/>
            </a:pPr>
            <a:r>
              <a:rPr lang="en-US" dirty="0"/>
              <a:t>time stamping</a:t>
            </a:r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39850"/>
            <a:ext cx="4032250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RTP runs in end systems</a:t>
            </a:r>
          </a:p>
          <a:p>
            <a:pPr>
              <a:defRPr/>
            </a:pPr>
            <a:r>
              <a:rPr lang="en-US" dirty="0"/>
              <a:t>RTP packets encapsulated in UDP segments</a:t>
            </a:r>
          </a:p>
          <a:p>
            <a:pPr>
              <a:defRPr/>
            </a:pPr>
            <a:r>
              <a:rPr lang="en-US" dirty="0"/>
              <a:t>interoperability: if two </a:t>
            </a:r>
            <a:r>
              <a:rPr lang="en-US" dirty="0" smtClean="0"/>
              <a:t>VoIP applications </a:t>
            </a:r>
            <a:r>
              <a:rPr lang="en-US" dirty="0"/>
              <a:t>run RTP</a:t>
            </a:r>
            <a:r>
              <a:rPr lang="en-US" dirty="0" smtClean="0"/>
              <a:t>, </a:t>
            </a:r>
            <a:r>
              <a:rPr lang="en-US" dirty="0"/>
              <a:t>they may be able to work together</a:t>
            </a:r>
          </a:p>
        </p:txBody>
      </p:sp>
      <p:pic>
        <p:nvPicPr>
          <p:cNvPr id="97286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842963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runs on top of UDP</a:t>
            </a: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3429000" y="257175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sz="2400" dirty="0">
              <a:latin typeface="Times New Roman" charset="0"/>
            </a:endParaRPr>
          </a:p>
        </p:txBody>
      </p:sp>
      <p:pic>
        <p:nvPicPr>
          <p:cNvPr id="99331" name="Picture 4" descr="Rt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3478213"/>
            <a:ext cx="30003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3525" name="Text Box 5"/>
          <p:cNvSpPr txBox="1">
            <a:spLocks noChangeArrowheads="1"/>
          </p:cNvSpPr>
          <p:nvPr/>
        </p:nvSpPr>
        <p:spPr bwMode="auto">
          <a:xfrm>
            <a:off x="712788" y="1298575"/>
            <a:ext cx="687228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latin typeface="+mn-lt"/>
              </a:rPr>
              <a:t>RTP libraries provide transport-layer interface </a:t>
            </a:r>
          </a:p>
          <a:p>
            <a:pPr>
              <a:defRPr/>
            </a:pPr>
            <a:r>
              <a:rPr lang="en-US" sz="2800" i="0" dirty="0">
                <a:latin typeface="+mn-lt"/>
              </a:rPr>
              <a:t>that extends UDP: 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port numbers, IP addresses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payload type identification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packet sequence numbering</a:t>
            </a:r>
          </a:p>
          <a:p>
            <a:pPr lvl="1">
              <a:buFontTx/>
              <a:buChar char="•"/>
              <a:defRPr/>
            </a:pPr>
            <a:r>
              <a:rPr lang="en-US" sz="2800" i="0" dirty="0">
                <a:latin typeface="+mn-lt"/>
              </a:rPr>
              <a:t> time-stamping</a:t>
            </a:r>
          </a:p>
          <a:p>
            <a:pPr>
              <a:defRPr/>
            </a:pPr>
            <a:endParaRPr lang="en-US" sz="2400" dirty="0">
              <a:latin typeface="Times New Roman" charset="0"/>
            </a:endParaRPr>
          </a:p>
        </p:txBody>
      </p:sp>
      <p:pic>
        <p:nvPicPr>
          <p:cNvPr id="99335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82708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8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0563" y="1309688"/>
            <a:ext cx="4103687" cy="490855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xample: </a:t>
            </a:r>
            <a:r>
              <a:rPr lang="en-US" dirty="0"/>
              <a:t>sending 64 kbps PCM-encoded voice over </a:t>
            </a:r>
            <a:r>
              <a:rPr lang="en-US" dirty="0" smtClean="0"/>
              <a:t>RTP</a:t>
            </a:r>
            <a:endParaRPr lang="en-US" dirty="0"/>
          </a:p>
          <a:p>
            <a:pPr>
              <a:defRPr/>
            </a:pPr>
            <a:r>
              <a:rPr lang="en-US" dirty="0"/>
              <a:t>application collects encoded data in chunks, e.g., every 20 msec = 160 bytes in a </a:t>
            </a:r>
            <a:r>
              <a:rPr lang="en-US" dirty="0" smtClean="0"/>
              <a:t>chunk</a:t>
            </a:r>
            <a:endParaRPr lang="en-US" dirty="0"/>
          </a:p>
          <a:p>
            <a:pPr>
              <a:defRPr/>
            </a:pPr>
            <a:r>
              <a:rPr lang="en-US" dirty="0"/>
              <a:t>audio chunk + RTP header form RTP packet, which is encapsulated in UDP segment 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3625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328738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header indicates type of audio encoding in each packet</a:t>
            </a:r>
          </a:p>
          <a:p>
            <a:pPr lvl="1">
              <a:defRPr/>
            </a:pPr>
            <a:r>
              <a:rPr lang="en-US" dirty="0" smtClean="0"/>
              <a:t>sender </a:t>
            </a:r>
            <a:r>
              <a:rPr lang="en-US" dirty="0"/>
              <a:t>can change encoding during </a:t>
            </a:r>
            <a:r>
              <a:rPr lang="en-US" dirty="0" smtClean="0"/>
              <a:t>conference </a:t>
            </a:r>
            <a:endParaRPr lang="en-US" dirty="0"/>
          </a:p>
          <a:p>
            <a:pPr>
              <a:defRPr/>
            </a:pPr>
            <a:r>
              <a:rPr lang="en-US" dirty="0"/>
              <a:t>RTP header also contains sequence numbers, </a:t>
            </a:r>
            <a:r>
              <a:rPr lang="en-US" dirty="0" smtClean="0"/>
              <a:t>timestamps</a:t>
            </a:r>
            <a:endParaRPr lang="en-US" dirty="0"/>
          </a:p>
        </p:txBody>
      </p:sp>
      <p:pic>
        <p:nvPicPr>
          <p:cNvPr id="101382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302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RTP and QoS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35731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RTP does </a:t>
            </a:r>
            <a:r>
              <a:rPr lang="en-US" i="1" dirty="0">
                <a:solidFill>
                  <a:srgbClr val="000099"/>
                </a:solidFill>
              </a:rPr>
              <a:t>not </a:t>
            </a:r>
            <a:r>
              <a:rPr lang="en-US" dirty="0"/>
              <a:t>provide any mechanism to ensure timely data delivery or other QoS  </a:t>
            </a:r>
            <a:r>
              <a:rPr lang="en-US" dirty="0" smtClean="0"/>
              <a:t>guarantees</a:t>
            </a:r>
            <a:endParaRPr lang="en-US" dirty="0"/>
          </a:p>
          <a:p>
            <a:pPr>
              <a:defRPr/>
            </a:pPr>
            <a:r>
              <a:rPr lang="en-US" dirty="0"/>
              <a:t>RTP encapsulation </a:t>
            </a:r>
            <a:r>
              <a:rPr lang="en-US" dirty="0" smtClean="0"/>
              <a:t>only </a:t>
            </a:r>
            <a:r>
              <a:rPr lang="en-US" dirty="0"/>
              <a:t>seen at end systems (</a:t>
            </a:r>
            <a:r>
              <a:rPr lang="en-US" i="1" dirty="0" smtClean="0">
                <a:solidFill>
                  <a:srgbClr val="000099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/>
              <a:t>by intermediate </a:t>
            </a:r>
            <a:r>
              <a:rPr lang="en-US" dirty="0" smtClean="0"/>
              <a:t>routers)</a:t>
            </a:r>
            <a:endParaRPr lang="en-US" dirty="0"/>
          </a:p>
          <a:p>
            <a:pPr lvl="1">
              <a:defRPr/>
            </a:pPr>
            <a:r>
              <a:rPr lang="en-US" sz="2800" dirty="0"/>
              <a:t>routers </a:t>
            </a:r>
            <a:r>
              <a:rPr lang="en-US" sz="2800" dirty="0" smtClean="0"/>
              <a:t>provide </a:t>
            </a:r>
            <a:r>
              <a:rPr lang="en-US" sz="2800" dirty="0"/>
              <a:t>best-effort service, making no special effort to ensure that RTP packets arrive at destination in timely </a:t>
            </a:r>
            <a:r>
              <a:rPr lang="en-US" sz="2800" dirty="0" smtClean="0"/>
              <a:t>matter</a:t>
            </a:r>
            <a:endParaRPr lang="en-US" sz="2800" dirty="0"/>
          </a:p>
          <a:p>
            <a:pPr>
              <a:defRPr/>
            </a:pPr>
            <a:endParaRPr lang="en-US" sz="1800" dirty="0"/>
          </a:p>
        </p:txBody>
      </p:sp>
      <p:pic>
        <p:nvPicPr>
          <p:cNvPr id="103429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830263"/>
            <a:ext cx="3656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6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571500" y="2130425"/>
            <a:ext cx="8572500" cy="415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+mn-lt"/>
              </a:rPr>
              <a:t>payload type (7 bits): </a:t>
            </a:r>
            <a:r>
              <a:rPr lang="en-US" sz="2400" i="0" dirty="0">
                <a:latin typeface="+mn-lt"/>
              </a:rPr>
              <a:t>indicates type of encoding currently being </a:t>
            </a:r>
            <a:br>
              <a:rPr lang="en-US" sz="2400" i="0" dirty="0">
                <a:latin typeface="+mn-lt"/>
              </a:rPr>
            </a:br>
            <a:r>
              <a:rPr lang="en-US" sz="2400" i="0" dirty="0">
                <a:latin typeface="+mn-lt"/>
              </a:rPr>
              <a:t>used.  If sender changes encoding during call, sender </a:t>
            </a:r>
          </a:p>
          <a:p>
            <a:pPr>
              <a:defRPr/>
            </a:pPr>
            <a:r>
              <a:rPr lang="en-US" sz="2400" i="0" dirty="0">
                <a:latin typeface="+mn-lt"/>
              </a:rPr>
              <a:t>informs receiver via  payload type field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0: PCM mu-law, 64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3: GSM, 13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7: LPC, 2.4 kbps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26: Motion JPEG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31: H.261</a:t>
            </a:r>
          </a:p>
          <a:p>
            <a:pPr lvl="1">
              <a:defRPr/>
            </a:pPr>
            <a:r>
              <a:rPr lang="en-US" sz="2000" i="0" dirty="0">
                <a:latin typeface="+mn-lt"/>
              </a:rPr>
              <a:t>Payload type 33: MPEG2 video</a:t>
            </a:r>
          </a:p>
          <a:p>
            <a:pPr lvl="1">
              <a:defRPr/>
            </a:pPr>
            <a:endParaRPr lang="en-US" sz="2400" i="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+mn-lt"/>
              </a:rPr>
              <a:t>sequence # (16 bits): </a:t>
            </a:r>
            <a:r>
              <a:rPr lang="en-US" sz="2400" i="0" dirty="0">
                <a:latin typeface="+mn-lt"/>
              </a:rPr>
              <a:t>increment by one for each RTP packet sent</a:t>
            </a:r>
          </a:p>
          <a:p>
            <a:pPr marL="800100" lvl="1" indent="-342900">
              <a:buClr>
                <a:srgbClr val="000099"/>
              </a:buClr>
              <a:buSzPct val="75000"/>
              <a:buFont typeface="Wingdings" charset="2"/>
              <a:buChar char="v"/>
              <a:defRPr/>
            </a:pPr>
            <a:r>
              <a:rPr lang="en-US" sz="2400" i="0" dirty="0">
                <a:latin typeface="+mn-lt"/>
              </a:rPr>
              <a:t>detect packet loss, restore packet sequence</a:t>
            </a:r>
          </a:p>
        </p:txBody>
      </p:sp>
      <p:pic>
        <p:nvPicPr>
          <p:cNvPr id="105477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730250"/>
            <a:ext cx="273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478" name="Group 1"/>
          <p:cNvGrpSpPr>
            <a:grpSpLocks/>
          </p:cNvGrpSpPr>
          <p:nvPr/>
        </p:nvGrpSpPr>
        <p:grpSpPr bwMode="auto">
          <a:xfrm>
            <a:off x="892175" y="1249363"/>
            <a:ext cx="7327900" cy="623887"/>
            <a:chOff x="806170" y="1748633"/>
            <a:chExt cx="7328172" cy="623889"/>
          </a:xfrm>
        </p:grpSpPr>
        <p:sp>
          <p:nvSpPr>
            <p:cNvPr id="105479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1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5484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payload type</a:t>
              </a:r>
            </a:p>
          </p:txBody>
        </p:sp>
        <p:sp>
          <p:nvSpPr>
            <p:cNvPr id="105485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sequence number type</a:t>
              </a:r>
            </a:p>
          </p:txBody>
        </p:sp>
        <p:sp>
          <p:nvSpPr>
            <p:cNvPr id="105486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time stamp</a:t>
              </a:r>
            </a:p>
          </p:txBody>
        </p:sp>
        <p:sp>
          <p:nvSpPr>
            <p:cNvPr id="105487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Synchronization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 ID</a:t>
              </a:r>
            </a:p>
          </p:txBody>
        </p:sp>
        <p:sp>
          <p:nvSpPr>
            <p:cNvPr id="105488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Miscellaneous fields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2144713"/>
            <a:ext cx="7985125" cy="41148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timestamp </a:t>
            </a:r>
            <a:r>
              <a:rPr lang="en-US" i="1" dirty="0">
                <a:solidFill>
                  <a:srgbClr val="CC0000"/>
                </a:solidFill>
              </a:rPr>
              <a:t>field (32 </a:t>
            </a:r>
            <a:r>
              <a:rPr lang="en-US" i="1" dirty="0" smtClean="0">
                <a:solidFill>
                  <a:srgbClr val="CC0000"/>
                </a:solidFill>
              </a:rPr>
              <a:t>bits </a:t>
            </a:r>
            <a:r>
              <a:rPr lang="en-US" i="1" dirty="0">
                <a:solidFill>
                  <a:srgbClr val="CC0000"/>
                </a:solidFill>
              </a:rPr>
              <a:t>long):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sampling instant of first byte in this RTP data packet</a:t>
            </a:r>
          </a:p>
          <a:p>
            <a:pPr lvl="1">
              <a:defRPr/>
            </a:pPr>
            <a:r>
              <a:rPr lang="en-US" dirty="0"/>
              <a:t>for audio, timestamp clock </a:t>
            </a:r>
            <a:r>
              <a:rPr lang="en-US" dirty="0" smtClean="0"/>
              <a:t>increments </a:t>
            </a:r>
            <a:r>
              <a:rPr lang="en-US" dirty="0"/>
              <a:t>by one for each sampling period </a:t>
            </a:r>
            <a:r>
              <a:rPr lang="en-US" dirty="0" smtClean="0"/>
              <a:t>(e.g., </a:t>
            </a:r>
            <a:r>
              <a:rPr lang="en-US" dirty="0"/>
              <a:t>each 125 usecs for 8 KHz sampling clock) </a:t>
            </a:r>
          </a:p>
          <a:p>
            <a:pPr lvl="1">
              <a:defRPr/>
            </a:pPr>
            <a:r>
              <a:rPr lang="en-US" dirty="0"/>
              <a:t>if application generates chunks of 160 encoded samples, </a:t>
            </a:r>
            <a:r>
              <a:rPr lang="en-US" dirty="0" smtClean="0"/>
              <a:t>timestamp </a:t>
            </a:r>
            <a:r>
              <a:rPr lang="en-US" dirty="0"/>
              <a:t>increases by 160 for each RTP packet when source is active. Timestamp clock continues to increase at constant rate when source is inactive.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SSRC field (32 bits long):</a:t>
            </a:r>
            <a:r>
              <a:rPr lang="en-US" sz="2000" b="1" i="1" dirty="0">
                <a:solidFill>
                  <a:srgbClr val="CC0000"/>
                </a:solidFill>
              </a:rPr>
              <a:t> </a:t>
            </a:r>
            <a:r>
              <a:rPr lang="en-US" sz="2000" i="1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identifies source of </a:t>
            </a:r>
            <a:r>
              <a:rPr lang="en-US" sz="2400" dirty="0" smtClean="0"/>
              <a:t> </a:t>
            </a:r>
            <a:r>
              <a:rPr lang="en-US" sz="2400" dirty="0"/>
              <a:t>RTP stream. Each stream in RTP session </a:t>
            </a:r>
            <a:r>
              <a:rPr lang="en-US" sz="2400" dirty="0" smtClean="0"/>
              <a:t>has distinct SSRC</a:t>
            </a:r>
            <a:endParaRPr lang="en-US" sz="2400" dirty="0"/>
          </a:p>
          <a:p>
            <a:pPr>
              <a:defRPr/>
            </a:pPr>
            <a:endParaRPr lang="en-US" sz="20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RTP </a:t>
            </a:r>
            <a:r>
              <a:rPr lang="en-US" dirty="0" smtClean="0"/>
              <a:t>header</a:t>
            </a:r>
            <a:endParaRPr lang="en-US" dirty="0"/>
          </a:p>
        </p:txBody>
      </p:sp>
      <p:pic>
        <p:nvPicPr>
          <p:cNvPr id="107525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3" y="730250"/>
            <a:ext cx="27336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7526" name="Group 9"/>
          <p:cNvGrpSpPr>
            <a:grpSpLocks/>
          </p:cNvGrpSpPr>
          <p:nvPr/>
        </p:nvGrpSpPr>
        <p:grpSpPr bwMode="auto">
          <a:xfrm>
            <a:off x="892175" y="1249363"/>
            <a:ext cx="7327900" cy="623887"/>
            <a:chOff x="806170" y="1748633"/>
            <a:chExt cx="7328172" cy="623889"/>
          </a:xfrm>
        </p:grpSpPr>
        <p:sp>
          <p:nvSpPr>
            <p:cNvPr id="107527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532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payload type</a:t>
              </a:r>
            </a:p>
          </p:txBody>
        </p:sp>
        <p:sp>
          <p:nvSpPr>
            <p:cNvPr id="107533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sequence number type</a:t>
              </a:r>
            </a:p>
          </p:txBody>
        </p:sp>
        <p:sp>
          <p:nvSpPr>
            <p:cNvPr id="107534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time stamp</a:t>
              </a:r>
            </a:p>
          </p:txBody>
        </p:sp>
        <p:sp>
          <p:nvSpPr>
            <p:cNvPr id="107535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Synchronization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 ID</a:t>
              </a:r>
            </a:p>
          </p:txBody>
        </p:sp>
        <p:sp>
          <p:nvSpPr>
            <p:cNvPr id="107536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8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Miscellaneous fields</a:t>
              </a:r>
            </a:p>
          </p:txBody>
        </p:sp>
      </p:grpSp>
      <p:sp>
        <p:nvSpPr>
          <p:cNvPr id="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audio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61975" y="1433513"/>
            <a:ext cx="4149725" cy="464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example: 8,000 samples/sec, 256 quantized values: 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receiver converts bits back to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sz="2400" u="sng" dirty="0" smtClean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0" u="sng" dirty="0">
                <a:solidFill>
                  <a:srgbClr val="CC0000"/>
                </a:solidFill>
              </a:rPr>
              <a:t>e</a:t>
            </a:r>
            <a:r>
              <a:rPr lang="en-US" i="0" u="sng" dirty="0" smtClean="0">
                <a:solidFill>
                  <a:srgbClr val="CC0000"/>
                </a:solidFill>
              </a:rPr>
              <a:t>xample rates</a:t>
            </a:r>
            <a:endParaRPr lang="en-US" i="0" dirty="0" smtClean="0">
              <a:solidFill>
                <a:srgbClr val="CC0000"/>
              </a:solidFill>
            </a:endParaRP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0" dirty="0" smtClean="0"/>
              <a:t>Internet telephony: 5.3 kbps and up</a:t>
            </a:r>
            <a:endParaRPr lang="en-US" sz="2400" i="0" dirty="0"/>
          </a:p>
        </p:txBody>
      </p:sp>
      <p:pic>
        <p:nvPicPr>
          <p:cNvPr id="22533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4727575" y="2008188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Arial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Arial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Arial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Arial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Arial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4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RTSP/RTP </a:t>
            </a:r>
            <a:r>
              <a:rPr lang="en-US" sz="4000" dirty="0" smtClean="0"/>
              <a:t>programming assignment</a:t>
            </a:r>
            <a:endParaRPr lang="en-US" sz="4000" dirty="0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 a server that encapsulates stored video frames into RTP packets</a:t>
            </a:r>
          </a:p>
          <a:p>
            <a:pPr lvl="1">
              <a:defRPr/>
            </a:pPr>
            <a:r>
              <a:rPr lang="en-US" dirty="0"/>
              <a:t>grab video frame, add RTP headers, create UDP segments, send segments to UDP socket</a:t>
            </a:r>
          </a:p>
          <a:p>
            <a:pPr lvl="1">
              <a:defRPr/>
            </a:pPr>
            <a:r>
              <a:rPr lang="en-US" dirty="0"/>
              <a:t>include seq numbers and time stamps</a:t>
            </a:r>
          </a:p>
          <a:p>
            <a:pPr lvl="1">
              <a:defRPr/>
            </a:pPr>
            <a:r>
              <a:rPr lang="en-US" dirty="0"/>
              <a:t>client RTP provided for you</a:t>
            </a:r>
          </a:p>
          <a:p>
            <a:pPr>
              <a:defRPr/>
            </a:pPr>
            <a:r>
              <a:rPr lang="en-US" dirty="0"/>
              <a:t>also write client side of RTSP</a:t>
            </a:r>
          </a:p>
          <a:p>
            <a:pPr lvl="1">
              <a:defRPr/>
            </a:pPr>
            <a:r>
              <a:rPr lang="en-US" dirty="0"/>
              <a:t>issue play/pause commands</a:t>
            </a:r>
          </a:p>
          <a:p>
            <a:pPr lvl="1">
              <a:defRPr/>
            </a:pPr>
            <a:r>
              <a:rPr lang="en-US" dirty="0"/>
              <a:t>server RTSP provided for you</a:t>
            </a:r>
          </a:p>
        </p:txBody>
      </p:sp>
      <p:pic>
        <p:nvPicPr>
          <p:cNvPr id="109573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0398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Real-Time Control Protocol (RTCP)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060825" cy="5186363"/>
          </a:xfrm>
        </p:spPr>
        <p:txBody>
          <a:bodyPr/>
          <a:lstStyle/>
          <a:p>
            <a:pPr>
              <a:defRPr/>
            </a:pPr>
            <a:r>
              <a:rPr lang="en-US" dirty="0"/>
              <a:t>works in conjunction with </a:t>
            </a:r>
            <a:r>
              <a:rPr lang="en-US" dirty="0" smtClean="0"/>
              <a:t>RTP</a:t>
            </a:r>
            <a:endParaRPr lang="en-US" dirty="0"/>
          </a:p>
          <a:p>
            <a:pPr>
              <a:defRPr/>
            </a:pPr>
            <a:r>
              <a:rPr lang="en-US" dirty="0"/>
              <a:t>each participant in RTP session periodically </a:t>
            </a:r>
            <a:r>
              <a:rPr lang="en-US" dirty="0" smtClean="0"/>
              <a:t>sends RTCP </a:t>
            </a:r>
            <a:r>
              <a:rPr lang="en-US" dirty="0"/>
              <a:t>control packets to all other </a:t>
            </a:r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33900" y="1289050"/>
            <a:ext cx="4186238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each RTCP packet contains sender and/or receiver reports</a:t>
            </a:r>
          </a:p>
          <a:p>
            <a:pPr lvl="1">
              <a:defRPr/>
            </a:pPr>
            <a:r>
              <a:rPr lang="en-US" dirty="0"/>
              <a:t>report statistics useful to  application: # packets sent, # packets lost, interarrival </a:t>
            </a:r>
            <a:r>
              <a:rPr lang="en-US" dirty="0" smtClean="0"/>
              <a:t>jitter</a:t>
            </a:r>
          </a:p>
          <a:p>
            <a:pPr>
              <a:defRPr/>
            </a:pPr>
            <a:r>
              <a:rPr lang="en-US" dirty="0"/>
              <a:t>f</a:t>
            </a:r>
            <a:r>
              <a:rPr lang="en-US" dirty="0" smtClean="0"/>
              <a:t>eedback used to control performance</a:t>
            </a:r>
          </a:p>
          <a:p>
            <a:pPr lvl="1">
              <a:defRPr/>
            </a:pPr>
            <a:r>
              <a:rPr lang="en-US" dirty="0" smtClean="0"/>
              <a:t>sender may modify its transmissions based on  feedback</a:t>
            </a:r>
            <a:endParaRPr lang="en-US" dirty="0"/>
          </a:p>
        </p:txBody>
      </p:sp>
      <p:pic>
        <p:nvPicPr>
          <p:cNvPr id="111622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699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RTCP: multiple multicast senders</a:t>
            </a:r>
            <a:endParaRPr lang="en-US" sz="4000" dirty="0"/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678262" y="4031847"/>
            <a:ext cx="8189361" cy="305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5425" indent="-2254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each RTP session: typically a single multicast address; all RTP /RTCP packets belonging to session use multicast address</a:t>
            </a:r>
          </a:p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RTP, RTCP packets distinguished from each other via distinct port numbers</a:t>
            </a:r>
          </a:p>
          <a:p>
            <a:pPr marL="282575" indent="-282575">
              <a:spcBef>
                <a:spcPct val="1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to limit traffic, each participant reduces RTCP traffic as number of conference participants increases 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dirty="0" smtClean="0"/>
          </a:p>
        </p:txBody>
      </p:sp>
      <p:pic>
        <p:nvPicPr>
          <p:cNvPr id="11366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811213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Line 144"/>
          <p:cNvSpPr>
            <a:spLocks noChangeShapeType="1"/>
          </p:cNvSpPr>
          <p:nvPr/>
        </p:nvSpPr>
        <p:spPr bwMode="auto">
          <a:xfrm>
            <a:off x="3979863" y="1371600"/>
            <a:ext cx="14287" cy="10191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6" name="Line 245"/>
          <p:cNvSpPr>
            <a:spLocks noChangeShapeType="1"/>
          </p:cNvSpPr>
          <p:nvPr/>
        </p:nvSpPr>
        <p:spPr bwMode="auto">
          <a:xfrm>
            <a:off x="4533900" y="2971800"/>
            <a:ext cx="730250" cy="5238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8" name="Line 247"/>
          <p:cNvSpPr>
            <a:spLocks noChangeShapeType="1"/>
          </p:cNvSpPr>
          <p:nvPr/>
        </p:nvSpPr>
        <p:spPr bwMode="auto">
          <a:xfrm flipH="1">
            <a:off x="2759075" y="2847975"/>
            <a:ext cx="1090613" cy="5730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13673" name="Group 542"/>
          <p:cNvGrpSpPr>
            <a:grpSpLocks/>
          </p:cNvGrpSpPr>
          <p:nvPr/>
        </p:nvGrpSpPr>
        <p:grpSpPr bwMode="auto">
          <a:xfrm>
            <a:off x="2087563" y="3206750"/>
            <a:ext cx="823912" cy="674688"/>
            <a:chOff x="-44" y="1473"/>
            <a:chExt cx="981" cy="1105"/>
          </a:xfrm>
        </p:grpSpPr>
        <p:pic>
          <p:nvPicPr>
            <p:cNvPr id="113732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733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4" name="Group 249"/>
          <p:cNvGrpSpPr>
            <a:grpSpLocks/>
          </p:cNvGrpSpPr>
          <p:nvPr/>
        </p:nvGrpSpPr>
        <p:grpSpPr bwMode="auto">
          <a:xfrm>
            <a:off x="3789363" y="1131888"/>
            <a:ext cx="463550" cy="609600"/>
            <a:chOff x="4140" y="429"/>
            <a:chExt cx="1425" cy="2396"/>
          </a:xfrm>
        </p:grpSpPr>
        <p:sp>
          <p:nvSpPr>
            <p:cNvPr id="113700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02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703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254"/>
            <p:cNvSpPr>
              <a:spLocks noChangeArrowheads="1"/>
            </p:cNvSpPr>
            <p:nvPr/>
          </p:nvSpPr>
          <p:spPr bwMode="auto">
            <a:xfrm>
              <a:off x="4213" y="691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05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4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5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5" name="AutoShape 257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0" name="Rectangle 258"/>
            <p:cNvSpPr>
              <a:spLocks noChangeArrowheads="1"/>
            </p:cNvSpPr>
            <p:nvPr/>
          </p:nvSpPr>
          <p:spPr bwMode="auto">
            <a:xfrm>
              <a:off x="4223" y="1022"/>
              <a:ext cx="595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07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" name="AutoShape 260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3" name="AutoShape 261"/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694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2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5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3" name="Rectangle 263"/>
            <p:cNvSpPr>
              <a:spLocks noChangeArrowheads="1"/>
            </p:cNvSpPr>
            <p:nvPr/>
          </p:nvSpPr>
          <p:spPr bwMode="auto">
            <a:xfrm>
              <a:off x="4228" y="1652"/>
              <a:ext cx="595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13710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0" name="AutoShape 26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81" name="AutoShape 266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7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13711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3712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8" name="AutoShape 269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79" name="AutoShape 270"/>
              <p:cNvSpPr>
                <a:spLocks noChangeArrowheads="1"/>
              </p:cNvSpPr>
              <p:nvPr/>
            </p:nvSpPr>
            <p:spPr bwMode="auto">
              <a:xfrm>
                <a:off x="634" y="2587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67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14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715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Oval 274"/>
            <p:cNvSpPr>
              <a:spLocks noChangeArrowheads="1"/>
            </p:cNvSpPr>
            <p:nvPr/>
          </p:nvSpPr>
          <p:spPr bwMode="auto">
            <a:xfrm>
              <a:off x="5516" y="2613"/>
              <a:ext cx="49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3717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3" name="AutoShape 277"/>
            <p:cNvSpPr>
              <a:spLocks noChangeArrowheads="1"/>
            </p:cNvSpPr>
            <p:nvPr/>
          </p:nvSpPr>
          <p:spPr bwMode="auto">
            <a:xfrm>
              <a:off x="4203" y="2713"/>
              <a:ext cx="1074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4" name="Oval 278"/>
            <p:cNvSpPr>
              <a:spLocks noChangeArrowheads="1"/>
            </p:cNvSpPr>
            <p:nvPr/>
          </p:nvSpPr>
          <p:spPr bwMode="auto">
            <a:xfrm>
              <a:off x="4306" y="2382"/>
              <a:ext cx="161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5" name="Oval 279"/>
            <p:cNvSpPr>
              <a:spLocks noChangeArrowheads="1"/>
            </p:cNvSpPr>
            <p:nvPr/>
          </p:nvSpPr>
          <p:spPr bwMode="auto">
            <a:xfrm>
              <a:off x="4486" y="2382"/>
              <a:ext cx="161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76" name="Oval 280"/>
            <p:cNvSpPr>
              <a:spLocks noChangeArrowheads="1"/>
            </p:cNvSpPr>
            <p:nvPr/>
          </p:nvSpPr>
          <p:spPr bwMode="auto">
            <a:xfrm>
              <a:off x="4662" y="2382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77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113675" name="Freeform 7"/>
          <p:cNvSpPr>
            <a:spLocks/>
          </p:cNvSpPr>
          <p:nvPr/>
        </p:nvSpPr>
        <p:spPr bwMode="auto">
          <a:xfrm>
            <a:off x="3286125" y="1960563"/>
            <a:ext cx="1504950" cy="1341437"/>
          </a:xfrm>
          <a:custGeom>
            <a:avLst/>
            <a:gdLst>
              <a:gd name="T0" fmla="*/ 19032 w 2135"/>
              <a:gd name="T1" fmla="*/ 526244 h 1662"/>
              <a:gd name="T2" fmla="*/ 74014 w 2135"/>
              <a:gd name="T3" fmla="*/ 61341 h 1662"/>
              <a:gd name="T4" fmla="*/ 463116 w 2135"/>
              <a:gd name="T5" fmla="*/ 158196 h 1662"/>
              <a:gd name="T6" fmla="*/ 852218 w 2135"/>
              <a:gd name="T7" fmla="*/ 80712 h 1662"/>
              <a:gd name="T8" fmla="*/ 1410494 w 2135"/>
              <a:gd name="T9" fmla="*/ 327692 h 1662"/>
              <a:gd name="T10" fmla="*/ 1418953 w 2135"/>
              <a:gd name="T11" fmla="*/ 923348 h 1662"/>
              <a:gd name="T12" fmla="*/ 1114438 w 2135"/>
              <a:gd name="T13" fmla="*/ 1291396 h 1662"/>
              <a:gd name="T14" fmla="*/ 573079 w 2135"/>
              <a:gd name="T15" fmla="*/ 1223598 h 1662"/>
              <a:gd name="T16" fmla="*/ 353152 w 2135"/>
              <a:gd name="T17" fmla="*/ 1025046 h 1662"/>
              <a:gd name="T18" fmla="*/ 128996 w 2135"/>
              <a:gd name="T19" fmla="*/ 860393 h 1662"/>
              <a:gd name="T20" fmla="*/ 19032 w 2135"/>
              <a:gd name="T21" fmla="*/ 52624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13676" name="Group 542"/>
          <p:cNvGrpSpPr>
            <a:grpSpLocks/>
          </p:cNvGrpSpPr>
          <p:nvPr/>
        </p:nvGrpSpPr>
        <p:grpSpPr bwMode="auto">
          <a:xfrm flipH="1">
            <a:off x="5075238" y="3195638"/>
            <a:ext cx="804862" cy="630237"/>
            <a:chOff x="-44" y="1473"/>
            <a:chExt cx="981" cy="1105"/>
          </a:xfrm>
        </p:grpSpPr>
        <p:pic>
          <p:nvPicPr>
            <p:cNvPr id="113698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99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13677" name="Rectangle 2"/>
          <p:cNvSpPr>
            <a:spLocks noChangeArrowheads="1"/>
          </p:cNvSpPr>
          <p:nvPr/>
        </p:nvSpPr>
        <p:spPr bwMode="auto">
          <a:xfrm>
            <a:off x="5994400" y="2738438"/>
            <a:ext cx="7112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33124" name="Group 133123"/>
          <p:cNvGrpSpPr>
            <a:grpSpLocks/>
          </p:cNvGrpSpPr>
          <p:nvPr/>
        </p:nvGrpSpPr>
        <p:grpSpPr bwMode="auto">
          <a:xfrm>
            <a:off x="4395788" y="1371600"/>
            <a:ext cx="725487" cy="596900"/>
            <a:chOff x="5551334" y="1656839"/>
            <a:chExt cx="726589" cy="597650"/>
          </a:xfrm>
        </p:grpSpPr>
        <p:grpSp>
          <p:nvGrpSpPr>
            <p:cNvPr id="113691" name="Group 283"/>
            <p:cNvGrpSpPr>
              <a:grpSpLocks/>
            </p:cNvGrpSpPr>
            <p:nvPr/>
          </p:nvGrpSpPr>
          <p:grpSpPr bwMode="auto">
            <a:xfrm>
              <a:off x="5608780" y="1939773"/>
              <a:ext cx="669143" cy="304522"/>
              <a:chOff x="7478250" y="2696027"/>
              <a:chExt cx="669143" cy="304522"/>
            </a:xfrm>
          </p:grpSpPr>
          <p:sp>
            <p:nvSpPr>
              <p:cNvPr id="113696" name="Rectangle 5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7" name="TextBox 1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grpSp>
          <p:nvGrpSpPr>
            <p:cNvPr id="113692" name="Group 284"/>
            <p:cNvGrpSpPr>
              <a:grpSpLocks/>
            </p:cNvGrpSpPr>
            <p:nvPr/>
          </p:nvGrpSpPr>
          <p:grpSpPr bwMode="auto">
            <a:xfrm>
              <a:off x="5641957" y="1656839"/>
              <a:ext cx="635007" cy="338554"/>
              <a:chOff x="7211741" y="3297766"/>
              <a:chExt cx="635007" cy="338554"/>
            </a:xfrm>
          </p:grpSpPr>
          <p:sp>
            <p:nvSpPr>
              <p:cNvPr id="113694" name="Rectangle 289"/>
              <p:cNvSpPr>
                <a:spLocks noChangeArrowheads="1"/>
              </p:cNvSpPr>
              <p:nvPr/>
            </p:nvSpPr>
            <p:spPr bwMode="auto">
              <a:xfrm>
                <a:off x="7211741" y="3342340"/>
                <a:ext cx="635007" cy="256235"/>
              </a:xfrm>
              <a:prstGeom prst="rect">
                <a:avLst/>
              </a:prstGeom>
              <a:solidFill>
                <a:srgbClr val="000099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5" name="TextBox 290"/>
              <p:cNvSpPr txBox="1">
                <a:spLocks noChangeArrowheads="1"/>
              </p:cNvSpPr>
              <p:nvPr/>
            </p:nvSpPr>
            <p:spPr bwMode="auto">
              <a:xfrm>
                <a:off x="7237021" y="3297766"/>
                <a:ext cx="58762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RTP</a:t>
                </a:r>
              </a:p>
            </p:txBody>
          </p:sp>
        </p:grpSp>
        <p:cxnSp>
          <p:nvCxnSpPr>
            <p:cNvPr id="113693" name="Straight Connector 133122"/>
            <p:cNvCxnSpPr>
              <a:cxnSpLocks noChangeShapeType="1"/>
            </p:cNvCxnSpPr>
            <p:nvPr/>
          </p:nvCxnSpPr>
          <p:spPr bwMode="auto">
            <a:xfrm>
              <a:off x="5551334" y="1698001"/>
              <a:ext cx="0" cy="5564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133" name="Group 133132"/>
          <p:cNvGrpSpPr>
            <a:grpSpLocks/>
          </p:cNvGrpSpPr>
          <p:nvPr/>
        </p:nvGrpSpPr>
        <p:grpSpPr bwMode="auto">
          <a:xfrm>
            <a:off x="4843463" y="2593975"/>
            <a:ext cx="879475" cy="501650"/>
            <a:chOff x="4842917" y="2593584"/>
            <a:chExt cx="879945" cy="502773"/>
          </a:xfrm>
        </p:grpSpPr>
        <p:grpSp>
          <p:nvGrpSpPr>
            <p:cNvPr id="113687" name="Group 299"/>
            <p:cNvGrpSpPr>
              <a:grpSpLocks/>
            </p:cNvGrpSpPr>
            <p:nvPr/>
          </p:nvGrpSpPr>
          <p:grpSpPr bwMode="auto">
            <a:xfrm>
              <a:off x="5053719" y="2593584"/>
              <a:ext cx="669143" cy="304522"/>
              <a:chOff x="7478250" y="2696027"/>
              <a:chExt cx="669143" cy="304522"/>
            </a:xfrm>
          </p:grpSpPr>
          <p:sp>
            <p:nvSpPr>
              <p:cNvPr id="113689" name="Rectangle 304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90" name="TextBox 305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cxnSp>
          <p:nvCxnSpPr>
            <p:cNvPr id="113688" name="Straight Connector 301"/>
            <p:cNvCxnSpPr>
              <a:cxnSpLocks noChangeShapeType="1"/>
            </p:cNvCxnSpPr>
            <p:nvPr/>
          </p:nvCxnSpPr>
          <p:spPr bwMode="auto">
            <a:xfrm flipH="1" flipV="1">
              <a:off x="4842917" y="2767983"/>
              <a:ext cx="494353" cy="328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3134" name="Group 133133"/>
          <p:cNvGrpSpPr>
            <a:grpSpLocks/>
          </p:cNvGrpSpPr>
          <p:nvPr/>
        </p:nvGrpSpPr>
        <p:grpSpPr bwMode="auto">
          <a:xfrm>
            <a:off x="2303463" y="2727325"/>
            <a:ext cx="1079500" cy="449263"/>
            <a:chOff x="2303200" y="2726683"/>
            <a:chExt cx="1080537" cy="450476"/>
          </a:xfrm>
        </p:grpSpPr>
        <p:grpSp>
          <p:nvGrpSpPr>
            <p:cNvPr id="113683" name="Group 309"/>
            <p:cNvGrpSpPr>
              <a:grpSpLocks/>
            </p:cNvGrpSpPr>
            <p:nvPr/>
          </p:nvGrpSpPr>
          <p:grpSpPr bwMode="auto">
            <a:xfrm>
              <a:off x="2303200" y="2726683"/>
              <a:ext cx="669143" cy="304522"/>
              <a:chOff x="7478250" y="2696027"/>
              <a:chExt cx="669143" cy="304522"/>
            </a:xfrm>
          </p:grpSpPr>
          <p:sp>
            <p:nvSpPr>
              <p:cNvPr id="113685" name="Rectangle 310"/>
              <p:cNvSpPr>
                <a:spLocks noChangeArrowheads="1"/>
              </p:cNvSpPr>
              <p:nvPr/>
            </p:nvSpPr>
            <p:spPr bwMode="auto">
              <a:xfrm>
                <a:off x="7512386" y="2744314"/>
                <a:ext cx="635007" cy="256235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13686" name="TextBox 311"/>
              <p:cNvSpPr txBox="1">
                <a:spLocks noChangeArrowheads="1"/>
              </p:cNvSpPr>
              <p:nvPr/>
            </p:nvSpPr>
            <p:spPr bwMode="auto">
              <a:xfrm>
                <a:off x="7478250" y="2696027"/>
                <a:ext cx="667545" cy="2929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600" i="0" dirty="0">
                    <a:solidFill>
                      <a:schemeClr val="bg1"/>
                    </a:solidFill>
                    <a:latin typeface="Arial" charset="0"/>
                    <a:cs typeface="Arial" charset="0"/>
                  </a:rPr>
                  <a:t>RTCP</a:t>
                </a:r>
              </a:p>
            </p:txBody>
          </p:sp>
        </p:grpSp>
        <p:cxnSp>
          <p:nvCxnSpPr>
            <p:cNvPr id="113684" name="Straight Connector 312"/>
            <p:cNvCxnSpPr>
              <a:cxnSpLocks noChangeShapeType="1"/>
            </p:cNvCxnSpPr>
            <p:nvPr/>
          </p:nvCxnSpPr>
          <p:spPr bwMode="auto">
            <a:xfrm flipV="1">
              <a:off x="2793116" y="2879927"/>
              <a:ext cx="590621" cy="2972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3681" name="TextBox 133131"/>
          <p:cNvSpPr txBox="1">
            <a:spLocks noChangeArrowheads="1"/>
          </p:cNvSpPr>
          <p:nvPr/>
        </p:nvSpPr>
        <p:spPr bwMode="auto">
          <a:xfrm>
            <a:off x="2825750" y="1270000"/>
            <a:ext cx="890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sender</a:t>
            </a:r>
          </a:p>
        </p:txBody>
      </p:sp>
      <p:sp>
        <p:nvSpPr>
          <p:cNvPr id="113682" name="TextBox 317"/>
          <p:cNvSpPr txBox="1">
            <a:spLocks noChangeArrowheads="1"/>
          </p:cNvSpPr>
          <p:nvPr/>
        </p:nvSpPr>
        <p:spPr bwMode="auto">
          <a:xfrm>
            <a:off x="3435350" y="3262313"/>
            <a:ext cx="1120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receivers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6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4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packet types</a:t>
            </a:r>
            <a:endParaRPr lang="en-US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39850"/>
            <a:ext cx="4005263" cy="49085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receiver </a:t>
            </a:r>
            <a:r>
              <a:rPr lang="en-US" i="1" dirty="0">
                <a:solidFill>
                  <a:srgbClr val="CC0000"/>
                </a:solidFill>
              </a:rPr>
              <a:t>report packets:</a:t>
            </a:r>
          </a:p>
          <a:p>
            <a:pPr>
              <a:defRPr/>
            </a:pPr>
            <a:r>
              <a:rPr lang="en-US" sz="2400" dirty="0"/>
              <a:t> fraction of packets lost, last sequence number, average interarrival jitter</a:t>
            </a: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sender </a:t>
            </a:r>
            <a:r>
              <a:rPr lang="en-US" i="1" dirty="0">
                <a:solidFill>
                  <a:srgbClr val="CC0000"/>
                </a:solidFill>
              </a:rPr>
              <a:t>report packets: </a:t>
            </a:r>
          </a:p>
          <a:p>
            <a:pPr>
              <a:defRPr/>
            </a:pPr>
            <a:r>
              <a:rPr lang="en-US" sz="2400" dirty="0"/>
              <a:t>SSRC of RTP stream, current time, number of packets sent, number of bytes sent </a:t>
            </a:r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2975" y="1303338"/>
            <a:ext cx="3810000" cy="49085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source </a:t>
            </a:r>
            <a:r>
              <a:rPr lang="en-US" i="1" dirty="0">
                <a:solidFill>
                  <a:srgbClr val="CC0000"/>
                </a:solidFill>
              </a:rPr>
              <a:t>description packets: </a:t>
            </a:r>
          </a:p>
          <a:p>
            <a:pPr>
              <a:defRPr/>
            </a:pPr>
            <a:r>
              <a:rPr lang="en-US" sz="2400" dirty="0"/>
              <a:t>e-mail address of sender, sender's name, SSRC  of associated RTP stream </a:t>
            </a:r>
          </a:p>
          <a:p>
            <a:pPr>
              <a:defRPr/>
            </a:pPr>
            <a:r>
              <a:rPr lang="en-US" sz="2400" dirty="0"/>
              <a:t>provide mapping between the SSRC and the user/host name</a:t>
            </a:r>
          </a:p>
        </p:txBody>
      </p:sp>
      <p:pic>
        <p:nvPicPr>
          <p:cNvPr id="115718" name="Picture 2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66775"/>
            <a:ext cx="4570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9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</a:t>
            </a:r>
            <a:r>
              <a:rPr lang="en-US" dirty="0"/>
              <a:t>s</a:t>
            </a:r>
            <a:r>
              <a:rPr lang="en-US" dirty="0" smtClean="0"/>
              <a:t>tream synchronization</a:t>
            </a:r>
            <a:endParaRPr lang="en-US" dirty="0"/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RTCP can synchronize different media streams within a RTP session </a:t>
            </a:r>
          </a:p>
          <a:p>
            <a:pPr>
              <a:defRPr/>
            </a:pPr>
            <a:r>
              <a:rPr lang="en-US" sz="2400" dirty="0"/>
              <a:t>e</a:t>
            </a:r>
            <a:r>
              <a:rPr lang="en-US" sz="2400" dirty="0" smtClean="0"/>
              <a:t>.g., videoconferencing app: each </a:t>
            </a:r>
            <a:r>
              <a:rPr lang="en-US" sz="2400" dirty="0"/>
              <a:t>sender generates one RTP stream for video, one for audio. </a:t>
            </a:r>
          </a:p>
          <a:p>
            <a:pPr>
              <a:defRPr/>
            </a:pPr>
            <a:r>
              <a:rPr lang="en-US" sz="2400" dirty="0"/>
              <a:t>timestamps in RTP packets tied to the video, audio sampling clocks</a:t>
            </a:r>
          </a:p>
          <a:p>
            <a:pPr lvl="1">
              <a:defRPr/>
            </a:pPr>
            <a:r>
              <a:rPr lang="en-US" i="1" dirty="0"/>
              <a:t>not</a:t>
            </a:r>
            <a:r>
              <a:rPr lang="en-US" dirty="0"/>
              <a:t> tied to wall-clock time</a:t>
            </a:r>
            <a:endParaRPr lang="en-US" sz="2000" dirty="0"/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each RTCP sender-report packet contains (for most recently generated packet in associated RTP stream):</a:t>
            </a:r>
          </a:p>
          <a:p>
            <a:pPr lvl="1">
              <a:defRPr/>
            </a:pPr>
            <a:r>
              <a:rPr lang="en-US" dirty="0"/>
              <a:t>timestamp of RTP packet </a:t>
            </a:r>
          </a:p>
          <a:p>
            <a:pPr lvl="1">
              <a:defRPr/>
            </a:pPr>
            <a:r>
              <a:rPr lang="en-US" dirty="0"/>
              <a:t>wall-clock time for when packet was </a:t>
            </a:r>
            <a:r>
              <a:rPr lang="en-US" dirty="0" smtClean="0"/>
              <a:t>created</a:t>
            </a:r>
            <a:endParaRPr lang="en-US" dirty="0"/>
          </a:p>
          <a:p>
            <a:pPr>
              <a:defRPr/>
            </a:pPr>
            <a:r>
              <a:rPr lang="en-US" sz="2400" dirty="0"/>
              <a:t>receivers uses association to synchronize playout of audio, video </a:t>
            </a:r>
          </a:p>
        </p:txBody>
      </p:sp>
      <p:pic>
        <p:nvPicPr>
          <p:cNvPr id="117766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683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388" y="80963"/>
            <a:ext cx="7772400" cy="8715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RTCP: bandwidth scaling</a:t>
            </a:r>
            <a:endParaRPr lang="en-US" dirty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6413" y="1454150"/>
            <a:ext cx="3810000" cy="4908550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RTCP attempts to limit its traffic to 5% of session </a:t>
            </a:r>
            <a:r>
              <a:rPr lang="en-US" i="1" dirty="0" smtClean="0">
                <a:solidFill>
                  <a:srgbClr val="CC0000"/>
                </a:solidFill>
              </a:rPr>
              <a:t>bandwidth</a:t>
            </a:r>
          </a:p>
          <a:p>
            <a:pPr marL="0" indent="0"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400" i="1" dirty="0" smtClean="0">
                <a:solidFill>
                  <a:srgbClr val="000099"/>
                </a:solidFill>
              </a:rPr>
              <a:t>example : </a:t>
            </a:r>
            <a:r>
              <a:rPr lang="en-US" sz="2400" dirty="0" smtClean="0"/>
              <a:t>one </a:t>
            </a:r>
            <a:r>
              <a:rPr lang="en-US" sz="2400" dirty="0"/>
              <a:t>sender, sending video at 2 </a:t>
            </a:r>
            <a:r>
              <a:rPr lang="en-US" sz="2400" dirty="0" smtClean="0"/>
              <a:t>Mbps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RTCP </a:t>
            </a:r>
            <a:r>
              <a:rPr lang="en-US" sz="2400" dirty="0"/>
              <a:t>attempts to limit </a:t>
            </a:r>
            <a:r>
              <a:rPr lang="en-US" sz="2400" dirty="0" smtClean="0"/>
              <a:t>RTCP </a:t>
            </a:r>
            <a:r>
              <a:rPr lang="en-US" sz="2400" dirty="0"/>
              <a:t>traffic to 100 </a:t>
            </a:r>
            <a:r>
              <a:rPr lang="en-US" sz="2400" dirty="0" smtClean="0"/>
              <a:t>Kbps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RTCP gives 75% of  rate to receivers; remaining 25% to sender</a:t>
            </a:r>
            <a:endParaRPr lang="en-US" sz="2000" dirty="0"/>
          </a:p>
        </p:txBody>
      </p:sp>
      <p:sp>
        <p:nvSpPr>
          <p:cNvPr id="3532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27525" y="1573213"/>
            <a:ext cx="4211638" cy="49085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75 kbps is equally shared among receivers: </a:t>
            </a:r>
          </a:p>
          <a:p>
            <a:pPr lvl="1">
              <a:defRPr/>
            </a:pPr>
            <a:r>
              <a:rPr lang="en-US" sz="2000" dirty="0"/>
              <a:t>with R receivers,  each receiver gets to send RTCP traffic at 75/R kbps. </a:t>
            </a:r>
          </a:p>
          <a:p>
            <a:pPr>
              <a:defRPr/>
            </a:pPr>
            <a:r>
              <a:rPr lang="en-US" sz="2400" dirty="0"/>
              <a:t>sender gets to send RTCP traffic at 25 kbps.</a:t>
            </a:r>
            <a:r>
              <a:rPr lang="en-US" dirty="0"/>
              <a:t> </a:t>
            </a:r>
          </a:p>
          <a:p>
            <a:pPr>
              <a:defRPr/>
            </a:pPr>
            <a:r>
              <a:rPr lang="en-US" sz="2400" dirty="0"/>
              <a:t>participant determines RTCP packet transmission period by calculating avg RTCP packet size (across entire session) and dividing by  allocated rate</a:t>
            </a:r>
            <a:r>
              <a:rPr lang="en-US" sz="2000" dirty="0"/>
              <a:t> </a:t>
            </a:r>
          </a:p>
        </p:txBody>
      </p:sp>
      <p:pic>
        <p:nvPicPr>
          <p:cNvPr id="119814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769938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1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064500" cy="871537"/>
          </a:xfrm>
        </p:spPr>
        <p:txBody>
          <a:bodyPr/>
          <a:lstStyle/>
          <a:p>
            <a:pPr>
              <a:defRPr/>
            </a:pPr>
            <a:r>
              <a:rPr lang="en-US" dirty="0"/>
              <a:t>SIP: </a:t>
            </a:r>
            <a:r>
              <a:rPr lang="en-US" sz="4000" dirty="0"/>
              <a:t>Session Initiation Protocol</a:t>
            </a:r>
            <a:r>
              <a:rPr lang="en-US" sz="2400" dirty="0"/>
              <a:t> </a:t>
            </a:r>
            <a:r>
              <a:rPr lang="en-US" sz="2000" dirty="0"/>
              <a:t>[RFC 3261]</a:t>
            </a:r>
            <a:endParaRPr lang="en-US" sz="2400" dirty="0"/>
          </a:p>
        </p:txBody>
      </p:sp>
      <p:sp>
        <p:nvSpPr>
          <p:cNvPr id="3665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7688" y="12287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long</a:t>
            </a:r>
            <a:r>
              <a:rPr lang="en-US" i="1" dirty="0">
                <a:solidFill>
                  <a:srgbClr val="CC0000"/>
                </a:solidFill>
              </a:rPr>
              <a:t>-term vision</a:t>
            </a:r>
            <a:r>
              <a:rPr lang="en-US" i="1" dirty="0" smtClean="0">
                <a:solidFill>
                  <a:srgbClr val="CC0000"/>
                </a:solidFill>
              </a:rPr>
              <a:t>:</a:t>
            </a:r>
            <a:endParaRPr lang="en-US" dirty="0"/>
          </a:p>
          <a:p>
            <a:pPr>
              <a:defRPr/>
            </a:pPr>
            <a:r>
              <a:rPr lang="en-US" dirty="0"/>
              <a:t>all telephone calls, video conference calls take place over Internet</a:t>
            </a:r>
          </a:p>
          <a:p>
            <a:pPr>
              <a:defRPr/>
            </a:pPr>
            <a:r>
              <a:rPr lang="en-US" dirty="0"/>
              <a:t>p</a:t>
            </a:r>
            <a:r>
              <a:rPr lang="en-US" dirty="0" smtClean="0"/>
              <a:t>eople identified </a:t>
            </a:r>
            <a:r>
              <a:rPr lang="en-US" dirty="0"/>
              <a:t>by names or e-mail addresses, rather than by phone numbers</a:t>
            </a:r>
          </a:p>
          <a:p>
            <a:pPr>
              <a:defRPr/>
            </a:pPr>
            <a:r>
              <a:rPr lang="en-US" dirty="0" smtClean="0"/>
              <a:t>can </a:t>
            </a:r>
            <a:r>
              <a:rPr lang="en-US" dirty="0"/>
              <a:t>reach </a:t>
            </a:r>
            <a:r>
              <a:rPr lang="en-US" dirty="0" smtClean="0"/>
              <a:t>callee </a:t>
            </a:r>
            <a:r>
              <a:rPr lang="en-US" i="1" dirty="0" smtClean="0"/>
              <a:t>(if callee so desires), </a:t>
            </a:r>
            <a:r>
              <a:rPr lang="en-US" dirty="0"/>
              <a:t>no matter where callee roams, no matter what IP device callee is currently using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2186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9128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77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339850"/>
            <a:ext cx="3992562" cy="490855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SIP </a:t>
            </a:r>
            <a:r>
              <a:rPr lang="en-US" dirty="0"/>
              <a:t>provides mechanisms </a:t>
            </a:r>
            <a:r>
              <a:rPr lang="en-US" dirty="0" smtClean="0"/>
              <a:t>for call setup:</a:t>
            </a:r>
            <a:endParaRPr lang="en-US" sz="2400" dirty="0"/>
          </a:p>
          <a:p>
            <a:pPr lvl="1">
              <a:defRPr/>
            </a:pPr>
            <a:r>
              <a:rPr lang="en-US" sz="2800" dirty="0"/>
              <a:t>for caller to let callee know she wants to establish a call</a:t>
            </a:r>
          </a:p>
          <a:p>
            <a:pPr lvl="1">
              <a:defRPr/>
            </a:pPr>
            <a:r>
              <a:rPr lang="en-US" sz="2800" dirty="0"/>
              <a:t>so caller, callee can agree on media type, encoding</a:t>
            </a:r>
          </a:p>
          <a:p>
            <a:pPr lvl="1">
              <a:defRPr/>
            </a:pPr>
            <a:r>
              <a:rPr lang="en-US" sz="2800" dirty="0"/>
              <a:t>to end call</a:t>
            </a:r>
          </a:p>
          <a:p>
            <a:pPr>
              <a:defRPr/>
            </a:pPr>
            <a:endParaRPr lang="en-US" sz="2000" dirty="0"/>
          </a:p>
          <a:p>
            <a:pPr lvl="1">
              <a:defRPr/>
            </a:pPr>
            <a:endParaRPr lang="en-US" sz="1800" dirty="0"/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67225" y="1343025"/>
            <a:ext cx="38100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determine current IP address of callee:</a:t>
            </a:r>
          </a:p>
          <a:p>
            <a:pPr lvl="1">
              <a:defRPr/>
            </a:pPr>
            <a:r>
              <a:rPr lang="en-US" dirty="0"/>
              <a:t>maps mnemonic identifier to current IP address</a:t>
            </a:r>
          </a:p>
          <a:p>
            <a:pPr>
              <a:defRPr/>
            </a:pPr>
            <a:r>
              <a:rPr lang="en-US" dirty="0"/>
              <a:t>call management:</a:t>
            </a:r>
            <a:endParaRPr lang="en-US" sz="2400" dirty="0"/>
          </a:p>
          <a:p>
            <a:pPr lvl="1">
              <a:defRPr/>
            </a:pPr>
            <a:r>
              <a:rPr lang="en-US" dirty="0"/>
              <a:t>add new media streams during call</a:t>
            </a:r>
          </a:p>
          <a:p>
            <a:pPr lvl="1">
              <a:defRPr/>
            </a:pPr>
            <a:r>
              <a:rPr lang="en-US" dirty="0"/>
              <a:t>change encoding during call</a:t>
            </a:r>
          </a:p>
          <a:p>
            <a:pPr lvl="1">
              <a:defRPr/>
            </a:pPr>
            <a:r>
              <a:rPr lang="en-US" dirty="0"/>
              <a:t>invite others </a:t>
            </a:r>
          </a:p>
          <a:p>
            <a:pPr lvl="1">
              <a:defRPr/>
            </a:pPr>
            <a:r>
              <a:rPr lang="en-US" dirty="0"/>
              <a:t>transfer, hold calls</a:t>
            </a:r>
            <a:endParaRPr lang="en-US" sz="2000" dirty="0"/>
          </a:p>
        </p:txBody>
      </p:sp>
      <p:pic>
        <p:nvPicPr>
          <p:cNvPr id="123910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830263"/>
            <a:ext cx="266382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634413" cy="871538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Example: </a:t>
            </a:r>
            <a:r>
              <a:rPr lang="en-US" sz="3600" dirty="0"/>
              <a:t>s</a:t>
            </a:r>
            <a:r>
              <a:rPr lang="en-US" sz="3600" dirty="0" smtClean="0"/>
              <a:t>etting up call </a:t>
            </a:r>
            <a:r>
              <a:rPr lang="en-US" sz="3600" dirty="0"/>
              <a:t>to known IP address</a:t>
            </a:r>
          </a:p>
        </p:txBody>
      </p:sp>
      <p:sp>
        <p:nvSpPr>
          <p:cNvPr id="368643" name="Text Box 3"/>
          <p:cNvSpPr txBox="1">
            <a:spLocks noChangeArrowheads="1"/>
          </p:cNvSpPr>
          <p:nvPr/>
        </p:nvSpPr>
        <p:spPr bwMode="auto">
          <a:xfrm>
            <a:off x="5757863" y="1535113"/>
            <a:ext cx="33861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Alice</a:t>
            </a:r>
            <a:r>
              <a:rPr lang="ja-JP" altLang="en-US" sz="2000" i="0" dirty="0">
                <a:latin typeface="+mn-lt"/>
              </a:rPr>
              <a:t>’</a:t>
            </a:r>
            <a:r>
              <a:rPr lang="en-US" sz="2000" i="0" dirty="0">
                <a:latin typeface="+mn-lt"/>
              </a:rPr>
              <a:t>s SIP invite message indicates her port number, IP address, encoding she prefers to receive (PCM </a:t>
            </a:r>
            <a:r>
              <a:rPr lang="en-US" sz="2000" i="0" dirty="0">
                <a:latin typeface="Symbol" charset="2"/>
                <a:cs typeface="Symbol" charset="2"/>
              </a:rPr>
              <a:t>m</a:t>
            </a:r>
            <a:r>
              <a:rPr lang="en-US" sz="2000" i="0" dirty="0">
                <a:latin typeface="+mn-lt"/>
              </a:rPr>
              <a:t>law</a:t>
            </a:r>
            <a:r>
              <a:rPr lang="en-US" sz="2000" i="0" dirty="0" smtClean="0">
                <a:latin typeface="+mn-lt"/>
              </a:rPr>
              <a:t>)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Bob</a:t>
            </a:r>
            <a:r>
              <a:rPr lang="ja-JP" altLang="en-US" sz="2000" i="0" dirty="0">
                <a:latin typeface="+mn-lt"/>
              </a:rPr>
              <a:t>’</a:t>
            </a:r>
            <a:r>
              <a:rPr lang="en-US" sz="2000" i="0" dirty="0">
                <a:latin typeface="+mn-lt"/>
              </a:rPr>
              <a:t>s 200 OK message indicates his port number, IP address, preferred encoding (GSM</a:t>
            </a:r>
            <a:r>
              <a:rPr lang="en-US" sz="2000" i="0" dirty="0" smtClean="0">
                <a:latin typeface="+mn-lt"/>
              </a:rPr>
              <a:t>)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SIP messages can be sent over TCP or UDP; here sent over RTP/</a:t>
            </a:r>
            <a:r>
              <a:rPr lang="en-US" sz="2000" i="0" dirty="0" smtClean="0">
                <a:latin typeface="+mn-lt"/>
              </a:rPr>
              <a:t>UDP</a:t>
            </a:r>
            <a:endParaRPr lang="en-US" sz="2000" i="0" dirty="0">
              <a:latin typeface="+mn-lt"/>
            </a:endParaRPr>
          </a:p>
          <a:p>
            <a:pPr marL="234950" indent="-2349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+mn-lt"/>
              </a:rPr>
              <a:t> default SIP port number is 5060</a:t>
            </a:r>
          </a:p>
        </p:txBody>
      </p:sp>
      <p:graphicFrame>
        <p:nvGraphicFramePr>
          <p:cNvPr id="125955" name="Object 7"/>
          <p:cNvGraphicFramePr>
            <a:graphicFrameLocks noChangeAspect="1"/>
          </p:cNvGraphicFramePr>
          <p:nvPr/>
        </p:nvGraphicFramePr>
        <p:xfrm>
          <a:off x="-465138" y="1031875"/>
          <a:ext cx="6767513" cy="555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54" name="VISIO" r:id="rId4" imgW="8255000" imgH="6553200" progId="Visio.Drawing.5">
                  <p:embed/>
                </p:oleObj>
              </mc:Choice>
              <mc:Fallback>
                <p:oleObj name="VISIO" r:id="rId4" imgW="8255000" imgH="655320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65138" y="1031875"/>
                        <a:ext cx="6767513" cy="555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8" name="Rectangle 1"/>
          <p:cNvSpPr>
            <a:spLocks noChangeArrowheads="1"/>
          </p:cNvSpPr>
          <p:nvPr/>
        </p:nvSpPr>
        <p:spPr bwMode="auto">
          <a:xfrm>
            <a:off x="712788" y="1298575"/>
            <a:ext cx="800100" cy="6556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5959" name="Rectangle 10"/>
          <p:cNvSpPr>
            <a:spLocks noChangeArrowheads="1"/>
          </p:cNvSpPr>
          <p:nvPr/>
        </p:nvSpPr>
        <p:spPr bwMode="auto">
          <a:xfrm>
            <a:off x="4176713" y="1265238"/>
            <a:ext cx="798512" cy="657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25960" name="Group 542"/>
          <p:cNvGrpSpPr>
            <a:grpSpLocks/>
          </p:cNvGrpSpPr>
          <p:nvPr/>
        </p:nvGrpSpPr>
        <p:grpSpPr bwMode="auto">
          <a:xfrm flipH="1">
            <a:off x="4033838" y="1208088"/>
            <a:ext cx="1114425" cy="825500"/>
            <a:chOff x="-44" y="1473"/>
            <a:chExt cx="981" cy="1105"/>
          </a:xfrm>
        </p:grpSpPr>
        <p:pic>
          <p:nvPicPr>
            <p:cNvPr id="125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5961" name="Group 542"/>
          <p:cNvGrpSpPr>
            <a:grpSpLocks/>
          </p:cNvGrpSpPr>
          <p:nvPr/>
        </p:nvGrpSpPr>
        <p:grpSpPr bwMode="auto">
          <a:xfrm>
            <a:off x="471488" y="1241425"/>
            <a:ext cx="1114425" cy="825500"/>
            <a:chOff x="-44" y="1473"/>
            <a:chExt cx="981" cy="1105"/>
          </a:xfrm>
        </p:grpSpPr>
        <p:pic>
          <p:nvPicPr>
            <p:cNvPr id="12596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96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25962" name="Picture 6" descr="underline_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66357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17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8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1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4931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Setting up a call (more)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09688"/>
            <a:ext cx="4041775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codec negotiation:</a:t>
            </a:r>
          </a:p>
          <a:p>
            <a:pPr lvl="1">
              <a:defRPr/>
            </a:pPr>
            <a:r>
              <a:rPr lang="en-US" dirty="0"/>
              <a:t>suppose Bob </a:t>
            </a:r>
            <a:r>
              <a:rPr lang="en-US" dirty="0" smtClean="0"/>
              <a:t>doesn’t </a:t>
            </a:r>
            <a:r>
              <a:rPr lang="en-US" dirty="0"/>
              <a:t>have PCM </a:t>
            </a:r>
            <a:r>
              <a:rPr lang="en-US" dirty="0">
                <a:latin typeface="Symbol" charset="2"/>
                <a:cs typeface="Symbol" charset="2"/>
              </a:rPr>
              <a:t>m</a:t>
            </a:r>
            <a:r>
              <a:rPr lang="en-US" dirty="0" smtClean="0"/>
              <a:t>law encoder </a:t>
            </a:r>
            <a:endParaRPr lang="en-US" dirty="0"/>
          </a:p>
          <a:p>
            <a:pPr lvl="1">
              <a:defRPr/>
            </a:pPr>
            <a:r>
              <a:rPr lang="en-US" dirty="0"/>
              <a:t>Bob will instead reply with 606 Not Acceptable Reply, listing his </a:t>
            </a:r>
            <a:r>
              <a:rPr lang="en-US" dirty="0" smtClean="0"/>
              <a:t>encoders. </a:t>
            </a:r>
            <a:r>
              <a:rPr lang="en-US" dirty="0"/>
              <a:t>Alice can then send new INVITE message, advertising different encoder</a:t>
            </a:r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4550" y="1279525"/>
            <a:ext cx="3810000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rejecting a call</a:t>
            </a:r>
          </a:p>
          <a:p>
            <a:pPr lvl="1">
              <a:defRPr/>
            </a:pPr>
            <a:r>
              <a:rPr lang="en-US" dirty="0"/>
              <a:t>Bob can reject with replies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busy,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gone,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payment required,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forbidden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>
              <a:defRPr/>
            </a:pPr>
            <a:r>
              <a:rPr lang="en-US" dirty="0"/>
              <a:t>media can be sent over RTP or some other protocol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1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5763" y="1339850"/>
            <a:ext cx="3957637" cy="490855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dirty="0"/>
              <a:t>e.g</a:t>
            </a:r>
            <a:r>
              <a:rPr lang="en-US" dirty="0" smtClean="0"/>
              <a:t>., </a:t>
            </a:r>
            <a:r>
              <a:rPr lang="en-US" dirty="0"/>
              <a:t>24 images/sec</a:t>
            </a:r>
          </a:p>
          <a:p>
            <a:pPr>
              <a:defRPr/>
            </a:pPr>
            <a:r>
              <a:rPr lang="en-US" sz="24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dirty="0"/>
              <a:t>each pixel represented by bits</a:t>
            </a:r>
          </a:p>
          <a:p>
            <a:pPr>
              <a:defRPr/>
            </a:pPr>
            <a:r>
              <a:rPr lang="en-US" sz="2400" dirty="0" smtClean="0"/>
              <a:t>coding: use redundancy </a:t>
            </a:r>
            <a:r>
              <a:rPr lang="en-US" sz="2400" i="1" dirty="0" smtClean="0">
                <a:solidFill>
                  <a:srgbClr val="CC0000"/>
                </a:solidFill>
              </a:rPr>
              <a:t>within</a:t>
            </a:r>
            <a:r>
              <a:rPr lang="en-US" sz="2400" dirty="0" smtClean="0"/>
              <a:t> and </a:t>
            </a:r>
            <a:r>
              <a:rPr lang="en-US" sz="2400" i="1" dirty="0" smtClean="0">
                <a:solidFill>
                  <a:srgbClr val="CC0000"/>
                </a:solidFill>
              </a:rPr>
              <a:t>between</a:t>
            </a:r>
            <a:r>
              <a:rPr lang="en-US" sz="2400" dirty="0" smtClean="0">
                <a:solidFill>
                  <a:srgbClr val="CC0000"/>
                </a:solidFill>
              </a:rPr>
              <a:t> </a:t>
            </a:r>
            <a:r>
              <a:rPr lang="en-US" sz="2400" dirty="0" smtClean="0"/>
              <a:t>images to decrease # bits used to encode image</a:t>
            </a:r>
            <a:endParaRPr lang="en-US" sz="2400" dirty="0"/>
          </a:p>
          <a:p>
            <a:pPr marL="682625" lvl="1" indent="-225425">
              <a:defRPr/>
            </a:pPr>
            <a:r>
              <a:rPr lang="en-US" dirty="0"/>
              <a:t>spatial (within image)</a:t>
            </a:r>
          </a:p>
          <a:p>
            <a:pPr marL="682625" lvl="1" indent="-225425">
              <a:defRPr/>
            </a:pPr>
            <a:r>
              <a:rPr lang="en-US" dirty="0"/>
              <a:t>temporal (from one image to next</a:t>
            </a:r>
            <a:r>
              <a:rPr lang="en-US" dirty="0" smtClean="0"/>
              <a:t>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video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4581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5345113" y="295275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08600" y="3881438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673850" y="62309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338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6149975" y="4181475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8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ChangeArrowheads="1"/>
          </p:cNvSpPr>
          <p:nvPr/>
        </p:nvSpPr>
        <p:spPr bwMode="auto">
          <a:xfrm>
            <a:off x="476250" y="1235075"/>
            <a:ext cx="5278438" cy="3643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11125"/>
            <a:ext cx="7772400" cy="79375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of SIP message</a:t>
            </a:r>
          </a:p>
        </p:txBody>
      </p:sp>
      <p:sp>
        <p:nvSpPr>
          <p:cNvPr id="370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5403850" cy="4800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INVITE sip:bob@domain.com SIP/2.0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Via: SIP/2.0/UDP 167.180.112.24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From: sip:alice@hereway.com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To: sip:bob@domain.com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Call-ID: a2e3a@pigeon.hereway.com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Content-Type: application/sdp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Content-Length: 885</a:t>
            </a:r>
          </a:p>
          <a:p>
            <a:pPr>
              <a:buFont typeface="Wingdings" charset="0"/>
              <a:buNone/>
              <a:defRPr/>
            </a:pPr>
            <a:endParaRPr lang="en-US" sz="20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c=IN IP4 167.180.112.24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m=audio 38060 RTP/AVP 0</a:t>
            </a:r>
            <a:endParaRPr lang="en-US" sz="1600" dirty="0">
              <a:latin typeface="Courier New" charset="0"/>
            </a:endParaRPr>
          </a:p>
          <a:p>
            <a:pPr>
              <a:buFont typeface="Wingdings" charset="0"/>
              <a:buNone/>
              <a:defRPr/>
            </a:pPr>
            <a:endParaRPr lang="en-US" sz="2000" dirty="0" smtClean="0"/>
          </a:p>
          <a:p>
            <a:pPr>
              <a:buFont typeface="Wingdings" charset="0"/>
              <a:buNone/>
              <a:defRPr/>
            </a:pP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 smtClean="0"/>
              <a:t>Notes</a:t>
            </a:r>
            <a:r>
              <a:rPr lang="en-US" sz="2000" dirty="0"/>
              <a:t>:</a:t>
            </a:r>
          </a:p>
          <a:p>
            <a:pPr>
              <a:defRPr/>
            </a:pPr>
            <a:r>
              <a:rPr lang="en-US" sz="2000" dirty="0"/>
              <a:t>HTTP message syntax</a:t>
            </a:r>
          </a:p>
          <a:p>
            <a:pPr>
              <a:defRPr/>
            </a:pPr>
            <a:r>
              <a:rPr lang="en-US" sz="2000" dirty="0"/>
              <a:t>sdp = session description protocol</a:t>
            </a:r>
          </a:p>
          <a:p>
            <a:pPr>
              <a:defRPr/>
            </a:pPr>
            <a:r>
              <a:rPr lang="en-US" sz="2000" dirty="0"/>
              <a:t>Call-ID is unique for every </a:t>
            </a:r>
            <a:r>
              <a:rPr lang="en-US" sz="2000" dirty="0" smtClean="0"/>
              <a:t>call</a:t>
            </a:r>
            <a:endParaRPr lang="en-US" sz="2000" dirty="0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6215063" y="1255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5999163" y="1546225"/>
            <a:ext cx="31448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indent="-23177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marL="285750" indent="-28575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+mn-lt"/>
              </a:rPr>
              <a:t>Here we don</a:t>
            </a:r>
            <a:r>
              <a:rPr lang="ja-JP" altLang="en-US" i="0" dirty="0" smtClean="0">
                <a:latin typeface="+mn-lt"/>
              </a:rPr>
              <a:t>’</a:t>
            </a:r>
            <a:r>
              <a:rPr lang="en-US" i="0" dirty="0" smtClean="0">
                <a:latin typeface="+mn-lt"/>
              </a:rPr>
              <a:t>t know Bob</a:t>
            </a:r>
            <a:r>
              <a:rPr lang="ja-JP" altLang="en-US" i="0" dirty="0" smtClean="0">
                <a:latin typeface="+mn-lt"/>
              </a:rPr>
              <a:t>’</a:t>
            </a:r>
            <a:r>
              <a:rPr lang="en-US" i="0" dirty="0" smtClean="0">
                <a:latin typeface="+mn-lt"/>
              </a:rPr>
              <a:t>s IP address</a:t>
            </a:r>
          </a:p>
          <a:p>
            <a:pPr marL="568325" lvl="1" indent="-342900">
              <a:buClr>
                <a:srgbClr val="000099"/>
              </a:buClr>
              <a:buFont typeface="Arial"/>
              <a:buChar char="•"/>
              <a:defRPr/>
            </a:pPr>
            <a:r>
              <a:rPr lang="en-US" i="0" dirty="0" smtClean="0">
                <a:latin typeface="+mn-lt"/>
              </a:rPr>
              <a:t>intermediate SIP</a:t>
            </a:r>
            <a:br>
              <a:rPr lang="en-US" i="0" dirty="0" smtClean="0">
                <a:latin typeface="+mn-lt"/>
              </a:rPr>
            </a:br>
            <a:r>
              <a:rPr lang="en-US" i="0" dirty="0" smtClean="0">
                <a:latin typeface="+mn-lt"/>
              </a:rPr>
              <a:t>servers needed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6018212" y="3055938"/>
            <a:ext cx="312578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Alice sends, receives SIP messages using SIP default port </a:t>
            </a:r>
            <a:r>
              <a:rPr lang="en-US" sz="2400" i="0" dirty="0" smtClean="0">
                <a:latin typeface="+mn-lt"/>
              </a:rPr>
              <a:t>506</a:t>
            </a:r>
            <a:endParaRPr lang="en-US" sz="2400" i="0" dirty="0">
              <a:latin typeface="+mn-lt"/>
            </a:endParaRP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 Alice specifies in header that SIP client </a:t>
            </a:r>
            <a:r>
              <a:rPr lang="en-US" sz="2400" i="0" dirty="0" smtClean="0">
                <a:latin typeface="+mn-lt"/>
              </a:rPr>
              <a:t>sends</a:t>
            </a:r>
            <a:r>
              <a:rPr lang="en-US" sz="2400" i="0" dirty="0">
                <a:latin typeface="+mn-lt"/>
              </a:rPr>
              <a:t>, receives SIP messages over UDP</a:t>
            </a:r>
          </a:p>
        </p:txBody>
      </p:sp>
      <p:pic>
        <p:nvPicPr>
          <p:cNvPr id="130057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8636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4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Name </a:t>
            </a:r>
            <a:r>
              <a:rPr lang="en-US" dirty="0" smtClean="0"/>
              <a:t>translation, user </a:t>
            </a:r>
            <a:r>
              <a:rPr lang="en-US" dirty="0"/>
              <a:t>location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4160838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caller wants to call callee, but only has callee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name or e-mail address.</a:t>
            </a:r>
          </a:p>
          <a:p>
            <a:pPr>
              <a:defRPr/>
            </a:pPr>
            <a:r>
              <a:rPr lang="en-US" dirty="0"/>
              <a:t>need to get IP address of </a:t>
            </a:r>
            <a:r>
              <a:rPr lang="en-US" dirty="0" smtClean="0"/>
              <a:t>callee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s </a:t>
            </a:r>
            <a:r>
              <a:rPr lang="en-US" dirty="0"/>
              <a:t>current host:</a:t>
            </a:r>
            <a:endParaRPr lang="en-US" sz="2400" dirty="0"/>
          </a:p>
          <a:p>
            <a:pPr lvl="1">
              <a:defRPr/>
            </a:pPr>
            <a:r>
              <a:rPr lang="en-US" dirty="0"/>
              <a:t>user moves around</a:t>
            </a:r>
          </a:p>
          <a:p>
            <a:pPr lvl="1">
              <a:defRPr/>
            </a:pPr>
            <a:r>
              <a:rPr lang="en-US" dirty="0"/>
              <a:t>DHCP protocol</a:t>
            </a:r>
          </a:p>
          <a:p>
            <a:pPr lvl="1">
              <a:defRPr/>
            </a:pPr>
            <a:r>
              <a:rPr lang="en-US" dirty="0"/>
              <a:t>user has different IP devices (PC, </a:t>
            </a:r>
            <a:r>
              <a:rPr lang="en-US" dirty="0" smtClean="0"/>
              <a:t>smartphone, </a:t>
            </a:r>
            <a:r>
              <a:rPr lang="en-US" dirty="0"/>
              <a:t>car device)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7171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39850"/>
            <a:ext cx="4090988" cy="4908550"/>
          </a:xfrm>
        </p:spPr>
        <p:txBody>
          <a:bodyPr/>
          <a:lstStyle/>
          <a:p>
            <a:pPr>
              <a:defRPr/>
            </a:pPr>
            <a:r>
              <a:rPr lang="en-US" dirty="0"/>
              <a:t>result can be based on:</a:t>
            </a:r>
            <a:endParaRPr lang="en-US" sz="2400" dirty="0"/>
          </a:p>
          <a:p>
            <a:pPr lvl="1">
              <a:defRPr/>
            </a:pPr>
            <a:r>
              <a:rPr lang="en-US" dirty="0"/>
              <a:t> time of day (work, home)</a:t>
            </a:r>
          </a:p>
          <a:p>
            <a:pPr lvl="1">
              <a:defRPr/>
            </a:pPr>
            <a:r>
              <a:rPr lang="en-US" dirty="0"/>
              <a:t>caller (don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want boss to call you at home)</a:t>
            </a:r>
          </a:p>
          <a:p>
            <a:pPr lvl="1">
              <a:defRPr/>
            </a:pPr>
            <a:r>
              <a:rPr lang="en-US" dirty="0"/>
              <a:t>status of callee (calls sent to voicemail when callee is already talking </a:t>
            </a:r>
            <a:r>
              <a:rPr lang="en-US" dirty="0" smtClean="0"/>
              <a:t>to someone)</a:t>
            </a:r>
          </a:p>
        </p:txBody>
      </p:sp>
      <p:pic>
        <p:nvPicPr>
          <p:cNvPr id="132102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8540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2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28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registrar</a:t>
            </a:r>
            <a:endParaRPr lang="en-US" dirty="0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1650" y="3616325"/>
            <a:ext cx="7032625" cy="1893888"/>
          </a:xfrm>
          <a:ln cap="flat"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REGISTER sip:domain.com SIP/2.0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Via: SIP/2.0/UDP 193.64.210.89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From: sip:bob@domain.com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To: sip:bob@domain.com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Courier New" charset="0"/>
              </a:rPr>
              <a:t>Expires: 3600</a:t>
            </a:r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454025" y="1192213"/>
            <a:ext cx="8339138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52425" indent="-3524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one function of SIP server: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registrar</a:t>
            </a:r>
          </a:p>
          <a:p>
            <a:pPr marL="352425" indent="-3524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+mn-lt"/>
              </a:rPr>
              <a:t>when Bob starts SIP client, client sends SIP REGISTER message to Bob</a:t>
            </a:r>
            <a:r>
              <a:rPr lang="ja-JP" altLang="en-US" sz="2800" i="0" dirty="0">
                <a:latin typeface="+mn-lt"/>
              </a:rPr>
              <a:t>’</a:t>
            </a:r>
            <a:r>
              <a:rPr lang="en-US" sz="2800" i="0" dirty="0">
                <a:latin typeface="+mn-lt"/>
              </a:rPr>
              <a:t>s registrar server</a:t>
            </a:r>
          </a:p>
        </p:txBody>
      </p:sp>
      <p:sp>
        <p:nvSpPr>
          <p:cNvPr id="373766" name="Text Box 6"/>
          <p:cNvSpPr txBox="1">
            <a:spLocks noChangeArrowheads="1"/>
          </p:cNvSpPr>
          <p:nvPr/>
        </p:nvSpPr>
        <p:spPr bwMode="auto">
          <a:xfrm>
            <a:off x="477838" y="2900363"/>
            <a:ext cx="25130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register message:</a:t>
            </a:r>
          </a:p>
        </p:txBody>
      </p:sp>
      <p:pic>
        <p:nvPicPr>
          <p:cNvPr id="134151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1700"/>
            <a:ext cx="2792412" cy="15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6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14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SIP </a:t>
            </a:r>
            <a:r>
              <a:rPr lang="en-US" dirty="0" smtClean="0"/>
              <a:t>proxy</a:t>
            </a:r>
            <a:endParaRPr lang="en-US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8750"/>
            <a:ext cx="8129588" cy="4648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another function of SIP server: </a:t>
            </a:r>
            <a:r>
              <a:rPr lang="en-US" i="1" dirty="0" smtClean="0">
                <a:solidFill>
                  <a:srgbClr val="CC0000"/>
                </a:solidFill>
              </a:rPr>
              <a:t>proxy</a:t>
            </a:r>
          </a:p>
          <a:p>
            <a:pPr>
              <a:defRPr/>
            </a:pPr>
            <a:r>
              <a:rPr lang="en-US" dirty="0" smtClean="0"/>
              <a:t>Alice </a:t>
            </a:r>
            <a:r>
              <a:rPr lang="en-US" dirty="0"/>
              <a:t>sends invite message to her proxy server</a:t>
            </a:r>
          </a:p>
          <a:p>
            <a:pPr lvl="1">
              <a:defRPr/>
            </a:pPr>
            <a:r>
              <a:rPr lang="en-US" dirty="0"/>
              <a:t>contains address sip:bob@domain.com</a:t>
            </a:r>
          </a:p>
          <a:p>
            <a:pPr lvl="1">
              <a:defRPr/>
            </a:pPr>
            <a:r>
              <a:rPr lang="en-US" dirty="0"/>
              <a:t>proxy responsible for routing SIP messages to </a:t>
            </a:r>
            <a:r>
              <a:rPr lang="en-US" dirty="0" smtClean="0"/>
              <a:t>callee, possibly </a:t>
            </a:r>
            <a:r>
              <a:rPr lang="en-US" dirty="0"/>
              <a:t>through multiple </a:t>
            </a:r>
            <a:r>
              <a:rPr lang="en-US" dirty="0" smtClean="0"/>
              <a:t>proxies</a:t>
            </a:r>
            <a:endParaRPr lang="en-US" dirty="0"/>
          </a:p>
          <a:p>
            <a:pPr>
              <a:defRPr/>
            </a:pPr>
            <a:r>
              <a:rPr lang="en-US" dirty="0" smtClean="0"/>
              <a:t>Bob </a:t>
            </a:r>
            <a:r>
              <a:rPr lang="en-US" dirty="0"/>
              <a:t>sends response back through </a:t>
            </a:r>
            <a:r>
              <a:rPr lang="en-US" dirty="0" smtClean="0"/>
              <a:t>same </a:t>
            </a:r>
            <a:r>
              <a:rPr lang="en-US" dirty="0"/>
              <a:t>set of </a:t>
            </a:r>
            <a:r>
              <a:rPr lang="en-US" dirty="0" smtClean="0"/>
              <a:t>SIP proxies</a:t>
            </a:r>
            <a:endParaRPr lang="en-US" dirty="0"/>
          </a:p>
          <a:p>
            <a:pPr>
              <a:defRPr/>
            </a:pPr>
            <a:r>
              <a:rPr lang="en-US" dirty="0"/>
              <a:t>proxy returns </a:t>
            </a:r>
            <a:r>
              <a:rPr lang="en-US" dirty="0" smtClean="0"/>
              <a:t>Bob’s SIP </a:t>
            </a:r>
            <a:r>
              <a:rPr lang="en-US" dirty="0"/>
              <a:t>response message to Alice </a:t>
            </a:r>
          </a:p>
          <a:p>
            <a:pPr lvl="1">
              <a:defRPr/>
            </a:pPr>
            <a:r>
              <a:rPr lang="en-US" dirty="0"/>
              <a:t>contains Bob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IP address</a:t>
            </a:r>
          </a:p>
          <a:p>
            <a:pPr>
              <a:defRPr/>
            </a:pPr>
            <a:r>
              <a:rPr lang="en-US" dirty="0" smtClean="0"/>
              <a:t>SIP proxy </a:t>
            </a:r>
            <a:r>
              <a:rPr lang="en-US" dirty="0"/>
              <a:t>analogous to local DNS </a:t>
            </a:r>
            <a:r>
              <a:rPr lang="en-US" dirty="0" smtClean="0"/>
              <a:t>server plus TCP setup</a:t>
            </a:r>
            <a:endParaRPr lang="en-US" dirty="0"/>
          </a:p>
        </p:txBody>
      </p:sp>
      <p:pic>
        <p:nvPicPr>
          <p:cNvPr id="136197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901700"/>
            <a:ext cx="2378075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5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871538"/>
          </a:xfrm>
        </p:spPr>
        <p:txBody>
          <a:bodyPr/>
          <a:lstStyle/>
          <a:p>
            <a:pPr>
              <a:defRPr/>
            </a:pPr>
            <a:r>
              <a:rPr lang="en-US" sz="4000" dirty="0" smtClean="0"/>
              <a:t>SIP example: </a:t>
            </a:r>
            <a:r>
              <a:rPr lang="en-US" sz="2400" dirty="0" smtClean="0"/>
              <a:t>jim@umass.edu </a:t>
            </a:r>
            <a:r>
              <a:rPr lang="en-US" sz="3600" dirty="0" smtClean="0"/>
              <a:t>calls</a:t>
            </a:r>
            <a:r>
              <a:rPr lang="en-US" sz="2400" dirty="0" smtClean="0"/>
              <a:t> keith@poly.edu</a:t>
            </a:r>
            <a:endParaRPr lang="en-US" sz="4000" dirty="0"/>
          </a:p>
        </p:txBody>
      </p:sp>
      <p:pic>
        <p:nvPicPr>
          <p:cNvPr id="138244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93980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8245" name="Group 542"/>
          <p:cNvGrpSpPr>
            <a:grpSpLocks/>
          </p:cNvGrpSpPr>
          <p:nvPr/>
        </p:nvGrpSpPr>
        <p:grpSpPr bwMode="auto">
          <a:xfrm>
            <a:off x="1754188" y="5011738"/>
            <a:ext cx="963612" cy="835025"/>
            <a:chOff x="-44" y="1473"/>
            <a:chExt cx="981" cy="1105"/>
          </a:xfrm>
        </p:grpSpPr>
        <p:pic>
          <p:nvPicPr>
            <p:cNvPr id="13840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40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8246" name="Group 249"/>
          <p:cNvGrpSpPr>
            <a:grpSpLocks/>
          </p:cNvGrpSpPr>
          <p:nvPr/>
        </p:nvGrpSpPr>
        <p:grpSpPr bwMode="auto">
          <a:xfrm>
            <a:off x="4181475" y="1455738"/>
            <a:ext cx="363538" cy="687387"/>
            <a:chOff x="4140" y="429"/>
            <a:chExt cx="1425" cy="2396"/>
          </a:xfrm>
        </p:grpSpPr>
        <p:sp>
          <p:nvSpPr>
            <p:cNvPr id="13837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7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7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7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7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8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7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8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8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7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8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8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8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7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61456" name="Group 61455"/>
          <p:cNvGrpSpPr>
            <a:grpSpLocks/>
          </p:cNvGrpSpPr>
          <p:nvPr/>
        </p:nvGrpSpPr>
        <p:grpSpPr bwMode="auto">
          <a:xfrm>
            <a:off x="349250" y="3860800"/>
            <a:ext cx="2168525" cy="1147763"/>
            <a:chOff x="349470" y="3860317"/>
            <a:chExt cx="2167676" cy="1148075"/>
          </a:xfrm>
        </p:grpSpPr>
        <p:cxnSp>
          <p:nvCxnSpPr>
            <p:cNvPr id="138366" name="Straight Arrow Connector 44"/>
            <p:cNvCxnSpPr>
              <a:cxnSpLocks noChangeShapeType="1"/>
            </p:cNvCxnSpPr>
            <p:nvPr/>
          </p:nvCxnSpPr>
          <p:spPr bwMode="auto">
            <a:xfrm flipH="1" flipV="1">
              <a:off x="2368949" y="3938223"/>
              <a:ext cx="14270" cy="10701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367" name="Group 61441"/>
            <p:cNvGrpSpPr>
              <a:grpSpLocks/>
            </p:cNvGrpSpPr>
            <p:nvPr/>
          </p:nvGrpSpPr>
          <p:grpSpPr bwMode="auto">
            <a:xfrm>
              <a:off x="2199635" y="4437382"/>
              <a:ext cx="317511" cy="369332"/>
              <a:chOff x="7454630" y="3313376"/>
              <a:chExt cx="317511" cy="369332"/>
            </a:xfrm>
          </p:grpSpPr>
          <p:sp>
            <p:nvSpPr>
              <p:cNvPr id="138369" name="Oval 6144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370" name="TextBox 6143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1</a:t>
                </a:r>
              </a:p>
            </p:txBody>
          </p:sp>
        </p:grpSp>
        <p:sp>
          <p:nvSpPr>
            <p:cNvPr id="138368" name="TextBox 61442"/>
            <p:cNvSpPr txBox="1">
              <a:spLocks noChangeArrowheads="1"/>
            </p:cNvSpPr>
            <p:nvPr/>
          </p:nvSpPr>
          <p:spPr bwMode="auto">
            <a:xfrm>
              <a:off x="349470" y="3860317"/>
              <a:ext cx="213364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1. Jim sends INVITE</a:t>
              </a:r>
              <a:br>
                <a:rPr lang="en-US" sz="1800" i="0" dirty="0">
                  <a:latin typeface="Arial Narrow" charset="0"/>
                  <a:cs typeface="Arial Narrow" charset="0"/>
                </a:rPr>
              </a:br>
              <a:r>
                <a:rPr lang="en-US" sz="1800" i="0" dirty="0">
                  <a:latin typeface="Arial Narrow" charset="0"/>
                  <a:cs typeface="Arial Narrow" charset="0"/>
                </a:rPr>
                <a:t>message to UMass SIP proxy. </a:t>
              </a:r>
            </a:p>
          </p:txBody>
        </p:sp>
      </p:grpSp>
      <p:grpSp>
        <p:nvGrpSpPr>
          <p:cNvPr id="138248" name="Group 249"/>
          <p:cNvGrpSpPr>
            <a:grpSpLocks/>
          </p:cNvGrpSpPr>
          <p:nvPr/>
        </p:nvGrpSpPr>
        <p:grpSpPr bwMode="auto">
          <a:xfrm>
            <a:off x="2349500" y="3163888"/>
            <a:ext cx="363538" cy="687387"/>
            <a:chOff x="4140" y="429"/>
            <a:chExt cx="1425" cy="2396"/>
          </a:xfrm>
        </p:grpSpPr>
        <p:sp>
          <p:nvSpPr>
            <p:cNvPr id="1383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9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9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60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34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7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8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37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38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5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6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3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54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42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5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8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49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0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51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52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38249" name="Group 249"/>
          <p:cNvGrpSpPr>
            <a:grpSpLocks/>
          </p:cNvGrpSpPr>
          <p:nvPr/>
        </p:nvGrpSpPr>
        <p:grpSpPr bwMode="auto">
          <a:xfrm>
            <a:off x="6740525" y="3116263"/>
            <a:ext cx="363538" cy="687387"/>
            <a:chOff x="4140" y="429"/>
            <a:chExt cx="1425" cy="2396"/>
          </a:xfrm>
        </p:grpSpPr>
        <p:sp>
          <p:nvSpPr>
            <p:cNvPr id="138302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3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04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05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6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07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93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68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09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91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70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1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38312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89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8313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38314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287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7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16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8317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8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38319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1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2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3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84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5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61458" name="Group 61457"/>
          <p:cNvGrpSpPr>
            <a:grpSpLocks/>
          </p:cNvGrpSpPr>
          <p:nvPr/>
        </p:nvGrpSpPr>
        <p:grpSpPr bwMode="auto">
          <a:xfrm>
            <a:off x="760413" y="1625600"/>
            <a:ext cx="3235325" cy="1257300"/>
            <a:chOff x="760953" y="1625206"/>
            <a:chExt cx="3234864" cy="1257120"/>
          </a:xfrm>
        </p:grpSpPr>
        <p:sp>
          <p:nvSpPr>
            <p:cNvPr id="138297" name="TextBox 200"/>
            <p:cNvSpPr txBox="1">
              <a:spLocks noChangeArrowheads="1"/>
            </p:cNvSpPr>
            <p:nvPr/>
          </p:nvSpPr>
          <p:spPr bwMode="auto">
            <a:xfrm>
              <a:off x="760953" y="1625206"/>
              <a:ext cx="310642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2. UMass proxy forwards request</a:t>
              </a:r>
            </a:p>
            <a:p>
              <a:r>
                <a:rPr lang="en-US" sz="1800" i="0" dirty="0">
                  <a:latin typeface="Arial Narrow" charset="0"/>
                  <a:cs typeface="Arial Narrow" charset="0"/>
                </a:rPr>
                <a:t> to Poly registrar server</a:t>
              </a:r>
            </a:p>
          </p:txBody>
        </p:sp>
        <p:cxnSp>
          <p:nvCxnSpPr>
            <p:cNvPr id="138298" name="Straight Arrow Connector 293"/>
            <p:cNvCxnSpPr>
              <a:cxnSpLocks noChangeShapeType="1"/>
            </p:cNvCxnSpPr>
            <p:nvPr/>
          </p:nvCxnSpPr>
          <p:spPr bwMode="auto">
            <a:xfrm flipV="1">
              <a:off x="2483115" y="1840692"/>
              <a:ext cx="1512702" cy="10416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99" name="Group 194"/>
            <p:cNvGrpSpPr>
              <a:grpSpLocks/>
            </p:cNvGrpSpPr>
            <p:nvPr/>
          </p:nvGrpSpPr>
          <p:grpSpPr bwMode="auto">
            <a:xfrm>
              <a:off x="2986415" y="2195385"/>
              <a:ext cx="322117" cy="369332"/>
              <a:chOff x="7408615" y="3244352"/>
              <a:chExt cx="322117" cy="369332"/>
            </a:xfrm>
          </p:grpSpPr>
          <p:sp>
            <p:nvSpPr>
              <p:cNvPr id="138300" name="Oval 195"/>
              <p:cNvSpPr>
                <a:spLocks noChangeArrowheads="1"/>
              </p:cNvSpPr>
              <p:nvPr/>
            </p:nvSpPr>
            <p:spPr bwMode="auto">
              <a:xfrm>
                <a:off x="7427025" y="3299570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301" name="TextBox 196"/>
              <p:cNvSpPr txBox="1">
                <a:spLocks noChangeArrowheads="1"/>
              </p:cNvSpPr>
              <p:nvPr/>
            </p:nvSpPr>
            <p:spPr bwMode="auto">
              <a:xfrm>
                <a:off x="7408615" y="3244352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2</a:t>
                </a:r>
              </a:p>
            </p:txBody>
          </p:sp>
        </p:grpSp>
      </p:grpSp>
      <p:grpSp>
        <p:nvGrpSpPr>
          <p:cNvPr id="61459" name="Group 61458"/>
          <p:cNvGrpSpPr>
            <a:grpSpLocks/>
          </p:cNvGrpSpPr>
          <p:nvPr/>
        </p:nvGrpSpPr>
        <p:grpSpPr bwMode="auto">
          <a:xfrm>
            <a:off x="2797175" y="2068513"/>
            <a:ext cx="5280025" cy="928687"/>
            <a:chOff x="2797072" y="2068996"/>
            <a:chExt cx="5280193" cy="927479"/>
          </a:xfrm>
        </p:grpSpPr>
        <p:sp>
          <p:nvSpPr>
            <p:cNvPr id="138292" name="TextBox 209"/>
            <p:cNvSpPr txBox="1">
              <a:spLocks noChangeArrowheads="1"/>
            </p:cNvSpPr>
            <p:nvPr/>
          </p:nvSpPr>
          <p:spPr bwMode="auto">
            <a:xfrm>
              <a:off x="3948429" y="2138932"/>
              <a:ext cx="4128836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3. Poly server returns redirect response,</a:t>
              </a:r>
              <a:br>
                <a:rPr lang="en-US" sz="1800" i="0" dirty="0">
                  <a:latin typeface="Arial Narrow" charset="0"/>
                  <a:cs typeface="Arial Narrow" charset="0"/>
                </a:rPr>
              </a:br>
              <a:r>
                <a:rPr lang="en-US" sz="1800" i="0" dirty="0">
                  <a:latin typeface="Arial Narrow" charset="0"/>
                  <a:cs typeface="Arial Narrow" charset="0"/>
                </a:rPr>
                <a:t>indicating that it should  try keith@eurecom.fr</a:t>
              </a:r>
            </a:p>
          </p:txBody>
        </p:sp>
        <p:cxnSp>
          <p:nvCxnSpPr>
            <p:cNvPr id="138293" name="Straight Arrow Connector 294"/>
            <p:cNvCxnSpPr>
              <a:cxnSpLocks noChangeShapeType="1"/>
            </p:cNvCxnSpPr>
            <p:nvPr/>
          </p:nvCxnSpPr>
          <p:spPr bwMode="auto">
            <a:xfrm flipV="1">
              <a:off x="2797072" y="2068996"/>
              <a:ext cx="1369995" cy="92747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94" name="Group 204"/>
            <p:cNvGrpSpPr>
              <a:grpSpLocks/>
            </p:cNvGrpSpPr>
            <p:nvPr/>
          </p:nvGrpSpPr>
          <p:grpSpPr bwMode="auto">
            <a:xfrm>
              <a:off x="3479423" y="2235406"/>
              <a:ext cx="317511" cy="369332"/>
              <a:chOff x="7454630" y="3313376"/>
              <a:chExt cx="317511" cy="369332"/>
            </a:xfrm>
          </p:grpSpPr>
          <p:sp>
            <p:nvSpPr>
              <p:cNvPr id="138295" name="Oval 205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96" name="TextBox 206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3</a:t>
                </a:r>
              </a:p>
            </p:txBody>
          </p:sp>
        </p:grpSp>
      </p:grpSp>
      <p:grpSp>
        <p:nvGrpSpPr>
          <p:cNvPr id="138252" name="Group 542"/>
          <p:cNvGrpSpPr>
            <a:grpSpLocks/>
          </p:cNvGrpSpPr>
          <p:nvPr/>
        </p:nvGrpSpPr>
        <p:grpSpPr bwMode="auto">
          <a:xfrm flipH="1">
            <a:off x="6529388" y="5435600"/>
            <a:ext cx="963612" cy="833438"/>
            <a:chOff x="-44" y="1473"/>
            <a:chExt cx="981" cy="1105"/>
          </a:xfrm>
        </p:grpSpPr>
        <p:pic>
          <p:nvPicPr>
            <p:cNvPr id="138290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291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1461" name="Group 61460"/>
          <p:cNvGrpSpPr>
            <a:grpSpLocks/>
          </p:cNvGrpSpPr>
          <p:nvPr/>
        </p:nvGrpSpPr>
        <p:grpSpPr bwMode="auto">
          <a:xfrm>
            <a:off x="6894513" y="3832225"/>
            <a:ext cx="1935162" cy="1754188"/>
            <a:chOff x="6823899" y="3818107"/>
            <a:chExt cx="1934788" cy="1754327"/>
          </a:xfrm>
        </p:grpSpPr>
        <p:sp>
          <p:nvSpPr>
            <p:cNvPr id="138285" name="TextBox 218"/>
            <p:cNvSpPr txBox="1">
              <a:spLocks noChangeArrowheads="1"/>
            </p:cNvSpPr>
            <p:nvPr/>
          </p:nvSpPr>
          <p:spPr bwMode="auto">
            <a:xfrm>
              <a:off x="7131820" y="3818107"/>
              <a:ext cx="1626867" cy="1754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5. eurecom registrar forwards INVITE to 197.87.54.21, which is running keith</a:t>
              </a:r>
              <a:r>
                <a:rPr lang="ja-JP" altLang="en-US" sz="1800" i="0" dirty="0">
                  <a:latin typeface="Arial Narrow" charset="0"/>
                  <a:cs typeface="Arial Narrow" charset="0"/>
                </a:rPr>
                <a:t>’</a:t>
              </a:r>
              <a:r>
                <a:rPr lang="en-US" altLang="ja-JP" sz="1800" i="0" dirty="0">
                  <a:latin typeface="Arial Narrow" charset="0"/>
                  <a:cs typeface="Arial Narrow" charset="0"/>
                </a:rPr>
                <a:t>s SIP client</a:t>
              </a:r>
              <a:endParaRPr lang="en-US" sz="1800" i="0" dirty="0">
                <a:latin typeface="Arial Narrow" charset="0"/>
                <a:cs typeface="Arial Narrow" charset="0"/>
              </a:endParaRPr>
            </a:p>
          </p:txBody>
        </p:sp>
        <p:cxnSp>
          <p:nvCxnSpPr>
            <p:cNvPr id="138286" name="Straight Arrow Connector 302"/>
            <p:cNvCxnSpPr>
              <a:cxnSpLocks noChangeShapeType="1"/>
            </p:cNvCxnSpPr>
            <p:nvPr/>
          </p:nvCxnSpPr>
          <p:spPr bwMode="auto">
            <a:xfrm flipH="1">
              <a:off x="6964138" y="3948400"/>
              <a:ext cx="5092" cy="13739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87" name="Group 303"/>
            <p:cNvGrpSpPr>
              <a:grpSpLocks/>
            </p:cNvGrpSpPr>
            <p:nvPr/>
          </p:nvGrpSpPr>
          <p:grpSpPr bwMode="auto">
            <a:xfrm>
              <a:off x="6823899" y="4038444"/>
              <a:ext cx="317511" cy="369332"/>
              <a:chOff x="7454630" y="3313376"/>
              <a:chExt cx="317511" cy="369332"/>
            </a:xfrm>
          </p:grpSpPr>
          <p:sp>
            <p:nvSpPr>
              <p:cNvPr id="138288" name="Oval 304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89" name="TextBox 305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5</a:t>
                </a:r>
              </a:p>
            </p:txBody>
          </p:sp>
        </p:grpSp>
      </p:grpSp>
      <p:grpSp>
        <p:nvGrpSpPr>
          <p:cNvPr id="61460" name="Group 61459"/>
          <p:cNvGrpSpPr>
            <a:grpSpLocks/>
          </p:cNvGrpSpPr>
          <p:nvPr/>
        </p:nvGrpSpPr>
        <p:grpSpPr bwMode="auto">
          <a:xfrm>
            <a:off x="2940050" y="2962275"/>
            <a:ext cx="3681413" cy="750888"/>
            <a:chOff x="2939780" y="2961926"/>
            <a:chExt cx="3681573" cy="751231"/>
          </a:xfrm>
        </p:grpSpPr>
        <p:cxnSp>
          <p:nvCxnSpPr>
            <p:cNvPr id="138280" name="Straight Arrow Connector 208"/>
            <p:cNvCxnSpPr>
              <a:cxnSpLocks noChangeShapeType="1"/>
            </p:cNvCxnSpPr>
            <p:nvPr/>
          </p:nvCxnSpPr>
          <p:spPr bwMode="auto">
            <a:xfrm flipH="1" flipV="1">
              <a:off x="2939780" y="3595772"/>
              <a:ext cx="3681573" cy="31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81" name="Group 212"/>
            <p:cNvGrpSpPr>
              <a:grpSpLocks/>
            </p:cNvGrpSpPr>
            <p:nvPr/>
          </p:nvGrpSpPr>
          <p:grpSpPr bwMode="auto">
            <a:xfrm>
              <a:off x="5615461" y="3343825"/>
              <a:ext cx="317511" cy="369332"/>
              <a:chOff x="7454630" y="3299107"/>
              <a:chExt cx="317511" cy="369332"/>
            </a:xfrm>
          </p:grpSpPr>
          <p:sp>
            <p:nvSpPr>
              <p:cNvPr id="138283" name="Oval 213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84" name="TextBox 214"/>
              <p:cNvSpPr txBox="1">
                <a:spLocks noChangeArrowheads="1"/>
              </p:cNvSpPr>
              <p:nvPr/>
            </p:nvSpPr>
            <p:spPr bwMode="auto">
              <a:xfrm>
                <a:off x="7454630" y="3299107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4</a:t>
                </a:r>
              </a:p>
            </p:txBody>
          </p:sp>
        </p:grpSp>
        <p:sp>
          <p:nvSpPr>
            <p:cNvPr id="138282" name="TextBox 310"/>
            <p:cNvSpPr txBox="1">
              <a:spLocks noChangeArrowheads="1"/>
            </p:cNvSpPr>
            <p:nvPr/>
          </p:nvSpPr>
          <p:spPr bwMode="auto">
            <a:xfrm>
              <a:off x="2939806" y="2961926"/>
              <a:ext cx="3068194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4. Umass proxy forwards request</a:t>
              </a:r>
            </a:p>
            <a:p>
              <a:r>
                <a:rPr lang="en-US" sz="1800" i="0" dirty="0">
                  <a:latin typeface="Arial Narrow" charset="0"/>
                  <a:cs typeface="Arial Narrow" charset="0"/>
                </a:rPr>
                <a:t> to Eurecom registrar server</a:t>
              </a:r>
            </a:p>
          </p:txBody>
        </p:sp>
      </p:grpSp>
      <p:grpSp>
        <p:nvGrpSpPr>
          <p:cNvPr id="61465" name="Group 61464"/>
          <p:cNvGrpSpPr>
            <a:grpSpLocks/>
          </p:cNvGrpSpPr>
          <p:nvPr/>
        </p:nvGrpSpPr>
        <p:grpSpPr bwMode="auto">
          <a:xfrm>
            <a:off x="2495550" y="3624263"/>
            <a:ext cx="4425950" cy="1784350"/>
            <a:chOff x="2495276" y="3624645"/>
            <a:chExt cx="4426962" cy="1783278"/>
          </a:xfrm>
        </p:grpSpPr>
        <p:cxnSp>
          <p:nvCxnSpPr>
            <p:cNvPr id="138267" name="Straight Arrow Connector 193"/>
            <p:cNvCxnSpPr>
              <a:cxnSpLocks noChangeShapeType="1"/>
            </p:cNvCxnSpPr>
            <p:nvPr/>
          </p:nvCxnSpPr>
          <p:spPr bwMode="auto">
            <a:xfrm>
              <a:off x="2621222" y="3995764"/>
              <a:ext cx="18873" cy="9840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68" name="Group 307"/>
            <p:cNvGrpSpPr>
              <a:grpSpLocks/>
            </p:cNvGrpSpPr>
            <p:nvPr/>
          </p:nvGrpSpPr>
          <p:grpSpPr bwMode="auto">
            <a:xfrm>
              <a:off x="2495276" y="4119498"/>
              <a:ext cx="317511" cy="369332"/>
              <a:chOff x="7454630" y="3313376"/>
              <a:chExt cx="317511" cy="369332"/>
            </a:xfrm>
          </p:grpSpPr>
          <p:sp>
            <p:nvSpPr>
              <p:cNvPr id="138278" name="Oval 308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9" name="TextBox 30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8</a:t>
                </a:r>
              </a:p>
            </p:txBody>
          </p:sp>
        </p:grpSp>
        <p:cxnSp>
          <p:nvCxnSpPr>
            <p:cNvPr id="138269" name="Straight Arrow Connector 298"/>
            <p:cNvCxnSpPr>
              <a:cxnSpLocks noChangeShapeType="1"/>
            </p:cNvCxnSpPr>
            <p:nvPr/>
          </p:nvCxnSpPr>
          <p:spPr bwMode="auto">
            <a:xfrm flipH="1" flipV="1">
              <a:off x="6774041" y="3890860"/>
              <a:ext cx="4578" cy="15170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70" name="Group 299"/>
            <p:cNvGrpSpPr>
              <a:grpSpLocks/>
            </p:cNvGrpSpPr>
            <p:nvPr/>
          </p:nvGrpSpPr>
          <p:grpSpPr bwMode="auto">
            <a:xfrm>
              <a:off x="6604727" y="4290135"/>
              <a:ext cx="317511" cy="369332"/>
              <a:chOff x="7454630" y="3313376"/>
              <a:chExt cx="317511" cy="369332"/>
            </a:xfrm>
          </p:grpSpPr>
          <p:sp>
            <p:nvSpPr>
              <p:cNvPr id="138276" name="Oval 30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7" name="TextBox 301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  <p:cxnSp>
          <p:nvCxnSpPr>
            <p:cNvPr id="138271" name="Straight Arrow Connector 306"/>
            <p:cNvCxnSpPr>
              <a:cxnSpLocks noChangeShapeType="1"/>
            </p:cNvCxnSpPr>
            <p:nvPr/>
          </p:nvCxnSpPr>
          <p:spPr bwMode="auto">
            <a:xfrm flipH="1" flipV="1">
              <a:off x="2920928" y="3805248"/>
              <a:ext cx="3681573" cy="31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38272" name="Group 222"/>
            <p:cNvGrpSpPr>
              <a:grpSpLocks/>
            </p:cNvGrpSpPr>
            <p:nvPr/>
          </p:nvGrpSpPr>
          <p:grpSpPr bwMode="auto">
            <a:xfrm>
              <a:off x="4569120" y="3624645"/>
              <a:ext cx="317511" cy="369332"/>
              <a:chOff x="7454630" y="3313376"/>
              <a:chExt cx="317511" cy="369332"/>
            </a:xfrm>
          </p:grpSpPr>
          <p:sp>
            <p:nvSpPr>
              <p:cNvPr id="138274" name="Oval 223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75" name="TextBox 224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7</a:t>
                </a:r>
              </a:p>
            </p:txBody>
          </p:sp>
        </p:grpSp>
        <p:sp>
          <p:nvSpPr>
            <p:cNvPr id="138273" name="TextBox 313"/>
            <p:cNvSpPr txBox="1">
              <a:spLocks noChangeArrowheads="1"/>
            </p:cNvSpPr>
            <p:nvPr/>
          </p:nvSpPr>
          <p:spPr bwMode="auto">
            <a:xfrm>
              <a:off x="3234913" y="3927656"/>
              <a:ext cx="3068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latin typeface="Arial Narrow" charset="0"/>
                  <a:cs typeface="Arial Narrow" charset="0"/>
                </a:rPr>
                <a:t>6-8. SIP response returned to Jim</a:t>
              </a:r>
            </a:p>
          </p:txBody>
        </p:sp>
      </p:grpSp>
      <p:grpSp>
        <p:nvGrpSpPr>
          <p:cNvPr id="61463" name="Group 61462"/>
          <p:cNvGrpSpPr>
            <a:grpSpLocks/>
          </p:cNvGrpSpPr>
          <p:nvPr/>
        </p:nvGrpSpPr>
        <p:grpSpPr bwMode="auto">
          <a:xfrm>
            <a:off x="2840038" y="5427663"/>
            <a:ext cx="3516312" cy="704850"/>
            <a:chOff x="2839885" y="5427680"/>
            <a:chExt cx="3515727" cy="705441"/>
          </a:xfrm>
        </p:grpSpPr>
        <p:sp>
          <p:nvSpPr>
            <p:cNvPr id="138262" name="Left-Right Arrow 61454"/>
            <p:cNvSpPr>
              <a:spLocks noChangeArrowheads="1"/>
            </p:cNvSpPr>
            <p:nvPr/>
          </p:nvSpPr>
          <p:spPr bwMode="auto">
            <a:xfrm>
              <a:off x="2839885" y="5450729"/>
              <a:ext cx="3382174" cy="342454"/>
            </a:xfrm>
            <a:prstGeom prst="leftRightArrow">
              <a:avLst>
                <a:gd name="adj1" fmla="val 50000"/>
                <a:gd name="adj2" fmla="val 50022"/>
              </a:avLst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138263" name="Group 317"/>
            <p:cNvGrpSpPr>
              <a:grpSpLocks/>
            </p:cNvGrpSpPr>
            <p:nvPr/>
          </p:nvGrpSpPr>
          <p:grpSpPr bwMode="auto">
            <a:xfrm>
              <a:off x="4417250" y="5427680"/>
              <a:ext cx="317511" cy="369332"/>
              <a:chOff x="7454630" y="3313376"/>
              <a:chExt cx="317511" cy="369332"/>
            </a:xfrm>
          </p:grpSpPr>
          <p:sp>
            <p:nvSpPr>
              <p:cNvPr id="138265" name="Oval 318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38266" name="TextBox 31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800" i="0" dirty="0">
                    <a:latin typeface="Arial" charset="0"/>
                    <a:cs typeface="Arial" charset="0"/>
                  </a:rPr>
                  <a:t>9</a:t>
                </a:r>
              </a:p>
            </p:txBody>
          </p:sp>
        </p:grpSp>
        <p:sp>
          <p:nvSpPr>
            <p:cNvPr id="138264" name="TextBox 320"/>
            <p:cNvSpPr txBox="1">
              <a:spLocks noChangeArrowheads="1"/>
            </p:cNvSpPr>
            <p:nvPr/>
          </p:nvSpPr>
          <p:spPr bwMode="auto">
            <a:xfrm>
              <a:off x="3287418" y="5763789"/>
              <a:ext cx="30681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hr-HR" sz="1800" i="0" dirty="0" smtClean="0">
                  <a:latin typeface="Arial Narrow" charset="0"/>
                  <a:cs typeface="Arial Narrow" charset="0"/>
                </a:rPr>
                <a:t>8.</a:t>
              </a:r>
              <a:r>
                <a:rPr lang="en-US" sz="1800" i="0" dirty="0" smtClean="0">
                  <a:latin typeface="Arial Narrow" charset="0"/>
                  <a:cs typeface="Arial Narrow" charset="0"/>
                </a:rPr>
                <a:t> </a:t>
              </a:r>
              <a:r>
                <a:rPr lang="en-US" sz="1800" i="0" dirty="0">
                  <a:latin typeface="Arial Narrow" charset="0"/>
                  <a:cs typeface="Arial Narrow" charset="0"/>
                </a:rPr>
                <a:t>Data flows between clients</a:t>
              </a:r>
            </a:p>
          </p:txBody>
        </p:sp>
      </p:grpSp>
      <p:sp>
        <p:nvSpPr>
          <p:cNvPr id="138257" name="TextBox 61465"/>
          <p:cNvSpPr txBox="1">
            <a:spLocks noChangeArrowheads="1"/>
          </p:cNvSpPr>
          <p:nvPr/>
        </p:nvSpPr>
        <p:spPr bwMode="auto">
          <a:xfrm>
            <a:off x="1112838" y="2997200"/>
            <a:ext cx="12557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UMass SIP proxy</a:t>
            </a:r>
          </a:p>
        </p:txBody>
      </p:sp>
      <p:sp>
        <p:nvSpPr>
          <p:cNvPr id="138258" name="TextBox 331"/>
          <p:cNvSpPr txBox="1">
            <a:spLocks noChangeArrowheads="1"/>
          </p:cNvSpPr>
          <p:nvPr/>
        </p:nvSpPr>
        <p:spPr bwMode="auto">
          <a:xfrm>
            <a:off x="4562475" y="1393825"/>
            <a:ext cx="12557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Poly SIP</a:t>
            </a:r>
          </a:p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registrar</a:t>
            </a:r>
          </a:p>
        </p:txBody>
      </p:sp>
      <p:sp>
        <p:nvSpPr>
          <p:cNvPr id="138259" name="TextBox 332"/>
          <p:cNvSpPr txBox="1">
            <a:spLocks noChangeArrowheads="1"/>
          </p:cNvSpPr>
          <p:nvPr/>
        </p:nvSpPr>
        <p:spPr bwMode="auto">
          <a:xfrm>
            <a:off x="7126288" y="3059113"/>
            <a:ext cx="1778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Eurecom  SIP</a:t>
            </a:r>
          </a:p>
          <a:p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registrar</a:t>
            </a:r>
          </a:p>
        </p:txBody>
      </p:sp>
      <p:sp>
        <p:nvSpPr>
          <p:cNvPr id="138260" name="TextBox 333"/>
          <p:cNvSpPr txBox="1">
            <a:spLocks noChangeArrowheads="1"/>
          </p:cNvSpPr>
          <p:nvPr/>
        </p:nvSpPr>
        <p:spPr bwMode="auto">
          <a:xfrm>
            <a:off x="7178675" y="5978525"/>
            <a:ext cx="1779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99"/>
                </a:solidFill>
                <a:latin typeface="Arial Narrow" charset="0"/>
                <a:cs typeface="Arial Narrow" charset="0"/>
              </a:rPr>
              <a:t>197.87.54.21</a:t>
            </a:r>
            <a:endParaRPr lang="en-US" sz="1800" i="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38261" name="TextBox 334"/>
          <p:cNvSpPr txBox="1">
            <a:spLocks noChangeArrowheads="1"/>
          </p:cNvSpPr>
          <p:nvPr/>
        </p:nvSpPr>
        <p:spPr bwMode="auto">
          <a:xfrm>
            <a:off x="809625" y="5632450"/>
            <a:ext cx="1778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 smtClean="0">
                <a:solidFill>
                  <a:srgbClr val="000099"/>
                </a:solidFill>
                <a:latin typeface="Arial Narrow" charset="0"/>
                <a:cs typeface="Arial Narrow" charset="0"/>
              </a:rPr>
              <a:t>128.11</a:t>
            </a:r>
            <a:r>
              <a:rPr lang="hr-HR" sz="1800" i="0" dirty="0" smtClean="0">
                <a:solidFill>
                  <a:srgbClr val="000099"/>
                </a:solidFill>
                <a:latin typeface="Arial Narrow" charset="0"/>
                <a:cs typeface="Arial Narrow" charset="0"/>
              </a:rPr>
              <a:t>8.</a:t>
            </a:r>
            <a:r>
              <a:rPr lang="en-US" sz="1800" i="0" dirty="0" smtClean="0">
                <a:solidFill>
                  <a:srgbClr val="000099"/>
                </a:solidFill>
                <a:latin typeface="Arial Narrow" charset="0"/>
                <a:cs typeface="Arial Narrow" charset="0"/>
              </a:rPr>
              <a:t>40.186</a:t>
            </a:r>
            <a:endParaRPr lang="en-US" sz="1800" i="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1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16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Comparison with H.323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H.</a:t>
            </a:r>
            <a:r>
              <a:rPr lang="en-US" sz="2400" dirty="0" smtClean="0"/>
              <a:t>323: another </a:t>
            </a:r>
            <a:r>
              <a:rPr lang="en-US" sz="2400" dirty="0"/>
              <a:t>signaling protocol for real-time, </a:t>
            </a:r>
            <a:r>
              <a:rPr lang="en-US" sz="2400" dirty="0" smtClean="0"/>
              <a:t>interactive multimedia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H.</a:t>
            </a:r>
            <a:r>
              <a:rPr lang="en-US" sz="2400" dirty="0" smtClean="0"/>
              <a:t>323: complete</a:t>
            </a:r>
            <a:r>
              <a:rPr lang="en-US" sz="2400" dirty="0"/>
              <a:t>, vertically integrated suite of protocols for multimedia conferencing: signaling, registration, admission control, transport, codecs</a:t>
            </a:r>
          </a:p>
          <a:p>
            <a:pPr>
              <a:defRPr/>
            </a:pPr>
            <a:r>
              <a:rPr lang="en-US" sz="2400" dirty="0" smtClean="0"/>
              <a:t>SIP: single </a:t>
            </a:r>
            <a:r>
              <a:rPr lang="en-US" sz="2400" dirty="0"/>
              <a:t>component. Works with RTP, but does not mandate it. Can be combined with other protocols, services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768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H.323 comes from the ITU (telephony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SIP comes from IETF: </a:t>
            </a:r>
            <a:r>
              <a:rPr lang="en-US" sz="2400" dirty="0" smtClean="0"/>
              <a:t>borrows </a:t>
            </a:r>
            <a:r>
              <a:rPr lang="en-US" sz="2400" dirty="0"/>
              <a:t>much of its concepts from HTTP</a:t>
            </a:r>
          </a:p>
          <a:p>
            <a:pPr lvl="1">
              <a:defRPr/>
            </a:pPr>
            <a:r>
              <a:rPr lang="en-US" dirty="0"/>
              <a:t>SIP has </a:t>
            </a:r>
            <a:r>
              <a:rPr lang="en-US" dirty="0" smtClean="0"/>
              <a:t>Web flavor; H</a:t>
            </a:r>
            <a:r>
              <a:rPr lang="en-US" dirty="0"/>
              <a:t>.323 has  telephony </a:t>
            </a:r>
            <a:r>
              <a:rPr lang="en-US" dirty="0" smtClean="0"/>
              <a:t>flavor</a:t>
            </a:r>
            <a:endParaRPr lang="en-US" sz="2000" dirty="0"/>
          </a:p>
          <a:p>
            <a:pPr>
              <a:defRPr/>
            </a:pPr>
            <a:r>
              <a:rPr lang="en-US" sz="2400" dirty="0"/>
              <a:t>SIP uses </a:t>
            </a:r>
            <a:r>
              <a:rPr lang="en-US" sz="2400" dirty="0" smtClean="0"/>
              <a:t>KISS </a:t>
            </a:r>
            <a:r>
              <a:rPr lang="en-US" sz="2400" dirty="0"/>
              <a:t>principle: </a:t>
            </a:r>
            <a:r>
              <a:rPr lang="en-US" sz="2400" dirty="0">
                <a:solidFill>
                  <a:srgbClr val="CC0000"/>
                </a:solidFill>
              </a:rPr>
              <a:t>K</a:t>
            </a:r>
            <a:r>
              <a:rPr lang="en-US" sz="2400" dirty="0"/>
              <a:t>eep </a:t>
            </a:r>
            <a:r>
              <a:rPr lang="en-US" sz="2400" dirty="0" smtClean="0">
                <a:solidFill>
                  <a:srgbClr val="CC0000"/>
                </a:solidFill>
              </a:rPr>
              <a:t>I</a:t>
            </a:r>
            <a:r>
              <a:rPr lang="en-US" sz="2400" dirty="0" smtClean="0"/>
              <a:t>t </a:t>
            </a:r>
            <a:r>
              <a:rPr lang="en-US" sz="2400" dirty="0" smtClean="0">
                <a:solidFill>
                  <a:srgbClr val="CC0000"/>
                </a:solidFill>
              </a:rPr>
              <a:t>S</a:t>
            </a:r>
            <a:r>
              <a:rPr lang="en-US" sz="2400" dirty="0" smtClean="0"/>
              <a:t>imple </a:t>
            </a:r>
            <a:r>
              <a:rPr lang="en-US" sz="2400" dirty="0" smtClean="0">
                <a:solidFill>
                  <a:srgbClr val="CC0000"/>
                </a:solidFill>
              </a:rPr>
              <a:t>S</a:t>
            </a:r>
            <a:r>
              <a:rPr lang="en-US" sz="2400" dirty="0" smtClean="0"/>
              <a:t>tupid</a:t>
            </a:r>
            <a:endParaRPr lang="en-US" sz="2400" dirty="0"/>
          </a:p>
        </p:txBody>
      </p:sp>
      <p:pic>
        <p:nvPicPr>
          <p:cNvPr id="140294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0541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2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4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CC0000"/>
                </a:solidFill>
                <a:latin typeface="Gill Sans MT" charset="0"/>
              </a:rPr>
              <a:t>8.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</a:rPr>
              <a:t>5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</a:rPr>
              <a:t>network support for multimedia</a:t>
            </a:r>
            <a:endParaRPr lang="en-US" sz="3200" dirty="0">
              <a:solidFill>
                <a:srgbClr val="CC0000"/>
              </a:solidFill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Network support for multimedia</a:t>
            </a:r>
            <a:endParaRPr lang="en-US" sz="4000" dirty="0">
              <a:latin typeface="Gill Sans MT" charset="0"/>
              <a:cs typeface="+mj-cs"/>
            </a:endParaRPr>
          </a:p>
        </p:txBody>
      </p:sp>
      <p:pic>
        <p:nvPicPr>
          <p:cNvPr id="14438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89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871663"/>
            <a:ext cx="8561388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4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Dimensioning best effort networks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328025" cy="4648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approach: </a:t>
            </a:r>
            <a:r>
              <a:rPr lang="en-US" dirty="0" smtClean="0"/>
              <a:t>deploy enough link capacity so that congestion doesn’t occur, multimedia traffic flows without delay or loss</a:t>
            </a:r>
          </a:p>
          <a:p>
            <a:pPr lvl="1">
              <a:defRPr/>
            </a:pPr>
            <a:r>
              <a:rPr lang="en-US" dirty="0"/>
              <a:t>l</a:t>
            </a:r>
            <a:r>
              <a:rPr lang="en-US" dirty="0" smtClean="0"/>
              <a:t>ow complexity of network mechanisms (use current “best effort” network)</a:t>
            </a:r>
          </a:p>
          <a:p>
            <a:pPr lvl="1">
              <a:defRPr/>
            </a:pPr>
            <a:r>
              <a:rPr lang="en-US" dirty="0"/>
              <a:t>h</a:t>
            </a:r>
            <a:r>
              <a:rPr lang="en-US" dirty="0" smtClean="0"/>
              <a:t>igh bandwidth costs</a:t>
            </a:r>
          </a:p>
          <a:p>
            <a:pPr>
              <a:defRPr/>
            </a:pPr>
            <a:r>
              <a:rPr lang="en-US" dirty="0"/>
              <a:t>c</a:t>
            </a:r>
            <a:r>
              <a:rPr lang="en-US" dirty="0" smtClean="0"/>
              <a:t>hallenges: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n</a:t>
            </a:r>
            <a:r>
              <a:rPr lang="en-US" i="1" dirty="0" smtClean="0">
                <a:solidFill>
                  <a:srgbClr val="000099"/>
                </a:solidFill>
              </a:rPr>
              <a:t>etwork dimensioning: </a:t>
            </a:r>
            <a:r>
              <a:rPr lang="en-US" dirty="0" smtClean="0"/>
              <a:t>how much bandwidth is “enough?”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e</a:t>
            </a:r>
            <a:r>
              <a:rPr lang="en-US" i="1" dirty="0" smtClean="0">
                <a:solidFill>
                  <a:srgbClr val="000099"/>
                </a:solidFill>
              </a:rPr>
              <a:t>stimating network traffic demand: </a:t>
            </a:r>
            <a:r>
              <a:rPr lang="en-US" dirty="0" smtClean="0"/>
              <a:t>needed to determine how much bandwidth is “enough” (for that much traffic)</a:t>
            </a:r>
            <a:endParaRPr lang="en-US" dirty="0"/>
          </a:p>
        </p:txBody>
      </p:sp>
      <p:pic>
        <p:nvPicPr>
          <p:cNvPr id="14643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9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Providing </a:t>
            </a:r>
            <a:r>
              <a:rPr lang="en-US" sz="4000" dirty="0" smtClean="0"/>
              <a:t>multiple classes </a:t>
            </a:r>
            <a:r>
              <a:rPr lang="en-US" sz="4000" dirty="0"/>
              <a:t>of </a:t>
            </a:r>
            <a:r>
              <a:rPr lang="en-US" sz="4000" dirty="0" smtClean="0"/>
              <a:t>service</a:t>
            </a:r>
            <a:endParaRPr lang="en-US" sz="4000" dirty="0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68400"/>
            <a:ext cx="8432800" cy="3444875"/>
          </a:xfrm>
        </p:spPr>
        <p:txBody>
          <a:bodyPr/>
          <a:lstStyle/>
          <a:p>
            <a:pPr marL="282575" indent="-282575">
              <a:defRPr/>
            </a:pPr>
            <a:r>
              <a:rPr lang="en-US" dirty="0"/>
              <a:t>thus far: making the best of best effort service</a:t>
            </a:r>
          </a:p>
          <a:p>
            <a:pPr lvl="1">
              <a:defRPr/>
            </a:pPr>
            <a:r>
              <a:rPr lang="en-US" dirty="0"/>
              <a:t>one-size fits all service model</a:t>
            </a:r>
          </a:p>
          <a:p>
            <a:pPr marL="282575" indent="-282575">
              <a:defRPr/>
            </a:pPr>
            <a:r>
              <a:rPr lang="en-US" dirty="0"/>
              <a:t>alternative: multiple classes of service</a:t>
            </a:r>
          </a:p>
          <a:p>
            <a:pPr lvl="1">
              <a:defRPr/>
            </a:pPr>
            <a:r>
              <a:rPr lang="en-US" dirty="0"/>
              <a:t>partition traffic into classes</a:t>
            </a:r>
          </a:p>
          <a:p>
            <a:pPr lvl="1">
              <a:defRPr/>
            </a:pPr>
            <a:r>
              <a:rPr lang="en-US" dirty="0"/>
              <a:t>network treats different classes of traffic differently (analogy: VIP service </a:t>
            </a:r>
            <a:r>
              <a:rPr lang="en-US" dirty="0" smtClean="0"/>
              <a:t>versus </a:t>
            </a:r>
            <a:r>
              <a:rPr lang="en-US" dirty="0"/>
              <a:t>regular service)</a:t>
            </a:r>
          </a:p>
        </p:txBody>
      </p:sp>
      <p:pic>
        <p:nvPicPr>
          <p:cNvPr id="607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97425"/>
            <a:ext cx="873125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07238" name="Freeform 6"/>
          <p:cNvSpPr>
            <a:spLocks/>
          </p:cNvSpPr>
          <p:nvPr/>
        </p:nvSpPr>
        <p:spPr bwMode="auto">
          <a:xfrm>
            <a:off x="5934075" y="4192588"/>
            <a:ext cx="2847975" cy="1481137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242" name="Freeform 10"/>
          <p:cNvSpPr>
            <a:spLocks/>
          </p:cNvSpPr>
          <p:nvPr/>
        </p:nvSpPr>
        <p:spPr bwMode="auto">
          <a:xfrm>
            <a:off x="6572250" y="4495800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7" name="Freeform 95"/>
          <p:cNvSpPr>
            <a:spLocks/>
          </p:cNvSpPr>
          <p:nvPr/>
        </p:nvSpPr>
        <p:spPr bwMode="auto">
          <a:xfrm>
            <a:off x="7613650" y="4489450"/>
            <a:ext cx="504825" cy="307975"/>
          </a:xfrm>
          <a:custGeom>
            <a:avLst/>
            <a:gdLst>
              <a:gd name="T0" fmla="*/ 0 w 318"/>
              <a:gd name="T1" fmla="*/ 0 h 194"/>
              <a:gd name="T2" fmla="*/ 318 w 318"/>
              <a:gd name="T3" fmla="*/ 194 h 19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8" name="Freeform 96"/>
          <p:cNvSpPr>
            <a:spLocks/>
          </p:cNvSpPr>
          <p:nvPr/>
        </p:nvSpPr>
        <p:spPr bwMode="auto">
          <a:xfrm>
            <a:off x="6548438" y="4881563"/>
            <a:ext cx="481012" cy="238125"/>
          </a:xfrm>
          <a:custGeom>
            <a:avLst/>
            <a:gdLst>
              <a:gd name="T0" fmla="*/ 0 w 294"/>
              <a:gd name="T1" fmla="*/ 0 h 174"/>
              <a:gd name="T2" fmla="*/ 294 w 294"/>
              <a:gd name="T3" fmla="*/ 174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29" name="Freeform 97"/>
          <p:cNvSpPr>
            <a:spLocks/>
          </p:cNvSpPr>
          <p:nvPr/>
        </p:nvSpPr>
        <p:spPr bwMode="auto">
          <a:xfrm>
            <a:off x="7496175" y="4857750"/>
            <a:ext cx="628650" cy="247650"/>
          </a:xfrm>
          <a:custGeom>
            <a:avLst/>
            <a:gdLst>
              <a:gd name="T0" fmla="*/ 0 w 378"/>
              <a:gd name="T1" fmla="*/ 174 h 174"/>
              <a:gd name="T2" fmla="*/ 378 w 378"/>
              <a:gd name="T3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0" name="Freeform 98"/>
          <p:cNvSpPr>
            <a:spLocks/>
          </p:cNvSpPr>
          <p:nvPr/>
        </p:nvSpPr>
        <p:spPr bwMode="auto">
          <a:xfrm>
            <a:off x="8162925" y="4911725"/>
            <a:ext cx="206375" cy="508000"/>
          </a:xfrm>
          <a:custGeom>
            <a:avLst/>
            <a:gdLst>
              <a:gd name="T0" fmla="*/ 0 w 118"/>
              <a:gd name="T1" fmla="*/ 500 h 500"/>
              <a:gd name="T2" fmla="*/ 118 w 118"/>
              <a:gd name="T3" fmla="*/ 0 h 5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1" name="Freeform 99"/>
          <p:cNvSpPr>
            <a:spLocks/>
          </p:cNvSpPr>
          <p:nvPr/>
        </p:nvSpPr>
        <p:spPr bwMode="auto">
          <a:xfrm>
            <a:off x="6927850" y="5445125"/>
            <a:ext cx="736600" cy="74613"/>
          </a:xfrm>
          <a:custGeom>
            <a:avLst/>
            <a:gdLst>
              <a:gd name="T0" fmla="*/ 370 w 370"/>
              <a:gd name="T1" fmla="*/ 32 h 32"/>
              <a:gd name="T2" fmla="*/ 0 w 370"/>
              <a:gd name="T3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2" name="Freeform 100"/>
          <p:cNvSpPr>
            <a:spLocks/>
          </p:cNvSpPr>
          <p:nvPr/>
        </p:nvSpPr>
        <p:spPr bwMode="auto">
          <a:xfrm>
            <a:off x="6391275" y="4905375"/>
            <a:ext cx="193675" cy="425450"/>
          </a:xfrm>
          <a:custGeom>
            <a:avLst/>
            <a:gdLst>
              <a:gd name="T0" fmla="*/ 162 w 176"/>
              <a:gd name="T1" fmla="*/ 408 h 412"/>
              <a:gd name="T2" fmla="*/ 176 w 176"/>
              <a:gd name="T3" fmla="*/ 412 h 412"/>
              <a:gd name="T4" fmla="*/ 0 w 176"/>
              <a:gd name="T5" fmla="*/ 0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3" name="Rectangle 101"/>
          <p:cNvSpPr>
            <a:spLocks noChangeArrowheads="1"/>
          </p:cNvSpPr>
          <p:nvPr/>
        </p:nvSpPr>
        <p:spPr bwMode="auto">
          <a:xfrm>
            <a:off x="4500563" y="4519613"/>
            <a:ext cx="1155700" cy="238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4" name="Rectangle 102"/>
          <p:cNvSpPr>
            <a:spLocks noChangeArrowheads="1"/>
          </p:cNvSpPr>
          <p:nvPr/>
        </p:nvSpPr>
        <p:spPr bwMode="auto">
          <a:xfrm>
            <a:off x="4476750" y="4543425"/>
            <a:ext cx="1147763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5" name="Line 103"/>
          <p:cNvSpPr>
            <a:spLocks noChangeShapeType="1"/>
          </p:cNvSpPr>
          <p:nvPr/>
        </p:nvSpPr>
        <p:spPr bwMode="auto">
          <a:xfrm>
            <a:off x="5502275" y="4675188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39" name="Rectangle 107"/>
          <p:cNvSpPr>
            <a:spLocks noChangeArrowheads="1"/>
          </p:cNvSpPr>
          <p:nvPr/>
        </p:nvSpPr>
        <p:spPr bwMode="auto">
          <a:xfrm>
            <a:off x="5105400" y="4546600"/>
            <a:ext cx="42703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07340" name="Text Box 108"/>
          <p:cNvSpPr txBox="1">
            <a:spLocks noChangeArrowheads="1"/>
          </p:cNvSpPr>
          <p:nvPr/>
        </p:nvSpPr>
        <p:spPr bwMode="auto">
          <a:xfrm>
            <a:off x="5057775" y="4519613"/>
            <a:ext cx="5207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>
                <a:latin typeface="Arial" charset="0"/>
              </a:rPr>
              <a:t>0111</a:t>
            </a:r>
          </a:p>
        </p:txBody>
      </p:sp>
      <p:sp>
        <p:nvSpPr>
          <p:cNvPr id="607342" name="Line 110"/>
          <p:cNvSpPr>
            <a:spLocks noChangeShapeType="1"/>
          </p:cNvSpPr>
          <p:nvPr/>
        </p:nvSpPr>
        <p:spPr bwMode="auto">
          <a:xfrm flipH="1">
            <a:off x="4724400" y="48053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07401" name="Rectangle 169"/>
          <p:cNvSpPr>
            <a:spLocks noChangeArrowheads="1"/>
          </p:cNvSpPr>
          <p:nvPr/>
        </p:nvSpPr>
        <p:spPr bwMode="auto">
          <a:xfrm>
            <a:off x="508000" y="3641725"/>
            <a:ext cx="3536950" cy="293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granularity: differential service among multiple classes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, not among individual connections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</a:rPr>
              <a:t>history: ToS bits</a:t>
            </a:r>
          </a:p>
        </p:txBody>
      </p:sp>
      <p:grpSp>
        <p:nvGrpSpPr>
          <p:cNvPr id="148501" name="Group 332"/>
          <p:cNvGrpSpPr>
            <a:grpSpLocks/>
          </p:cNvGrpSpPr>
          <p:nvPr/>
        </p:nvGrpSpPr>
        <p:grpSpPr bwMode="auto">
          <a:xfrm>
            <a:off x="6992938" y="4394200"/>
            <a:ext cx="636587" cy="230188"/>
            <a:chOff x="2356" y="1300"/>
            <a:chExt cx="555" cy="194"/>
          </a:xfrm>
        </p:grpSpPr>
        <p:sp>
          <p:nvSpPr>
            <p:cNvPr id="148573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4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48575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48576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48579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8580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1" name="Line 330"/>
            <p:cNvSpPr>
              <a:spLocks noChangeShapeType="1"/>
            </p:cNvSpPr>
            <p:nvPr/>
          </p:nvSpPr>
          <p:spPr bwMode="auto">
            <a:xfrm>
              <a:off x="2357" y="1362"/>
              <a:ext cx="0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12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48502" name="Group 11"/>
          <p:cNvGrpSpPr>
            <a:grpSpLocks/>
          </p:cNvGrpSpPr>
          <p:nvPr/>
        </p:nvGrpSpPr>
        <p:grpSpPr bwMode="auto">
          <a:xfrm>
            <a:off x="6078538" y="4670425"/>
            <a:ext cx="501650" cy="233363"/>
            <a:chOff x="3600" y="219"/>
            <a:chExt cx="360" cy="175"/>
          </a:xfrm>
        </p:grpSpPr>
        <p:sp>
          <p:nvSpPr>
            <p:cNvPr id="607244" name="Oval 1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47" name="Rectangle 1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48" name="Oval 1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65" name="Group 1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50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1" name="Line 1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2" name="Line 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66" name="Group 2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54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5" name="Line 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56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3" name="Group 25"/>
          <p:cNvGrpSpPr>
            <a:grpSpLocks/>
          </p:cNvGrpSpPr>
          <p:nvPr/>
        </p:nvGrpSpPr>
        <p:grpSpPr bwMode="auto">
          <a:xfrm>
            <a:off x="6430963" y="5308600"/>
            <a:ext cx="501650" cy="233363"/>
            <a:chOff x="3600" y="219"/>
            <a:chExt cx="360" cy="175"/>
          </a:xfrm>
        </p:grpSpPr>
        <p:sp>
          <p:nvSpPr>
            <p:cNvPr id="607258" name="Oval 2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59" name="Line 2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0" name="Line 2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61" name="Rectangle 2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62" name="Oval 3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52" name="Group 3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64" name="Line 3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5" name="Line 3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6" name="Line 3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53" name="Group 3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68" name="Line 3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69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70" name="Line 3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4" name="Group 53"/>
          <p:cNvGrpSpPr>
            <a:grpSpLocks/>
          </p:cNvGrpSpPr>
          <p:nvPr/>
        </p:nvGrpSpPr>
        <p:grpSpPr bwMode="auto">
          <a:xfrm>
            <a:off x="7027863" y="5030788"/>
            <a:ext cx="500062" cy="233362"/>
            <a:chOff x="3600" y="219"/>
            <a:chExt cx="360" cy="175"/>
          </a:xfrm>
        </p:grpSpPr>
        <p:sp>
          <p:nvSpPr>
            <p:cNvPr id="607286" name="Oval 5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7" name="Line 5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8" name="Line 5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289" name="Rectangle 57"/>
            <p:cNvSpPr>
              <a:spLocks noChangeArrowheads="1"/>
            </p:cNvSpPr>
            <p:nvPr/>
          </p:nvSpPr>
          <p:spPr bwMode="auto">
            <a:xfrm>
              <a:off x="3603" y="289"/>
              <a:ext cx="353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290" name="Oval 5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39" name="Group 5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292" name="Line 6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3" name="Line 6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4" name="Line 6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40" name="Group 6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296" name="Line 6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7" name="Line 6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298" name="Line 6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5" name="Group 67"/>
          <p:cNvGrpSpPr>
            <a:grpSpLocks/>
          </p:cNvGrpSpPr>
          <p:nvPr/>
        </p:nvGrpSpPr>
        <p:grpSpPr bwMode="auto">
          <a:xfrm>
            <a:off x="7662863" y="5327650"/>
            <a:ext cx="501650" cy="233363"/>
            <a:chOff x="3600" y="219"/>
            <a:chExt cx="360" cy="175"/>
          </a:xfrm>
        </p:grpSpPr>
        <p:sp>
          <p:nvSpPr>
            <p:cNvPr id="607300" name="Oval 6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1" name="Line 6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2" name="Line 7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03" name="Rectangle 7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04" name="Oval 7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26" name="Group 7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06" name="Line 7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7" name="Line 7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08" name="Line 7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27" name="Group 7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10" name="Line 7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1" name="Line 7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12" name="Line 8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8506" name="Group 81"/>
          <p:cNvGrpSpPr>
            <a:grpSpLocks/>
          </p:cNvGrpSpPr>
          <p:nvPr/>
        </p:nvGrpSpPr>
        <p:grpSpPr bwMode="auto">
          <a:xfrm>
            <a:off x="8107363" y="4672013"/>
            <a:ext cx="501650" cy="233362"/>
            <a:chOff x="3600" y="219"/>
            <a:chExt cx="360" cy="175"/>
          </a:xfrm>
        </p:grpSpPr>
        <p:sp>
          <p:nvSpPr>
            <p:cNvPr id="607314" name="Oval 8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5" name="Line 8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6" name="Line 8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07317" name="Rectangle 8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607318" name="Oval 8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8513" name="Group 8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07320" name="Line 8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1" name="Line 8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2" name="Line 9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8514" name="Group 9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07324" name="Line 9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5" name="Line 9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07326" name="Line 9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pic>
        <p:nvPicPr>
          <p:cNvPr id="14850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2550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75225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Multimedia: video</a:t>
            </a:r>
            <a:endParaRPr lang="en-US" dirty="0">
              <a:latin typeface="Gill Sans MT" charset="0"/>
              <a:cs typeface="+mj-cs"/>
            </a:endParaRPr>
          </a:p>
        </p:txBody>
      </p:sp>
      <p:pic>
        <p:nvPicPr>
          <p:cNvPr id="26628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974725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0" name="Group 15"/>
          <p:cNvGrpSpPr>
            <a:grpSpLocks/>
          </p:cNvGrpSpPr>
          <p:nvPr/>
        </p:nvGrpSpPr>
        <p:grpSpPr bwMode="auto">
          <a:xfrm>
            <a:off x="5345113" y="295275"/>
            <a:ext cx="3275012" cy="1730375"/>
            <a:chOff x="5345311" y="524250"/>
            <a:chExt cx="3274238" cy="1730242"/>
          </a:xfrm>
        </p:grpSpPr>
        <p:sp>
          <p:nvSpPr>
            <p:cNvPr id="26637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6638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6639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6640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63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Box 17"/>
          <p:cNvSpPr txBox="1">
            <a:spLocks noChangeArrowheads="1"/>
          </p:cNvSpPr>
          <p:nvPr/>
        </p:nvSpPr>
        <p:spPr bwMode="auto">
          <a:xfrm>
            <a:off x="5308600" y="3881438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6633" name="TextBox 23"/>
          <p:cNvSpPr txBox="1">
            <a:spLocks noChangeArrowheads="1"/>
          </p:cNvSpPr>
          <p:nvPr/>
        </p:nvSpPr>
        <p:spPr bwMode="auto">
          <a:xfrm>
            <a:off x="6673850" y="6230938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6634" name="TextBox 26"/>
          <p:cNvSpPr txBox="1">
            <a:spLocks noChangeArrowheads="1"/>
          </p:cNvSpPr>
          <p:nvPr/>
        </p:nvSpPr>
        <p:spPr bwMode="auto">
          <a:xfrm>
            <a:off x="4338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6635" name="Straight Connector 28"/>
          <p:cNvCxnSpPr>
            <a:cxnSpLocks noChangeShapeType="1"/>
          </p:cNvCxnSpPr>
          <p:nvPr/>
        </p:nvCxnSpPr>
        <p:spPr bwMode="auto">
          <a:xfrm>
            <a:off x="6149975" y="4181475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298450" y="1228725"/>
            <a:ext cx="4114800" cy="49085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CBR: (constant bit rate): </a:t>
            </a:r>
            <a:r>
              <a:rPr lang="en-US" sz="2400" i="0" dirty="0" smtClean="0">
                <a:solidFill>
                  <a:srgbClr val="000000"/>
                </a:solidFill>
              </a:rPr>
              <a:t>video encoding rate fixed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VBR:  (variable bit rate): </a:t>
            </a:r>
            <a:r>
              <a:rPr lang="en-US" sz="2400" i="0" dirty="0" smtClean="0">
                <a:solidFill>
                  <a:srgbClr val="000000"/>
                </a:solidFill>
              </a:rPr>
              <a:t>video </a:t>
            </a:r>
            <a:r>
              <a:rPr lang="en-US" sz="2400" i="0" dirty="0" smtClean="0"/>
              <a:t>encoding rate changes as amount of spatial, temporal coding changes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 smtClean="0">
                <a:solidFill>
                  <a:srgbClr val="CC0000"/>
                </a:solidFill>
              </a:rPr>
              <a:t>examples: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 1 (CD-ROM) 1.5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MPEG2 (DVD) 3-6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i="0" dirty="0" smtClean="0"/>
              <a:t>MPEG4 (often used in Internet, &lt; 1 Mbps)</a:t>
            </a:r>
            <a:endParaRPr lang="en-US" i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58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5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112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2674" name="Line 226"/>
          <p:cNvSpPr>
            <a:spLocks noChangeShapeType="1"/>
          </p:cNvSpPr>
          <p:nvPr/>
        </p:nvSpPr>
        <p:spPr bwMode="auto">
          <a:xfrm>
            <a:off x="2109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Multiple classes of service: scenario</a:t>
            </a:r>
          </a:p>
        </p:txBody>
      </p:sp>
      <p:grpSp>
        <p:nvGrpSpPr>
          <p:cNvPr id="149508" name="Group 221"/>
          <p:cNvGrpSpPr>
            <a:grpSpLocks/>
          </p:cNvGrpSpPr>
          <p:nvPr/>
        </p:nvGrpSpPr>
        <p:grpSpPr bwMode="auto">
          <a:xfrm>
            <a:off x="2547938" y="2643188"/>
            <a:ext cx="1319212" cy="795337"/>
            <a:chOff x="1605" y="1665"/>
            <a:chExt cx="556" cy="501"/>
          </a:xfrm>
        </p:grpSpPr>
        <p:sp>
          <p:nvSpPr>
            <p:cNvPr id="232661" name="Freeform 213"/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1" name="Oval 83"/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2" name="Line 8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535" name="Oval 8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49565" name="Group 8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2537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38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39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66" name="Group 9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2541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42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543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2662" name="Oval 214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49509" name="Group 220"/>
          <p:cNvGrpSpPr>
            <a:grpSpLocks/>
          </p:cNvGrpSpPr>
          <p:nvPr/>
        </p:nvGrpSpPr>
        <p:grpSpPr bwMode="auto">
          <a:xfrm>
            <a:off x="2860675" y="3040063"/>
            <a:ext cx="965200" cy="196850"/>
            <a:chOff x="3150" y="1799"/>
            <a:chExt cx="643" cy="204"/>
          </a:xfrm>
        </p:grpSpPr>
        <p:sp>
          <p:nvSpPr>
            <p:cNvPr id="232664" name="Rectangle 216"/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5" name="Rectangle 217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6" name="Rectangle 218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67" name="Rectangle 219"/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2671" name="Line 223"/>
          <p:cNvSpPr>
            <a:spLocks noChangeShapeType="1"/>
          </p:cNvSpPr>
          <p:nvPr/>
        </p:nvSpPr>
        <p:spPr bwMode="auto">
          <a:xfrm flipH="1">
            <a:off x="1814513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2" name="Line 224"/>
          <p:cNvSpPr>
            <a:spLocks noChangeShapeType="1"/>
          </p:cNvSpPr>
          <p:nvPr/>
        </p:nvSpPr>
        <p:spPr bwMode="auto">
          <a:xfrm flipH="1" flipV="1">
            <a:off x="1519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3" name="Line 225"/>
          <p:cNvSpPr>
            <a:spLocks noChangeShapeType="1"/>
          </p:cNvSpPr>
          <p:nvPr/>
        </p:nvSpPr>
        <p:spPr bwMode="auto">
          <a:xfrm flipH="1">
            <a:off x="1970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5" name="Line 227"/>
          <p:cNvSpPr>
            <a:spLocks noChangeShapeType="1"/>
          </p:cNvSpPr>
          <p:nvPr/>
        </p:nvSpPr>
        <p:spPr bwMode="auto">
          <a:xfrm flipH="1">
            <a:off x="6469063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6" name="Line 228"/>
          <p:cNvSpPr>
            <a:spLocks noChangeShapeType="1"/>
          </p:cNvSpPr>
          <p:nvPr/>
        </p:nvSpPr>
        <p:spPr bwMode="auto">
          <a:xfrm flipH="1">
            <a:off x="6484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677" name="Line 229"/>
          <p:cNvSpPr>
            <a:spLocks noChangeShapeType="1"/>
          </p:cNvSpPr>
          <p:nvPr/>
        </p:nvSpPr>
        <p:spPr bwMode="auto">
          <a:xfrm flipH="1" flipV="1">
            <a:off x="7073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49516" name="Group 232"/>
          <p:cNvGrpSpPr>
            <a:grpSpLocks/>
          </p:cNvGrpSpPr>
          <p:nvPr/>
        </p:nvGrpSpPr>
        <p:grpSpPr bwMode="auto">
          <a:xfrm>
            <a:off x="4992688" y="2865438"/>
            <a:ext cx="1247775" cy="417512"/>
            <a:chOff x="3600" y="219"/>
            <a:chExt cx="360" cy="175"/>
          </a:xfrm>
        </p:grpSpPr>
        <p:sp>
          <p:nvSpPr>
            <p:cNvPr id="232681" name="Oval 2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2" name="Line 2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3" name="Line 2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2684" name="Rectangle 2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2685" name="Oval 2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49548" name="Group 2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687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89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49" name="Group 2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691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2693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2694" name="Text Box 246"/>
          <p:cNvSpPr txBox="1">
            <a:spLocks noChangeArrowheads="1"/>
          </p:cNvSpPr>
          <p:nvPr/>
        </p:nvSpPr>
        <p:spPr bwMode="auto">
          <a:xfrm>
            <a:off x="2932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2695" name="Text Box 247"/>
          <p:cNvSpPr txBox="1">
            <a:spLocks noChangeArrowheads="1"/>
          </p:cNvSpPr>
          <p:nvPr/>
        </p:nvSpPr>
        <p:spPr bwMode="auto">
          <a:xfrm>
            <a:off x="5419725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2696" name="Text Box 248"/>
          <p:cNvSpPr txBox="1">
            <a:spLocks noChangeArrowheads="1"/>
          </p:cNvSpPr>
          <p:nvPr/>
        </p:nvSpPr>
        <p:spPr bwMode="auto">
          <a:xfrm>
            <a:off x="876300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H1</a:t>
            </a:r>
          </a:p>
        </p:txBody>
      </p:sp>
      <p:sp>
        <p:nvSpPr>
          <p:cNvPr id="232697" name="Text Box 249"/>
          <p:cNvSpPr txBox="1">
            <a:spLocks noChangeArrowheads="1"/>
          </p:cNvSpPr>
          <p:nvPr/>
        </p:nvSpPr>
        <p:spPr bwMode="auto">
          <a:xfrm>
            <a:off x="493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H2</a:t>
            </a:r>
          </a:p>
        </p:txBody>
      </p:sp>
      <p:sp>
        <p:nvSpPr>
          <p:cNvPr id="232698" name="Text Box 250"/>
          <p:cNvSpPr txBox="1">
            <a:spLocks noChangeArrowheads="1"/>
          </p:cNvSpPr>
          <p:nvPr/>
        </p:nvSpPr>
        <p:spPr bwMode="auto">
          <a:xfrm>
            <a:off x="8061325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H3</a:t>
            </a:r>
          </a:p>
        </p:txBody>
      </p:sp>
      <p:sp>
        <p:nvSpPr>
          <p:cNvPr id="232699" name="Text Box 251"/>
          <p:cNvSpPr txBox="1">
            <a:spLocks noChangeArrowheads="1"/>
          </p:cNvSpPr>
          <p:nvPr/>
        </p:nvSpPr>
        <p:spPr bwMode="auto">
          <a:xfrm>
            <a:off x="7553325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H4</a:t>
            </a:r>
          </a:p>
        </p:txBody>
      </p:sp>
      <p:sp>
        <p:nvSpPr>
          <p:cNvPr id="232700" name="Text Box 252"/>
          <p:cNvSpPr txBox="1">
            <a:spLocks noChangeArrowheads="1"/>
          </p:cNvSpPr>
          <p:nvPr/>
        </p:nvSpPr>
        <p:spPr bwMode="auto">
          <a:xfrm>
            <a:off x="3986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2701" name="Line 253"/>
          <p:cNvSpPr>
            <a:spLocks noChangeShapeType="1"/>
          </p:cNvSpPr>
          <p:nvPr/>
        </p:nvSpPr>
        <p:spPr bwMode="auto">
          <a:xfrm>
            <a:off x="4094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2" name="Line 254"/>
          <p:cNvSpPr>
            <a:spLocks noChangeShapeType="1"/>
          </p:cNvSpPr>
          <p:nvPr/>
        </p:nvSpPr>
        <p:spPr bwMode="auto">
          <a:xfrm flipH="1">
            <a:off x="3305175" y="3190875"/>
            <a:ext cx="393700" cy="506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3" name="Text Box 255"/>
          <p:cNvSpPr txBox="1">
            <a:spLocks noChangeArrowheads="1"/>
          </p:cNvSpPr>
          <p:nvPr/>
        </p:nvSpPr>
        <p:spPr bwMode="auto">
          <a:xfrm>
            <a:off x="2465388" y="3700463"/>
            <a:ext cx="1296987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 output 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interface 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queue</a:t>
            </a:r>
          </a:p>
        </p:txBody>
      </p:sp>
      <p:sp>
        <p:nvSpPr>
          <p:cNvPr id="232704" name="Freeform 256"/>
          <p:cNvSpPr>
            <a:spLocks/>
          </p:cNvSpPr>
          <p:nvPr/>
        </p:nvSpPr>
        <p:spPr bwMode="auto">
          <a:xfrm>
            <a:off x="2039938" y="2068513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2705" name="Freeform 257"/>
          <p:cNvSpPr>
            <a:spLocks/>
          </p:cNvSpPr>
          <p:nvPr/>
        </p:nvSpPr>
        <p:spPr bwMode="auto">
          <a:xfrm>
            <a:off x="1730375" y="3179763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49531" name="Group 542"/>
          <p:cNvGrpSpPr>
            <a:grpSpLocks/>
          </p:cNvGrpSpPr>
          <p:nvPr/>
        </p:nvGrpSpPr>
        <p:grpSpPr bwMode="auto">
          <a:xfrm>
            <a:off x="812800" y="3467100"/>
            <a:ext cx="944563" cy="968375"/>
            <a:chOff x="-44" y="1473"/>
            <a:chExt cx="981" cy="1105"/>
          </a:xfrm>
        </p:grpSpPr>
        <p:pic>
          <p:nvPicPr>
            <p:cNvPr id="1495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2" name="Group 542"/>
          <p:cNvGrpSpPr>
            <a:grpSpLocks/>
          </p:cNvGrpSpPr>
          <p:nvPr/>
        </p:nvGrpSpPr>
        <p:grpSpPr bwMode="auto">
          <a:xfrm>
            <a:off x="1150938" y="1879600"/>
            <a:ext cx="944562" cy="966788"/>
            <a:chOff x="-44" y="1473"/>
            <a:chExt cx="981" cy="1105"/>
          </a:xfrm>
        </p:grpSpPr>
        <p:pic>
          <p:nvPicPr>
            <p:cNvPr id="14953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3" name="Group 542"/>
          <p:cNvGrpSpPr>
            <a:grpSpLocks/>
          </p:cNvGrpSpPr>
          <p:nvPr/>
        </p:nvGrpSpPr>
        <p:grpSpPr bwMode="auto">
          <a:xfrm flipH="1">
            <a:off x="7231063" y="1736725"/>
            <a:ext cx="942975" cy="966788"/>
            <a:chOff x="-44" y="1473"/>
            <a:chExt cx="981" cy="1105"/>
          </a:xfrm>
        </p:grpSpPr>
        <p:pic>
          <p:nvPicPr>
            <p:cNvPr id="14953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4" name="Group 542"/>
          <p:cNvGrpSpPr>
            <a:grpSpLocks/>
          </p:cNvGrpSpPr>
          <p:nvPr/>
        </p:nvGrpSpPr>
        <p:grpSpPr bwMode="auto">
          <a:xfrm flipH="1">
            <a:off x="6783388" y="3386138"/>
            <a:ext cx="944562" cy="968375"/>
            <a:chOff x="-44" y="1473"/>
            <a:chExt cx="981" cy="1105"/>
          </a:xfrm>
        </p:grpSpPr>
        <p:pic>
          <p:nvPicPr>
            <p:cNvPr id="1495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7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39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3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Scenario 1: mixed </a:t>
            </a:r>
            <a:r>
              <a:rPr lang="en-US" sz="4000" dirty="0" smtClean="0"/>
              <a:t>HTTP </a:t>
            </a:r>
            <a:r>
              <a:rPr lang="en-US" sz="4000" dirty="0"/>
              <a:t>and </a:t>
            </a:r>
            <a:r>
              <a:rPr lang="en-US" sz="4000" dirty="0" smtClean="0"/>
              <a:t>VoIP</a:t>
            </a:r>
            <a:endParaRPr lang="en-US" sz="4000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39825"/>
            <a:ext cx="8191500" cy="19637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  <a:r>
              <a:rPr lang="en-US" dirty="0"/>
              <a:t>:  1Mbps </a:t>
            </a:r>
            <a:r>
              <a:rPr lang="en-US" dirty="0" smtClean="0"/>
              <a:t>VoIP, HTTP </a:t>
            </a:r>
            <a:r>
              <a:rPr lang="en-US" dirty="0"/>
              <a:t>share 1.5 Mbps link. </a:t>
            </a:r>
          </a:p>
          <a:p>
            <a:pPr lvl="1">
              <a:defRPr/>
            </a:pPr>
            <a:r>
              <a:rPr lang="en-US" dirty="0" smtClean="0"/>
              <a:t>HTTP bursts can </a:t>
            </a:r>
            <a:r>
              <a:rPr lang="en-US" dirty="0"/>
              <a:t>congest router, cause audio loss</a:t>
            </a:r>
          </a:p>
          <a:p>
            <a:pPr lvl="1">
              <a:defRPr/>
            </a:pPr>
            <a:r>
              <a:rPr lang="en-US" dirty="0"/>
              <a:t>want to give priority to audio over </a:t>
            </a:r>
            <a:r>
              <a:rPr lang="en-US" dirty="0" smtClean="0"/>
              <a:t>HTTP</a:t>
            </a:r>
            <a:endParaRPr lang="en-US" dirty="0"/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1177925" y="5165725"/>
            <a:ext cx="7299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000099"/>
                </a:solidFill>
                <a:latin typeface="Arial"/>
                <a:cs typeface="Arial"/>
              </a:rPr>
              <a:t>packet marking needed for router to distinguish between different classes; and new router policy to treat packets accordingly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1035050" y="4992688"/>
            <a:ext cx="7242175" cy="14446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479" name="Text Box 7"/>
          <p:cNvSpPr txBox="1">
            <a:spLocks noChangeArrowheads="1"/>
          </p:cNvSpPr>
          <p:nvPr/>
        </p:nvSpPr>
        <p:spPr bwMode="auto">
          <a:xfrm>
            <a:off x="1204913" y="4719638"/>
            <a:ext cx="1652587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  <a:cs typeface="Arial"/>
              </a:rPr>
              <a:t>Principle 1</a:t>
            </a:r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2773363" y="346233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1559" name="Group 12"/>
          <p:cNvGrpSpPr>
            <a:grpSpLocks/>
          </p:cNvGrpSpPr>
          <p:nvPr/>
        </p:nvGrpSpPr>
        <p:grpSpPr bwMode="auto">
          <a:xfrm>
            <a:off x="3125788" y="3128963"/>
            <a:ext cx="1058862" cy="552450"/>
            <a:chOff x="1605" y="1665"/>
            <a:chExt cx="556" cy="501"/>
          </a:xfrm>
        </p:grpSpPr>
        <p:sp>
          <p:nvSpPr>
            <p:cNvPr id="233485" name="Freeform 13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6" name="Oval 14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7" name="Line 15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8" name="Line 16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489" name="Oval 1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635" name="Group 1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3491" name="Line 1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2" name="Line 2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3" name="Line 2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1636" name="Group 2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3495" name="Line 23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6" name="Line 24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497" name="Line 2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3498" name="Oval 26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1560" name="Group 27"/>
          <p:cNvGrpSpPr>
            <a:grpSpLocks/>
          </p:cNvGrpSpPr>
          <p:nvPr/>
        </p:nvGrpSpPr>
        <p:grpSpPr bwMode="auto">
          <a:xfrm>
            <a:off x="3376613" y="3405188"/>
            <a:ext cx="774700" cy="136525"/>
            <a:chOff x="3150" y="1799"/>
            <a:chExt cx="643" cy="204"/>
          </a:xfrm>
        </p:grpSpPr>
        <p:sp>
          <p:nvSpPr>
            <p:cNvPr id="233500" name="Rectangle 28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2" name="Rectangle 30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03" name="Rectangle 31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3504" name="Line 32"/>
          <p:cNvSpPr>
            <a:spLocks noChangeShapeType="1"/>
          </p:cNvSpPr>
          <p:nvPr/>
        </p:nvSpPr>
        <p:spPr bwMode="auto">
          <a:xfrm flipH="1">
            <a:off x="2536825" y="29035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5" name="Line 33"/>
          <p:cNvSpPr>
            <a:spLocks noChangeShapeType="1"/>
          </p:cNvSpPr>
          <p:nvPr/>
        </p:nvSpPr>
        <p:spPr bwMode="auto">
          <a:xfrm flipH="1" flipV="1">
            <a:off x="2300288" y="39909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6" name="Line 34"/>
          <p:cNvSpPr>
            <a:spLocks noChangeShapeType="1"/>
          </p:cNvSpPr>
          <p:nvPr/>
        </p:nvSpPr>
        <p:spPr bwMode="auto">
          <a:xfrm flipH="1">
            <a:off x="2662238" y="28940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7" name="Line 35"/>
          <p:cNvSpPr>
            <a:spLocks noChangeShapeType="1"/>
          </p:cNvSpPr>
          <p:nvPr/>
        </p:nvSpPr>
        <p:spPr bwMode="auto">
          <a:xfrm flipH="1">
            <a:off x="6273800" y="28448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8" name="Line 36"/>
          <p:cNvSpPr>
            <a:spLocks noChangeShapeType="1"/>
          </p:cNvSpPr>
          <p:nvPr/>
        </p:nvSpPr>
        <p:spPr bwMode="auto">
          <a:xfrm flipH="1">
            <a:off x="6286500" y="393858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09" name="Line 37"/>
          <p:cNvSpPr>
            <a:spLocks noChangeShapeType="1"/>
          </p:cNvSpPr>
          <p:nvPr/>
        </p:nvSpPr>
        <p:spPr bwMode="auto">
          <a:xfrm flipH="1" flipV="1">
            <a:off x="6759575" y="28448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1567" name="Group 40"/>
          <p:cNvGrpSpPr>
            <a:grpSpLocks/>
          </p:cNvGrpSpPr>
          <p:nvPr/>
        </p:nvGrpSpPr>
        <p:grpSpPr bwMode="auto">
          <a:xfrm>
            <a:off x="5089525" y="3282950"/>
            <a:ext cx="1001713" cy="290513"/>
            <a:chOff x="3600" y="219"/>
            <a:chExt cx="360" cy="175"/>
          </a:xfrm>
        </p:grpSpPr>
        <p:sp>
          <p:nvSpPr>
            <p:cNvPr id="233513" name="Oval 4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4" name="Line 4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5" name="Line 4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3516" name="Rectangle 4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3517" name="Oval 4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618" name="Group 4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3519" name="Line 4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0" name="Line 4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1" name="Line 4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1619" name="Group 5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3523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4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3525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3526" name="Text Box 54"/>
          <p:cNvSpPr txBox="1">
            <a:spLocks noChangeArrowheads="1"/>
          </p:cNvSpPr>
          <p:nvPr/>
        </p:nvSpPr>
        <p:spPr bwMode="auto">
          <a:xfrm>
            <a:off x="3433763" y="27447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3527" name="Text Box 55"/>
          <p:cNvSpPr txBox="1">
            <a:spLocks noChangeArrowheads="1"/>
          </p:cNvSpPr>
          <p:nvPr/>
        </p:nvSpPr>
        <p:spPr bwMode="auto">
          <a:xfrm>
            <a:off x="5430838" y="288925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3536" name="Freeform 64"/>
          <p:cNvSpPr>
            <a:spLocks/>
          </p:cNvSpPr>
          <p:nvPr/>
        </p:nvSpPr>
        <p:spPr bwMode="auto">
          <a:xfrm>
            <a:off x="2717800" y="27289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3537" name="Freeform 65"/>
          <p:cNvSpPr>
            <a:spLocks/>
          </p:cNvSpPr>
          <p:nvPr/>
        </p:nvSpPr>
        <p:spPr bwMode="auto">
          <a:xfrm>
            <a:off x="2468563" y="3502025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1572" name="Object 67"/>
          <p:cNvGraphicFramePr>
            <a:graphicFrameLocks noChangeAspect="1"/>
          </p:cNvGraphicFramePr>
          <p:nvPr/>
        </p:nvGraphicFramePr>
        <p:xfrm>
          <a:off x="2071688" y="2587625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64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587625"/>
                        <a:ext cx="681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3" name="Object 68"/>
          <p:cNvGraphicFramePr>
            <a:graphicFrameLocks noChangeAspect="1"/>
          </p:cNvGraphicFramePr>
          <p:nvPr/>
        </p:nvGraphicFramePr>
        <p:xfrm>
          <a:off x="6921500" y="255746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265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2557463"/>
                        <a:ext cx="6810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1576" name="Picture 15" descr="underline_base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7985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1577" name="Group 542"/>
          <p:cNvGrpSpPr>
            <a:grpSpLocks/>
          </p:cNvGrpSpPr>
          <p:nvPr/>
        </p:nvGrpSpPr>
        <p:grpSpPr bwMode="auto">
          <a:xfrm>
            <a:off x="1527175" y="3452813"/>
            <a:ext cx="942975" cy="968375"/>
            <a:chOff x="-44" y="1473"/>
            <a:chExt cx="981" cy="1105"/>
          </a:xfrm>
        </p:grpSpPr>
        <p:pic>
          <p:nvPicPr>
            <p:cNvPr id="15161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61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1578" name="Group 249"/>
          <p:cNvGrpSpPr>
            <a:grpSpLocks/>
          </p:cNvGrpSpPr>
          <p:nvPr/>
        </p:nvGrpSpPr>
        <p:grpSpPr bwMode="auto">
          <a:xfrm>
            <a:off x="6602413" y="3619500"/>
            <a:ext cx="363537" cy="688975"/>
            <a:chOff x="4140" y="429"/>
            <a:chExt cx="1425" cy="2396"/>
          </a:xfrm>
        </p:grpSpPr>
        <p:sp>
          <p:nvSpPr>
            <p:cNvPr id="15157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8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58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Rectangle 254"/>
            <p:cNvSpPr>
              <a:spLocks noChangeArrowheads="1"/>
            </p:cNvSpPr>
            <p:nvPr/>
          </p:nvSpPr>
          <p:spPr bwMode="auto">
            <a:xfrm>
              <a:off x="4215" y="694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" name="AutoShape 256"/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57"/>
              <p:cNvSpPr>
                <a:spLocks noChangeArrowheads="1"/>
              </p:cNvSpPr>
              <p:nvPr/>
            </p:nvSpPr>
            <p:spPr bwMode="auto">
              <a:xfrm>
                <a:off x="631" y="2582"/>
                <a:ext cx="691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1" name="Rectangle 258"/>
            <p:cNvSpPr>
              <a:spLocks noChangeArrowheads="1"/>
            </p:cNvSpPr>
            <p:nvPr/>
          </p:nvSpPr>
          <p:spPr bwMode="auto">
            <a:xfrm>
              <a:off x="4227" y="1020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" name="AutoShape 260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2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4" name="AutoShape 261"/>
              <p:cNvSpPr>
                <a:spLocks noChangeArrowheads="1"/>
              </p:cNvSpPr>
              <p:nvPr/>
            </p:nvSpPr>
            <p:spPr bwMode="auto">
              <a:xfrm>
                <a:off x="633" y="2583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3" name="Rectangle 262"/>
            <p:cNvSpPr>
              <a:spLocks noChangeArrowheads="1"/>
            </p:cNvSpPr>
            <p:nvPr/>
          </p:nvSpPr>
          <p:spPr bwMode="auto">
            <a:xfrm>
              <a:off x="4215" y="1356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74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158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2" name="AutoShape 266"/>
              <p:cNvSpPr>
                <a:spLocks noChangeArrowheads="1"/>
              </p:cNvSpPr>
              <p:nvPr/>
            </p:nvSpPr>
            <p:spPr bwMode="auto">
              <a:xfrm>
                <a:off x="632" y="2583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159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159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" name="AutoShape 269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0" name="AutoShape 270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8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8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9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59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Oval 274"/>
            <p:cNvSpPr>
              <a:spLocks noChangeArrowheads="1"/>
            </p:cNvSpPr>
            <p:nvPr/>
          </p:nvSpPr>
          <p:spPr bwMode="auto">
            <a:xfrm>
              <a:off x="5515" y="2610"/>
              <a:ext cx="50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159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4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5" name="Oval 278"/>
            <p:cNvSpPr>
              <a:spLocks noChangeArrowheads="1"/>
            </p:cNvSpPr>
            <p:nvPr/>
          </p:nvSpPr>
          <p:spPr bwMode="auto">
            <a:xfrm>
              <a:off x="4308" y="2383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6" name="Oval 279"/>
            <p:cNvSpPr>
              <a:spLocks noChangeArrowheads="1"/>
            </p:cNvSpPr>
            <p:nvPr/>
          </p:nvSpPr>
          <p:spPr bwMode="auto">
            <a:xfrm>
              <a:off x="4488" y="2383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87" name="Oval 280"/>
            <p:cNvSpPr>
              <a:spLocks noChangeArrowheads="1"/>
            </p:cNvSpPr>
            <p:nvPr/>
          </p:nvSpPr>
          <p:spPr bwMode="auto">
            <a:xfrm>
              <a:off x="4663" y="2378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8" name="Rectangle 281"/>
            <p:cNvSpPr>
              <a:spLocks noChangeArrowheads="1"/>
            </p:cNvSpPr>
            <p:nvPr/>
          </p:nvSpPr>
          <p:spPr bwMode="auto">
            <a:xfrm>
              <a:off x="5061" y="1837"/>
              <a:ext cx="87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9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9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3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</a:t>
            </a:r>
            <a:r>
              <a:rPr lang="en-US" sz="4000" dirty="0" smtClean="0"/>
              <a:t>guarantees </a:t>
            </a:r>
            <a:r>
              <a:rPr lang="en-US" sz="4000" dirty="0"/>
              <a:t>(more)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1193800"/>
            <a:ext cx="8159750" cy="1812925"/>
          </a:xfrm>
        </p:spPr>
        <p:txBody>
          <a:bodyPr/>
          <a:lstStyle/>
          <a:p>
            <a:pPr>
              <a:defRPr/>
            </a:pPr>
            <a:r>
              <a:rPr lang="en-US" dirty="0"/>
              <a:t>what if applications misbehave </a:t>
            </a:r>
            <a:r>
              <a:rPr lang="en-US" dirty="0" smtClean="0"/>
              <a:t>(VoIP </a:t>
            </a:r>
            <a:r>
              <a:rPr lang="en-US" dirty="0"/>
              <a:t>sends higher than declared rate)</a:t>
            </a:r>
          </a:p>
          <a:p>
            <a:pPr lvl="1">
              <a:defRPr/>
            </a:pPr>
            <a:r>
              <a:rPr lang="en-US" dirty="0"/>
              <a:t>policing: force source adherence to bandwidth allocations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m</a:t>
            </a:r>
            <a:r>
              <a:rPr lang="en-US" i="1" dirty="0" smtClean="0">
                <a:solidFill>
                  <a:srgbClr val="000099"/>
                </a:solidFill>
              </a:rPr>
              <a:t>arking</a:t>
            </a:r>
            <a:r>
              <a:rPr lang="en-US" dirty="0" smtClean="0"/>
              <a:t>, </a:t>
            </a:r>
            <a:r>
              <a:rPr lang="en-US" i="1" dirty="0" smtClean="0">
                <a:solidFill>
                  <a:srgbClr val="000099"/>
                </a:solidFill>
              </a:rPr>
              <a:t>policing</a:t>
            </a:r>
            <a:r>
              <a:rPr lang="en-US" dirty="0" smtClean="0"/>
              <a:t> </a:t>
            </a:r>
            <a:r>
              <a:rPr lang="en-US" dirty="0"/>
              <a:t>at network </a:t>
            </a:r>
            <a:r>
              <a:rPr lang="en-US" dirty="0" smtClean="0"/>
              <a:t>edge</a:t>
            </a:r>
            <a:endParaRPr lang="en-US" sz="2000" dirty="0"/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>
            <a:off x="955675" y="5794375"/>
            <a:ext cx="7650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i="0" dirty="0">
                <a:solidFill>
                  <a:srgbClr val="000099"/>
                </a:solidFill>
                <a:latin typeface="+mn-lt"/>
              </a:rPr>
              <a:t>provide protection (isolation) for one class from others</a:t>
            </a:r>
            <a:endParaRPr lang="en-US" sz="2000" b="1" i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677863" y="5646738"/>
            <a:ext cx="7670800" cy="7635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887413" y="5384800"/>
            <a:ext cx="1651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2</a:t>
            </a:r>
          </a:p>
        </p:txBody>
      </p:sp>
      <p:sp>
        <p:nvSpPr>
          <p:cNvPr id="234505" name="Line 9"/>
          <p:cNvSpPr>
            <a:spLocks noChangeShapeType="1"/>
          </p:cNvSpPr>
          <p:nvPr/>
        </p:nvSpPr>
        <p:spPr bwMode="auto">
          <a:xfrm>
            <a:off x="2951163" y="4078288"/>
            <a:ext cx="3716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07" name="Group 11"/>
          <p:cNvGrpSpPr>
            <a:grpSpLocks/>
          </p:cNvGrpSpPr>
          <p:nvPr/>
        </p:nvGrpSpPr>
        <p:grpSpPr bwMode="auto">
          <a:xfrm>
            <a:off x="3303588" y="3744913"/>
            <a:ext cx="1058862" cy="552450"/>
            <a:chOff x="1605" y="1665"/>
            <a:chExt cx="556" cy="501"/>
          </a:xfrm>
        </p:grpSpPr>
        <p:sp>
          <p:nvSpPr>
            <p:cNvPr id="234508" name="Freeform 12"/>
            <p:cNvSpPr>
              <a:spLocks/>
            </p:cNvSpPr>
            <p:nvPr/>
          </p:nvSpPr>
          <p:spPr bwMode="auto">
            <a:xfrm>
              <a:off x="1605" y="1738"/>
              <a:ext cx="556" cy="242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09" name="Oval 13"/>
            <p:cNvSpPr>
              <a:spLocks noChangeArrowheads="1"/>
            </p:cNvSpPr>
            <p:nvPr/>
          </p:nvSpPr>
          <p:spPr bwMode="auto">
            <a:xfrm>
              <a:off x="1610" y="1784"/>
              <a:ext cx="548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2160" y="1738"/>
              <a:ext cx="0" cy="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12" name="Oval 16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90" name="Group 17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5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6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691" name="Group 21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4518" name="Line 2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19" name="Line 23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20" name="Line 2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234521" name="Oval 25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3608" name="Group 26"/>
          <p:cNvGrpSpPr>
            <a:grpSpLocks/>
          </p:cNvGrpSpPr>
          <p:nvPr/>
        </p:nvGrpSpPr>
        <p:grpSpPr bwMode="auto">
          <a:xfrm>
            <a:off x="3554413" y="4021138"/>
            <a:ext cx="774700" cy="136525"/>
            <a:chOff x="3150" y="1799"/>
            <a:chExt cx="643" cy="204"/>
          </a:xfrm>
        </p:grpSpPr>
        <p:sp>
          <p:nvSpPr>
            <p:cNvPr id="234523" name="Rectangle 27"/>
            <p:cNvSpPr>
              <a:spLocks noChangeArrowheads="1"/>
            </p:cNvSpPr>
            <p:nvPr/>
          </p:nvSpPr>
          <p:spPr bwMode="auto">
            <a:xfrm>
              <a:off x="3634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4" name="Rectangle 28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3150" y="1799"/>
              <a:ext cx="159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4527" name="Line 31"/>
          <p:cNvSpPr>
            <a:spLocks noChangeShapeType="1"/>
          </p:cNvSpPr>
          <p:nvPr/>
        </p:nvSpPr>
        <p:spPr bwMode="auto">
          <a:xfrm flipH="1">
            <a:off x="2714625" y="351948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28" name="Line 32"/>
          <p:cNvSpPr>
            <a:spLocks noChangeShapeType="1"/>
          </p:cNvSpPr>
          <p:nvPr/>
        </p:nvSpPr>
        <p:spPr bwMode="auto">
          <a:xfrm flipH="1" flipV="1">
            <a:off x="2478088" y="460692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29" name="Line 33"/>
          <p:cNvSpPr>
            <a:spLocks noChangeShapeType="1"/>
          </p:cNvSpPr>
          <p:nvPr/>
        </p:nvSpPr>
        <p:spPr bwMode="auto">
          <a:xfrm flipH="1">
            <a:off x="2840038" y="350996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0" name="Line 34"/>
          <p:cNvSpPr>
            <a:spLocks noChangeShapeType="1"/>
          </p:cNvSpPr>
          <p:nvPr/>
        </p:nvSpPr>
        <p:spPr bwMode="auto">
          <a:xfrm flipH="1">
            <a:off x="6451600" y="346075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1" name="Line 35"/>
          <p:cNvSpPr>
            <a:spLocks noChangeShapeType="1"/>
          </p:cNvSpPr>
          <p:nvPr/>
        </p:nvSpPr>
        <p:spPr bwMode="auto">
          <a:xfrm flipH="1">
            <a:off x="6464300" y="4554538"/>
            <a:ext cx="373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32" name="Line 36"/>
          <p:cNvSpPr>
            <a:spLocks noChangeShapeType="1"/>
          </p:cNvSpPr>
          <p:nvPr/>
        </p:nvSpPr>
        <p:spPr bwMode="auto">
          <a:xfrm flipH="1" flipV="1">
            <a:off x="6937375" y="346075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15" name="Group 37"/>
          <p:cNvGrpSpPr>
            <a:grpSpLocks/>
          </p:cNvGrpSpPr>
          <p:nvPr/>
        </p:nvGrpSpPr>
        <p:grpSpPr bwMode="auto">
          <a:xfrm>
            <a:off x="5267325" y="3898900"/>
            <a:ext cx="1001713" cy="290513"/>
            <a:chOff x="3600" y="219"/>
            <a:chExt cx="360" cy="175"/>
          </a:xfrm>
        </p:grpSpPr>
        <p:sp>
          <p:nvSpPr>
            <p:cNvPr id="234534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5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6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4538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73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4540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1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2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3674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4544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5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4546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4547" name="Text Box 51"/>
          <p:cNvSpPr txBox="1">
            <a:spLocks noChangeArrowheads="1"/>
          </p:cNvSpPr>
          <p:nvPr/>
        </p:nvSpPr>
        <p:spPr bwMode="auto">
          <a:xfrm>
            <a:off x="3611563" y="3417888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4548" name="Text Box 52"/>
          <p:cNvSpPr txBox="1">
            <a:spLocks noChangeArrowheads="1"/>
          </p:cNvSpPr>
          <p:nvPr/>
        </p:nvSpPr>
        <p:spPr bwMode="auto">
          <a:xfrm>
            <a:off x="5608638" y="35052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4549" name="Freeform 53"/>
          <p:cNvSpPr>
            <a:spLocks/>
          </p:cNvSpPr>
          <p:nvPr/>
        </p:nvSpPr>
        <p:spPr bwMode="auto">
          <a:xfrm>
            <a:off x="2895600" y="334486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0" name="Freeform 54"/>
          <p:cNvSpPr>
            <a:spLocks/>
          </p:cNvSpPr>
          <p:nvPr/>
        </p:nvSpPr>
        <p:spPr bwMode="auto">
          <a:xfrm>
            <a:off x="2646363" y="4117975"/>
            <a:ext cx="4078287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3620" name="Object 56"/>
          <p:cNvGraphicFramePr>
            <a:graphicFrameLocks noChangeAspect="1"/>
          </p:cNvGraphicFramePr>
          <p:nvPr/>
        </p:nvGraphicFramePr>
        <p:xfrm>
          <a:off x="2249488" y="3203575"/>
          <a:ext cx="6810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12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3203575"/>
                        <a:ext cx="6810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1" name="Object 57"/>
          <p:cNvGraphicFramePr>
            <a:graphicFrameLocks noChangeAspect="1"/>
          </p:cNvGraphicFramePr>
          <p:nvPr/>
        </p:nvGraphicFramePr>
        <p:xfrm>
          <a:off x="7099300" y="3173413"/>
          <a:ext cx="68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13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3173413"/>
                        <a:ext cx="6810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54" name="Oval 58"/>
          <p:cNvSpPr>
            <a:spLocks noChangeArrowheads="1"/>
          </p:cNvSpPr>
          <p:nvPr/>
        </p:nvSpPr>
        <p:spPr bwMode="auto">
          <a:xfrm>
            <a:off x="2990850" y="3432175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5" name="Oval 59"/>
          <p:cNvSpPr>
            <a:spLocks noChangeArrowheads="1"/>
          </p:cNvSpPr>
          <p:nvPr/>
        </p:nvSpPr>
        <p:spPr bwMode="auto">
          <a:xfrm>
            <a:off x="2678113" y="4160838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4010025" y="4222750"/>
            <a:ext cx="1600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1362075" y="3052763"/>
            <a:ext cx="9429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2514600" y="4876800"/>
            <a:ext cx="33655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packet marking and policing</a:t>
            </a:r>
          </a:p>
        </p:txBody>
      </p:sp>
      <p:sp>
        <p:nvSpPr>
          <p:cNvPr id="234559" name="Line 63"/>
          <p:cNvSpPr>
            <a:spLocks noChangeShapeType="1"/>
          </p:cNvSpPr>
          <p:nvPr/>
        </p:nvSpPr>
        <p:spPr bwMode="auto">
          <a:xfrm>
            <a:off x="3216275" y="3614738"/>
            <a:ext cx="422275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4560" name="Line 64"/>
          <p:cNvSpPr>
            <a:spLocks noChangeShapeType="1"/>
          </p:cNvSpPr>
          <p:nvPr/>
        </p:nvSpPr>
        <p:spPr bwMode="auto">
          <a:xfrm flipH="1" flipV="1">
            <a:off x="2879725" y="4344988"/>
            <a:ext cx="758825" cy="63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3631" name="Group 542"/>
          <p:cNvGrpSpPr>
            <a:grpSpLocks/>
          </p:cNvGrpSpPr>
          <p:nvPr/>
        </p:nvGrpSpPr>
        <p:grpSpPr bwMode="auto">
          <a:xfrm>
            <a:off x="1641475" y="4181475"/>
            <a:ext cx="985838" cy="895350"/>
            <a:chOff x="-44" y="1473"/>
            <a:chExt cx="981" cy="1105"/>
          </a:xfrm>
        </p:grpSpPr>
        <p:pic>
          <p:nvPicPr>
            <p:cNvPr id="153666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67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3632" name="Group 249"/>
          <p:cNvGrpSpPr>
            <a:grpSpLocks/>
          </p:cNvGrpSpPr>
          <p:nvPr/>
        </p:nvGrpSpPr>
        <p:grpSpPr bwMode="auto">
          <a:xfrm>
            <a:off x="6759575" y="4276725"/>
            <a:ext cx="363538" cy="687388"/>
            <a:chOff x="4140" y="429"/>
            <a:chExt cx="1425" cy="2396"/>
          </a:xfrm>
        </p:grpSpPr>
        <p:sp>
          <p:nvSpPr>
            <p:cNvPr id="15363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3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3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39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1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6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41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9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8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79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364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7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364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364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5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83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4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64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365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9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0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1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2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3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pic>
        <p:nvPicPr>
          <p:cNvPr id="153633" name="Picture 6" descr="underline_bas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13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12144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allocating </a:t>
            </a:r>
            <a:r>
              <a:rPr lang="en-US" i="1" dirty="0"/>
              <a:t>fixed </a:t>
            </a:r>
            <a:r>
              <a:rPr lang="en-US" dirty="0"/>
              <a:t>(non-sharable) bandwidth to flow: </a:t>
            </a:r>
            <a:r>
              <a:rPr lang="en-US" i="1" dirty="0"/>
              <a:t>inefficient</a:t>
            </a:r>
            <a:r>
              <a:rPr lang="en-US" dirty="0"/>
              <a:t> use of bandwidth if flows </a:t>
            </a:r>
            <a:r>
              <a:rPr lang="en-US" dirty="0" smtClean="0"/>
              <a:t>doesn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use its allocation</a:t>
            </a:r>
            <a:endParaRPr lang="en-US" b="1" dirty="0"/>
          </a:p>
        </p:txBody>
      </p:sp>
      <p:sp>
        <p:nvSpPr>
          <p:cNvPr id="235525" name="Text Box 5"/>
          <p:cNvSpPr txBox="1">
            <a:spLocks noChangeArrowheads="1"/>
          </p:cNvSpPr>
          <p:nvPr/>
        </p:nvSpPr>
        <p:spPr bwMode="auto">
          <a:xfrm>
            <a:off x="926270" y="5379227"/>
            <a:ext cx="6773862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+mn-lt"/>
              </a:rPr>
              <a:t>while providing isolation, it is desirable to use </a:t>
            </a:r>
          </a:p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+mn-lt"/>
              </a:rPr>
              <a:t>resources as efficiently as possible</a:t>
            </a:r>
            <a:endParaRPr lang="en-US" sz="2800" b="1" i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861182" y="5234764"/>
            <a:ext cx="6959600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1092957" y="4972827"/>
            <a:ext cx="1652588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3</a:t>
            </a:r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3016250" y="38179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2" name="Freeform 12"/>
          <p:cNvSpPr>
            <a:spLocks/>
          </p:cNvSpPr>
          <p:nvPr/>
        </p:nvSpPr>
        <p:spPr bwMode="auto">
          <a:xfrm>
            <a:off x="3368675" y="34512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3" name="Oval 13"/>
          <p:cNvSpPr>
            <a:spLocks noChangeArrowheads="1"/>
          </p:cNvSpPr>
          <p:nvPr/>
        </p:nvSpPr>
        <p:spPr bwMode="auto">
          <a:xfrm>
            <a:off x="3378200" y="3502025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3381375" y="34782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>
            <a:off x="4425950" y="3451225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36" name="Oval 16"/>
          <p:cNvSpPr>
            <a:spLocks noChangeArrowheads="1"/>
          </p:cNvSpPr>
          <p:nvPr/>
        </p:nvSpPr>
        <p:spPr bwMode="auto">
          <a:xfrm>
            <a:off x="3359150" y="3370263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5659" name="Group 17"/>
          <p:cNvGrpSpPr>
            <a:grpSpLocks/>
          </p:cNvGrpSpPr>
          <p:nvPr/>
        </p:nvGrpSpPr>
        <p:grpSpPr bwMode="auto">
          <a:xfrm>
            <a:off x="3625850" y="3408363"/>
            <a:ext cx="517525" cy="101600"/>
            <a:chOff x="2848" y="848"/>
            <a:chExt cx="140" cy="98"/>
          </a:xfrm>
        </p:grpSpPr>
        <p:sp>
          <p:nvSpPr>
            <p:cNvPr id="235538" name="Line 1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0" name="Line 2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55660" name="Group 21"/>
          <p:cNvGrpSpPr>
            <a:grpSpLocks/>
          </p:cNvGrpSpPr>
          <p:nvPr/>
        </p:nvGrpSpPr>
        <p:grpSpPr bwMode="auto">
          <a:xfrm flipV="1">
            <a:off x="3625850" y="3408363"/>
            <a:ext cx="517525" cy="101600"/>
            <a:chOff x="2848" y="848"/>
            <a:chExt cx="140" cy="98"/>
          </a:xfrm>
        </p:grpSpPr>
        <p:sp>
          <p:nvSpPr>
            <p:cNvPr id="235542" name="Line 22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3" name="Line 23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44" name="Line 24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35545" name="Oval 25"/>
          <p:cNvSpPr>
            <a:spLocks noChangeArrowheads="1"/>
          </p:cNvSpPr>
          <p:nvPr/>
        </p:nvSpPr>
        <p:spPr bwMode="auto">
          <a:xfrm>
            <a:off x="3376613" y="3843338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 flipH="1">
            <a:off x="2779713" y="32591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2" name="Line 32"/>
          <p:cNvSpPr>
            <a:spLocks noChangeShapeType="1"/>
          </p:cNvSpPr>
          <p:nvPr/>
        </p:nvSpPr>
        <p:spPr bwMode="auto">
          <a:xfrm flipH="1" flipV="1">
            <a:off x="2543175" y="43465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3" name="Line 33"/>
          <p:cNvSpPr>
            <a:spLocks noChangeShapeType="1"/>
          </p:cNvSpPr>
          <p:nvPr/>
        </p:nvSpPr>
        <p:spPr bwMode="auto">
          <a:xfrm flipH="1">
            <a:off x="2905125" y="32496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4" name="Line 34"/>
          <p:cNvSpPr>
            <a:spLocks noChangeShapeType="1"/>
          </p:cNvSpPr>
          <p:nvPr/>
        </p:nvSpPr>
        <p:spPr bwMode="auto">
          <a:xfrm flipH="1">
            <a:off x="6516688" y="32004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5" name="Line 35"/>
          <p:cNvSpPr>
            <a:spLocks noChangeShapeType="1"/>
          </p:cNvSpPr>
          <p:nvPr/>
        </p:nvSpPr>
        <p:spPr bwMode="auto">
          <a:xfrm flipH="1">
            <a:off x="6529388" y="42941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56" name="Line 36"/>
          <p:cNvSpPr>
            <a:spLocks noChangeShapeType="1"/>
          </p:cNvSpPr>
          <p:nvPr/>
        </p:nvSpPr>
        <p:spPr bwMode="auto">
          <a:xfrm flipH="1" flipV="1">
            <a:off x="7002463" y="32004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55668" name="Group 37"/>
          <p:cNvGrpSpPr>
            <a:grpSpLocks/>
          </p:cNvGrpSpPr>
          <p:nvPr/>
        </p:nvGrpSpPr>
        <p:grpSpPr bwMode="auto">
          <a:xfrm>
            <a:off x="5332413" y="3638550"/>
            <a:ext cx="1001712" cy="290513"/>
            <a:chOff x="3600" y="219"/>
            <a:chExt cx="360" cy="175"/>
          </a:xfrm>
        </p:grpSpPr>
        <p:sp>
          <p:nvSpPr>
            <p:cNvPr id="235558" name="Oval 38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59" name="Line 3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60" name="Line 4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35562" name="Oval 4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32" name="Group 4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5564" name="Line 4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5" name="Line 4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6" name="Line 4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55733" name="Group 4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5568" name="Line 4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69" name="Line 4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235570" name="Line 5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5571" name="Text Box 51"/>
          <p:cNvSpPr txBox="1">
            <a:spLocks noChangeArrowheads="1"/>
          </p:cNvSpPr>
          <p:nvPr/>
        </p:nvSpPr>
        <p:spPr bwMode="auto">
          <a:xfrm>
            <a:off x="3676650" y="30432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235572" name="Text Box 52"/>
          <p:cNvSpPr txBox="1">
            <a:spLocks noChangeArrowheads="1"/>
          </p:cNvSpPr>
          <p:nvPr/>
        </p:nvSpPr>
        <p:spPr bwMode="auto">
          <a:xfrm>
            <a:off x="5673725" y="32448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235573" name="Freeform 53"/>
          <p:cNvSpPr>
            <a:spLocks/>
          </p:cNvSpPr>
          <p:nvPr/>
        </p:nvSpPr>
        <p:spPr bwMode="auto">
          <a:xfrm>
            <a:off x="2960688" y="30845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74" name="Freeform 54"/>
          <p:cNvSpPr>
            <a:spLocks/>
          </p:cNvSpPr>
          <p:nvPr/>
        </p:nvSpPr>
        <p:spPr bwMode="auto">
          <a:xfrm>
            <a:off x="2711450" y="3857625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55673" name="Object 56"/>
          <p:cNvGraphicFramePr>
            <a:graphicFrameLocks noChangeAspect="1"/>
          </p:cNvGraphicFramePr>
          <p:nvPr/>
        </p:nvGraphicFramePr>
        <p:xfrm>
          <a:off x="2314575" y="2943225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60" name="Clip" r:id="rId4" imgW="682368" imgH="480541" progId="MS_ClipArt_Gallery.2">
                  <p:embed/>
                </p:oleObj>
              </mc:Choice>
              <mc:Fallback>
                <p:oleObj name="Clip" r:id="rId4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943225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74" name="Object 57"/>
          <p:cNvGraphicFramePr>
            <a:graphicFrameLocks noChangeAspect="1"/>
          </p:cNvGraphicFramePr>
          <p:nvPr/>
        </p:nvGraphicFramePr>
        <p:xfrm>
          <a:off x="7164388" y="29130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61" name="Clip" r:id="rId6" imgW="682368" imgH="480541" progId="MS_ClipArt_Gallery.2">
                  <p:embed/>
                </p:oleObj>
              </mc:Choice>
              <mc:Fallback>
                <p:oleObj name="Clip" r:id="rId6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9130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8" name="Oval 58"/>
          <p:cNvSpPr>
            <a:spLocks noChangeArrowheads="1"/>
          </p:cNvSpPr>
          <p:nvPr/>
        </p:nvSpPr>
        <p:spPr bwMode="auto">
          <a:xfrm>
            <a:off x="3055938" y="3171825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79" name="Oval 59"/>
          <p:cNvSpPr>
            <a:spLocks noChangeArrowheads="1"/>
          </p:cNvSpPr>
          <p:nvPr/>
        </p:nvSpPr>
        <p:spPr bwMode="auto">
          <a:xfrm>
            <a:off x="2743200" y="3900488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80" name="Text Box 60"/>
          <p:cNvSpPr txBox="1">
            <a:spLocks noChangeArrowheads="1"/>
          </p:cNvSpPr>
          <p:nvPr/>
        </p:nvSpPr>
        <p:spPr bwMode="auto">
          <a:xfrm>
            <a:off x="4075113" y="3962400"/>
            <a:ext cx="1574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5581" name="Text Box 61"/>
          <p:cNvSpPr txBox="1">
            <a:spLocks noChangeArrowheads="1"/>
          </p:cNvSpPr>
          <p:nvPr/>
        </p:nvSpPr>
        <p:spPr bwMode="auto">
          <a:xfrm>
            <a:off x="1427163" y="2792413"/>
            <a:ext cx="9334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4006850" y="37893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3813175" y="37893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0" name="Rectangle 70"/>
          <p:cNvSpPr>
            <a:spLocks noChangeArrowheads="1"/>
          </p:cNvSpPr>
          <p:nvPr/>
        </p:nvSpPr>
        <p:spPr bwMode="auto">
          <a:xfrm>
            <a:off x="4006850" y="36353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1" name="Rectangle 71"/>
          <p:cNvSpPr>
            <a:spLocks noChangeArrowheads="1"/>
          </p:cNvSpPr>
          <p:nvPr/>
        </p:nvSpPr>
        <p:spPr bwMode="auto">
          <a:xfrm>
            <a:off x="3813175" y="36353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2" name="Text Box 72"/>
          <p:cNvSpPr txBox="1">
            <a:spLocks noChangeArrowheads="1"/>
          </p:cNvSpPr>
          <p:nvPr/>
        </p:nvSpPr>
        <p:spPr bwMode="auto">
          <a:xfrm>
            <a:off x="4386263" y="2746375"/>
            <a:ext cx="21177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/>
                <a:cs typeface="Arial"/>
              </a:rPr>
              <a:t>1 Mbps logical link</a:t>
            </a:r>
          </a:p>
        </p:txBody>
      </p:sp>
      <p:sp>
        <p:nvSpPr>
          <p:cNvPr id="235593" name="Line 73"/>
          <p:cNvSpPr>
            <a:spLocks noChangeShapeType="1"/>
          </p:cNvSpPr>
          <p:nvPr/>
        </p:nvSpPr>
        <p:spPr bwMode="auto">
          <a:xfrm flipH="1">
            <a:off x="4116388" y="2973388"/>
            <a:ext cx="330200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35594" name="Text Box 74"/>
          <p:cNvSpPr txBox="1">
            <a:spLocks noChangeArrowheads="1"/>
          </p:cNvSpPr>
          <p:nvPr/>
        </p:nvSpPr>
        <p:spPr bwMode="auto">
          <a:xfrm>
            <a:off x="3127375" y="4587875"/>
            <a:ext cx="23526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FF0000"/>
                </a:solidFill>
                <a:latin typeface="Arial"/>
                <a:cs typeface="Arial"/>
              </a:rPr>
              <a:t>0.5 Mbps logical link</a:t>
            </a:r>
          </a:p>
        </p:txBody>
      </p:sp>
      <p:sp>
        <p:nvSpPr>
          <p:cNvPr id="235595" name="Line 75"/>
          <p:cNvSpPr>
            <a:spLocks noChangeShapeType="1"/>
          </p:cNvSpPr>
          <p:nvPr/>
        </p:nvSpPr>
        <p:spPr bwMode="auto">
          <a:xfrm flipH="1">
            <a:off x="3849688" y="3940175"/>
            <a:ext cx="2667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8428038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Principles for QOS </a:t>
            </a:r>
            <a:r>
              <a:rPr lang="en-US" sz="4000" dirty="0" smtClean="0"/>
              <a:t>guarantees </a:t>
            </a:r>
            <a:r>
              <a:rPr lang="en-US" sz="4000" dirty="0"/>
              <a:t>(more)</a:t>
            </a:r>
          </a:p>
        </p:txBody>
      </p:sp>
      <p:pic>
        <p:nvPicPr>
          <p:cNvPr id="155690" name="Picture 6" descr="underline_bas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3" y="806450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5691" name="Group 542"/>
          <p:cNvGrpSpPr>
            <a:grpSpLocks/>
          </p:cNvGrpSpPr>
          <p:nvPr/>
        </p:nvGrpSpPr>
        <p:grpSpPr bwMode="auto">
          <a:xfrm>
            <a:off x="1641475" y="3938588"/>
            <a:ext cx="985838" cy="895350"/>
            <a:chOff x="-44" y="1473"/>
            <a:chExt cx="981" cy="1105"/>
          </a:xfrm>
        </p:grpSpPr>
        <p:pic>
          <p:nvPicPr>
            <p:cNvPr id="15572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72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5692" name="Group 249"/>
          <p:cNvGrpSpPr>
            <a:grpSpLocks/>
          </p:cNvGrpSpPr>
          <p:nvPr/>
        </p:nvGrpSpPr>
        <p:grpSpPr bwMode="auto">
          <a:xfrm>
            <a:off x="6759575" y="4033838"/>
            <a:ext cx="363538" cy="687387"/>
            <a:chOff x="4140" y="429"/>
            <a:chExt cx="1425" cy="2396"/>
          </a:xfrm>
        </p:grpSpPr>
        <p:sp>
          <p:nvSpPr>
            <p:cNvPr id="155693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695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696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Rectangle 254"/>
            <p:cNvSpPr>
              <a:spLocks noChangeArrowheads="1"/>
            </p:cNvSpPr>
            <p:nvPr/>
          </p:nvSpPr>
          <p:spPr bwMode="auto">
            <a:xfrm>
              <a:off x="4215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69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2" name="AutoShape 257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7" name="Rectangle 258"/>
            <p:cNvSpPr>
              <a:spLocks noChangeArrowheads="1"/>
            </p:cNvSpPr>
            <p:nvPr/>
          </p:nvSpPr>
          <p:spPr bwMode="auto">
            <a:xfrm>
              <a:off x="4227" y="1021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00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" name="AutoShape 260"/>
              <p:cNvSpPr>
                <a:spLocks noChangeArrowheads="1"/>
              </p:cNvSpPr>
              <p:nvPr/>
            </p:nvSpPr>
            <p:spPr bwMode="auto">
              <a:xfrm>
                <a:off x="618" y="2567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100" name="AutoShape 261"/>
              <p:cNvSpPr>
                <a:spLocks noChangeArrowheads="1"/>
              </p:cNvSpPr>
              <p:nvPr/>
            </p:nvSpPr>
            <p:spPr bwMode="auto">
              <a:xfrm>
                <a:off x="633" y="2585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79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80" name="Rectangle 263"/>
            <p:cNvSpPr>
              <a:spLocks noChangeArrowheads="1"/>
            </p:cNvSpPr>
            <p:nvPr/>
          </p:nvSpPr>
          <p:spPr bwMode="auto">
            <a:xfrm>
              <a:off x="4227" y="1657"/>
              <a:ext cx="597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5570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" name="AutoShape 265"/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1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8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155704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570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" name="AutoShape 269"/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96" name="AutoShape 270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8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8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707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708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Oval 274"/>
            <p:cNvSpPr>
              <a:spLocks noChangeArrowheads="1"/>
            </p:cNvSpPr>
            <p:nvPr/>
          </p:nvSpPr>
          <p:spPr bwMode="auto">
            <a:xfrm>
              <a:off x="5515" y="2615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55710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0" name="AutoShape 277"/>
            <p:cNvSpPr>
              <a:spLocks noChangeArrowheads="1"/>
            </p:cNvSpPr>
            <p:nvPr/>
          </p:nvSpPr>
          <p:spPr bwMode="auto">
            <a:xfrm>
              <a:off x="4202" y="2709"/>
              <a:ext cx="107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1" name="Oval 278"/>
            <p:cNvSpPr>
              <a:spLocks noChangeArrowheads="1"/>
            </p:cNvSpPr>
            <p:nvPr/>
          </p:nvSpPr>
          <p:spPr bwMode="auto">
            <a:xfrm>
              <a:off x="4308" y="2382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2" name="Oval 279"/>
            <p:cNvSpPr>
              <a:spLocks noChangeArrowheads="1"/>
            </p:cNvSpPr>
            <p:nvPr/>
          </p:nvSpPr>
          <p:spPr bwMode="auto">
            <a:xfrm>
              <a:off x="4488" y="2382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i="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93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94" name="Rectangle 281"/>
            <p:cNvSpPr>
              <a:spLocks noChangeArrowheads="1"/>
            </p:cNvSpPr>
            <p:nvPr/>
          </p:nvSpPr>
          <p:spPr bwMode="auto">
            <a:xfrm>
              <a:off x="5061" y="1835"/>
              <a:ext cx="87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10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Scheduling </a:t>
            </a:r>
            <a:r>
              <a:rPr lang="en-US" sz="4000" dirty="0" smtClean="0"/>
              <a:t>and policing mechanisms</a:t>
            </a:r>
            <a:endParaRPr lang="en-US" sz="4000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262938" cy="3582988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packet scheduling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choose next </a:t>
            </a:r>
            <a:r>
              <a:rPr lang="en-US" dirty="0" smtClean="0"/>
              <a:t>queued packet </a:t>
            </a:r>
            <a:r>
              <a:rPr lang="en-US" dirty="0"/>
              <a:t>to send on </a:t>
            </a:r>
            <a:r>
              <a:rPr lang="en-US" dirty="0" smtClean="0"/>
              <a:t>outgoing link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previously covered in Chapter 4:</a:t>
            </a:r>
          </a:p>
          <a:p>
            <a:pPr lvl="1">
              <a:defRPr/>
            </a:pPr>
            <a:r>
              <a:rPr lang="en-US" sz="2800" dirty="0" smtClean="0"/>
              <a:t>FCFS: first come first served</a:t>
            </a:r>
          </a:p>
          <a:p>
            <a:pPr lvl="1">
              <a:defRPr/>
            </a:pPr>
            <a:r>
              <a:rPr lang="en-US" sz="2800" dirty="0" smtClean="0"/>
              <a:t>simply multi-class priority</a:t>
            </a:r>
          </a:p>
          <a:p>
            <a:pPr lvl="1">
              <a:defRPr/>
            </a:pPr>
            <a:r>
              <a:rPr lang="en-US" sz="2800" dirty="0"/>
              <a:t>r</a:t>
            </a:r>
            <a:r>
              <a:rPr lang="en-US" sz="2800" dirty="0" smtClean="0"/>
              <a:t>ound robin</a:t>
            </a:r>
          </a:p>
          <a:p>
            <a:pPr lvl="1">
              <a:defRPr/>
            </a:pPr>
            <a:r>
              <a:rPr lang="en-US" sz="2800" dirty="0" smtClean="0"/>
              <a:t>weighted fair queueing (WFQ)</a:t>
            </a:r>
            <a:endParaRPr lang="en-US" sz="2800" dirty="0"/>
          </a:p>
        </p:txBody>
      </p:sp>
      <p:pic>
        <p:nvPicPr>
          <p:cNvPr id="15770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826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120102" y="2046667"/>
            <a:ext cx="4235450" cy="1123950"/>
            <a:chOff x="2532063" y="5103813"/>
            <a:chExt cx="4235450" cy="1123950"/>
          </a:xfrm>
        </p:grpSpPr>
        <p:grpSp>
          <p:nvGrpSpPr>
            <p:cNvPr id="157702" name="Group 25"/>
            <p:cNvGrpSpPr>
              <a:grpSpLocks/>
            </p:cNvGrpSpPr>
            <p:nvPr/>
          </p:nvGrpSpPr>
          <p:grpSpPr bwMode="auto">
            <a:xfrm>
              <a:off x="3771900" y="5132388"/>
              <a:ext cx="939800" cy="565150"/>
              <a:chOff x="1670312" y="2562997"/>
              <a:chExt cx="940317" cy="565219"/>
            </a:xfrm>
          </p:grpSpPr>
          <p:grpSp>
            <p:nvGrpSpPr>
              <p:cNvPr id="157711" name="Group 28"/>
              <p:cNvGrpSpPr>
                <a:grpSpLocks/>
              </p:cNvGrpSpPr>
              <p:nvPr/>
            </p:nvGrpSpPr>
            <p:grpSpPr bwMode="auto">
              <a:xfrm>
                <a:off x="1670312" y="2562997"/>
                <a:ext cx="929822" cy="565219"/>
                <a:chOff x="1670312" y="2562997"/>
                <a:chExt cx="929822" cy="565219"/>
              </a:xfrm>
            </p:grpSpPr>
            <p:sp>
              <p:nvSpPr>
                <p:cNvPr id="157713" name="Rectangle 30"/>
                <p:cNvSpPr>
                  <a:spLocks noChangeArrowheads="1"/>
                </p:cNvSpPr>
                <p:nvPr/>
              </p:nvSpPr>
              <p:spPr bwMode="auto">
                <a:xfrm>
                  <a:off x="1670312" y="2562997"/>
                  <a:ext cx="929822" cy="56315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cxnSp>
              <p:nvCxnSpPr>
                <p:cNvPr id="157714" name="Straight Connector 31"/>
                <p:cNvCxnSpPr>
                  <a:cxnSpLocks noChangeShapeType="1"/>
                </p:cNvCxnSpPr>
                <p:nvPr/>
              </p:nvCxnSpPr>
              <p:spPr bwMode="auto">
                <a:xfrm flipH="1">
                  <a:off x="1786358" y="256753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5" name="Straight Connector 32"/>
                <p:cNvCxnSpPr>
                  <a:cxnSpLocks noChangeShapeType="1"/>
                </p:cNvCxnSpPr>
                <p:nvPr/>
              </p:nvCxnSpPr>
              <p:spPr bwMode="auto">
                <a:xfrm flipH="1">
                  <a:off x="1911544" y="2566974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6" name="Straight Connector 33"/>
                <p:cNvCxnSpPr>
                  <a:cxnSpLocks noChangeShapeType="1"/>
                </p:cNvCxnSpPr>
                <p:nvPr/>
              </p:nvCxnSpPr>
              <p:spPr bwMode="auto">
                <a:xfrm flipH="1">
                  <a:off x="2027659" y="257032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7" name="Straight Connector 3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134843" y="2564600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8" name="Straight Connector 3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244397" y="2566693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19" name="Straight Connector 36"/>
                <p:cNvCxnSpPr>
                  <a:cxnSpLocks noChangeShapeType="1"/>
                </p:cNvCxnSpPr>
                <p:nvPr/>
              </p:nvCxnSpPr>
              <p:spPr bwMode="auto">
                <a:xfrm flipH="1">
                  <a:off x="2365675" y="2568786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720" name="Straight Connector 37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83045" y="2566971"/>
                  <a:ext cx="4536" cy="55789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57712" name="Rectangle 29"/>
              <p:cNvSpPr>
                <a:spLocks noChangeArrowheads="1"/>
              </p:cNvSpPr>
              <p:nvPr/>
            </p:nvSpPr>
            <p:spPr bwMode="auto">
              <a:xfrm>
                <a:off x="1916862" y="2571262"/>
                <a:ext cx="693767" cy="547076"/>
              </a:xfrm>
              <a:prstGeom prst="rect">
                <a:avLst/>
              </a:prstGeom>
              <a:solidFill>
                <a:srgbClr val="000099">
                  <a:alpha val="7097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7703" name="Oval 27"/>
            <p:cNvSpPr>
              <a:spLocks noChangeArrowheads="1"/>
            </p:cNvSpPr>
            <p:nvPr/>
          </p:nvSpPr>
          <p:spPr bwMode="auto">
            <a:xfrm>
              <a:off x="4799013" y="5103813"/>
              <a:ext cx="631825" cy="6286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57704" name="Straight Arrow Connector 11"/>
            <p:cNvCxnSpPr>
              <a:cxnSpLocks noChangeShapeType="1"/>
            </p:cNvCxnSpPr>
            <p:nvPr/>
          </p:nvCxnSpPr>
          <p:spPr bwMode="auto">
            <a:xfrm>
              <a:off x="2532063" y="5414963"/>
              <a:ext cx="1054100" cy="0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5" name="TextBox 17"/>
            <p:cNvSpPr txBox="1">
              <a:spLocks noChangeArrowheads="1"/>
            </p:cNvSpPr>
            <p:nvPr/>
          </p:nvSpPr>
          <p:spPr bwMode="auto">
            <a:xfrm>
              <a:off x="3514725" y="5699125"/>
              <a:ext cx="12731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queue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(waiting area)</a:t>
              </a:r>
            </a:p>
          </p:txBody>
        </p:sp>
        <p:sp>
          <p:nvSpPr>
            <p:cNvPr id="157706" name="TextBox 18"/>
            <p:cNvSpPr txBox="1">
              <a:spLocks noChangeArrowheads="1"/>
            </p:cNvSpPr>
            <p:nvPr/>
          </p:nvSpPr>
          <p:spPr bwMode="auto">
            <a:xfrm>
              <a:off x="2673350" y="5459413"/>
              <a:ext cx="763588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arrivals</a:t>
              </a:r>
            </a:p>
          </p:txBody>
        </p:sp>
        <p:cxnSp>
          <p:nvCxnSpPr>
            <p:cNvPr id="157707" name="Straight Arrow Connector 20"/>
            <p:cNvCxnSpPr>
              <a:cxnSpLocks noChangeShapeType="1"/>
            </p:cNvCxnSpPr>
            <p:nvPr/>
          </p:nvCxnSpPr>
          <p:spPr bwMode="auto">
            <a:xfrm>
              <a:off x="5632450" y="5400675"/>
              <a:ext cx="906463" cy="4763"/>
            </a:xfrm>
            <a:prstGeom prst="straightConnector1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7708" name="TextBox 22"/>
            <p:cNvSpPr txBox="1">
              <a:spLocks noChangeArrowheads="1"/>
            </p:cNvSpPr>
            <p:nvPr/>
          </p:nvSpPr>
          <p:spPr bwMode="auto">
            <a:xfrm>
              <a:off x="5724525" y="5508625"/>
              <a:ext cx="1042988" cy="522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packet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departures</a:t>
              </a:r>
            </a:p>
          </p:txBody>
        </p:sp>
        <p:sp>
          <p:nvSpPr>
            <p:cNvPr id="157709" name="TextBox 23"/>
            <p:cNvSpPr txBox="1">
              <a:spLocks noChangeArrowheads="1"/>
            </p:cNvSpPr>
            <p:nvPr/>
          </p:nvSpPr>
          <p:spPr bwMode="auto">
            <a:xfrm>
              <a:off x="4714875" y="5703888"/>
              <a:ext cx="8524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link</a:t>
              </a:r>
            </a:p>
            <a:p>
              <a:pPr algn="ctr"/>
              <a:r>
                <a:rPr lang="en-US" sz="1400" i="0" dirty="0">
                  <a:latin typeface="Arial" charset="0"/>
                  <a:cs typeface="Arial" charset="0"/>
                </a:rPr>
                <a:t> (server)</a:t>
              </a:r>
            </a:p>
          </p:txBody>
        </p:sp>
        <p:cxnSp>
          <p:nvCxnSpPr>
            <p:cNvPr id="157710" name="Straight Arrow Connector 52"/>
            <p:cNvCxnSpPr>
              <a:cxnSpLocks noChangeShapeType="1"/>
              <a:stCxn id="157712" idx="3"/>
              <a:endCxn id="157703" idx="2"/>
            </p:cNvCxnSpPr>
            <p:nvPr/>
          </p:nvCxnSpPr>
          <p:spPr bwMode="auto">
            <a:xfrm>
              <a:off x="4711700" y="5414963"/>
              <a:ext cx="87313" cy="31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3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Policing </a:t>
            </a:r>
            <a:r>
              <a:rPr lang="en-US" dirty="0" smtClean="0"/>
              <a:t>mechanisms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8253412" cy="27940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goal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limit traffic to not exceed declared parameters</a:t>
            </a:r>
          </a:p>
          <a:p>
            <a:pPr>
              <a:buFont typeface="Wingdings" charset="0"/>
              <a:buNone/>
              <a:defRPr/>
            </a:pPr>
            <a:r>
              <a:rPr lang="en-US" dirty="0"/>
              <a:t>Three common-used criteria: </a:t>
            </a:r>
          </a:p>
          <a:p>
            <a:pPr>
              <a:defRPr/>
            </a:pPr>
            <a:r>
              <a:rPr lang="en-US" i="1" dirty="0" smtClean="0">
                <a:solidFill>
                  <a:srgbClr val="000099"/>
                </a:solidFill>
              </a:rPr>
              <a:t>(long </a:t>
            </a:r>
            <a:r>
              <a:rPr lang="en-US" i="1" dirty="0">
                <a:solidFill>
                  <a:srgbClr val="000099"/>
                </a:solidFill>
              </a:rPr>
              <a:t>term) </a:t>
            </a:r>
            <a:r>
              <a:rPr lang="en-US" i="1" dirty="0" smtClean="0">
                <a:solidFill>
                  <a:srgbClr val="000099"/>
                </a:solidFill>
              </a:rPr>
              <a:t>average rate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how many pkts can be sent per unit time (in the long run)</a:t>
            </a:r>
          </a:p>
          <a:p>
            <a:pPr lvl="1">
              <a:defRPr/>
            </a:pPr>
            <a:r>
              <a:rPr lang="en-US" dirty="0"/>
              <a:t>crucial question: what is the interval length: 100 packets per sec or 6000 packets per min </a:t>
            </a:r>
            <a:r>
              <a:rPr lang="en-US" dirty="0" smtClean="0"/>
              <a:t>have </a:t>
            </a:r>
            <a:r>
              <a:rPr lang="en-US" dirty="0"/>
              <a:t>same average!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p</a:t>
            </a:r>
            <a:r>
              <a:rPr lang="en-US" i="1" dirty="0" smtClean="0">
                <a:solidFill>
                  <a:srgbClr val="000099"/>
                </a:solidFill>
              </a:rPr>
              <a:t>eak rate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dirty="0"/>
              <a:t> e.g., 6000 pkts per </a:t>
            </a:r>
            <a:r>
              <a:rPr lang="en-US" dirty="0" smtClean="0"/>
              <a:t>min </a:t>
            </a:r>
            <a:r>
              <a:rPr lang="en-US" dirty="0"/>
              <a:t>(ppm) avg.; 1500 ppm peak rate</a:t>
            </a:r>
          </a:p>
          <a:p>
            <a:pPr>
              <a:defRPr/>
            </a:pPr>
            <a:r>
              <a:rPr lang="en-US" i="1" dirty="0" smtClean="0">
                <a:solidFill>
                  <a:srgbClr val="000099"/>
                </a:solidFill>
              </a:rPr>
              <a:t>(max</a:t>
            </a:r>
            <a:r>
              <a:rPr lang="en-US" i="1" dirty="0">
                <a:solidFill>
                  <a:srgbClr val="000099"/>
                </a:solidFill>
              </a:rPr>
              <a:t>.) </a:t>
            </a:r>
            <a:r>
              <a:rPr lang="en-US" i="1" dirty="0" smtClean="0">
                <a:solidFill>
                  <a:srgbClr val="000099"/>
                </a:solidFill>
              </a:rPr>
              <a:t>burst size</a:t>
            </a:r>
            <a:r>
              <a:rPr lang="en-US" i="1" dirty="0">
                <a:solidFill>
                  <a:srgbClr val="000099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max number </a:t>
            </a:r>
            <a:r>
              <a:rPr lang="en-US" dirty="0"/>
              <a:t>of pkts sent consecutively (with no intervening idle)</a:t>
            </a:r>
          </a:p>
        </p:txBody>
      </p:sp>
      <p:pic>
        <p:nvPicPr>
          <p:cNvPr id="165893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5407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938"/>
            <a:ext cx="7915275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Policing m</a:t>
            </a:r>
            <a:r>
              <a:rPr lang="en-US" sz="4000" dirty="0" smtClean="0"/>
              <a:t>echanisms: implementation</a:t>
            </a:r>
            <a:endParaRPr lang="en-US" sz="4000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043863" cy="52451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</a:t>
            </a:r>
            <a:r>
              <a:rPr lang="en-US" i="1" dirty="0" smtClean="0">
                <a:solidFill>
                  <a:srgbClr val="CC0000"/>
                </a:solidFill>
              </a:rPr>
              <a:t>oken bucket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limit input to specified </a:t>
            </a:r>
            <a:r>
              <a:rPr lang="en-US" i="1" dirty="0" smtClean="0">
                <a:solidFill>
                  <a:srgbClr val="000099"/>
                </a:solidFill>
              </a:rPr>
              <a:t>burst size </a:t>
            </a:r>
            <a:r>
              <a:rPr lang="en-US" dirty="0"/>
              <a:t>and </a:t>
            </a:r>
            <a:r>
              <a:rPr lang="en-US" i="1" dirty="0" smtClean="0">
                <a:solidFill>
                  <a:srgbClr val="000099"/>
                </a:solidFill>
              </a:rPr>
              <a:t>average rate </a:t>
            </a:r>
            <a:endParaRPr lang="en-US" i="1" dirty="0">
              <a:solidFill>
                <a:srgbClr val="000099"/>
              </a:solidFill>
            </a:endParaRPr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bucket can hold b tokens</a:t>
            </a:r>
          </a:p>
          <a:p>
            <a:pPr>
              <a:defRPr/>
            </a:pPr>
            <a:r>
              <a:rPr lang="en-US" dirty="0"/>
              <a:t>tokens generated at rate </a:t>
            </a:r>
            <a:r>
              <a:rPr lang="en-US" i="1" dirty="0"/>
              <a:t>r token/sec</a:t>
            </a:r>
            <a:r>
              <a:rPr lang="en-US" dirty="0"/>
              <a:t> unless bucket full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over interval of length t: number of packets admitted less than or equal to  (r t + b</a:t>
            </a:r>
            <a:r>
              <a:rPr lang="en-US" i="1" dirty="0" smtClean="0">
                <a:solidFill>
                  <a:srgbClr val="CC0000"/>
                </a:solidFill>
              </a:rPr>
              <a:t>)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67939" name="Picture 4" descr="667 Token bu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8" y="1965325"/>
            <a:ext cx="4746625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2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83026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6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2211388" y="4568825"/>
            <a:ext cx="1538287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169986" name="Rectangle 14"/>
          <p:cNvSpPr>
            <a:spLocks noChangeArrowheads="1"/>
          </p:cNvSpPr>
          <p:nvPr/>
        </p:nvSpPr>
        <p:spPr bwMode="auto">
          <a:xfrm rot="-5401360">
            <a:off x="3261519" y="4423569"/>
            <a:ext cx="157162" cy="2921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i="0" dirty="0">
              <a:latin typeface="Arial" charset="0"/>
              <a:cs typeface="Arial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Policing </a:t>
            </a:r>
            <a:r>
              <a:rPr lang="en-US" dirty="0" smtClean="0"/>
              <a:t>and QoS guarantees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447800"/>
            <a:ext cx="8021637" cy="1981200"/>
          </a:xfrm>
        </p:spPr>
        <p:txBody>
          <a:bodyPr/>
          <a:lstStyle/>
          <a:p>
            <a:pPr>
              <a:defRPr/>
            </a:pPr>
            <a:r>
              <a:rPr lang="en-US" dirty="0"/>
              <a:t>token bucket, WFQ combine to provide guaranteed upper bound on delay, i.e., </a:t>
            </a:r>
            <a:r>
              <a:rPr lang="en-US" i="1" dirty="0">
                <a:solidFill>
                  <a:srgbClr val="CC0000"/>
                </a:solidFill>
              </a:rPr>
              <a:t>QoS guarantee!</a:t>
            </a:r>
          </a:p>
        </p:txBody>
      </p:sp>
      <p:pic>
        <p:nvPicPr>
          <p:cNvPr id="169989" name="Picture 4" descr="668 WFQ_and_tok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2862263"/>
            <a:ext cx="3744913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3" name="Line 7"/>
          <p:cNvSpPr>
            <a:spLocks noChangeShapeType="1"/>
          </p:cNvSpPr>
          <p:nvPr/>
        </p:nvSpPr>
        <p:spPr bwMode="auto">
          <a:xfrm>
            <a:off x="1597025" y="3770313"/>
            <a:ext cx="619125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4" name="Line 8"/>
          <p:cNvSpPr>
            <a:spLocks noChangeShapeType="1"/>
          </p:cNvSpPr>
          <p:nvPr/>
        </p:nvSpPr>
        <p:spPr bwMode="auto">
          <a:xfrm>
            <a:off x="2216150" y="4411663"/>
            <a:ext cx="1538288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1717675" y="4556125"/>
            <a:ext cx="498475" cy="895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3021013" y="4718050"/>
            <a:ext cx="7826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i="0" dirty="0">
                <a:latin typeface="Arial"/>
                <a:cs typeface="Arial"/>
              </a:rPr>
              <a:t>WFQ </a:t>
            </a: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3394075" y="4475163"/>
            <a:ext cx="1116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 rot="16198640">
            <a:off x="3252787" y="4246563"/>
            <a:ext cx="155575" cy="2921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1" name="Line 15"/>
          <p:cNvSpPr>
            <a:spLocks noChangeShapeType="1"/>
          </p:cNvSpPr>
          <p:nvPr/>
        </p:nvSpPr>
        <p:spPr bwMode="auto">
          <a:xfrm rot="16198640">
            <a:off x="3078957" y="4490244"/>
            <a:ext cx="34131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 rot="16198640">
            <a:off x="3130550" y="4481513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 rot="16198640">
            <a:off x="3187700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 rot="16198640">
            <a:off x="3241675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2000250" y="3049588"/>
            <a:ext cx="1470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0" dirty="0">
                <a:latin typeface="Arial"/>
                <a:cs typeface="Arial"/>
              </a:rPr>
              <a:t>token rate, r</a:t>
            </a:r>
            <a:endParaRPr lang="en-US" sz="2400" i="0" dirty="0">
              <a:latin typeface="Arial"/>
              <a:cs typeface="Arial"/>
            </a:endParaRPr>
          </a:p>
        </p:txBody>
      </p:sp>
      <p:sp>
        <p:nvSpPr>
          <p:cNvPr id="244770" name="Rectangle 34"/>
          <p:cNvSpPr>
            <a:spLocks noChangeArrowheads="1"/>
          </p:cNvSpPr>
          <p:nvPr/>
        </p:nvSpPr>
        <p:spPr bwMode="auto">
          <a:xfrm>
            <a:off x="3178175" y="4303713"/>
            <a:ext cx="319088" cy="361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71" name="Line 35"/>
          <p:cNvSpPr>
            <a:spLocks noChangeShapeType="1"/>
          </p:cNvSpPr>
          <p:nvPr/>
        </p:nvSpPr>
        <p:spPr bwMode="auto">
          <a:xfrm>
            <a:off x="3167063" y="4473575"/>
            <a:ext cx="309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70003" name="Group 36"/>
          <p:cNvGrpSpPr>
            <a:grpSpLocks/>
          </p:cNvGrpSpPr>
          <p:nvPr/>
        </p:nvGrpSpPr>
        <p:grpSpPr bwMode="auto">
          <a:xfrm>
            <a:off x="1803400" y="3244850"/>
            <a:ext cx="258763" cy="333375"/>
            <a:chOff x="3438" y="1764"/>
            <a:chExt cx="180" cy="221"/>
          </a:xfrm>
        </p:grpSpPr>
        <p:sp>
          <p:nvSpPr>
            <p:cNvPr id="244773" name="Oval 37"/>
            <p:cNvSpPr>
              <a:spLocks noChangeArrowheads="1"/>
            </p:cNvSpPr>
            <p:nvPr/>
          </p:nvSpPr>
          <p:spPr bwMode="auto">
            <a:xfrm>
              <a:off x="3438" y="1938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74" name="Oval 38"/>
            <p:cNvSpPr>
              <a:spLocks noChangeArrowheads="1"/>
            </p:cNvSpPr>
            <p:nvPr/>
          </p:nvSpPr>
          <p:spPr bwMode="auto">
            <a:xfrm>
              <a:off x="3492" y="1764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75" name="Freeform 39"/>
            <p:cNvSpPr>
              <a:spLocks/>
            </p:cNvSpPr>
            <p:nvPr/>
          </p:nvSpPr>
          <p:spPr bwMode="auto">
            <a:xfrm>
              <a:off x="3504" y="1776"/>
              <a:ext cx="114" cy="180"/>
            </a:xfrm>
            <a:custGeom>
              <a:avLst/>
              <a:gdLst>
                <a:gd name="T0" fmla="*/ 114 w 114"/>
                <a:gd name="T1" fmla="*/ 0 h 180"/>
                <a:gd name="T2" fmla="*/ 24 w 114"/>
                <a:gd name="T3" fmla="*/ 96 h 180"/>
                <a:gd name="T4" fmla="*/ 0 w 114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180">
                  <a:moveTo>
                    <a:pt x="114" y="0"/>
                  </a:moveTo>
                  <a:lnTo>
                    <a:pt x="24" y="96"/>
                  </a:lnTo>
                  <a:lnTo>
                    <a:pt x="0" y="18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44776" name="Text Box 40"/>
          <p:cNvSpPr txBox="1">
            <a:spLocks noChangeArrowheads="1"/>
          </p:cNvSpPr>
          <p:nvPr/>
        </p:nvSpPr>
        <p:spPr bwMode="auto">
          <a:xfrm>
            <a:off x="1957388" y="3800475"/>
            <a:ext cx="15954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i="0" dirty="0">
                <a:latin typeface="Arial"/>
                <a:cs typeface="Arial"/>
              </a:rPr>
              <a:t>bucket size, b</a:t>
            </a:r>
            <a:endParaRPr lang="en-US" sz="2000" i="0" dirty="0">
              <a:latin typeface="Arial"/>
              <a:cs typeface="Arial"/>
            </a:endParaRPr>
          </a:p>
        </p:txBody>
      </p:sp>
      <p:sp>
        <p:nvSpPr>
          <p:cNvPr id="244777" name="Text Box 41"/>
          <p:cNvSpPr txBox="1">
            <a:spLocks noChangeArrowheads="1"/>
          </p:cNvSpPr>
          <p:nvPr/>
        </p:nvSpPr>
        <p:spPr bwMode="auto">
          <a:xfrm>
            <a:off x="3684588" y="4121150"/>
            <a:ext cx="1120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per-flow</a:t>
            </a:r>
          </a:p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rate, R</a:t>
            </a:r>
            <a:endParaRPr lang="en-US" sz="2400" i="0" dirty="0">
              <a:latin typeface="Arial"/>
              <a:cs typeface="Arial"/>
            </a:endParaRPr>
          </a:p>
        </p:txBody>
      </p:sp>
      <p:grpSp>
        <p:nvGrpSpPr>
          <p:cNvPr id="170006" name="Group 42"/>
          <p:cNvGrpSpPr>
            <a:grpSpLocks/>
          </p:cNvGrpSpPr>
          <p:nvPr/>
        </p:nvGrpSpPr>
        <p:grpSpPr bwMode="auto">
          <a:xfrm>
            <a:off x="2632075" y="5397500"/>
            <a:ext cx="1395413" cy="542925"/>
            <a:chOff x="3374" y="3569"/>
            <a:chExt cx="975" cy="360"/>
          </a:xfrm>
        </p:grpSpPr>
        <p:sp>
          <p:nvSpPr>
            <p:cNvPr id="244779" name="Text Box 43"/>
            <p:cNvSpPr txBox="1">
              <a:spLocks noChangeArrowheads="1"/>
            </p:cNvSpPr>
            <p:nvPr/>
          </p:nvSpPr>
          <p:spPr bwMode="auto">
            <a:xfrm>
              <a:off x="3374" y="3569"/>
              <a:ext cx="97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0" dirty="0">
                  <a:latin typeface="Arial"/>
                  <a:cs typeface="Arial"/>
                </a:rPr>
                <a:t>D     = b/R</a:t>
              </a: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244780" name="Text Box 44"/>
            <p:cNvSpPr txBox="1">
              <a:spLocks noChangeArrowheads="1"/>
            </p:cNvSpPr>
            <p:nvPr/>
          </p:nvSpPr>
          <p:spPr bwMode="auto">
            <a:xfrm>
              <a:off x="3459" y="3664"/>
              <a:ext cx="469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i="0" dirty="0">
                  <a:latin typeface="Arial"/>
                  <a:cs typeface="Arial"/>
                </a:rPr>
                <a:t>max</a:t>
              </a:r>
              <a:endParaRPr lang="en-US" sz="2400" i="0" dirty="0">
                <a:latin typeface="Arial"/>
                <a:cs typeface="Arial"/>
              </a:endParaRPr>
            </a:p>
          </p:txBody>
        </p:sp>
      </p:grpSp>
      <p:grpSp>
        <p:nvGrpSpPr>
          <p:cNvPr id="170007" name="Group 45"/>
          <p:cNvGrpSpPr>
            <a:grpSpLocks/>
          </p:cNvGrpSpPr>
          <p:nvPr/>
        </p:nvGrpSpPr>
        <p:grpSpPr bwMode="auto">
          <a:xfrm>
            <a:off x="1825625" y="4649788"/>
            <a:ext cx="120650" cy="515937"/>
            <a:chOff x="3390" y="2502"/>
            <a:chExt cx="84" cy="342"/>
          </a:xfrm>
        </p:grpSpPr>
        <p:sp>
          <p:nvSpPr>
            <p:cNvPr id="244782" name="Rectangle 46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83" name="Rectangle 47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0008" name="Group 48"/>
          <p:cNvGrpSpPr>
            <a:grpSpLocks/>
          </p:cNvGrpSpPr>
          <p:nvPr/>
        </p:nvGrpSpPr>
        <p:grpSpPr bwMode="auto">
          <a:xfrm>
            <a:off x="1795463" y="3606800"/>
            <a:ext cx="120650" cy="515938"/>
            <a:chOff x="3390" y="2502"/>
            <a:chExt cx="84" cy="342"/>
          </a:xfrm>
        </p:grpSpPr>
        <p:sp>
          <p:nvSpPr>
            <p:cNvPr id="244785" name="Rectangle 49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244786" name="Rectangle 50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244787" name="Line 51"/>
          <p:cNvSpPr>
            <a:spLocks noChangeShapeType="1"/>
          </p:cNvSpPr>
          <p:nvPr/>
        </p:nvSpPr>
        <p:spPr bwMode="auto">
          <a:xfrm>
            <a:off x="1319213" y="3630613"/>
            <a:ext cx="407987" cy="407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244788" name="Text Box 52"/>
          <p:cNvSpPr txBox="1">
            <a:spLocks noChangeArrowheads="1"/>
          </p:cNvSpPr>
          <p:nvPr/>
        </p:nvSpPr>
        <p:spPr bwMode="auto">
          <a:xfrm>
            <a:off x="558800" y="3041650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i="0" dirty="0">
                <a:solidFill>
                  <a:srgbClr val="CC0000"/>
                </a:solidFill>
                <a:latin typeface="Arial"/>
                <a:cs typeface="Arial"/>
              </a:rPr>
              <a:t>traffic</a:t>
            </a:r>
            <a:endParaRPr lang="en-US" sz="2400" i="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pic>
        <p:nvPicPr>
          <p:cNvPr id="170012" name="Picture 1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334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904875" y="5540375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traffic</a:t>
            </a:r>
            <a:endParaRPr lang="en-US" sz="2400" i="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 flipV="1">
            <a:off x="1449388" y="5199063"/>
            <a:ext cx="292100" cy="3730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70016" name="Group 332"/>
          <p:cNvGrpSpPr>
            <a:grpSpLocks/>
          </p:cNvGrpSpPr>
          <p:nvPr/>
        </p:nvGrpSpPr>
        <p:grpSpPr bwMode="auto">
          <a:xfrm>
            <a:off x="2425700" y="4322763"/>
            <a:ext cx="676275" cy="287337"/>
            <a:chOff x="2356" y="1300"/>
            <a:chExt cx="555" cy="194"/>
          </a:xfrm>
        </p:grpSpPr>
        <p:sp>
          <p:nvSpPr>
            <p:cNvPr id="1700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70020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002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02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52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Differentiated services</a:t>
            </a:r>
            <a:endParaRPr lang="en-US" dirty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244600"/>
            <a:ext cx="7772400" cy="3101975"/>
          </a:xfrm>
        </p:spPr>
        <p:txBody>
          <a:bodyPr/>
          <a:lstStyle/>
          <a:p>
            <a:pPr>
              <a:defRPr/>
            </a:pPr>
            <a:r>
              <a:rPr lang="en-US" dirty="0"/>
              <a:t>want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qualitative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service classes</a:t>
            </a:r>
          </a:p>
          <a:p>
            <a:pPr lvl="1">
              <a:defRPr/>
            </a:pP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behaves like a wire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>
              <a:defRPr/>
            </a:pPr>
            <a:r>
              <a:rPr lang="en-US" dirty="0"/>
              <a:t>relative service distinction: Platinum, Gold, Silver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scalability: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simple functions in network core, relatively complex functions at edge routers (or hosts)</a:t>
            </a:r>
          </a:p>
          <a:p>
            <a:pPr lvl="1">
              <a:defRPr/>
            </a:pPr>
            <a:r>
              <a:rPr lang="en-US" dirty="0"/>
              <a:t>signaling, maintaining per-flow router state  difficult with large number of flows </a:t>
            </a:r>
          </a:p>
          <a:p>
            <a:pPr>
              <a:defRPr/>
            </a:pPr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define define service classes, provide functional components to build service classes</a:t>
            </a:r>
          </a:p>
        </p:txBody>
      </p:sp>
      <p:pic>
        <p:nvPicPr>
          <p:cNvPr id="172037" name="Picture 2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8763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51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1" name="Picture 2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8826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2354" name="Text Box 2"/>
          <p:cNvSpPr txBox="1">
            <a:spLocks noChangeArrowheads="1"/>
          </p:cNvSpPr>
          <p:nvPr/>
        </p:nvSpPr>
        <p:spPr bwMode="auto">
          <a:xfrm>
            <a:off x="269585" y="1977689"/>
            <a:ext cx="4070350" cy="182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i="0" dirty="0">
                <a:latin typeface="Arial"/>
                <a:cs typeface="Arial"/>
              </a:rPr>
              <a:t>e</a:t>
            </a:r>
            <a:r>
              <a:rPr lang="en-US" i="0" dirty="0" smtClean="0">
                <a:latin typeface="Arial"/>
                <a:cs typeface="Arial"/>
              </a:rPr>
              <a:t>dge router: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per-flow 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marks packets as </a:t>
            </a:r>
            <a:r>
              <a:rPr lang="en-US" i="0" dirty="0" smtClean="0">
                <a:solidFill>
                  <a:srgbClr val="00CC00"/>
                </a:solidFill>
                <a:latin typeface="Arial"/>
                <a:cs typeface="Arial"/>
              </a:rPr>
              <a:t>in-profile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 and </a:t>
            </a:r>
            <a:r>
              <a:rPr lang="en-US" i="0" dirty="0" smtClean="0">
                <a:solidFill>
                  <a:srgbClr val="CC0000"/>
                </a:solidFill>
                <a:latin typeface="Arial"/>
                <a:cs typeface="Arial"/>
              </a:rPr>
              <a:t>out-profile </a:t>
            </a:r>
          </a:p>
        </p:txBody>
      </p:sp>
      <p:sp>
        <p:nvSpPr>
          <p:cNvPr id="612355" name="Text Box 3"/>
          <p:cNvSpPr txBox="1">
            <a:spLocks noChangeArrowheads="1"/>
          </p:cNvSpPr>
          <p:nvPr/>
        </p:nvSpPr>
        <p:spPr bwMode="auto">
          <a:xfrm>
            <a:off x="379413" y="4165229"/>
            <a:ext cx="472476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0988" indent="-280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i="0" dirty="0" smtClean="0">
                <a:solidFill>
                  <a:srgbClr val="000000"/>
                </a:solidFill>
                <a:latin typeface="Arial"/>
                <a:cs typeface="Arial"/>
              </a:rPr>
              <a:t>core router: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per class </a:t>
            </a: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traffic management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solidFill>
                  <a:schemeClr val="tx2"/>
                </a:solidFill>
                <a:latin typeface="Arial"/>
                <a:cs typeface="Arial"/>
              </a:rPr>
              <a:t>buffering and scheduling based on </a:t>
            </a: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marking</a:t>
            </a:r>
            <a:r>
              <a:rPr lang="en-US" i="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i="0" dirty="0" smtClean="0">
                <a:latin typeface="Arial"/>
                <a:cs typeface="Arial"/>
              </a:rPr>
              <a:t>at edge</a:t>
            </a:r>
          </a:p>
          <a:p>
            <a:pPr marL="282575" indent="-282575">
              <a:lnSpc>
                <a:spcPct val="90000"/>
              </a:lnSpc>
              <a:spcBef>
                <a:spcPts val="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 smtClean="0">
                <a:latin typeface="Arial"/>
                <a:cs typeface="Arial"/>
              </a:rPr>
              <a:t>preference given to </a:t>
            </a:r>
            <a:r>
              <a:rPr lang="en-US" i="0" dirty="0" smtClean="0">
                <a:solidFill>
                  <a:srgbClr val="00CC00"/>
                </a:solidFill>
                <a:latin typeface="Arial"/>
                <a:cs typeface="Arial"/>
              </a:rPr>
              <a:t>in-profile </a:t>
            </a:r>
            <a:r>
              <a:rPr lang="en-US" i="0" dirty="0" smtClean="0">
                <a:latin typeface="Arial"/>
                <a:cs typeface="Arial"/>
              </a:rPr>
              <a:t>packets over </a:t>
            </a:r>
            <a:r>
              <a:rPr lang="en-US" i="0" dirty="0" smtClean="0">
                <a:solidFill>
                  <a:srgbClr val="CC0000"/>
                </a:solidFill>
                <a:latin typeface="Arial"/>
                <a:cs typeface="Arial"/>
              </a:rPr>
              <a:t>out-of-profile </a:t>
            </a:r>
            <a:r>
              <a:rPr lang="en-US" i="0" dirty="0" smtClean="0">
                <a:latin typeface="Arial"/>
                <a:cs typeface="Arial"/>
              </a:rPr>
              <a:t>packets</a:t>
            </a:r>
          </a:p>
        </p:txBody>
      </p:sp>
      <p:sp>
        <p:nvSpPr>
          <p:cNvPr id="612357" name="Line 5"/>
          <p:cNvSpPr>
            <a:spLocks noChangeShapeType="1"/>
          </p:cNvSpPr>
          <p:nvPr/>
        </p:nvSpPr>
        <p:spPr bwMode="auto">
          <a:xfrm flipV="1">
            <a:off x="8181975" y="5630863"/>
            <a:ext cx="473075" cy="555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74085" name="Freeform 7"/>
          <p:cNvSpPr>
            <a:spLocks/>
          </p:cNvSpPr>
          <p:nvPr/>
        </p:nvSpPr>
        <p:spPr bwMode="auto">
          <a:xfrm>
            <a:off x="6884988" y="4441825"/>
            <a:ext cx="1504950" cy="1341438"/>
          </a:xfrm>
          <a:custGeom>
            <a:avLst/>
            <a:gdLst>
              <a:gd name="T0" fmla="*/ 19032 w 2135"/>
              <a:gd name="T1" fmla="*/ 526244 h 1662"/>
              <a:gd name="T2" fmla="*/ 74014 w 2135"/>
              <a:gd name="T3" fmla="*/ 61341 h 1662"/>
              <a:gd name="T4" fmla="*/ 463116 w 2135"/>
              <a:gd name="T5" fmla="*/ 158196 h 1662"/>
              <a:gd name="T6" fmla="*/ 852218 w 2135"/>
              <a:gd name="T7" fmla="*/ 80712 h 1662"/>
              <a:gd name="T8" fmla="*/ 1410494 w 2135"/>
              <a:gd name="T9" fmla="*/ 327692 h 1662"/>
              <a:gd name="T10" fmla="*/ 1418953 w 2135"/>
              <a:gd name="T11" fmla="*/ 923348 h 1662"/>
              <a:gd name="T12" fmla="*/ 1114438 w 2135"/>
              <a:gd name="T13" fmla="*/ 1291396 h 1662"/>
              <a:gd name="T14" fmla="*/ 573079 w 2135"/>
              <a:gd name="T15" fmla="*/ 1223598 h 1662"/>
              <a:gd name="T16" fmla="*/ 353152 w 2135"/>
              <a:gd name="T17" fmla="*/ 1025046 h 1662"/>
              <a:gd name="T18" fmla="*/ 128996 w 2135"/>
              <a:gd name="T19" fmla="*/ 860393 h 1662"/>
              <a:gd name="T20" fmla="*/ 19032 w 2135"/>
              <a:gd name="T21" fmla="*/ 526244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6" name="Freeform 8"/>
          <p:cNvSpPr>
            <a:spLocks/>
          </p:cNvSpPr>
          <p:nvPr/>
        </p:nvSpPr>
        <p:spPr bwMode="auto">
          <a:xfrm>
            <a:off x="6934200" y="2819400"/>
            <a:ext cx="1165225" cy="1565275"/>
          </a:xfrm>
          <a:custGeom>
            <a:avLst/>
            <a:gdLst>
              <a:gd name="T0" fmla="*/ 215549 w 1292"/>
              <a:gd name="T1" fmla="*/ 8731 h 1255"/>
              <a:gd name="T2" fmla="*/ 31566 w 1292"/>
              <a:gd name="T3" fmla="*/ 195815 h 1255"/>
              <a:gd name="T4" fmla="*/ 26154 w 1292"/>
              <a:gd name="T5" fmla="*/ 652302 h 1255"/>
              <a:gd name="T6" fmla="*/ 47799 w 1292"/>
              <a:gd name="T7" fmla="*/ 1033955 h 1255"/>
              <a:gd name="T8" fmla="*/ 220960 w 1292"/>
              <a:gd name="T9" fmla="*/ 1086338 h 1255"/>
              <a:gd name="T10" fmla="*/ 583514 w 1292"/>
              <a:gd name="T11" fmla="*/ 1408124 h 1255"/>
              <a:gd name="T12" fmla="*/ 897368 w 1292"/>
              <a:gd name="T13" fmla="*/ 1542825 h 1255"/>
              <a:gd name="T14" fmla="*/ 1081350 w 1292"/>
              <a:gd name="T15" fmla="*/ 1273423 h 1255"/>
              <a:gd name="T16" fmla="*/ 1146286 w 1292"/>
              <a:gd name="T17" fmla="*/ 555018 h 1255"/>
              <a:gd name="T18" fmla="*/ 1086762 w 1292"/>
              <a:gd name="T19" fmla="*/ 263166 h 1255"/>
              <a:gd name="T20" fmla="*/ 675506 w 1292"/>
              <a:gd name="T21" fmla="*/ 143432 h 1255"/>
              <a:gd name="T22" fmla="*/ 215549 w 1292"/>
              <a:gd name="T23" fmla="*/ 8731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4087" name="Freeform 9"/>
          <p:cNvSpPr>
            <a:spLocks/>
          </p:cNvSpPr>
          <p:nvPr/>
        </p:nvSpPr>
        <p:spPr bwMode="auto">
          <a:xfrm>
            <a:off x="5111750" y="2879725"/>
            <a:ext cx="1554163" cy="1790700"/>
          </a:xfrm>
          <a:custGeom>
            <a:avLst/>
            <a:gdLst>
              <a:gd name="T0" fmla="*/ 637902 w 1340"/>
              <a:gd name="T1" fmla="*/ 63148 h 1191"/>
              <a:gd name="T2" fmla="*/ 95105 w 1340"/>
              <a:gd name="T3" fmla="*/ 90212 h 1191"/>
              <a:gd name="T4" fmla="*/ 67270 w 1340"/>
              <a:gd name="T5" fmla="*/ 604418 h 1191"/>
              <a:gd name="T6" fmla="*/ 32475 w 1340"/>
              <a:gd name="T7" fmla="*/ 1082539 h 1191"/>
              <a:gd name="T8" fmla="*/ 129900 w 1340"/>
              <a:gd name="T9" fmla="*/ 1308068 h 1191"/>
              <a:gd name="T10" fmla="*/ 623984 w 1340"/>
              <a:gd name="T11" fmla="*/ 1317089 h 1191"/>
              <a:gd name="T12" fmla="*/ 742286 w 1340"/>
              <a:gd name="T13" fmla="*/ 1695978 h 1191"/>
              <a:gd name="T14" fmla="*/ 1431221 w 1340"/>
              <a:gd name="T15" fmla="*/ 1650872 h 1191"/>
              <a:gd name="T16" fmla="*/ 1479933 w 1340"/>
              <a:gd name="T17" fmla="*/ 857010 h 1191"/>
              <a:gd name="T18" fmla="*/ 1396426 w 1340"/>
              <a:gd name="T19" fmla="*/ 514206 h 1191"/>
              <a:gd name="T20" fmla="*/ 881465 w 1340"/>
              <a:gd name="T21" fmla="*/ 433016 h 1191"/>
              <a:gd name="T22" fmla="*/ 637902 w 1340"/>
              <a:gd name="T23" fmla="*/ 63148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mpd="sng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2363" name="Line 11"/>
          <p:cNvSpPr>
            <a:spLocks noChangeShapeType="1"/>
          </p:cNvSpPr>
          <p:nvPr/>
        </p:nvSpPr>
        <p:spPr bwMode="auto">
          <a:xfrm>
            <a:off x="7661275" y="4273550"/>
            <a:ext cx="0" cy="268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8" name="Line 26"/>
          <p:cNvSpPr>
            <a:spLocks noChangeShapeType="1"/>
          </p:cNvSpPr>
          <p:nvPr/>
        </p:nvSpPr>
        <p:spPr bwMode="auto">
          <a:xfrm flipV="1">
            <a:off x="5311775" y="3779838"/>
            <a:ext cx="209550" cy="3190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79" name="Line 27"/>
          <p:cNvSpPr>
            <a:spLocks noChangeShapeType="1"/>
          </p:cNvSpPr>
          <p:nvPr/>
        </p:nvSpPr>
        <p:spPr bwMode="auto">
          <a:xfrm flipV="1">
            <a:off x="6308725" y="3459163"/>
            <a:ext cx="104775" cy="26511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0" name="Line 28"/>
          <p:cNvSpPr>
            <a:spLocks noChangeShapeType="1"/>
          </p:cNvSpPr>
          <p:nvPr/>
        </p:nvSpPr>
        <p:spPr bwMode="auto">
          <a:xfrm>
            <a:off x="6308725" y="3832225"/>
            <a:ext cx="104775" cy="3206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381" name="Line 29"/>
          <p:cNvSpPr>
            <a:spLocks noChangeShapeType="1"/>
          </p:cNvSpPr>
          <p:nvPr/>
        </p:nvSpPr>
        <p:spPr bwMode="auto">
          <a:xfrm>
            <a:off x="5364163" y="3351213"/>
            <a:ext cx="157162" cy="373062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25" name="Line 73"/>
          <p:cNvSpPr>
            <a:spLocks noChangeShapeType="1"/>
          </p:cNvSpPr>
          <p:nvPr/>
        </p:nvSpPr>
        <p:spPr bwMode="auto">
          <a:xfrm>
            <a:off x="6594475" y="3378200"/>
            <a:ext cx="419100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496" name="Line 144"/>
          <p:cNvSpPr>
            <a:spLocks noChangeShapeType="1"/>
          </p:cNvSpPr>
          <p:nvPr/>
        </p:nvSpPr>
        <p:spPr bwMode="auto">
          <a:xfrm>
            <a:off x="5784850" y="3779838"/>
            <a:ext cx="2619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6" name="Line 174"/>
          <p:cNvSpPr>
            <a:spLocks noChangeShapeType="1"/>
          </p:cNvSpPr>
          <p:nvPr/>
        </p:nvSpPr>
        <p:spPr bwMode="auto">
          <a:xfrm flipH="1">
            <a:off x="4862513" y="3344863"/>
            <a:ext cx="249237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7" name="Line 175"/>
          <p:cNvSpPr>
            <a:spLocks noChangeShapeType="1"/>
          </p:cNvSpPr>
          <p:nvPr/>
        </p:nvSpPr>
        <p:spPr bwMode="auto">
          <a:xfrm>
            <a:off x="4862513" y="2879725"/>
            <a:ext cx="0" cy="81280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8" name="Line 176"/>
          <p:cNvSpPr>
            <a:spLocks noChangeShapeType="1"/>
          </p:cNvSpPr>
          <p:nvPr/>
        </p:nvSpPr>
        <p:spPr bwMode="auto">
          <a:xfrm flipH="1">
            <a:off x="4613275" y="28797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29" name="Line 177"/>
          <p:cNvSpPr>
            <a:spLocks noChangeShapeType="1"/>
          </p:cNvSpPr>
          <p:nvPr/>
        </p:nvSpPr>
        <p:spPr bwMode="auto">
          <a:xfrm>
            <a:off x="4862513" y="3692525"/>
            <a:ext cx="0" cy="0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30" name="Line 178"/>
          <p:cNvSpPr>
            <a:spLocks noChangeShapeType="1"/>
          </p:cNvSpPr>
          <p:nvPr/>
        </p:nvSpPr>
        <p:spPr bwMode="auto">
          <a:xfrm flipH="1">
            <a:off x="4613275" y="3692525"/>
            <a:ext cx="2492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0" name="Line 238"/>
          <p:cNvSpPr>
            <a:spLocks noChangeShapeType="1"/>
          </p:cNvSpPr>
          <p:nvPr/>
        </p:nvSpPr>
        <p:spPr bwMode="auto">
          <a:xfrm flipV="1">
            <a:off x="7156450" y="2997200"/>
            <a:ext cx="298450" cy="347663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1" name="Line 239"/>
          <p:cNvSpPr>
            <a:spLocks noChangeShapeType="1"/>
          </p:cNvSpPr>
          <p:nvPr/>
        </p:nvSpPr>
        <p:spPr bwMode="auto">
          <a:xfrm>
            <a:off x="7554913" y="2997200"/>
            <a:ext cx="0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2" name="Line 240"/>
          <p:cNvSpPr>
            <a:spLocks noChangeShapeType="1"/>
          </p:cNvSpPr>
          <p:nvPr/>
        </p:nvSpPr>
        <p:spPr bwMode="auto">
          <a:xfrm>
            <a:off x="7156450" y="3403600"/>
            <a:ext cx="198438" cy="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3" name="Line 241"/>
          <p:cNvSpPr>
            <a:spLocks noChangeShapeType="1"/>
          </p:cNvSpPr>
          <p:nvPr/>
        </p:nvSpPr>
        <p:spPr bwMode="auto">
          <a:xfrm>
            <a:off x="7704138" y="3403600"/>
            <a:ext cx="300037" cy="571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4" name="Line 242"/>
          <p:cNvSpPr>
            <a:spLocks noChangeShapeType="1"/>
          </p:cNvSpPr>
          <p:nvPr/>
        </p:nvSpPr>
        <p:spPr bwMode="auto">
          <a:xfrm>
            <a:off x="7554913" y="3519488"/>
            <a:ext cx="100012" cy="6381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5" name="Line 243"/>
          <p:cNvSpPr>
            <a:spLocks noChangeShapeType="1"/>
          </p:cNvSpPr>
          <p:nvPr/>
        </p:nvSpPr>
        <p:spPr bwMode="auto">
          <a:xfrm>
            <a:off x="7704138" y="4622800"/>
            <a:ext cx="0" cy="52228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6" name="Line 244"/>
          <p:cNvSpPr>
            <a:spLocks noChangeShapeType="1"/>
          </p:cNvSpPr>
          <p:nvPr/>
        </p:nvSpPr>
        <p:spPr bwMode="auto">
          <a:xfrm flipH="1">
            <a:off x="7254875" y="5202238"/>
            <a:ext cx="300038" cy="5873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7" name="Line 245"/>
          <p:cNvSpPr>
            <a:spLocks noChangeShapeType="1"/>
          </p:cNvSpPr>
          <p:nvPr/>
        </p:nvSpPr>
        <p:spPr bwMode="auto">
          <a:xfrm>
            <a:off x="7704138" y="5202238"/>
            <a:ext cx="249237" cy="4064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8" name="Line 246"/>
          <p:cNvSpPr>
            <a:spLocks noChangeShapeType="1"/>
          </p:cNvSpPr>
          <p:nvPr/>
        </p:nvSpPr>
        <p:spPr bwMode="auto">
          <a:xfrm>
            <a:off x="7156450" y="3403600"/>
            <a:ext cx="447675" cy="81280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599" name="Line 247"/>
          <p:cNvSpPr>
            <a:spLocks noChangeShapeType="1"/>
          </p:cNvSpPr>
          <p:nvPr/>
        </p:nvSpPr>
        <p:spPr bwMode="auto">
          <a:xfrm flipH="1">
            <a:off x="6113463" y="4265613"/>
            <a:ext cx="300037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0" name="Line 248"/>
          <p:cNvSpPr>
            <a:spLocks noChangeShapeType="1"/>
          </p:cNvSpPr>
          <p:nvPr/>
        </p:nvSpPr>
        <p:spPr bwMode="auto">
          <a:xfrm>
            <a:off x="6529388" y="4256088"/>
            <a:ext cx="149225" cy="522287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1" name="Line 249"/>
          <p:cNvSpPr>
            <a:spLocks noChangeShapeType="1"/>
          </p:cNvSpPr>
          <p:nvPr/>
        </p:nvSpPr>
        <p:spPr bwMode="auto">
          <a:xfrm flipV="1">
            <a:off x="8302625" y="2997200"/>
            <a:ext cx="149225" cy="463550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2" name="Line 250"/>
          <p:cNvSpPr>
            <a:spLocks noChangeShapeType="1"/>
          </p:cNvSpPr>
          <p:nvPr/>
        </p:nvSpPr>
        <p:spPr bwMode="auto">
          <a:xfrm>
            <a:off x="8302625" y="3460750"/>
            <a:ext cx="149225" cy="465138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3" name="Line 251"/>
          <p:cNvSpPr>
            <a:spLocks noChangeShapeType="1"/>
          </p:cNvSpPr>
          <p:nvPr/>
        </p:nvSpPr>
        <p:spPr bwMode="auto">
          <a:xfrm flipH="1" flipV="1">
            <a:off x="7119938" y="2670175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4" name="Line 252"/>
          <p:cNvSpPr>
            <a:spLocks noChangeShapeType="1"/>
          </p:cNvSpPr>
          <p:nvPr/>
        </p:nvSpPr>
        <p:spPr bwMode="auto">
          <a:xfrm flipV="1">
            <a:off x="7554913" y="2647950"/>
            <a:ext cx="349250" cy="231775"/>
          </a:xfrm>
          <a:prstGeom prst="line">
            <a:avLst/>
          </a:prstGeom>
          <a:noFill/>
          <a:ln w="127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612606" name="Rectangle 25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Diffserv </a:t>
            </a:r>
            <a:r>
              <a:rPr lang="en-US" dirty="0" smtClean="0"/>
              <a:t>architecture</a:t>
            </a:r>
            <a:endParaRPr lang="en-US" sz="2400" dirty="0">
              <a:solidFill>
                <a:srgbClr val="3333FF"/>
              </a:solidFill>
            </a:endParaRPr>
          </a:p>
        </p:txBody>
      </p:sp>
      <p:grpSp>
        <p:nvGrpSpPr>
          <p:cNvPr id="174119" name="Group 4"/>
          <p:cNvGrpSpPr>
            <a:grpSpLocks/>
          </p:cNvGrpSpPr>
          <p:nvPr/>
        </p:nvGrpSpPr>
        <p:grpSpPr bwMode="auto">
          <a:xfrm>
            <a:off x="2259013" y="4033838"/>
            <a:ext cx="501650" cy="233362"/>
            <a:chOff x="2401888" y="4005263"/>
            <a:chExt cx="501650" cy="233362"/>
          </a:xfrm>
        </p:grpSpPr>
        <p:sp>
          <p:nvSpPr>
            <p:cNvPr id="174421" name="Oval 270"/>
            <p:cNvSpPr>
              <a:spLocks noChangeArrowheads="1"/>
            </p:cNvSpPr>
            <p:nvPr/>
          </p:nvSpPr>
          <p:spPr bwMode="auto">
            <a:xfrm>
              <a:off x="2406068" y="4110609"/>
              <a:ext cx="497470" cy="128016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612623" name="Line 271"/>
            <p:cNvSpPr>
              <a:spLocks noChangeShapeType="1"/>
            </p:cNvSpPr>
            <p:nvPr/>
          </p:nvSpPr>
          <p:spPr bwMode="auto">
            <a:xfrm>
              <a:off x="2406650" y="40989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24" name="Line 272"/>
            <p:cNvSpPr>
              <a:spLocks noChangeShapeType="1"/>
            </p:cNvSpPr>
            <p:nvPr/>
          </p:nvSpPr>
          <p:spPr bwMode="auto">
            <a:xfrm>
              <a:off x="2894013" y="4070350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424" name="Rectangle 273"/>
            <p:cNvSpPr>
              <a:spLocks noChangeArrowheads="1"/>
            </p:cNvSpPr>
            <p:nvPr/>
          </p:nvSpPr>
          <p:spPr bwMode="auto">
            <a:xfrm>
              <a:off x="2406068" y="4098608"/>
              <a:ext cx="491896" cy="7734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425" name="Oval 274"/>
            <p:cNvSpPr>
              <a:spLocks noChangeArrowheads="1"/>
            </p:cNvSpPr>
            <p:nvPr/>
          </p:nvSpPr>
          <p:spPr bwMode="auto">
            <a:xfrm>
              <a:off x="2401888" y="4005263"/>
              <a:ext cx="497470" cy="15068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26" name="Group 275"/>
            <p:cNvGrpSpPr>
              <a:grpSpLocks/>
            </p:cNvGrpSpPr>
            <p:nvPr/>
          </p:nvGrpSpPr>
          <p:grpSpPr bwMode="auto">
            <a:xfrm>
              <a:off x="2521727" y="4038600"/>
              <a:ext cx="246645" cy="88011"/>
              <a:chOff x="2848" y="848"/>
              <a:chExt cx="140" cy="98"/>
            </a:xfrm>
          </p:grpSpPr>
          <p:sp>
            <p:nvSpPr>
              <p:cNvPr id="612628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12629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12630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32" name="Line 280"/>
            <p:cNvSpPr>
              <a:spLocks noChangeShapeType="1"/>
            </p:cNvSpPr>
            <p:nvPr/>
          </p:nvSpPr>
          <p:spPr bwMode="auto">
            <a:xfrm>
              <a:off x="2520950" y="4124325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33" name="Line 281"/>
            <p:cNvSpPr>
              <a:spLocks noChangeShapeType="1"/>
            </p:cNvSpPr>
            <p:nvPr/>
          </p:nvSpPr>
          <p:spPr bwMode="auto">
            <a:xfrm flipV="1">
              <a:off x="2690813" y="4037013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34" name="Line 282"/>
            <p:cNvSpPr>
              <a:spLocks noChangeShapeType="1"/>
            </p:cNvSpPr>
            <p:nvPr/>
          </p:nvSpPr>
          <p:spPr bwMode="auto">
            <a:xfrm flipV="1">
              <a:off x="2603500" y="4037013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2" name="Group 2"/>
          <p:cNvGrpSpPr>
            <a:grpSpLocks/>
          </p:cNvGrpSpPr>
          <p:nvPr/>
        </p:nvGrpSpPr>
        <p:grpSpPr bwMode="auto">
          <a:xfrm>
            <a:off x="2079335" y="2095164"/>
            <a:ext cx="501650" cy="233362"/>
            <a:chOff x="2898014" y="3419534"/>
            <a:chExt cx="501650" cy="233362"/>
          </a:xfrm>
        </p:grpSpPr>
        <p:sp>
          <p:nvSpPr>
            <p:cNvPr id="174409" name="Oval 270"/>
            <p:cNvSpPr>
              <a:spLocks noChangeArrowheads="1"/>
            </p:cNvSpPr>
            <p:nvPr/>
          </p:nvSpPr>
          <p:spPr bwMode="auto">
            <a:xfrm>
              <a:off x="2902194" y="3524880"/>
              <a:ext cx="497470" cy="128016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39" name="Line 271"/>
            <p:cNvSpPr>
              <a:spLocks noChangeShapeType="1"/>
            </p:cNvSpPr>
            <p:nvPr/>
          </p:nvSpPr>
          <p:spPr bwMode="auto">
            <a:xfrm>
              <a:off x="2902776" y="3513196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0" name="Line 272"/>
            <p:cNvSpPr>
              <a:spLocks noChangeShapeType="1"/>
            </p:cNvSpPr>
            <p:nvPr/>
          </p:nvSpPr>
          <p:spPr bwMode="auto">
            <a:xfrm>
              <a:off x="3390139" y="3484621"/>
              <a:ext cx="9525" cy="1079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412" name="Rectangle 273"/>
            <p:cNvSpPr>
              <a:spLocks noChangeArrowheads="1"/>
            </p:cNvSpPr>
            <p:nvPr/>
          </p:nvSpPr>
          <p:spPr bwMode="auto">
            <a:xfrm>
              <a:off x="2902194" y="3512879"/>
              <a:ext cx="491896" cy="77343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413" name="Oval 274"/>
            <p:cNvSpPr>
              <a:spLocks noChangeArrowheads="1"/>
            </p:cNvSpPr>
            <p:nvPr/>
          </p:nvSpPr>
          <p:spPr bwMode="auto">
            <a:xfrm>
              <a:off x="2898014" y="3419534"/>
              <a:ext cx="497470" cy="15068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414" name="Group 275"/>
            <p:cNvGrpSpPr>
              <a:grpSpLocks/>
            </p:cNvGrpSpPr>
            <p:nvPr/>
          </p:nvGrpSpPr>
          <p:grpSpPr bwMode="auto">
            <a:xfrm>
              <a:off x="3017853" y="3452871"/>
              <a:ext cx="246645" cy="88011"/>
              <a:chOff x="2848" y="848"/>
              <a:chExt cx="140" cy="98"/>
            </a:xfrm>
          </p:grpSpPr>
          <p:sp>
            <p:nvSpPr>
              <p:cNvPr id="34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345" name="Line 277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346" name="Line 27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347" name="Line 280"/>
            <p:cNvSpPr>
              <a:spLocks noChangeShapeType="1"/>
            </p:cNvSpPr>
            <p:nvPr/>
          </p:nvSpPr>
          <p:spPr bwMode="auto">
            <a:xfrm>
              <a:off x="3017076" y="3538596"/>
              <a:ext cx="8890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8" name="Line 281"/>
            <p:cNvSpPr>
              <a:spLocks noChangeShapeType="1"/>
            </p:cNvSpPr>
            <p:nvPr/>
          </p:nvSpPr>
          <p:spPr bwMode="auto">
            <a:xfrm flipV="1">
              <a:off x="3186939" y="3451284"/>
              <a:ext cx="77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49" name="Line 282"/>
            <p:cNvSpPr>
              <a:spLocks noChangeShapeType="1"/>
            </p:cNvSpPr>
            <p:nvPr/>
          </p:nvSpPr>
          <p:spPr bwMode="auto">
            <a:xfrm flipV="1">
              <a:off x="3099626" y="3451284"/>
              <a:ext cx="90488" cy="87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3" name="Group 542"/>
          <p:cNvGrpSpPr>
            <a:grpSpLocks/>
          </p:cNvGrpSpPr>
          <p:nvPr/>
        </p:nvGrpSpPr>
        <p:grpSpPr bwMode="auto">
          <a:xfrm>
            <a:off x="4184650" y="3502025"/>
            <a:ext cx="492125" cy="447675"/>
            <a:chOff x="-44" y="1473"/>
            <a:chExt cx="981" cy="1105"/>
          </a:xfrm>
        </p:grpSpPr>
        <p:pic>
          <p:nvPicPr>
            <p:cNvPr id="17440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5" name="Group 542"/>
          <p:cNvGrpSpPr>
            <a:grpSpLocks/>
          </p:cNvGrpSpPr>
          <p:nvPr/>
        </p:nvGrpSpPr>
        <p:grpSpPr bwMode="auto">
          <a:xfrm>
            <a:off x="4189413" y="2705100"/>
            <a:ext cx="492125" cy="447675"/>
            <a:chOff x="-44" y="1473"/>
            <a:chExt cx="981" cy="1105"/>
          </a:xfrm>
        </p:grpSpPr>
        <p:pic>
          <p:nvPicPr>
            <p:cNvPr id="174403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404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4126" name="Group 249"/>
          <p:cNvGrpSpPr>
            <a:grpSpLocks/>
          </p:cNvGrpSpPr>
          <p:nvPr/>
        </p:nvGrpSpPr>
        <p:grpSpPr bwMode="auto">
          <a:xfrm>
            <a:off x="8562975" y="5380038"/>
            <a:ext cx="363538" cy="474662"/>
            <a:chOff x="4140" y="429"/>
            <a:chExt cx="1425" cy="2396"/>
          </a:xfrm>
        </p:grpSpPr>
        <p:sp>
          <p:nvSpPr>
            <p:cNvPr id="174371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3" name="Rectangle 251"/>
            <p:cNvSpPr>
              <a:spLocks noChangeArrowheads="1"/>
            </p:cNvSpPr>
            <p:nvPr/>
          </p:nvSpPr>
          <p:spPr bwMode="auto">
            <a:xfrm>
              <a:off x="4202" y="429"/>
              <a:ext cx="1052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73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74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6" name="Rectangle 254"/>
            <p:cNvSpPr>
              <a:spLocks noChangeArrowheads="1"/>
            </p:cNvSpPr>
            <p:nvPr/>
          </p:nvSpPr>
          <p:spPr bwMode="auto">
            <a:xfrm>
              <a:off x="4215" y="693"/>
              <a:ext cx="591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6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2" name="AutoShape 256"/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3" name="AutoShape 257"/>
              <p:cNvSpPr>
                <a:spLocks noChangeArrowheads="1"/>
              </p:cNvSpPr>
              <p:nvPr/>
            </p:nvSpPr>
            <p:spPr bwMode="auto">
              <a:xfrm>
                <a:off x="631" y="2585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68" name="Rectangle 258"/>
            <p:cNvSpPr>
              <a:spLocks noChangeArrowheads="1"/>
            </p:cNvSpPr>
            <p:nvPr/>
          </p:nvSpPr>
          <p:spPr bwMode="auto">
            <a:xfrm>
              <a:off x="4227" y="1022"/>
              <a:ext cx="591" cy="4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78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0" name="AutoShape 260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2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91" name="AutoShape 261"/>
              <p:cNvSpPr>
                <a:spLocks noChangeArrowheads="1"/>
              </p:cNvSpPr>
              <p:nvPr/>
            </p:nvSpPr>
            <p:spPr bwMode="auto">
              <a:xfrm>
                <a:off x="633" y="2589"/>
                <a:ext cx="691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0" name="Rectangle 262"/>
            <p:cNvSpPr>
              <a:spLocks noChangeArrowheads="1"/>
            </p:cNvSpPr>
            <p:nvPr/>
          </p:nvSpPr>
          <p:spPr bwMode="auto">
            <a:xfrm>
              <a:off x="4215" y="1359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71" name="Rectangle 263"/>
            <p:cNvSpPr>
              <a:spLocks noChangeArrowheads="1"/>
            </p:cNvSpPr>
            <p:nvPr/>
          </p:nvSpPr>
          <p:spPr bwMode="auto">
            <a:xfrm>
              <a:off x="4227" y="1655"/>
              <a:ext cx="597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74381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88" name="AutoShape 265"/>
              <p:cNvSpPr>
                <a:spLocks noChangeArrowheads="1"/>
              </p:cNvSpPr>
              <p:nvPr/>
            </p:nvSpPr>
            <p:spPr bwMode="auto">
              <a:xfrm>
                <a:off x="617" y="2572"/>
                <a:ext cx="713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9" name="AutoShape 266"/>
              <p:cNvSpPr>
                <a:spLocks noChangeArrowheads="1"/>
              </p:cNvSpPr>
              <p:nvPr/>
            </p:nvSpPr>
            <p:spPr bwMode="auto">
              <a:xfrm>
                <a:off x="632" y="2586"/>
                <a:ext cx="682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382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4383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86" name="AutoShape 269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9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7" name="AutoShape 270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8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7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5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386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8" name="Oval 274"/>
            <p:cNvSpPr>
              <a:spLocks noChangeArrowheads="1"/>
            </p:cNvSpPr>
            <p:nvPr/>
          </p:nvSpPr>
          <p:spPr bwMode="auto">
            <a:xfrm>
              <a:off x="5515" y="2609"/>
              <a:ext cx="50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4388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0" name="AutoShape 276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1" name="AutoShape 277"/>
            <p:cNvSpPr>
              <a:spLocks noChangeArrowheads="1"/>
            </p:cNvSpPr>
            <p:nvPr/>
          </p:nvSpPr>
          <p:spPr bwMode="auto">
            <a:xfrm>
              <a:off x="4202" y="2713"/>
              <a:ext cx="1077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2" name="Oval 278"/>
            <p:cNvSpPr>
              <a:spLocks noChangeArrowheads="1"/>
            </p:cNvSpPr>
            <p:nvPr/>
          </p:nvSpPr>
          <p:spPr bwMode="auto">
            <a:xfrm>
              <a:off x="4308" y="2384"/>
              <a:ext cx="16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3" name="Oval 279"/>
            <p:cNvSpPr>
              <a:spLocks noChangeArrowheads="1"/>
            </p:cNvSpPr>
            <p:nvPr/>
          </p:nvSpPr>
          <p:spPr bwMode="auto">
            <a:xfrm>
              <a:off x="4488" y="2384"/>
              <a:ext cx="156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384" name="Oval 280"/>
            <p:cNvSpPr>
              <a:spLocks noChangeArrowheads="1"/>
            </p:cNvSpPr>
            <p:nvPr/>
          </p:nvSpPr>
          <p:spPr bwMode="auto">
            <a:xfrm>
              <a:off x="4663" y="2376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5" name="Rectangle 281"/>
            <p:cNvSpPr>
              <a:spLocks noChangeArrowheads="1"/>
            </p:cNvSpPr>
            <p:nvPr/>
          </p:nvSpPr>
          <p:spPr bwMode="auto">
            <a:xfrm>
              <a:off x="5061" y="1839"/>
              <a:ext cx="87" cy="75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74127" name="Group 5"/>
          <p:cNvGrpSpPr>
            <a:grpSpLocks/>
          </p:cNvGrpSpPr>
          <p:nvPr/>
        </p:nvGrpSpPr>
        <p:grpSpPr bwMode="auto">
          <a:xfrm>
            <a:off x="5027613" y="3273425"/>
            <a:ext cx="384175" cy="142875"/>
            <a:chOff x="5123208" y="2936596"/>
            <a:chExt cx="384581" cy="142597"/>
          </a:xfrm>
        </p:grpSpPr>
        <p:sp>
          <p:nvSpPr>
            <p:cNvPr id="174359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396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397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62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63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64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04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05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06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01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02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03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8" name="Group 408"/>
          <p:cNvGrpSpPr>
            <a:grpSpLocks/>
          </p:cNvGrpSpPr>
          <p:nvPr/>
        </p:nvGrpSpPr>
        <p:grpSpPr bwMode="auto">
          <a:xfrm>
            <a:off x="4970463" y="4067175"/>
            <a:ext cx="384175" cy="142875"/>
            <a:chOff x="5123208" y="2936596"/>
            <a:chExt cx="384581" cy="142597"/>
          </a:xfrm>
        </p:grpSpPr>
        <p:sp>
          <p:nvSpPr>
            <p:cNvPr id="174347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11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2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50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51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52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419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20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21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16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7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18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29" name="Group 6"/>
          <p:cNvGrpSpPr>
            <a:grpSpLocks/>
          </p:cNvGrpSpPr>
          <p:nvPr/>
        </p:nvGrpSpPr>
        <p:grpSpPr bwMode="auto">
          <a:xfrm>
            <a:off x="6257925" y="3317875"/>
            <a:ext cx="384175" cy="141288"/>
            <a:chOff x="5908168" y="2526604"/>
            <a:chExt cx="384581" cy="142597"/>
          </a:xfrm>
        </p:grpSpPr>
        <p:sp>
          <p:nvSpPr>
            <p:cNvPr id="17433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2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2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3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3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4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3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3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3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30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3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3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0" name="Group 436"/>
          <p:cNvGrpSpPr>
            <a:grpSpLocks/>
          </p:cNvGrpSpPr>
          <p:nvPr/>
        </p:nvGrpSpPr>
        <p:grpSpPr bwMode="auto">
          <a:xfrm>
            <a:off x="6972300" y="3305175"/>
            <a:ext cx="384175" cy="141288"/>
            <a:chOff x="5908168" y="2526604"/>
            <a:chExt cx="384581" cy="142597"/>
          </a:xfrm>
        </p:grpSpPr>
        <p:sp>
          <p:nvSpPr>
            <p:cNvPr id="17432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39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0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2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2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2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47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48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49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44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5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46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1" name="Group 449"/>
          <p:cNvGrpSpPr>
            <a:grpSpLocks/>
          </p:cNvGrpSpPr>
          <p:nvPr/>
        </p:nvGrpSpPr>
        <p:grpSpPr bwMode="auto">
          <a:xfrm>
            <a:off x="7419975" y="3368675"/>
            <a:ext cx="384175" cy="141288"/>
            <a:chOff x="5908168" y="2526604"/>
            <a:chExt cx="384581" cy="142597"/>
          </a:xfrm>
        </p:grpSpPr>
        <p:sp>
          <p:nvSpPr>
            <p:cNvPr id="17431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52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3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1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1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1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60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61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62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57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8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59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2" name="Group 462"/>
          <p:cNvGrpSpPr>
            <a:grpSpLocks/>
          </p:cNvGrpSpPr>
          <p:nvPr/>
        </p:nvGrpSpPr>
        <p:grpSpPr bwMode="auto">
          <a:xfrm>
            <a:off x="7308850" y="2879725"/>
            <a:ext cx="384175" cy="141288"/>
            <a:chOff x="5908168" y="2526604"/>
            <a:chExt cx="384581" cy="142597"/>
          </a:xfrm>
        </p:grpSpPr>
        <p:sp>
          <p:nvSpPr>
            <p:cNvPr id="17429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65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66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30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30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30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73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74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75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70" name="Line 280"/>
            <p:cNvSpPr>
              <a:spLocks noChangeShapeType="1"/>
            </p:cNvSpPr>
            <p:nvPr/>
          </p:nvSpPr>
          <p:spPr bwMode="auto">
            <a:xfrm>
              <a:off x="5997162" y="2595499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1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2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3" name="Group 475"/>
          <p:cNvGrpSpPr>
            <a:grpSpLocks/>
          </p:cNvGrpSpPr>
          <p:nvPr/>
        </p:nvGrpSpPr>
        <p:grpSpPr bwMode="auto">
          <a:xfrm>
            <a:off x="5429250" y="3705225"/>
            <a:ext cx="384175" cy="141288"/>
            <a:chOff x="5908168" y="2526604"/>
            <a:chExt cx="384581" cy="142597"/>
          </a:xfrm>
        </p:grpSpPr>
        <p:sp>
          <p:nvSpPr>
            <p:cNvPr id="17428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78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79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9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9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9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86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87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488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83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84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85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4" name="Group 488"/>
          <p:cNvGrpSpPr>
            <a:grpSpLocks/>
          </p:cNvGrpSpPr>
          <p:nvPr/>
        </p:nvGrpSpPr>
        <p:grpSpPr bwMode="auto">
          <a:xfrm>
            <a:off x="6026150" y="3717925"/>
            <a:ext cx="384175" cy="141288"/>
            <a:chOff x="5908168" y="2526604"/>
            <a:chExt cx="384581" cy="142597"/>
          </a:xfrm>
        </p:grpSpPr>
        <p:sp>
          <p:nvSpPr>
            <p:cNvPr id="17427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491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2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7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7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8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499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00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01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496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7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498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5" name="Group 501"/>
          <p:cNvGrpSpPr>
            <a:grpSpLocks/>
          </p:cNvGrpSpPr>
          <p:nvPr/>
        </p:nvGrpSpPr>
        <p:grpSpPr bwMode="auto">
          <a:xfrm>
            <a:off x="6289675" y="4149725"/>
            <a:ext cx="384175" cy="141288"/>
            <a:chOff x="5908168" y="2526604"/>
            <a:chExt cx="384581" cy="142597"/>
          </a:xfrm>
        </p:grpSpPr>
        <p:sp>
          <p:nvSpPr>
            <p:cNvPr id="174263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04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05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66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67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68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12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13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14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09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0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1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6" name="Group 514"/>
          <p:cNvGrpSpPr>
            <a:grpSpLocks/>
          </p:cNvGrpSpPr>
          <p:nvPr/>
        </p:nvGrpSpPr>
        <p:grpSpPr bwMode="auto">
          <a:xfrm>
            <a:off x="7461250" y="4149725"/>
            <a:ext cx="384175" cy="141288"/>
            <a:chOff x="5908168" y="2526604"/>
            <a:chExt cx="384581" cy="142597"/>
          </a:xfrm>
        </p:grpSpPr>
        <p:sp>
          <p:nvSpPr>
            <p:cNvPr id="17425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17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18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5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5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5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25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26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27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22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23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24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7" name="Group 527"/>
          <p:cNvGrpSpPr>
            <a:grpSpLocks/>
          </p:cNvGrpSpPr>
          <p:nvPr/>
        </p:nvGrpSpPr>
        <p:grpSpPr bwMode="auto">
          <a:xfrm>
            <a:off x="7505700" y="4502150"/>
            <a:ext cx="384175" cy="141288"/>
            <a:chOff x="5908168" y="2526604"/>
            <a:chExt cx="384581" cy="142597"/>
          </a:xfrm>
        </p:grpSpPr>
        <p:sp>
          <p:nvSpPr>
            <p:cNvPr id="174239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30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1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42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43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44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38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39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40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35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6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37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8" name="Group 540"/>
          <p:cNvGrpSpPr>
            <a:grpSpLocks/>
          </p:cNvGrpSpPr>
          <p:nvPr/>
        </p:nvGrpSpPr>
        <p:grpSpPr bwMode="auto">
          <a:xfrm>
            <a:off x="7454900" y="5102225"/>
            <a:ext cx="384175" cy="141288"/>
            <a:chOff x="5908168" y="2526604"/>
            <a:chExt cx="384581" cy="142597"/>
          </a:xfrm>
        </p:grpSpPr>
        <p:sp>
          <p:nvSpPr>
            <p:cNvPr id="174227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43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44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30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31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32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51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52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53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48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49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50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39" name="Group 553"/>
          <p:cNvGrpSpPr>
            <a:grpSpLocks/>
          </p:cNvGrpSpPr>
          <p:nvPr/>
        </p:nvGrpSpPr>
        <p:grpSpPr bwMode="auto">
          <a:xfrm>
            <a:off x="6921500" y="5197475"/>
            <a:ext cx="384175" cy="141288"/>
            <a:chOff x="5908168" y="2526604"/>
            <a:chExt cx="384581" cy="142597"/>
          </a:xfrm>
        </p:grpSpPr>
        <p:sp>
          <p:nvSpPr>
            <p:cNvPr id="174215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56" name="Line 271"/>
            <p:cNvSpPr>
              <a:spLocks noChangeShapeType="1"/>
            </p:cNvSpPr>
            <p:nvPr/>
          </p:nvSpPr>
          <p:spPr bwMode="auto">
            <a:xfrm>
              <a:off x="5911346" y="2584283"/>
              <a:ext cx="0" cy="4806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57" name="Line 272"/>
            <p:cNvSpPr>
              <a:spLocks noChangeShapeType="1"/>
            </p:cNvSpPr>
            <p:nvPr/>
          </p:nvSpPr>
          <p:spPr bwMode="auto">
            <a:xfrm>
              <a:off x="6286392" y="2566660"/>
              <a:ext cx="6357" cy="6569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18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19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20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64" name="Line 276"/>
              <p:cNvSpPr>
                <a:spLocks noChangeShapeType="1"/>
              </p:cNvSpPr>
              <p:nvPr/>
            </p:nvSpPr>
            <p:spPr bwMode="auto">
              <a:xfrm flipV="1">
                <a:off x="2848" y="849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65" name="Line 277"/>
              <p:cNvSpPr>
                <a:spLocks noChangeShapeType="1"/>
              </p:cNvSpPr>
              <p:nvPr/>
            </p:nvSpPr>
            <p:spPr bwMode="auto">
              <a:xfrm>
                <a:off x="2945" y="945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66" name="Line 278"/>
              <p:cNvSpPr>
                <a:spLocks noChangeShapeType="1"/>
              </p:cNvSpPr>
              <p:nvPr/>
            </p:nvSpPr>
            <p:spPr bwMode="auto">
              <a:xfrm>
                <a:off x="2894" y="852"/>
                <a:ext cx="52" cy="9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61" name="Line 280"/>
            <p:cNvSpPr>
              <a:spLocks noChangeShapeType="1"/>
            </p:cNvSpPr>
            <p:nvPr/>
          </p:nvSpPr>
          <p:spPr bwMode="auto">
            <a:xfrm>
              <a:off x="6000340" y="2598704"/>
              <a:ext cx="66745" cy="1602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62" name="Line 281"/>
            <p:cNvSpPr>
              <a:spLocks noChangeShapeType="1"/>
            </p:cNvSpPr>
            <p:nvPr/>
          </p:nvSpPr>
          <p:spPr bwMode="auto">
            <a:xfrm flipV="1">
              <a:off x="6129064" y="2545830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63" name="Line 282"/>
            <p:cNvSpPr>
              <a:spLocks noChangeShapeType="1"/>
            </p:cNvSpPr>
            <p:nvPr/>
          </p:nvSpPr>
          <p:spPr bwMode="auto">
            <a:xfrm flipV="1">
              <a:off x="6062319" y="2545830"/>
              <a:ext cx="69924" cy="52873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40" name="Group 566"/>
          <p:cNvGrpSpPr>
            <a:grpSpLocks/>
          </p:cNvGrpSpPr>
          <p:nvPr/>
        </p:nvGrpSpPr>
        <p:grpSpPr bwMode="auto">
          <a:xfrm>
            <a:off x="7891463" y="5597525"/>
            <a:ext cx="384175" cy="142875"/>
            <a:chOff x="5123208" y="2936596"/>
            <a:chExt cx="384581" cy="142597"/>
          </a:xfrm>
        </p:grpSpPr>
        <p:sp>
          <p:nvSpPr>
            <p:cNvPr id="174203" name="Oval 270"/>
            <p:cNvSpPr>
              <a:spLocks noChangeArrowheads="1"/>
            </p:cNvSpPr>
            <p:nvPr/>
          </p:nvSpPr>
          <p:spPr bwMode="auto">
            <a:xfrm>
              <a:off x="5126413" y="3000968"/>
              <a:ext cx="381376" cy="78225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69" name="Line 271"/>
            <p:cNvSpPr>
              <a:spLocks noChangeShapeType="1"/>
            </p:cNvSpPr>
            <p:nvPr/>
          </p:nvSpPr>
          <p:spPr bwMode="auto">
            <a:xfrm>
              <a:off x="5126386" y="2993635"/>
              <a:ext cx="0" cy="49117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0" name="Line 272"/>
            <p:cNvSpPr>
              <a:spLocks noChangeShapeType="1"/>
            </p:cNvSpPr>
            <p:nvPr/>
          </p:nvSpPr>
          <p:spPr bwMode="auto">
            <a:xfrm>
              <a:off x="5501432" y="2976207"/>
              <a:ext cx="6357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206" name="Rectangle 273"/>
            <p:cNvSpPr>
              <a:spLocks noChangeArrowheads="1"/>
            </p:cNvSpPr>
            <p:nvPr/>
          </p:nvSpPr>
          <p:spPr bwMode="auto">
            <a:xfrm>
              <a:off x="5126413" y="2993635"/>
              <a:ext cx="377103" cy="47261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207" name="Oval 274"/>
            <p:cNvSpPr>
              <a:spLocks noChangeArrowheads="1"/>
            </p:cNvSpPr>
            <p:nvPr/>
          </p:nvSpPr>
          <p:spPr bwMode="auto">
            <a:xfrm>
              <a:off x="5123208" y="2936596"/>
              <a:ext cx="381376" cy="92077"/>
            </a:xfrm>
            <a:prstGeom prst="ellipse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208" name="Group 275"/>
            <p:cNvGrpSpPr>
              <a:grpSpLocks/>
            </p:cNvGrpSpPr>
            <p:nvPr/>
          </p:nvGrpSpPr>
          <p:grpSpPr bwMode="auto">
            <a:xfrm>
              <a:off x="5215080" y="2956965"/>
              <a:ext cx="189086" cy="53231"/>
              <a:chOff x="2848" y="848"/>
              <a:chExt cx="140" cy="97"/>
            </a:xfrm>
          </p:grpSpPr>
          <p:sp>
            <p:nvSpPr>
              <p:cNvPr id="577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1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78" name="Line 277"/>
              <p:cNvSpPr>
                <a:spLocks noChangeShapeType="1"/>
              </p:cNvSpPr>
              <p:nvPr/>
            </p:nvSpPr>
            <p:spPr bwMode="auto">
              <a:xfrm>
                <a:off x="2945" y="944"/>
                <a:ext cx="44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79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2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74" name="Line 280"/>
            <p:cNvSpPr>
              <a:spLocks noChangeShapeType="1"/>
            </p:cNvSpPr>
            <p:nvPr/>
          </p:nvSpPr>
          <p:spPr bwMode="auto">
            <a:xfrm>
              <a:off x="5215380" y="3009479"/>
              <a:ext cx="66745" cy="158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5" name="Line 281"/>
            <p:cNvSpPr>
              <a:spLocks noChangeShapeType="1"/>
            </p:cNvSpPr>
            <p:nvPr/>
          </p:nvSpPr>
          <p:spPr bwMode="auto">
            <a:xfrm flipV="1">
              <a:off x="5344103" y="2955609"/>
              <a:ext cx="60389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76" name="Line 282"/>
            <p:cNvSpPr>
              <a:spLocks noChangeShapeType="1"/>
            </p:cNvSpPr>
            <p:nvPr/>
          </p:nvSpPr>
          <p:spPr bwMode="auto">
            <a:xfrm flipV="1">
              <a:off x="5277358" y="2955609"/>
              <a:ext cx="69924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74141" name="Group 579"/>
          <p:cNvGrpSpPr>
            <a:grpSpLocks/>
          </p:cNvGrpSpPr>
          <p:nvPr/>
        </p:nvGrpSpPr>
        <p:grpSpPr bwMode="auto">
          <a:xfrm>
            <a:off x="7931150" y="3382963"/>
            <a:ext cx="385763" cy="142875"/>
            <a:chOff x="5908168" y="2526604"/>
            <a:chExt cx="384581" cy="142597"/>
          </a:xfrm>
        </p:grpSpPr>
        <p:sp>
          <p:nvSpPr>
            <p:cNvPr id="174191" name="Oval 270"/>
            <p:cNvSpPr>
              <a:spLocks noChangeArrowheads="1"/>
            </p:cNvSpPr>
            <p:nvPr/>
          </p:nvSpPr>
          <p:spPr bwMode="auto">
            <a:xfrm>
              <a:off x="5911373" y="2590976"/>
              <a:ext cx="381376" cy="78225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sp>
          <p:nvSpPr>
            <p:cNvPr id="582" name="Line 271"/>
            <p:cNvSpPr>
              <a:spLocks noChangeShapeType="1"/>
            </p:cNvSpPr>
            <p:nvPr/>
          </p:nvSpPr>
          <p:spPr bwMode="auto">
            <a:xfrm>
              <a:off x="5911333" y="2583643"/>
              <a:ext cx="0" cy="49116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3" name="Line 272"/>
            <p:cNvSpPr>
              <a:spLocks noChangeShapeType="1"/>
            </p:cNvSpPr>
            <p:nvPr/>
          </p:nvSpPr>
          <p:spPr bwMode="auto">
            <a:xfrm>
              <a:off x="6286418" y="2566214"/>
              <a:ext cx="6331" cy="66545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174194" name="Rectangle 273"/>
            <p:cNvSpPr>
              <a:spLocks noChangeArrowheads="1"/>
            </p:cNvSpPr>
            <p:nvPr/>
          </p:nvSpPr>
          <p:spPr bwMode="auto">
            <a:xfrm>
              <a:off x="5911373" y="2583643"/>
              <a:ext cx="377103" cy="4726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FR" sz="2400" i="0" dirty="0">
                <a:latin typeface="Arial" charset="0"/>
                <a:cs typeface="Arial" charset="0"/>
              </a:endParaRPr>
            </a:p>
          </p:txBody>
        </p:sp>
        <p:sp>
          <p:nvSpPr>
            <p:cNvPr id="174195" name="Oval 274"/>
            <p:cNvSpPr>
              <a:spLocks noChangeArrowheads="1"/>
            </p:cNvSpPr>
            <p:nvPr/>
          </p:nvSpPr>
          <p:spPr bwMode="auto">
            <a:xfrm>
              <a:off x="5908168" y="2526604"/>
              <a:ext cx="381376" cy="92077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i="0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96" name="Group 275"/>
            <p:cNvGrpSpPr>
              <a:grpSpLocks/>
            </p:cNvGrpSpPr>
            <p:nvPr/>
          </p:nvGrpSpPr>
          <p:grpSpPr bwMode="auto">
            <a:xfrm>
              <a:off x="6000040" y="2546973"/>
              <a:ext cx="189086" cy="53231"/>
              <a:chOff x="2848" y="848"/>
              <a:chExt cx="140" cy="97"/>
            </a:xfrm>
          </p:grpSpPr>
          <p:sp>
            <p:nvSpPr>
              <p:cNvPr id="590" name="Line 27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3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91" name="Line 277"/>
              <p:cNvSpPr>
                <a:spLocks noChangeShapeType="1"/>
              </p:cNvSpPr>
              <p:nvPr/>
            </p:nvSpPr>
            <p:spPr bwMode="auto">
              <a:xfrm>
                <a:off x="2944" y="944"/>
                <a:ext cx="45" cy="0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592" name="Line 278"/>
              <p:cNvSpPr>
                <a:spLocks noChangeShapeType="1"/>
              </p:cNvSpPr>
              <p:nvPr/>
            </p:nvSpPr>
            <p:spPr bwMode="auto">
              <a:xfrm>
                <a:off x="2894" y="851"/>
                <a:ext cx="53" cy="92"/>
              </a:xfrm>
              <a:prstGeom prst="line">
                <a:avLst/>
              </a:pr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587" name="Line 280"/>
            <p:cNvSpPr>
              <a:spLocks noChangeShapeType="1"/>
            </p:cNvSpPr>
            <p:nvPr/>
          </p:nvSpPr>
          <p:spPr bwMode="auto">
            <a:xfrm>
              <a:off x="5996796" y="2596318"/>
              <a:ext cx="68054" cy="1584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8" name="Line 281"/>
            <p:cNvSpPr>
              <a:spLocks noChangeShapeType="1"/>
            </p:cNvSpPr>
            <p:nvPr/>
          </p:nvSpPr>
          <p:spPr bwMode="auto">
            <a:xfrm flipV="1">
              <a:off x="6129737" y="2545617"/>
              <a:ext cx="60140" cy="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589" name="Line 282"/>
            <p:cNvSpPr>
              <a:spLocks noChangeShapeType="1"/>
            </p:cNvSpPr>
            <p:nvPr/>
          </p:nvSpPr>
          <p:spPr bwMode="auto">
            <a:xfrm flipV="1">
              <a:off x="6061684" y="2545617"/>
              <a:ext cx="71218" cy="53870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033963" y="608013"/>
            <a:ext cx="2590800" cy="2255837"/>
            <a:chOff x="8470937" y="0"/>
            <a:chExt cx="2590800" cy="2257042"/>
          </a:xfrm>
        </p:grpSpPr>
        <p:sp>
          <p:nvSpPr>
            <p:cNvPr id="612657" name="AutoShape 305"/>
            <p:cNvSpPr>
              <a:spLocks noChangeArrowheads="1"/>
            </p:cNvSpPr>
            <p:nvPr/>
          </p:nvSpPr>
          <p:spPr bwMode="auto">
            <a:xfrm>
              <a:off x="8470937" y="47650"/>
              <a:ext cx="2590800" cy="2209392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60" name="Line 308"/>
            <p:cNvSpPr>
              <a:spLocks noChangeShapeType="1"/>
            </p:cNvSpPr>
            <p:nvPr/>
          </p:nvSpPr>
          <p:spPr bwMode="auto">
            <a:xfrm>
              <a:off x="8753512" y="1648705"/>
              <a:ext cx="817562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62" name="Rectangle 310"/>
            <p:cNvSpPr>
              <a:spLocks noChangeArrowheads="1"/>
            </p:cNvSpPr>
            <p:nvPr/>
          </p:nvSpPr>
          <p:spPr bwMode="auto">
            <a:xfrm>
              <a:off x="8770974" y="1710650"/>
              <a:ext cx="230188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63" name="Rectangle 311"/>
            <p:cNvSpPr>
              <a:spLocks noChangeArrowheads="1"/>
            </p:cNvSpPr>
            <p:nvPr/>
          </p:nvSpPr>
          <p:spPr bwMode="auto">
            <a:xfrm>
              <a:off x="9156737" y="1710650"/>
              <a:ext cx="231775" cy="117538"/>
            </a:xfrm>
            <a:prstGeom prst="rect">
              <a:avLst/>
            </a:prstGeom>
            <a:solidFill>
              <a:schemeClr val="bg2"/>
            </a:solidFill>
            <a:ln w="28575" cmpd="sng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74168" name="Group 312"/>
            <p:cNvGrpSpPr>
              <a:grpSpLocks/>
            </p:cNvGrpSpPr>
            <p:nvPr/>
          </p:nvGrpSpPr>
          <p:grpSpPr bwMode="auto">
            <a:xfrm>
              <a:off x="9844937" y="1731963"/>
              <a:ext cx="990600" cy="325438"/>
              <a:chOff x="3936" y="1571"/>
              <a:chExt cx="624" cy="205"/>
            </a:xfrm>
          </p:grpSpPr>
          <p:grpSp>
            <p:nvGrpSpPr>
              <p:cNvPr id="174186" name="Group 313"/>
              <p:cNvGrpSpPr>
                <a:grpSpLocks/>
              </p:cNvGrpSpPr>
              <p:nvPr/>
            </p:nvGrpSpPr>
            <p:grpSpPr bwMode="auto">
              <a:xfrm>
                <a:off x="3936" y="1676"/>
                <a:ext cx="576" cy="100"/>
                <a:chOff x="4002" y="1676"/>
                <a:chExt cx="446" cy="52"/>
              </a:xfrm>
            </p:grpSpPr>
            <p:sp>
              <p:nvSpPr>
                <p:cNvPr id="612666" name="Rectangle 314"/>
                <p:cNvSpPr>
                  <a:spLocks noChangeArrowheads="1"/>
                </p:cNvSpPr>
                <p:nvPr/>
              </p:nvSpPr>
              <p:spPr bwMode="auto">
                <a:xfrm>
                  <a:off x="4345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7" name="Rectangle 315"/>
                <p:cNvSpPr>
                  <a:spLocks noChangeArrowheads="1"/>
                </p:cNvSpPr>
                <p:nvPr/>
              </p:nvSpPr>
              <p:spPr bwMode="auto">
                <a:xfrm>
                  <a:off x="4174" y="1676"/>
                  <a:ext cx="102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68" name="Rectangle 316"/>
                <p:cNvSpPr>
                  <a:spLocks noChangeArrowheads="1"/>
                </p:cNvSpPr>
                <p:nvPr/>
              </p:nvSpPr>
              <p:spPr bwMode="auto">
                <a:xfrm>
                  <a:off x="4002" y="1676"/>
                  <a:ext cx="103" cy="5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69" name="Line 317"/>
              <p:cNvSpPr>
                <a:spLocks noChangeShapeType="1"/>
              </p:cNvSpPr>
              <p:nvPr/>
            </p:nvSpPr>
            <p:spPr bwMode="auto">
              <a:xfrm>
                <a:off x="4002" y="1571"/>
                <a:ext cx="558" cy="6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74169" name="Group 318"/>
            <p:cNvGrpSpPr>
              <a:grpSpLocks/>
            </p:cNvGrpSpPr>
            <p:nvPr/>
          </p:nvGrpSpPr>
          <p:grpSpPr bwMode="auto">
            <a:xfrm>
              <a:off x="9949712" y="1295400"/>
              <a:ext cx="885825" cy="354013"/>
              <a:chOff x="4002" y="1296"/>
              <a:chExt cx="558" cy="223"/>
            </a:xfrm>
          </p:grpSpPr>
          <p:grpSp>
            <p:nvGrpSpPr>
              <p:cNvPr id="174182" name="Group 319"/>
              <p:cNvGrpSpPr>
                <a:grpSpLocks/>
              </p:cNvGrpSpPr>
              <p:nvPr/>
            </p:nvGrpSpPr>
            <p:grpSpPr bwMode="auto">
              <a:xfrm>
                <a:off x="4139" y="1296"/>
                <a:ext cx="421" cy="96"/>
                <a:chOff x="4139" y="1388"/>
                <a:chExt cx="275" cy="52"/>
              </a:xfrm>
            </p:grpSpPr>
            <p:sp>
              <p:nvSpPr>
                <p:cNvPr id="612672" name="Rectangle 320"/>
                <p:cNvSpPr>
                  <a:spLocks noChangeArrowheads="1"/>
                </p:cNvSpPr>
                <p:nvPr/>
              </p:nvSpPr>
              <p:spPr bwMode="auto">
                <a:xfrm>
                  <a:off x="4139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612673" name="Rectangle 321"/>
                <p:cNvSpPr>
                  <a:spLocks noChangeArrowheads="1"/>
                </p:cNvSpPr>
                <p:nvPr/>
              </p:nvSpPr>
              <p:spPr bwMode="auto">
                <a:xfrm>
                  <a:off x="4311" y="1388"/>
                  <a:ext cx="103" cy="52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612674" name="Line 322"/>
              <p:cNvSpPr>
                <a:spLocks noChangeShapeType="1"/>
              </p:cNvSpPr>
              <p:nvPr/>
            </p:nvSpPr>
            <p:spPr bwMode="auto">
              <a:xfrm flipV="1">
                <a:off x="4002" y="1440"/>
                <a:ext cx="558" cy="79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76" name="Line 324"/>
            <p:cNvSpPr>
              <a:spLocks noChangeShapeType="1"/>
            </p:cNvSpPr>
            <p:nvPr/>
          </p:nvSpPr>
          <p:spPr bwMode="auto">
            <a:xfrm>
              <a:off x="9571074" y="1080077"/>
              <a:ext cx="0" cy="374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7" name="Line 325"/>
            <p:cNvSpPr>
              <a:spLocks noChangeShapeType="1"/>
            </p:cNvSpPr>
            <p:nvPr/>
          </p:nvSpPr>
          <p:spPr bwMode="auto">
            <a:xfrm>
              <a:off x="9571074" y="1454927"/>
              <a:ext cx="325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8" name="Line 326"/>
            <p:cNvSpPr>
              <a:spLocks noChangeShapeType="1"/>
            </p:cNvSpPr>
            <p:nvPr/>
          </p:nvSpPr>
          <p:spPr bwMode="auto">
            <a:xfrm flipV="1">
              <a:off x="9896512" y="879945"/>
              <a:ext cx="0" cy="5749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79" name="Oval 327"/>
            <p:cNvSpPr>
              <a:spLocks noChangeArrowheads="1"/>
            </p:cNvSpPr>
            <p:nvPr/>
          </p:nvSpPr>
          <p:spPr bwMode="auto">
            <a:xfrm>
              <a:off x="9679024" y="1038780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0" name="Oval 328"/>
            <p:cNvSpPr>
              <a:spLocks noChangeArrowheads="1"/>
            </p:cNvSpPr>
            <p:nvPr/>
          </p:nvSpPr>
          <p:spPr bwMode="auto">
            <a:xfrm>
              <a:off x="9679024" y="1164259"/>
              <a:ext cx="109538" cy="8259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1" name="Oval 329"/>
            <p:cNvSpPr>
              <a:spLocks noChangeArrowheads="1"/>
            </p:cNvSpPr>
            <p:nvPr/>
          </p:nvSpPr>
          <p:spPr bwMode="auto">
            <a:xfrm>
              <a:off x="9679024" y="1329447"/>
              <a:ext cx="109538" cy="8418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rgbClr val="008000"/>
                </a:solidFill>
                <a:latin typeface="Arial"/>
                <a:cs typeface="Arial"/>
              </a:endParaRPr>
            </a:p>
          </p:txBody>
        </p:sp>
        <p:sp>
          <p:nvSpPr>
            <p:cNvPr id="612682" name="Line 330"/>
            <p:cNvSpPr>
              <a:spLocks noChangeShapeType="1"/>
            </p:cNvSpPr>
            <p:nvPr/>
          </p:nvSpPr>
          <p:spPr bwMode="auto">
            <a:xfrm flipV="1">
              <a:off x="9571074" y="872003"/>
              <a:ext cx="0" cy="2080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83" name="AutoShape 331"/>
            <p:cNvSpPr>
              <a:spLocks noChangeArrowheads="1"/>
            </p:cNvSpPr>
            <p:nvPr/>
          </p:nvSpPr>
          <p:spPr bwMode="auto">
            <a:xfrm>
              <a:off x="9623462" y="621044"/>
              <a:ext cx="150812" cy="292256"/>
            </a:xfrm>
            <a:prstGeom prst="downArrow">
              <a:avLst>
                <a:gd name="adj1" fmla="val 50000"/>
                <a:gd name="adj2" fmla="val 38139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12684" name="Text Box 332"/>
            <p:cNvSpPr txBox="1">
              <a:spLocks noChangeArrowheads="1"/>
            </p:cNvSpPr>
            <p:nvPr/>
          </p:nvSpPr>
          <p:spPr bwMode="auto">
            <a:xfrm>
              <a:off x="9340887" y="481269"/>
              <a:ext cx="363537" cy="4606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r</a:t>
              </a:r>
            </a:p>
          </p:txBody>
        </p:sp>
        <p:sp>
          <p:nvSpPr>
            <p:cNvPr id="612685" name="Text Box 333"/>
            <p:cNvSpPr txBox="1">
              <a:spLocks noChangeArrowheads="1"/>
            </p:cNvSpPr>
            <p:nvPr/>
          </p:nvSpPr>
          <p:spPr bwMode="auto">
            <a:xfrm>
              <a:off x="9159912" y="914888"/>
              <a:ext cx="431800" cy="46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612686" name="Text Box 334"/>
            <p:cNvSpPr txBox="1">
              <a:spLocks noChangeArrowheads="1"/>
            </p:cNvSpPr>
            <p:nvPr/>
          </p:nvSpPr>
          <p:spPr bwMode="auto">
            <a:xfrm>
              <a:off x="9144037" y="0"/>
              <a:ext cx="1279525" cy="462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latin typeface="Arial"/>
                  <a:cs typeface="Arial"/>
                </a:rPr>
                <a:t>marking</a:t>
              </a:r>
            </a:p>
          </p:txBody>
        </p:sp>
        <p:sp>
          <p:nvSpPr>
            <p:cNvPr id="174181" name="Diamond 7"/>
            <p:cNvSpPr>
              <a:spLocks noChangeArrowheads="1"/>
            </p:cNvSpPr>
            <p:nvPr/>
          </p:nvSpPr>
          <p:spPr bwMode="auto">
            <a:xfrm>
              <a:off x="9583322" y="1506219"/>
              <a:ext cx="334596" cy="306947"/>
            </a:xfrm>
            <a:prstGeom prst="diamond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367463" y="1474788"/>
            <a:ext cx="2590800" cy="2246312"/>
            <a:chOff x="4656063" y="-278535"/>
            <a:chExt cx="2590800" cy="2245640"/>
          </a:xfrm>
        </p:grpSpPr>
        <p:sp>
          <p:nvSpPr>
            <p:cNvPr id="596" name="AutoShape 305"/>
            <p:cNvSpPr>
              <a:spLocks noChangeArrowheads="1"/>
            </p:cNvSpPr>
            <p:nvPr/>
          </p:nvSpPr>
          <p:spPr bwMode="auto">
            <a:xfrm>
              <a:off x="4656063" y="-242034"/>
              <a:ext cx="2590800" cy="2209139"/>
            </a:xfrm>
            <a:prstGeom prst="wedgeRoundRectCallout">
              <a:avLst>
                <a:gd name="adj1" fmla="val -44912"/>
                <a:gd name="adj2" fmla="val 69972"/>
                <a:gd name="adj3" fmla="val 16667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fr-FR" sz="2400" i="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174145" name="Oval 285"/>
            <p:cNvSpPr>
              <a:spLocks noChangeArrowheads="1"/>
            </p:cNvSpPr>
            <p:nvPr/>
          </p:nvSpPr>
          <p:spPr bwMode="auto">
            <a:xfrm>
              <a:off x="6336226" y="877054"/>
              <a:ext cx="442636" cy="39288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grpSp>
          <p:nvGrpSpPr>
            <p:cNvPr id="174146" name="Group 286"/>
            <p:cNvGrpSpPr>
              <a:grpSpLocks/>
            </p:cNvGrpSpPr>
            <p:nvPr/>
          </p:nvGrpSpPr>
          <p:grpSpPr bwMode="auto">
            <a:xfrm>
              <a:off x="4664310" y="403979"/>
              <a:ext cx="1504950" cy="457200"/>
              <a:chOff x="4080" y="1536"/>
              <a:chExt cx="948" cy="288"/>
            </a:xfrm>
          </p:grpSpPr>
          <p:sp>
            <p:nvSpPr>
              <p:cNvPr id="612639" name="Line 287"/>
              <p:cNvSpPr>
                <a:spLocks noChangeShapeType="1"/>
              </p:cNvSpPr>
              <p:nvPr/>
            </p:nvSpPr>
            <p:spPr bwMode="auto">
              <a:xfrm>
                <a:off x="4489" y="156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0" name="Line 288"/>
              <p:cNvSpPr>
                <a:spLocks noChangeShapeType="1"/>
              </p:cNvSpPr>
              <p:nvPr/>
            </p:nvSpPr>
            <p:spPr bwMode="auto">
              <a:xfrm>
                <a:off x="5028" y="1568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1" name="Line 289"/>
              <p:cNvSpPr>
                <a:spLocks noChangeShapeType="1"/>
              </p:cNvSpPr>
              <p:nvPr/>
            </p:nvSpPr>
            <p:spPr bwMode="auto">
              <a:xfrm flipH="1">
                <a:off x="4489" y="1776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2" name="Line 290"/>
              <p:cNvSpPr>
                <a:spLocks noChangeShapeType="1"/>
              </p:cNvSpPr>
              <p:nvPr/>
            </p:nvSpPr>
            <p:spPr bwMode="auto">
              <a:xfrm flipH="1">
                <a:off x="4608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3" name="Line 291"/>
              <p:cNvSpPr>
                <a:spLocks noChangeShapeType="1"/>
              </p:cNvSpPr>
              <p:nvPr/>
            </p:nvSpPr>
            <p:spPr bwMode="auto">
              <a:xfrm flipH="1">
                <a:off x="4896" y="1584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4" name="Line 292"/>
              <p:cNvSpPr>
                <a:spLocks noChangeShapeType="1"/>
              </p:cNvSpPr>
              <p:nvPr/>
            </p:nvSpPr>
            <p:spPr bwMode="auto">
              <a:xfrm>
                <a:off x="4128" y="1536"/>
                <a:ext cx="336" cy="110"/>
              </a:xfrm>
              <a:prstGeom prst="line">
                <a:avLst/>
              </a:prstGeom>
              <a:noFill/>
              <a:ln w="38100">
                <a:solidFill>
                  <a:srgbClr val="33CC33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5" name="Line 293"/>
              <p:cNvSpPr>
                <a:spLocks noChangeShapeType="1"/>
              </p:cNvSpPr>
              <p:nvPr/>
            </p:nvSpPr>
            <p:spPr bwMode="auto">
              <a:xfrm flipV="1">
                <a:off x="4080" y="1724"/>
                <a:ext cx="359" cy="1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46" name="Text Box 294"/>
            <p:cNvSpPr txBox="1">
              <a:spLocks noChangeArrowheads="1"/>
            </p:cNvSpPr>
            <p:nvPr/>
          </p:nvSpPr>
          <p:spPr bwMode="auto">
            <a:xfrm>
              <a:off x="5121200" y="-278535"/>
              <a:ext cx="1657350" cy="461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Arial"/>
                  <a:cs typeface="Arial"/>
                </a:rPr>
                <a:t>scheduling</a:t>
              </a:r>
              <a:endParaRPr lang="en-US" sz="1600" i="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grpSp>
          <p:nvGrpSpPr>
            <p:cNvPr id="174148" name="Group 295"/>
            <p:cNvGrpSpPr>
              <a:grpSpLocks/>
            </p:cNvGrpSpPr>
            <p:nvPr/>
          </p:nvGrpSpPr>
          <p:grpSpPr bwMode="auto">
            <a:xfrm>
              <a:off x="5331060" y="1292979"/>
              <a:ext cx="855663" cy="330200"/>
              <a:chOff x="4464" y="2000"/>
              <a:chExt cx="539" cy="208"/>
            </a:xfrm>
          </p:grpSpPr>
          <p:sp>
            <p:nvSpPr>
              <p:cNvPr id="612648" name="Line 296"/>
              <p:cNvSpPr>
                <a:spLocks noChangeShapeType="1"/>
              </p:cNvSpPr>
              <p:nvPr/>
            </p:nvSpPr>
            <p:spPr bwMode="auto">
              <a:xfrm>
                <a:off x="4464" y="2000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49" name="Line 297"/>
              <p:cNvSpPr>
                <a:spLocks noChangeShapeType="1"/>
              </p:cNvSpPr>
              <p:nvPr/>
            </p:nvSpPr>
            <p:spPr bwMode="auto">
              <a:xfrm>
                <a:off x="5003" y="2000"/>
                <a:ext cx="0" cy="2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612650" name="Line 298"/>
              <p:cNvSpPr>
                <a:spLocks noChangeShapeType="1"/>
              </p:cNvSpPr>
              <p:nvPr/>
            </p:nvSpPr>
            <p:spPr bwMode="auto">
              <a:xfrm flipH="1">
                <a:off x="4464" y="2208"/>
                <a:ext cx="53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612651" name="Text Box 299"/>
            <p:cNvSpPr txBox="1">
              <a:spLocks noChangeArrowheads="1"/>
            </p:cNvSpPr>
            <p:nvPr/>
          </p:nvSpPr>
          <p:spPr bwMode="auto">
            <a:xfrm>
              <a:off x="5635550" y="403886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2" name="Text Box 300"/>
            <p:cNvSpPr txBox="1">
              <a:spLocks noChangeArrowheads="1"/>
            </p:cNvSpPr>
            <p:nvPr/>
          </p:nvSpPr>
          <p:spPr bwMode="auto">
            <a:xfrm>
              <a:off x="5635550" y="556240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3" name="Text Box 301"/>
            <p:cNvSpPr txBox="1">
              <a:spLocks noChangeArrowheads="1"/>
            </p:cNvSpPr>
            <p:nvPr/>
          </p:nvSpPr>
          <p:spPr bwMode="auto">
            <a:xfrm>
              <a:off x="5635550" y="708595"/>
              <a:ext cx="427038" cy="645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>
                  <a:latin typeface="Arial"/>
                  <a:cs typeface="Arial"/>
                </a:rPr>
                <a:t>.</a:t>
              </a:r>
              <a:endParaRPr lang="en-US" sz="2400" dirty="0">
                <a:solidFill>
                  <a:schemeClr val="accent2"/>
                </a:solidFill>
                <a:latin typeface="Arial"/>
                <a:cs typeface="Arial"/>
              </a:endParaRPr>
            </a:p>
          </p:txBody>
        </p:sp>
        <p:sp>
          <p:nvSpPr>
            <p:cNvPr id="612654" name="Line 302"/>
            <p:cNvSpPr>
              <a:spLocks noChangeShapeType="1"/>
            </p:cNvSpPr>
            <p:nvPr/>
          </p:nvSpPr>
          <p:spPr bwMode="auto">
            <a:xfrm>
              <a:off x="6780138" y="1076784"/>
              <a:ext cx="38100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12655" name="Line 303"/>
            <p:cNvSpPr>
              <a:spLocks noChangeShapeType="1"/>
            </p:cNvSpPr>
            <p:nvPr/>
          </p:nvSpPr>
          <p:spPr bwMode="auto">
            <a:xfrm>
              <a:off x="6191175" y="638766"/>
              <a:ext cx="304800" cy="22853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3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355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50816" y="6858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 smtClean="0">
                <a:latin typeface="Gill Sans MT" charset="0"/>
                <a:cs typeface="+mj-cs"/>
              </a:rPr>
              <a:t>Multimedia networking: 3 application types</a:t>
            </a:r>
            <a:endParaRPr lang="en-US" sz="3200" dirty="0">
              <a:latin typeface="Gill Sans MT" charset="0"/>
              <a:cs typeface="+mj-cs"/>
            </a:endParaRPr>
          </a:p>
        </p:txBody>
      </p:sp>
      <p:pic>
        <p:nvPicPr>
          <p:cNvPr id="28676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447800"/>
            <a:ext cx="7762875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treaming, stored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audio, video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s</a:t>
            </a:r>
            <a:r>
              <a:rPr lang="en-US" i="1" dirty="0" smtClean="0">
                <a:solidFill>
                  <a:srgbClr val="000099"/>
                </a:solidFill>
              </a:rPr>
              <a:t>treaming: </a:t>
            </a:r>
            <a:r>
              <a:rPr lang="en-US" dirty="0" smtClean="0"/>
              <a:t>can begin playout before downloading entire file</a:t>
            </a:r>
          </a:p>
          <a:p>
            <a:pPr lvl="1">
              <a:defRPr/>
            </a:pPr>
            <a:r>
              <a:rPr lang="en-US" i="1" dirty="0" smtClean="0">
                <a:solidFill>
                  <a:srgbClr val="000099"/>
                </a:solidFill>
              </a:rPr>
              <a:t>stored (at server): </a:t>
            </a:r>
            <a:r>
              <a:rPr lang="en-US" dirty="0" smtClean="0"/>
              <a:t>can transmit faster than audio/video will be rendered (implies storing/buffering at client)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.g., YouTube, Netflix, Hulu</a:t>
            </a: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conversational </a:t>
            </a:r>
            <a:r>
              <a:rPr lang="en-US" dirty="0" smtClean="0"/>
              <a:t>voice/video over IP </a:t>
            </a:r>
          </a:p>
          <a:p>
            <a:pPr lvl="1">
              <a:defRPr/>
            </a:pPr>
            <a:r>
              <a:rPr lang="en-US" dirty="0"/>
              <a:t>i</a:t>
            </a:r>
            <a:r>
              <a:rPr lang="en-US" dirty="0" smtClean="0"/>
              <a:t>nteractive nature of human-to-human conversation limits delay tolerance</a:t>
            </a:r>
          </a:p>
          <a:p>
            <a:pPr lvl="1">
              <a:defRPr/>
            </a:pPr>
            <a:r>
              <a:rPr lang="en-US" dirty="0"/>
              <a:t>e</a:t>
            </a:r>
            <a:r>
              <a:rPr lang="en-US" dirty="0" smtClean="0"/>
              <a:t>.g., Skype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treaming live </a:t>
            </a:r>
            <a:r>
              <a:rPr lang="en-US" dirty="0" smtClean="0"/>
              <a:t>audio, video</a:t>
            </a:r>
          </a:p>
          <a:p>
            <a:pPr lvl="1">
              <a:defRPr/>
            </a:pPr>
            <a:r>
              <a:rPr lang="en-US" dirty="0" smtClean="0"/>
              <a:t>e.g., live sporting event (futbol)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9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ChangeArrowheads="1"/>
          </p:cNvSpPr>
          <p:nvPr/>
        </p:nvSpPr>
        <p:spPr bwMode="auto">
          <a:xfrm>
            <a:off x="447675" y="125413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400" i="0" dirty="0">
                <a:solidFill>
                  <a:srgbClr val="000099"/>
                </a:solidFill>
                <a:latin typeface="+mn-lt"/>
              </a:rPr>
              <a:t>Edge-router packet marking </a:t>
            </a:r>
          </a:p>
        </p:txBody>
      </p:sp>
      <p:sp>
        <p:nvSpPr>
          <p:cNvPr id="614403" name="Rectangle 3"/>
          <p:cNvSpPr>
            <a:spLocks noChangeArrowheads="1"/>
          </p:cNvSpPr>
          <p:nvPr/>
        </p:nvSpPr>
        <p:spPr bwMode="auto">
          <a:xfrm>
            <a:off x="719138" y="4856163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solidFill>
                  <a:schemeClr val="tx2"/>
                </a:solidFill>
                <a:latin typeface="+mn-lt"/>
              </a:rPr>
              <a:t>class-based marking: packets of different classes marked differently</a:t>
            </a: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solidFill>
                  <a:schemeClr val="tx2"/>
                </a:solidFill>
                <a:latin typeface="+mn-lt"/>
              </a:rPr>
              <a:t>intra-class marking: conforming portion of flow marked differently than non-conforming one</a:t>
            </a:r>
            <a:endParaRPr lang="en-US" sz="2400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4404" name="Rectangle 4"/>
          <p:cNvSpPr>
            <a:spLocks noChangeArrowheads="1"/>
          </p:cNvSpPr>
          <p:nvPr/>
        </p:nvSpPr>
        <p:spPr bwMode="auto">
          <a:xfrm>
            <a:off x="557213" y="1095375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profile:</a:t>
            </a:r>
            <a:r>
              <a:rPr lang="en-US" sz="28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pre-negotiated</a:t>
            </a:r>
            <a:r>
              <a:rPr lang="en-US" sz="2800" i="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rate r, bucket size b</a:t>
            </a:r>
            <a:endParaRPr lang="en-US" sz="2800" i="0" dirty="0">
              <a:solidFill>
                <a:schemeClr val="accent2"/>
              </a:solidFill>
              <a:latin typeface="+mn-lt"/>
            </a:endParaRPr>
          </a:p>
          <a:p>
            <a:pPr marL="277813" indent="-277813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chemeClr val="tx2"/>
                </a:solidFill>
                <a:latin typeface="+mn-lt"/>
              </a:rPr>
              <a:t>packet marking at edge based on </a:t>
            </a:r>
            <a:r>
              <a:rPr lang="en-US" sz="2800" dirty="0">
                <a:solidFill>
                  <a:srgbClr val="000099"/>
                </a:solidFill>
                <a:latin typeface="+mn-lt"/>
              </a:rPr>
              <a:t>per-flow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800" i="0" dirty="0">
                <a:solidFill>
                  <a:schemeClr val="tx2"/>
                </a:solidFill>
                <a:latin typeface="+mn-lt"/>
              </a:rPr>
              <a:t>profile</a:t>
            </a:r>
            <a:endParaRPr lang="en-US" sz="2800" i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4405" name="Text Box 5"/>
          <p:cNvSpPr txBox="1">
            <a:spLocks noChangeArrowheads="1"/>
          </p:cNvSpPr>
          <p:nvPr/>
        </p:nvSpPr>
        <p:spPr bwMode="auto">
          <a:xfrm>
            <a:off x="603250" y="4383088"/>
            <a:ext cx="449580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possible use of marking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:</a:t>
            </a:r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2782888" y="3876675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user packets</a:t>
            </a:r>
            <a:endParaRPr lang="en-US" sz="2000" i="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14408" name="Rectangle 8"/>
          <p:cNvSpPr>
            <a:spLocks noChangeArrowheads="1"/>
          </p:cNvSpPr>
          <p:nvPr/>
        </p:nvSpPr>
        <p:spPr bwMode="auto">
          <a:xfrm>
            <a:off x="6508750" y="3716338"/>
            <a:ext cx="228600" cy="1524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6889750" y="3716338"/>
            <a:ext cx="228600" cy="152400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6965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6584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2" name="Rectangle 12"/>
          <p:cNvSpPr>
            <a:spLocks noChangeArrowheads="1"/>
          </p:cNvSpPr>
          <p:nvPr/>
        </p:nvSpPr>
        <p:spPr bwMode="auto">
          <a:xfrm>
            <a:off x="6203950" y="4554538"/>
            <a:ext cx="228600" cy="1524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3" name="Line 13"/>
          <p:cNvSpPr>
            <a:spLocks noChangeShapeType="1"/>
          </p:cNvSpPr>
          <p:nvPr/>
        </p:nvSpPr>
        <p:spPr bwMode="auto">
          <a:xfrm>
            <a:off x="5670550" y="31067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4" name="Line 14"/>
          <p:cNvSpPr>
            <a:spLocks noChangeShapeType="1"/>
          </p:cNvSpPr>
          <p:nvPr/>
        </p:nvSpPr>
        <p:spPr bwMode="auto">
          <a:xfrm>
            <a:off x="5670550" y="37925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5" name="Line 15"/>
          <p:cNvSpPr>
            <a:spLocks noChangeShapeType="1"/>
          </p:cNvSpPr>
          <p:nvPr/>
        </p:nvSpPr>
        <p:spPr bwMode="auto">
          <a:xfrm flipV="1">
            <a:off x="6127750" y="3106738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6" name="Oval 16"/>
          <p:cNvSpPr>
            <a:spLocks noChangeArrowheads="1"/>
          </p:cNvSpPr>
          <p:nvPr/>
        </p:nvSpPr>
        <p:spPr bwMode="auto">
          <a:xfrm>
            <a:off x="5746750" y="3944938"/>
            <a:ext cx="304800" cy="3048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7" name="Line 17"/>
          <p:cNvSpPr>
            <a:spLocks noChangeShapeType="1"/>
          </p:cNvSpPr>
          <p:nvPr/>
        </p:nvSpPr>
        <p:spPr bwMode="auto">
          <a:xfrm>
            <a:off x="4527550" y="4097338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8" name="Rectangle 18"/>
          <p:cNvSpPr>
            <a:spLocks noChangeArrowheads="1"/>
          </p:cNvSpPr>
          <p:nvPr/>
        </p:nvSpPr>
        <p:spPr bwMode="auto">
          <a:xfrm>
            <a:off x="4603750" y="3792538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19" name="Rectangle 19"/>
          <p:cNvSpPr>
            <a:spLocks noChangeArrowheads="1"/>
          </p:cNvSpPr>
          <p:nvPr/>
        </p:nvSpPr>
        <p:spPr bwMode="auto">
          <a:xfrm>
            <a:off x="4984750" y="3792538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0" name="Oval 20"/>
          <p:cNvSpPr>
            <a:spLocks noChangeArrowheads="1"/>
          </p:cNvSpPr>
          <p:nvPr/>
        </p:nvSpPr>
        <p:spPr bwMode="auto">
          <a:xfrm>
            <a:off x="5822950" y="30305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1" name="Oval 21"/>
          <p:cNvSpPr>
            <a:spLocks noChangeArrowheads="1"/>
          </p:cNvSpPr>
          <p:nvPr/>
        </p:nvSpPr>
        <p:spPr bwMode="auto">
          <a:xfrm>
            <a:off x="5822950" y="32591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2" name="Oval 22"/>
          <p:cNvSpPr>
            <a:spLocks noChangeArrowheads="1"/>
          </p:cNvSpPr>
          <p:nvPr/>
        </p:nvSpPr>
        <p:spPr bwMode="auto">
          <a:xfrm>
            <a:off x="5822950" y="3563938"/>
            <a:ext cx="152400" cy="152400"/>
          </a:xfrm>
          <a:prstGeom prst="ellipse">
            <a:avLst/>
          </a:prstGeom>
          <a:solidFill>
            <a:srgbClr val="00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fr-FR" sz="2400" i="0" dirty="0">
              <a:solidFill>
                <a:srgbClr val="008000"/>
              </a:solidFill>
              <a:latin typeface="Arial"/>
              <a:cs typeface="Arial"/>
            </a:endParaRPr>
          </a:p>
        </p:txBody>
      </p:sp>
      <p:sp>
        <p:nvSpPr>
          <p:cNvPr id="614423" name="Line 23"/>
          <p:cNvSpPr>
            <a:spLocks noChangeShapeType="1"/>
          </p:cNvSpPr>
          <p:nvPr/>
        </p:nvSpPr>
        <p:spPr bwMode="auto">
          <a:xfrm flipV="1">
            <a:off x="5670550" y="27257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4" name="Line 24"/>
          <p:cNvSpPr>
            <a:spLocks noChangeShapeType="1"/>
          </p:cNvSpPr>
          <p:nvPr/>
        </p:nvSpPr>
        <p:spPr bwMode="auto">
          <a:xfrm flipV="1">
            <a:off x="6127750" y="2725738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5" name="Text Box 25"/>
          <p:cNvSpPr txBox="1">
            <a:spLocks noChangeArrowheads="1"/>
          </p:cNvSpPr>
          <p:nvPr/>
        </p:nvSpPr>
        <p:spPr bwMode="auto">
          <a:xfrm>
            <a:off x="5038725" y="227647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rate </a:t>
            </a:r>
            <a:r>
              <a:rPr lang="en-US" sz="2000" dirty="0">
                <a:solidFill>
                  <a:schemeClr val="tx2"/>
                </a:solidFill>
                <a:latin typeface="Arial"/>
                <a:cs typeface="Arial"/>
              </a:rPr>
              <a:t>r</a:t>
            </a:r>
            <a:endParaRPr lang="en-US" sz="2400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sp>
        <p:nvSpPr>
          <p:cNvPr id="614426" name="Line 26"/>
          <p:cNvSpPr>
            <a:spLocks noChangeShapeType="1"/>
          </p:cNvSpPr>
          <p:nvPr/>
        </p:nvSpPr>
        <p:spPr bwMode="auto">
          <a:xfrm>
            <a:off x="6203950" y="4249738"/>
            <a:ext cx="9906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7" name="Line 27"/>
          <p:cNvSpPr>
            <a:spLocks noChangeShapeType="1"/>
          </p:cNvSpPr>
          <p:nvPr/>
        </p:nvSpPr>
        <p:spPr bwMode="auto">
          <a:xfrm flipV="1">
            <a:off x="6203950" y="3944938"/>
            <a:ext cx="990600" cy="1524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8" name="AutoShape 28"/>
          <p:cNvSpPr>
            <a:spLocks noChangeArrowheads="1"/>
          </p:cNvSpPr>
          <p:nvPr/>
        </p:nvSpPr>
        <p:spPr bwMode="auto">
          <a:xfrm>
            <a:off x="5773738" y="2220913"/>
            <a:ext cx="217487" cy="60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29" name="Line 29"/>
          <p:cNvSpPr>
            <a:spLocks noChangeShapeType="1"/>
          </p:cNvSpPr>
          <p:nvPr/>
        </p:nvSpPr>
        <p:spPr bwMode="auto">
          <a:xfrm>
            <a:off x="5518150" y="2890838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14430" name="Text Box 30"/>
          <p:cNvSpPr txBox="1">
            <a:spLocks noChangeArrowheads="1"/>
          </p:cNvSpPr>
          <p:nvPr/>
        </p:nvSpPr>
        <p:spPr bwMode="auto">
          <a:xfrm>
            <a:off x="4984750" y="3106738"/>
            <a:ext cx="3444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0" dirty="0">
                <a:solidFill>
                  <a:schemeClr val="tx2"/>
                </a:solidFill>
                <a:latin typeface="Arial"/>
                <a:cs typeface="Arial"/>
              </a:rPr>
              <a:t>b</a:t>
            </a:r>
          </a:p>
        </p:txBody>
      </p:sp>
      <p:sp>
        <p:nvSpPr>
          <p:cNvPr id="614431" name="Line 31"/>
          <p:cNvSpPr>
            <a:spLocks noChangeShapeType="1"/>
          </p:cNvSpPr>
          <p:nvPr/>
        </p:nvSpPr>
        <p:spPr bwMode="auto">
          <a:xfrm>
            <a:off x="5518150" y="29543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pic>
        <p:nvPicPr>
          <p:cNvPr id="17616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7858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3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5248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Diffserv packet marking: details</a:t>
            </a:r>
            <a:endParaRPr lang="en-US" dirty="0"/>
          </a:p>
        </p:txBody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2717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packet </a:t>
            </a:r>
            <a:r>
              <a:rPr lang="en-US" dirty="0"/>
              <a:t>is marked in the Type of Service (TOS) in IPv4, and Traffic Class in IPv6</a:t>
            </a:r>
          </a:p>
          <a:p>
            <a:pPr>
              <a:defRPr/>
            </a:pPr>
            <a:r>
              <a:rPr lang="en-US" dirty="0"/>
              <a:t>6 bits used for Differentiated Service Code Point (DSCP</a:t>
            </a:r>
            <a:r>
              <a:rPr lang="en-US" dirty="0" smtClean="0"/>
              <a:t>)</a:t>
            </a:r>
          </a:p>
          <a:p>
            <a:pPr lvl="1">
              <a:defRPr/>
            </a:pPr>
            <a:r>
              <a:rPr lang="en-US" dirty="0" smtClean="0"/>
              <a:t>determine </a:t>
            </a:r>
            <a:r>
              <a:rPr lang="en-US" dirty="0"/>
              <a:t>PHB that the packet will receive</a:t>
            </a:r>
          </a:p>
          <a:p>
            <a:pPr lvl="1">
              <a:defRPr/>
            </a:pPr>
            <a:r>
              <a:rPr lang="en-US" dirty="0"/>
              <a:t>2 bits </a:t>
            </a:r>
            <a:r>
              <a:rPr lang="en-US" dirty="0" smtClean="0"/>
              <a:t>currently unused</a:t>
            </a:r>
            <a:endParaRPr lang="en-US" dirty="0"/>
          </a:p>
        </p:txBody>
      </p:sp>
      <p:sp>
        <p:nvSpPr>
          <p:cNvPr id="178182" name="Rectangle 1"/>
          <p:cNvSpPr>
            <a:spLocks noChangeArrowheads="1"/>
          </p:cNvSpPr>
          <p:nvPr/>
        </p:nvSpPr>
        <p:spPr bwMode="auto">
          <a:xfrm>
            <a:off x="2119313" y="4137025"/>
            <a:ext cx="4033837" cy="635000"/>
          </a:xfrm>
          <a:prstGeom prst="rect">
            <a:avLst/>
          </a:prstGeom>
          <a:solidFill>
            <a:srgbClr val="33CC66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grpSp>
        <p:nvGrpSpPr>
          <p:cNvPr id="178183" name="Group 5"/>
          <p:cNvGrpSpPr>
            <a:grpSpLocks/>
          </p:cNvGrpSpPr>
          <p:nvPr/>
        </p:nvGrpSpPr>
        <p:grpSpPr bwMode="auto">
          <a:xfrm>
            <a:off x="2611438" y="4137025"/>
            <a:ext cx="1587" cy="639763"/>
            <a:chOff x="2411161" y="3894420"/>
            <a:chExt cx="2246" cy="639752"/>
          </a:xfrm>
        </p:grpSpPr>
        <p:cxnSp>
          <p:nvCxnSpPr>
            <p:cNvPr id="178202" name="Straight Connector 4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203" name="Straight Connector 25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4" name="Group 27"/>
          <p:cNvGrpSpPr>
            <a:grpSpLocks/>
          </p:cNvGrpSpPr>
          <p:nvPr/>
        </p:nvGrpSpPr>
        <p:grpSpPr bwMode="auto">
          <a:xfrm>
            <a:off x="3114675" y="4135438"/>
            <a:ext cx="3175" cy="639762"/>
            <a:chOff x="2411161" y="3894420"/>
            <a:chExt cx="2246" cy="639752"/>
          </a:xfrm>
        </p:grpSpPr>
        <p:cxnSp>
          <p:nvCxnSpPr>
            <p:cNvPr id="178200" name="Straight Connector 28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201" name="Straight Connector 29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5" name="Group 30"/>
          <p:cNvGrpSpPr>
            <a:grpSpLocks/>
          </p:cNvGrpSpPr>
          <p:nvPr/>
        </p:nvGrpSpPr>
        <p:grpSpPr bwMode="auto">
          <a:xfrm>
            <a:off x="3630613" y="4130675"/>
            <a:ext cx="1587" cy="639763"/>
            <a:chOff x="2411161" y="3894420"/>
            <a:chExt cx="2246" cy="639752"/>
          </a:xfrm>
        </p:grpSpPr>
        <p:cxnSp>
          <p:nvCxnSpPr>
            <p:cNvPr id="178198" name="Straight Connector 31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9" name="Straight Connector 32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6" name="Group 33"/>
          <p:cNvGrpSpPr>
            <a:grpSpLocks/>
          </p:cNvGrpSpPr>
          <p:nvPr/>
        </p:nvGrpSpPr>
        <p:grpSpPr bwMode="auto">
          <a:xfrm>
            <a:off x="4133850" y="4135438"/>
            <a:ext cx="3175" cy="639762"/>
            <a:chOff x="2411161" y="3894420"/>
            <a:chExt cx="2246" cy="639752"/>
          </a:xfrm>
        </p:grpSpPr>
        <p:cxnSp>
          <p:nvCxnSpPr>
            <p:cNvPr id="178196" name="Straight Connector 34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7" name="Straight Connector 35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8187" name="Group 36"/>
          <p:cNvGrpSpPr>
            <a:grpSpLocks/>
          </p:cNvGrpSpPr>
          <p:nvPr/>
        </p:nvGrpSpPr>
        <p:grpSpPr bwMode="auto">
          <a:xfrm>
            <a:off x="4649788" y="4135438"/>
            <a:ext cx="1587" cy="639762"/>
            <a:chOff x="2411161" y="3894420"/>
            <a:chExt cx="2246" cy="639752"/>
          </a:xfrm>
        </p:grpSpPr>
        <p:cxnSp>
          <p:nvCxnSpPr>
            <p:cNvPr id="178194" name="Straight Connector 37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5" name="Straight Connector 38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8188" name="Straight Connector 40"/>
          <p:cNvCxnSpPr>
            <a:cxnSpLocks noChangeShapeType="1"/>
          </p:cNvCxnSpPr>
          <p:nvPr/>
        </p:nvCxnSpPr>
        <p:spPr bwMode="auto">
          <a:xfrm>
            <a:off x="5156200" y="4121150"/>
            <a:ext cx="0" cy="66675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8189" name="Group 42"/>
          <p:cNvGrpSpPr>
            <a:grpSpLocks/>
          </p:cNvGrpSpPr>
          <p:nvPr/>
        </p:nvGrpSpPr>
        <p:grpSpPr bwMode="auto">
          <a:xfrm>
            <a:off x="5668963" y="4137025"/>
            <a:ext cx="1587" cy="639763"/>
            <a:chOff x="2411161" y="3894420"/>
            <a:chExt cx="2246" cy="639752"/>
          </a:xfrm>
        </p:grpSpPr>
        <p:cxnSp>
          <p:nvCxnSpPr>
            <p:cNvPr id="178192" name="Straight Connector 43"/>
            <p:cNvCxnSpPr>
              <a:cxnSpLocks noChangeShapeType="1"/>
            </p:cNvCxnSpPr>
            <p:nvPr/>
          </p:nvCxnSpPr>
          <p:spPr bwMode="auto">
            <a:xfrm>
              <a:off x="2413407" y="3894420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8193" name="Straight Connector 44"/>
            <p:cNvCxnSpPr>
              <a:cxnSpLocks noChangeShapeType="1"/>
            </p:cNvCxnSpPr>
            <p:nvPr/>
          </p:nvCxnSpPr>
          <p:spPr bwMode="auto">
            <a:xfrm>
              <a:off x="2411161" y="4421697"/>
              <a:ext cx="0" cy="112475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8190" name="TextBox 23"/>
          <p:cNvSpPr txBox="1">
            <a:spLocks noChangeArrowheads="1"/>
          </p:cNvSpPr>
          <p:nvPr/>
        </p:nvSpPr>
        <p:spPr bwMode="auto">
          <a:xfrm>
            <a:off x="3154363" y="4224338"/>
            <a:ext cx="10334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i="0" dirty="0">
                <a:latin typeface="Arial" charset="0"/>
                <a:cs typeface="Arial" charset="0"/>
              </a:rPr>
              <a:t>DSCP</a:t>
            </a:r>
          </a:p>
        </p:txBody>
      </p:sp>
      <p:sp>
        <p:nvSpPr>
          <p:cNvPr id="178191" name="TextBox 50"/>
          <p:cNvSpPr txBox="1">
            <a:spLocks noChangeArrowheads="1"/>
          </p:cNvSpPr>
          <p:nvPr/>
        </p:nvSpPr>
        <p:spPr bwMode="auto">
          <a:xfrm>
            <a:off x="5175250" y="4276725"/>
            <a:ext cx="942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latin typeface="Arial" charset="0"/>
                <a:cs typeface="Arial" charset="0"/>
              </a:rPr>
              <a:t>unused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71</a:t>
            </a:fld>
            <a:endParaRPr lang="en-US" sz="1200" dirty="0">
              <a:latin typeface="Tahoma" charset="0"/>
            </a:endParaRPr>
          </a:p>
        </p:txBody>
      </p:sp>
      <p:sp>
        <p:nvSpPr>
          <p:cNvPr id="30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2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Classification, conditioning</a:t>
            </a:r>
            <a:endParaRPr lang="en-US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17157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may be desirable to limit traffic injection rate of some class:</a:t>
            </a:r>
          </a:p>
          <a:p>
            <a:pPr>
              <a:defRPr/>
            </a:pPr>
            <a:r>
              <a:rPr lang="en-US" dirty="0"/>
              <a:t>user declares traffic profile (e.g., rate, burst size)</a:t>
            </a:r>
          </a:p>
          <a:p>
            <a:pPr>
              <a:defRPr/>
            </a:pPr>
            <a:r>
              <a:rPr lang="en-US" dirty="0"/>
              <a:t>traffic metered, shaped if non-conforming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80227" name="Picture 4" descr="694 diffserv metering classify mark sha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3098800"/>
            <a:ext cx="5410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0230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84455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2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17475"/>
            <a:ext cx="7985125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Forwarding </a:t>
            </a:r>
            <a:r>
              <a:rPr lang="en-US" sz="4000" dirty="0" smtClean="0"/>
              <a:t>Per-hop Behavior (PHB)</a:t>
            </a:r>
            <a:endParaRPr lang="en-US" sz="4000" dirty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7838" y="1268413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PHB result in a different </a:t>
            </a:r>
            <a:r>
              <a:rPr lang="en-US" i="1" dirty="0"/>
              <a:t>observable (measurable) </a:t>
            </a:r>
            <a:r>
              <a:rPr lang="en-US" dirty="0"/>
              <a:t>forwarding performance behavior</a:t>
            </a:r>
          </a:p>
          <a:p>
            <a:pPr>
              <a:defRPr/>
            </a:pPr>
            <a:r>
              <a:rPr lang="en-US" dirty="0"/>
              <a:t>PHB does </a:t>
            </a:r>
            <a:r>
              <a:rPr lang="en-US" i="1" dirty="0"/>
              <a:t>not</a:t>
            </a:r>
            <a:r>
              <a:rPr lang="en-US" dirty="0"/>
              <a:t> specify what mechanisms to use to ensure required PHB performance behavior</a:t>
            </a:r>
          </a:p>
          <a:p>
            <a:pPr>
              <a:defRPr/>
            </a:pPr>
            <a:r>
              <a:rPr lang="en-US" dirty="0"/>
              <a:t>e</a:t>
            </a:r>
            <a:r>
              <a:rPr lang="en-US" dirty="0" smtClean="0"/>
              <a:t>xamples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dirty="0" smtClean="0"/>
              <a:t>class </a:t>
            </a:r>
            <a:r>
              <a:rPr lang="en-US" dirty="0"/>
              <a:t>A gets x% of outgoing link bandwidth over time intervals of a specified length</a:t>
            </a:r>
          </a:p>
          <a:p>
            <a:pPr lvl="1">
              <a:defRPr/>
            </a:pPr>
            <a:r>
              <a:rPr lang="en-US" dirty="0" smtClean="0"/>
              <a:t>class </a:t>
            </a:r>
            <a:r>
              <a:rPr lang="en-US" dirty="0"/>
              <a:t>A packets leave first before packets from class B</a:t>
            </a:r>
          </a:p>
        </p:txBody>
      </p:sp>
      <p:pic>
        <p:nvPicPr>
          <p:cNvPr id="182277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540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Forwarding </a:t>
            </a:r>
            <a:r>
              <a:rPr lang="en-US" dirty="0" smtClean="0"/>
              <a:t>PHB</a:t>
            </a: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PHBs </a:t>
            </a:r>
            <a:r>
              <a:rPr lang="en-US" dirty="0" smtClean="0"/>
              <a:t>proposed:</a:t>
            </a: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</a:t>
            </a:r>
            <a:r>
              <a:rPr lang="en-US" i="1" dirty="0" smtClean="0">
                <a:solidFill>
                  <a:srgbClr val="CC0000"/>
                </a:solidFill>
              </a:rPr>
              <a:t>xpedited forwarding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 smtClean="0"/>
              <a:t>packet </a:t>
            </a:r>
            <a:r>
              <a:rPr lang="en-US" dirty="0"/>
              <a:t>departure rate of a class equals or exceeds specified rate </a:t>
            </a:r>
          </a:p>
          <a:p>
            <a:pPr lvl="1">
              <a:defRPr/>
            </a:pPr>
            <a:r>
              <a:rPr lang="en-US" dirty="0"/>
              <a:t>logical link with a minimum guaranteed rate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a</a:t>
            </a:r>
            <a:r>
              <a:rPr lang="en-US" i="1" dirty="0" smtClean="0">
                <a:solidFill>
                  <a:srgbClr val="CC0000"/>
                </a:solidFill>
              </a:rPr>
              <a:t>ssured forwarding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4 classes of traffic</a:t>
            </a:r>
          </a:p>
          <a:p>
            <a:pPr lvl="1">
              <a:defRPr/>
            </a:pPr>
            <a:r>
              <a:rPr lang="en-US" dirty="0"/>
              <a:t>each guaranteed minimum amount of bandwidth</a:t>
            </a:r>
          </a:p>
          <a:p>
            <a:pPr lvl="1">
              <a:defRPr/>
            </a:pPr>
            <a:r>
              <a:rPr lang="en-US" dirty="0"/>
              <a:t>each with three drop preference partitions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84325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085850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74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9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369" name="Picture 16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112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9113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Per-connection QOS guarantees </a:t>
            </a:r>
            <a:endParaRPr lang="en-US" dirty="0"/>
          </a:p>
        </p:txBody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7772400" cy="855663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basic </a:t>
            </a:r>
            <a:r>
              <a:rPr lang="en-US" i="1" dirty="0">
                <a:solidFill>
                  <a:srgbClr val="CC0000"/>
                </a:solidFill>
              </a:rPr>
              <a:t>fact of life: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can not support traffic demands beyond link capacity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739350" y="5098239"/>
            <a:ext cx="76739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</a:rPr>
              <a:t>call admission: </a:t>
            </a:r>
            <a:r>
              <a:rPr lang="en-US" sz="2800" i="0" dirty="0">
                <a:latin typeface="+mn-lt"/>
              </a:rPr>
              <a:t>flow declares its needs, network may </a:t>
            </a:r>
          </a:p>
          <a:p>
            <a:pPr>
              <a:defRPr/>
            </a:pPr>
            <a:r>
              <a:rPr lang="en-US" sz="2800" i="0" dirty="0">
                <a:latin typeface="+mn-lt"/>
              </a:rPr>
              <a:t>block call (e.g., busy signal) if it cannot meet needs</a:t>
            </a:r>
          </a:p>
        </p:txBody>
      </p:sp>
      <p:sp>
        <p:nvSpPr>
          <p:cNvPr id="628742" name="Rectangle 6"/>
          <p:cNvSpPr>
            <a:spLocks noChangeArrowheads="1"/>
          </p:cNvSpPr>
          <p:nvPr/>
        </p:nvSpPr>
        <p:spPr bwMode="auto">
          <a:xfrm>
            <a:off x="669500" y="4952189"/>
            <a:ext cx="7829550" cy="11509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28743" name="Text Box 7"/>
          <p:cNvSpPr txBox="1">
            <a:spLocks noChangeArrowheads="1"/>
          </p:cNvSpPr>
          <p:nvPr/>
        </p:nvSpPr>
        <p:spPr bwMode="auto">
          <a:xfrm>
            <a:off x="942550" y="4675964"/>
            <a:ext cx="1652587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</a:rPr>
              <a:t>Principle 4</a:t>
            </a:r>
          </a:p>
        </p:txBody>
      </p:sp>
      <p:sp>
        <p:nvSpPr>
          <p:cNvPr id="628744" name="Line 8"/>
          <p:cNvSpPr>
            <a:spLocks noChangeShapeType="1"/>
          </p:cNvSpPr>
          <p:nvPr/>
        </p:nvSpPr>
        <p:spPr bwMode="auto">
          <a:xfrm>
            <a:off x="3016250" y="3500438"/>
            <a:ext cx="3716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6" name="Freeform 10"/>
          <p:cNvSpPr>
            <a:spLocks/>
          </p:cNvSpPr>
          <p:nvPr/>
        </p:nvSpPr>
        <p:spPr bwMode="auto">
          <a:xfrm>
            <a:off x="3368675" y="3133725"/>
            <a:ext cx="1058863" cy="266700"/>
          </a:xfrm>
          <a:custGeom>
            <a:avLst/>
            <a:gdLst>
              <a:gd name="T0" fmla="*/ 5 w 556"/>
              <a:gd name="T1" fmla="*/ 18 h 252"/>
              <a:gd name="T2" fmla="*/ 47 w 556"/>
              <a:gd name="T3" fmla="*/ 52 h 252"/>
              <a:gd name="T4" fmla="*/ 119 w 556"/>
              <a:gd name="T5" fmla="*/ 75 h 252"/>
              <a:gd name="T6" fmla="*/ 180 w 556"/>
              <a:gd name="T7" fmla="*/ 79 h 252"/>
              <a:gd name="T8" fmla="*/ 257 w 556"/>
              <a:gd name="T9" fmla="*/ 87 h 252"/>
              <a:gd name="T10" fmla="*/ 315 w 556"/>
              <a:gd name="T11" fmla="*/ 87 h 252"/>
              <a:gd name="T12" fmla="*/ 387 w 556"/>
              <a:gd name="T13" fmla="*/ 81 h 252"/>
              <a:gd name="T14" fmla="*/ 452 w 556"/>
              <a:gd name="T15" fmla="*/ 70 h 252"/>
              <a:gd name="T16" fmla="*/ 531 w 556"/>
              <a:gd name="T17" fmla="*/ 37 h 252"/>
              <a:gd name="T18" fmla="*/ 552 w 556"/>
              <a:gd name="T19" fmla="*/ 27 h 252"/>
              <a:gd name="T20" fmla="*/ 550 w 556"/>
              <a:gd name="T21" fmla="*/ 160 h 252"/>
              <a:gd name="T22" fmla="*/ 518 w 556"/>
              <a:gd name="T23" fmla="*/ 196 h 252"/>
              <a:gd name="T24" fmla="*/ 489 w 556"/>
              <a:gd name="T25" fmla="*/ 216 h 252"/>
              <a:gd name="T26" fmla="*/ 450 w 556"/>
              <a:gd name="T27" fmla="*/ 231 h 252"/>
              <a:gd name="T28" fmla="*/ 393 w 556"/>
              <a:gd name="T29" fmla="*/ 244 h 252"/>
              <a:gd name="T30" fmla="*/ 323 w 556"/>
              <a:gd name="T31" fmla="*/ 251 h 252"/>
              <a:gd name="T32" fmla="*/ 261 w 556"/>
              <a:gd name="T33" fmla="*/ 252 h 252"/>
              <a:gd name="T34" fmla="*/ 205 w 556"/>
              <a:gd name="T35" fmla="*/ 248 h 252"/>
              <a:gd name="T36" fmla="*/ 155 w 556"/>
              <a:gd name="T37" fmla="*/ 241 h 252"/>
              <a:gd name="T38" fmla="*/ 88 w 556"/>
              <a:gd name="T39" fmla="*/ 224 h 252"/>
              <a:gd name="T40" fmla="*/ 51 w 556"/>
              <a:gd name="T41" fmla="*/ 209 h 252"/>
              <a:gd name="T42" fmla="*/ 25 w 556"/>
              <a:gd name="T43" fmla="*/ 181 h 252"/>
              <a:gd name="T44" fmla="*/ 5 w 556"/>
              <a:gd name="T45" fmla="*/ 157 h 252"/>
              <a:gd name="T46" fmla="*/ 5 w 556"/>
              <a:gd name="T47" fmla="*/ 1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6" h="252">
                <a:moveTo>
                  <a:pt x="5" y="18"/>
                </a:moveTo>
                <a:cubicBezTo>
                  <a:pt x="12" y="0"/>
                  <a:pt x="28" y="43"/>
                  <a:pt x="47" y="52"/>
                </a:cubicBezTo>
                <a:cubicBezTo>
                  <a:pt x="66" y="61"/>
                  <a:pt x="97" y="71"/>
                  <a:pt x="119" y="75"/>
                </a:cubicBezTo>
                <a:cubicBezTo>
                  <a:pt x="141" y="79"/>
                  <a:pt x="157" y="77"/>
                  <a:pt x="180" y="79"/>
                </a:cubicBezTo>
                <a:cubicBezTo>
                  <a:pt x="203" y="81"/>
                  <a:pt x="235" y="86"/>
                  <a:pt x="257" y="87"/>
                </a:cubicBezTo>
                <a:cubicBezTo>
                  <a:pt x="279" y="88"/>
                  <a:pt x="293" y="88"/>
                  <a:pt x="315" y="87"/>
                </a:cubicBezTo>
                <a:cubicBezTo>
                  <a:pt x="337" y="86"/>
                  <a:pt x="364" y="84"/>
                  <a:pt x="387" y="81"/>
                </a:cubicBezTo>
                <a:cubicBezTo>
                  <a:pt x="410" y="78"/>
                  <a:pt x="428" y="77"/>
                  <a:pt x="452" y="70"/>
                </a:cubicBezTo>
                <a:cubicBezTo>
                  <a:pt x="476" y="63"/>
                  <a:pt x="514" y="44"/>
                  <a:pt x="531" y="37"/>
                </a:cubicBezTo>
                <a:cubicBezTo>
                  <a:pt x="548" y="30"/>
                  <a:pt x="549" y="7"/>
                  <a:pt x="552" y="27"/>
                </a:cubicBezTo>
                <a:cubicBezTo>
                  <a:pt x="555" y="47"/>
                  <a:pt x="556" y="132"/>
                  <a:pt x="550" y="160"/>
                </a:cubicBezTo>
                <a:cubicBezTo>
                  <a:pt x="544" y="188"/>
                  <a:pt x="527" y="187"/>
                  <a:pt x="518" y="196"/>
                </a:cubicBezTo>
                <a:cubicBezTo>
                  <a:pt x="508" y="206"/>
                  <a:pt x="500" y="210"/>
                  <a:pt x="489" y="216"/>
                </a:cubicBezTo>
                <a:cubicBezTo>
                  <a:pt x="478" y="221"/>
                  <a:pt x="465" y="227"/>
                  <a:pt x="450" y="231"/>
                </a:cubicBezTo>
                <a:cubicBezTo>
                  <a:pt x="434" y="235"/>
                  <a:pt x="414" y="241"/>
                  <a:pt x="393" y="244"/>
                </a:cubicBezTo>
                <a:cubicBezTo>
                  <a:pt x="371" y="246"/>
                  <a:pt x="344" y="249"/>
                  <a:pt x="323" y="251"/>
                </a:cubicBezTo>
                <a:cubicBezTo>
                  <a:pt x="301" y="252"/>
                  <a:pt x="280" y="252"/>
                  <a:pt x="261" y="252"/>
                </a:cubicBezTo>
                <a:cubicBezTo>
                  <a:pt x="241" y="252"/>
                  <a:pt x="222" y="249"/>
                  <a:pt x="205" y="248"/>
                </a:cubicBezTo>
                <a:cubicBezTo>
                  <a:pt x="187" y="246"/>
                  <a:pt x="174" y="245"/>
                  <a:pt x="155" y="241"/>
                </a:cubicBezTo>
                <a:cubicBezTo>
                  <a:pt x="135" y="237"/>
                  <a:pt x="104" y="230"/>
                  <a:pt x="88" y="224"/>
                </a:cubicBezTo>
                <a:cubicBezTo>
                  <a:pt x="71" y="219"/>
                  <a:pt x="62" y="216"/>
                  <a:pt x="51" y="209"/>
                </a:cubicBezTo>
                <a:cubicBezTo>
                  <a:pt x="40" y="202"/>
                  <a:pt x="32" y="189"/>
                  <a:pt x="25" y="181"/>
                </a:cubicBezTo>
                <a:cubicBezTo>
                  <a:pt x="17" y="173"/>
                  <a:pt x="8" y="184"/>
                  <a:pt x="5" y="157"/>
                </a:cubicBezTo>
                <a:cubicBezTo>
                  <a:pt x="2" y="131"/>
                  <a:pt x="0" y="34"/>
                  <a:pt x="5" y="18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7" name="Oval 11"/>
          <p:cNvSpPr>
            <a:spLocks noChangeArrowheads="1"/>
          </p:cNvSpPr>
          <p:nvPr/>
        </p:nvSpPr>
        <p:spPr bwMode="auto">
          <a:xfrm>
            <a:off x="3378200" y="3184525"/>
            <a:ext cx="1042988" cy="150813"/>
          </a:xfrm>
          <a:prstGeom prst="ellips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8" name="Line 12"/>
          <p:cNvSpPr>
            <a:spLocks noChangeShapeType="1"/>
          </p:cNvSpPr>
          <p:nvPr/>
        </p:nvSpPr>
        <p:spPr bwMode="auto">
          <a:xfrm>
            <a:off x="3381375" y="3160713"/>
            <a:ext cx="0" cy="92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49" name="Line 13"/>
          <p:cNvSpPr>
            <a:spLocks noChangeShapeType="1"/>
          </p:cNvSpPr>
          <p:nvPr/>
        </p:nvSpPr>
        <p:spPr bwMode="auto">
          <a:xfrm>
            <a:off x="4425950" y="3133725"/>
            <a:ext cx="0" cy="936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50" name="Oval 14"/>
          <p:cNvSpPr>
            <a:spLocks noChangeArrowheads="1"/>
          </p:cNvSpPr>
          <p:nvPr/>
        </p:nvSpPr>
        <p:spPr bwMode="auto">
          <a:xfrm>
            <a:off x="3359150" y="3052763"/>
            <a:ext cx="1047750" cy="174625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86381" name="Group 15"/>
          <p:cNvGrpSpPr>
            <a:grpSpLocks/>
          </p:cNvGrpSpPr>
          <p:nvPr/>
        </p:nvGrpSpPr>
        <p:grpSpPr bwMode="auto">
          <a:xfrm>
            <a:off x="3625850" y="3090863"/>
            <a:ext cx="517525" cy="101600"/>
            <a:chOff x="2848" y="848"/>
            <a:chExt cx="140" cy="98"/>
          </a:xfrm>
        </p:grpSpPr>
        <p:sp>
          <p:nvSpPr>
            <p:cNvPr id="628752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3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4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grpSp>
        <p:nvGrpSpPr>
          <p:cNvPr id="186382" name="Group 19"/>
          <p:cNvGrpSpPr>
            <a:grpSpLocks/>
          </p:cNvGrpSpPr>
          <p:nvPr/>
        </p:nvGrpSpPr>
        <p:grpSpPr bwMode="auto">
          <a:xfrm flipV="1">
            <a:off x="3625850" y="3090863"/>
            <a:ext cx="517525" cy="101600"/>
            <a:chOff x="2848" y="848"/>
            <a:chExt cx="140" cy="98"/>
          </a:xfrm>
        </p:grpSpPr>
        <p:sp>
          <p:nvSpPr>
            <p:cNvPr id="628756" name="Line 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7" name="Line 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58" name="Line 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</p:grpSp>
      <p:sp>
        <p:nvSpPr>
          <p:cNvPr id="628759" name="Oval 23"/>
          <p:cNvSpPr>
            <a:spLocks noChangeArrowheads="1"/>
          </p:cNvSpPr>
          <p:nvPr/>
        </p:nvSpPr>
        <p:spPr bwMode="auto">
          <a:xfrm>
            <a:off x="3376613" y="3525838"/>
            <a:ext cx="1047750" cy="1746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0" name="Line 24"/>
          <p:cNvSpPr>
            <a:spLocks noChangeShapeType="1"/>
          </p:cNvSpPr>
          <p:nvPr/>
        </p:nvSpPr>
        <p:spPr bwMode="auto">
          <a:xfrm flipH="1">
            <a:off x="2779713" y="2941638"/>
            <a:ext cx="485775" cy="1096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1" name="Line 25"/>
          <p:cNvSpPr>
            <a:spLocks noChangeShapeType="1"/>
          </p:cNvSpPr>
          <p:nvPr/>
        </p:nvSpPr>
        <p:spPr bwMode="auto">
          <a:xfrm flipH="1" flipV="1">
            <a:off x="2543175" y="4029075"/>
            <a:ext cx="2476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2" name="Line 26"/>
          <p:cNvSpPr>
            <a:spLocks noChangeShapeType="1"/>
          </p:cNvSpPr>
          <p:nvPr/>
        </p:nvSpPr>
        <p:spPr bwMode="auto">
          <a:xfrm flipH="1">
            <a:off x="2905125" y="2932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3" name="Line 27"/>
          <p:cNvSpPr>
            <a:spLocks noChangeShapeType="1"/>
          </p:cNvSpPr>
          <p:nvPr/>
        </p:nvSpPr>
        <p:spPr bwMode="auto">
          <a:xfrm flipH="1">
            <a:off x="6516688" y="2882900"/>
            <a:ext cx="485775" cy="1096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4" name="Line 28"/>
          <p:cNvSpPr>
            <a:spLocks noChangeShapeType="1"/>
          </p:cNvSpPr>
          <p:nvPr/>
        </p:nvSpPr>
        <p:spPr bwMode="auto">
          <a:xfrm flipH="1">
            <a:off x="6529388" y="3976688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65" name="Line 29"/>
          <p:cNvSpPr>
            <a:spLocks noChangeShapeType="1"/>
          </p:cNvSpPr>
          <p:nvPr/>
        </p:nvSpPr>
        <p:spPr bwMode="auto">
          <a:xfrm flipH="1" flipV="1">
            <a:off x="7002463" y="2882900"/>
            <a:ext cx="260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pSp>
        <p:nvGrpSpPr>
          <p:cNvPr id="186390" name="Group 30"/>
          <p:cNvGrpSpPr>
            <a:grpSpLocks/>
          </p:cNvGrpSpPr>
          <p:nvPr/>
        </p:nvGrpSpPr>
        <p:grpSpPr bwMode="auto">
          <a:xfrm>
            <a:off x="5332413" y="3321050"/>
            <a:ext cx="1001712" cy="290513"/>
            <a:chOff x="3600" y="219"/>
            <a:chExt cx="360" cy="175"/>
          </a:xfrm>
        </p:grpSpPr>
        <p:sp>
          <p:nvSpPr>
            <p:cNvPr id="628767" name="Oval 3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68" name="Line 3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69" name="Line 3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sp>
          <p:nvSpPr>
            <p:cNvPr id="628770" name="Rectangle 3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i="0" dirty="0">
                <a:latin typeface="Arial"/>
                <a:cs typeface="Arial"/>
              </a:endParaRPr>
            </a:p>
          </p:txBody>
        </p:sp>
        <p:sp>
          <p:nvSpPr>
            <p:cNvPr id="628771" name="Oval 3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 dirty="0">
                <a:latin typeface="Arial"/>
                <a:cs typeface="Arial"/>
              </a:endParaRPr>
            </a:p>
          </p:txBody>
        </p:sp>
        <p:grpSp>
          <p:nvGrpSpPr>
            <p:cNvPr id="186415" name="Group 3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8773" name="Line 3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4" name="Line 3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5" name="Line 3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86416" name="Group 4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8777" name="Line 4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8" name="Line 4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  <p:sp>
            <p:nvSpPr>
              <p:cNvPr id="628779" name="Line 4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628780" name="Text Box 44"/>
          <p:cNvSpPr txBox="1">
            <a:spLocks noChangeArrowheads="1"/>
          </p:cNvSpPr>
          <p:nvPr/>
        </p:nvSpPr>
        <p:spPr bwMode="auto">
          <a:xfrm>
            <a:off x="3676650" y="2670175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R1</a:t>
            </a:r>
          </a:p>
        </p:txBody>
      </p:sp>
      <p:sp>
        <p:nvSpPr>
          <p:cNvPr id="628781" name="Text Box 45"/>
          <p:cNvSpPr txBox="1">
            <a:spLocks noChangeArrowheads="1"/>
          </p:cNvSpPr>
          <p:nvPr/>
        </p:nvSpPr>
        <p:spPr bwMode="auto">
          <a:xfrm>
            <a:off x="5673725" y="292735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0" dirty="0">
                <a:latin typeface="Arial"/>
                <a:cs typeface="Arial"/>
              </a:rPr>
              <a:t>R2</a:t>
            </a:r>
          </a:p>
        </p:txBody>
      </p:sp>
      <p:sp>
        <p:nvSpPr>
          <p:cNvPr id="628782" name="Freeform 46"/>
          <p:cNvSpPr>
            <a:spLocks/>
          </p:cNvSpPr>
          <p:nvPr/>
        </p:nvSpPr>
        <p:spPr bwMode="auto">
          <a:xfrm>
            <a:off x="2960688" y="2767013"/>
            <a:ext cx="4235450" cy="646112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3" name="Freeform 47"/>
          <p:cNvSpPr>
            <a:spLocks/>
          </p:cNvSpPr>
          <p:nvPr/>
        </p:nvSpPr>
        <p:spPr bwMode="auto">
          <a:xfrm>
            <a:off x="2711450" y="3540125"/>
            <a:ext cx="4078288" cy="557213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86395" name="Object 49"/>
          <p:cNvGraphicFramePr>
            <a:graphicFrameLocks noChangeAspect="1"/>
          </p:cNvGraphicFramePr>
          <p:nvPr/>
        </p:nvGraphicFramePr>
        <p:xfrm>
          <a:off x="2314575" y="2625725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02" name="Clip" r:id="rId5" imgW="682368" imgH="480541" progId="MS_ClipArt_Gallery.2">
                  <p:embed/>
                </p:oleObj>
              </mc:Choice>
              <mc:Fallback>
                <p:oleObj name="Clip" r:id="rId5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2625725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96" name="Object 50"/>
          <p:cNvGraphicFramePr>
            <a:graphicFrameLocks noChangeAspect="1"/>
          </p:cNvGraphicFramePr>
          <p:nvPr/>
        </p:nvGraphicFramePr>
        <p:xfrm>
          <a:off x="7164388" y="25955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03" name="Clip" r:id="rId7" imgW="682368" imgH="480541" progId="MS_ClipArt_Gallery.2">
                  <p:embed/>
                </p:oleObj>
              </mc:Choice>
              <mc:Fallback>
                <p:oleObj name="Clip" r:id="rId7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5955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3055938" y="2854325"/>
            <a:ext cx="436562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8" name="Oval 52"/>
          <p:cNvSpPr>
            <a:spLocks noChangeArrowheads="1"/>
          </p:cNvSpPr>
          <p:nvPr/>
        </p:nvSpPr>
        <p:spPr bwMode="auto">
          <a:xfrm>
            <a:off x="2743200" y="3582988"/>
            <a:ext cx="436563" cy="3651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89" name="Text Box 53"/>
          <p:cNvSpPr txBox="1">
            <a:spLocks noChangeArrowheads="1"/>
          </p:cNvSpPr>
          <p:nvPr/>
        </p:nvSpPr>
        <p:spPr bwMode="auto">
          <a:xfrm>
            <a:off x="4075113" y="3644900"/>
            <a:ext cx="15986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628790" name="Text Box 54"/>
          <p:cNvSpPr txBox="1">
            <a:spLocks noChangeArrowheads="1"/>
          </p:cNvSpPr>
          <p:nvPr/>
        </p:nvSpPr>
        <p:spPr bwMode="auto">
          <a:xfrm>
            <a:off x="1427163" y="2474913"/>
            <a:ext cx="9413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628791" name="Rectangle 55"/>
          <p:cNvSpPr>
            <a:spLocks noChangeArrowheads="1"/>
          </p:cNvSpPr>
          <p:nvPr/>
        </p:nvSpPr>
        <p:spPr bwMode="auto">
          <a:xfrm>
            <a:off x="4006850" y="34718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2" name="Rectangle 56"/>
          <p:cNvSpPr>
            <a:spLocks noChangeArrowheads="1"/>
          </p:cNvSpPr>
          <p:nvPr/>
        </p:nvSpPr>
        <p:spPr bwMode="auto">
          <a:xfrm>
            <a:off x="3813175" y="3471863"/>
            <a:ext cx="193675" cy="13652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3" name="Rectangle 57"/>
          <p:cNvSpPr>
            <a:spLocks noChangeArrowheads="1"/>
          </p:cNvSpPr>
          <p:nvPr/>
        </p:nvSpPr>
        <p:spPr bwMode="auto">
          <a:xfrm>
            <a:off x="4006850" y="33178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sp>
        <p:nvSpPr>
          <p:cNvPr id="628794" name="Rectangle 58"/>
          <p:cNvSpPr>
            <a:spLocks noChangeArrowheads="1"/>
          </p:cNvSpPr>
          <p:nvPr/>
        </p:nvSpPr>
        <p:spPr bwMode="auto">
          <a:xfrm>
            <a:off x="3813175" y="3317875"/>
            <a:ext cx="193675" cy="1365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 dirty="0">
              <a:latin typeface="Arial"/>
              <a:cs typeface="Arial"/>
            </a:endParaRPr>
          </a:p>
        </p:txBody>
      </p:sp>
      <p:graphicFrame>
        <p:nvGraphicFramePr>
          <p:cNvPr id="186405" name="Object 63"/>
          <p:cNvGraphicFramePr>
            <a:graphicFrameLocks noChangeAspect="1"/>
          </p:cNvGraphicFramePr>
          <p:nvPr/>
        </p:nvGraphicFramePr>
        <p:xfrm>
          <a:off x="6813550" y="3768725"/>
          <a:ext cx="68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04" name="Clip" r:id="rId8" imgW="682368" imgH="480541" progId="MS_ClipArt_Gallery.2">
                  <p:embed/>
                </p:oleObj>
              </mc:Choice>
              <mc:Fallback>
                <p:oleObj name="Clip" r:id="rId8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3550" y="3768725"/>
                        <a:ext cx="68103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406" name="Object 64"/>
          <p:cNvGraphicFramePr>
            <a:graphicFrameLocks noChangeAspect="1"/>
          </p:cNvGraphicFramePr>
          <p:nvPr/>
        </p:nvGraphicFramePr>
        <p:xfrm>
          <a:off x="1995488" y="3789363"/>
          <a:ext cx="681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05" name="Clip" r:id="rId9" imgW="682368" imgH="480541" progId="MS_ClipArt_Gallery.2">
                  <p:embed/>
                </p:oleObj>
              </mc:Choice>
              <mc:Fallback>
                <p:oleObj name="Clip" r:id="rId9" imgW="682368" imgH="480541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3789363"/>
                        <a:ext cx="6810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801" name="Text Box 65"/>
          <p:cNvSpPr txBox="1">
            <a:spLocks noChangeArrowheads="1"/>
          </p:cNvSpPr>
          <p:nvPr/>
        </p:nvSpPr>
        <p:spPr bwMode="auto">
          <a:xfrm>
            <a:off x="1128713" y="3754438"/>
            <a:ext cx="941387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1 Mbps </a:t>
            </a:r>
          </a:p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phone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75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9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Freeform 2"/>
          <p:cNvSpPr>
            <a:spLocks/>
          </p:cNvSpPr>
          <p:nvPr/>
        </p:nvSpPr>
        <p:spPr bwMode="auto">
          <a:xfrm>
            <a:off x="3187700" y="3295650"/>
            <a:ext cx="1798638" cy="1674813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1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2 h 1255"/>
              <a:gd name="T14" fmla="*/ 1669169 w 1292"/>
              <a:gd name="T15" fmla="*/ 1362537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title"/>
          </p:nvPr>
        </p:nvSpPr>
        <p:spPr>
          <a:xfrm>
            <a:off x="385763" y="0"/>
            <a:ext cx="814387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QoS guarantee scenario</a:t>
            </a:r>
          </a:p>
        </p:txBody>
      </p:sp>
      <p:sp>
        <p:nvSpPr>
          <p:cNvPr id="188419" name="Freeform 4"/>
          <p:cNvSpPr>
            <a:spLocks/>
          </p:cNvSpPr>
          <p:nvPr/>
        </p:nvSpPr>
        <p:spPr bwMode="auto">
          <a:xfrm>
            <a:off x="746125" y="2162175"/>
            <a:ext cx="2381250" cy="1922463"/>
          </a:xfrm>
          <a:custGeom>
            <a:avLst/>
            <a:gdLst>
              <a:gd name="T0" fmla="*/ 977379 w 1340"/>
              <a:gd name="T1" fmla="*/ 67795 h 1191"/>
              <a:gd name="T2" fmla="*/ 145718 w 1340"/>
              <a:gd name="T3" fmla="*/ 96850 h 1191"/>
              <a:gd name="T4" fmla="*/ 103069 w 1340"/>
              <a:gd name="T5" fmla="*/ 648892 h 1191"/>
              <a:gd name="T6" fmla="*/ 49757 w 1340"/>
              <a:gd name="T7" fmla="*/ 1162194 h 1191"/>
              <a:gd name="T8" fmla="*/ 199030 w 1340"/>
              <a:gd name="T9" fmla="*/ 1404318 h 1191"/>
              <a:gd name="T10" fmla="*/ 956054 w 1340"/>
              <a:gd name="T11" fmla="*/ 1414003 h 1191"/>
              <a:gd name="T12" fmla="*/ 1137313 w 1340"/>
              <a:gd name="T13" fmla="*/ 1820771 h 1191"/>
              <a:gd name="T14" fmla="*/ 2192882 w 1340"/>
              <a:gd name="T15" fmla="*/ 1772346 h 1191"/>
              <a:gd name="T16" fmla="*/ 2267519 w 1340"/>
              <a:gd name="T17" fmla="*/ 920070 h 1191"/>
              <a:gd name="T18" fmla="*/ 2139571 w 1340"/>
              <a:gd name="T19" fmla="*/ 552042 h 1191"/>
              <a:gd name="T20" fmla="*/ 1350560 w 1340"/>
              <a:gd name="T21" fmla="*/ 464878 h 1191"/>
              <a:gd name="T22" fmla="*/ 977379 w 1340"/>
              <a:gd name="T23" fmla="*/ 67795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8420" name="Rectangle 5"/>
          <p:cNvSpPr>
            <a:spLocks noChangeArrowheads="1"/>
          </p:cNvSpPr>
          <p:nvPr/>
        </p:nvSpPr>
        <p:spPr bwMode="auto">
          <a:xfrm>
            <a:off x="1339850" y="4554538"/>
            <a:ext cx="6350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88421" name="Group 6"/>
          <p:cNvGrpSpPr>
            <a:grpSpLocks/>
          </p:cNvGrpSpPr>
          <p:nvPr/>
        </p:nvGrpSpPr>
        <p:grpSpPr bwMode="auto">
          <a:xfrm rot="-5400000">
            <a:off x="2376487" y="3482976"/>
            <a:ext cx="98425" cy="298450"/>
            <a:chOff x="3842" y="406"/>
            <a:chExt cx="51" cy="167"/>
          </a:xfrm>
        </p:grpSpPr>
        <p:sp>
          <p:nvSpPr>
            <p:cNvPr id="246791" name="Oval 7"/>
            <p:cNvSpPr>
              <a:spLocks noChangeArrowheads="1"/>
            </p:cNvSpPr>
            <p:nvPr/>
          </p:nvSpPr>
          <p:spPr bwMode="auto">
            <a:xfrm>
              <a:off x="3844" y="404"/>
              <a:ext cx="48" cy="4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792" name="Oval 8"/>
            <p:cNvSpPr>
              <a:spLocks noChangeArrowheads="1"/>
            </p:cNvSpPr>
            <p:nvPr/>
          </p:nvSpPr>
          <p:spPr bwMode="auto">
            <a:xfrm>
              <a:off x="3845" y="466"/>
              <a:ext cx="49" cy="4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793" name="Oval 9"/>
            <p:cNvSpPr>
              <a:spLocks noChangeArrowheads="1"/>
            </p:cNvSpPr>
            <p:nvPr/>
          </p:nvSpPr>
          <p:spPr bwMode="auto">
            <a:xfrm>
              <a:off x="3848" y="526"/>
              <a:ext cx="47" cy="4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46794" name="Line 10"/>
          <p:cNvSpPr>
            <a:spLocks noChangeShapeType="1"/>
          </p:cNvSpPr>
          <p:nvPr/>
        </p:nvSpPr>
        <p:spPr bwMode="auto">
          <a:xfrm>
            <a:off x="2149475" y="3286125"/>
            <a:ext cx="6318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5" name="Line 11"/>
          <p:cNvSpPr>
            <a:spLocks noChangeShapeType="1"/>
          </p:cNvSpPr>
          <p:nvPr/>
        </p:nvSpPr>
        <p:spPr bwMode="auto">
          <a:xfrm>
            <a:off x="2152650" y="3281363"/>
            <a:ext cx="3175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6" name="Line 12"/>
          <p:cNvSpPr>
            <a:spLocks noChangeShapeType="1"/>
          </p:cNvSpPr>
          <p:nvPr/>
        </p:nvSpPr>
        <p:spPr bwMode="auto">
          <a:xfrm>
            <a:off x="2784475" y="3279775"/>
            <a:ext cx="3175" cy="100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7" name="Line 13"/>
          <p:cNvSpPr>
            <a:spLocks noChangeShapeType="1"/>
          </p:cNvSpPr>
          <p:nvPr/>
        </p:nvSpPr>
        <p:spPr bwMode="auto">
          <a:xfrm>
            <a:off x="1377950" y="2620963"/>
            <a:ext cx="757238" cy="331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8" name="Line 14"/>
          <p:cNvSpPr>
            <a:spLocks noChangeShapeType="1"/>
          </p:cNvSpPr>
          <p:nvPr/>
        </p:nvSpPr>
        <p:spPr bwMode="auto">
          <a:xfrm flipV="1">
            <a:off x="1406525" y="2978150"/>
            <a:ext cx="715963" cy="261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799" name="Line 15"/>
          <p:cNvSpPr>
            <a:spLocks noChangeShapeType="1"/>
          </p:cNvSpPr>
          <p:nvPr/>
        </p:nvSpPr>
        <p:spPr bwMode="auto">
          <a:xfrm flipV="1">
            <a:off x="2455863" y="3081338"/>
            <a:ext cx="1587" cy="198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8428" name="Freeform 16"/>
          <p:cNvSpPr>
            <a:spLocks/>
          </p:cNvSpPr>
          <p:nvPr/>
        </p:nvSpPr>
        <p:spPr bwMode="auto">
          <a:xfrm>
            <a:off x="5343525" y="4041775"/>
            <a:ext cx="2974975" cy="2219325"/>
          </a:xfrm>
          <a:custGeom>
            <a:avLst/>
            <a:gdLst>
              <a:gd name="T0" fmla="*/ 37623 w 2135"/>
              <a:gd name="T1" fmla="*/ 870638 h 1662"/>
              <a:gd name="T2" fmla="*/ 146310 w 2135"/>
              <a:gd name="T3" fmla="*/ 101485 h 1662"/>
              <a:gd name="T4" fmla="*/ 915484 w 2135"/>
              <a:gd name="T5" fmla="*/ 261725 h 1662"/>
              <a:gd name="T6" fmla="*/ 1684658 w 2135"/>
              <a:gd name="T7" fmla="*/ 133533 h 1662"/>
              <a:gd name="T8" fmla="*/ 2788255 w 2135"/>
              <a:gd name="T9" fmla="*/ 542146 h 1662"/>
              <a:gd name="T10" fmla="*/ 2804976 w 2135"/>
              <a:gd name="T11" fmla="*/ 1527622 h 1662"/>
              <a:gd name="T12" fmla="*/ 2203014 w 2135"/>
              <a:gd name="T13" fmla="*/ 2136534 h 1662"/>
              <a:gd name="T14" fmla="*/ 1132859 w 2135"/>
              <a:gd name="T15" fmla="*/ 2024366 h 1662"/>
              <a:gd name="T16" fmla="*/ 698109 w 2135"/>
              <a:gd name="T17" fmla="*/ 1695874 h 1662"/>
              <a:gd name="T18" fmla="*/ 254998 w 2135"/>
              <a:gd name="T19" fmla="*/ 1423466 h 1662"/>
              <a:gd name="T20" fmla="*/ 37623 w 2135"/>
              <a:gd name="T21" fmla="*/ 870638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6801" name="Line 17"/>
          <p:cNvSpPr>
            <a:spLocks noChangeShapeType="1"/>
          </p:cNvSpPr>
          <p:nvPr/>
        </p:nvSpPr>
        <p:spPr bwMode="auto">
          <a:xfrm>
            <a:off x="6567488" y="4849813"/>
            <a:ext cx="303212" cy="385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2" name="Line 18"/>
          <p:cNvSpPr>
            <a:spLocks noChangeShapeType="1"/>
          </p:cNvSpPr>
          <p:nvPr/>
        </p:nvSpPr>
        <p:spPr bwMode="auto">
          <a:xfrm flipH="1">
            <a:off x="7362825" y="484663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3" name="Oval 19"/>
          <p:cNvSpPr>
            <a:spLocks noChangeArrowheads="1"/>
          </p:cNvSpPr>
          <p:nvPr/>
        </p:nvSpPr>
        <p:spPr bwMode="auto">
          <a:xfrm rot="-5400000">
            <a:off x="6157119" y="5330031"/>
            <a:ext cx="63500" cy="650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4" name="Oval 20"/>
          <p:cNvSpPr>
            <a:spLocks noChangeArrowheads="1"/>
          </p:cNvSpPr>
          <p:nvPr/>
        </p:nvSpPr>
        <p:spPr bwMode="auto">
          <a:xfrm rot="-5400000">
            <a:off x="6242051" y="5327650"/>
            <a:ext cx="63500" cy="66675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5" name="Oval 21"/>
          <p:cNvSpPr>
            <a:spLocks noChangeArrowheads="1"/>
          </p:cNvSpPr>
          <p:nvPr/>
        </p:nvSpPr>
        <p:spPr bwMode="auto">
          <a:xfrm rot="-5400000">
            <a:off x="6319837" y="5332413"/>
            <a:ext cx="61913" cy="65088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6" name="Line 22"/>
          <p:cNvSpPr>
            <a:spLocks noChangeShapeType="1"/>
          </p:cNvSpPr>
          <p:nvPr/>
        </p:nvSpPr>
        <p:spPr bwMode="auto">
          <a:xfrm rot="-5400000">
            <a:off x="6579394" y="5212557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7" name="Line 23"/>
          <p:cNvSpPr>
            <a:spLocks noChangeShapeType="1"/>
          </p:cNvSpPr>
          <p:nvPr/>
        </p:nvSpPr>
        <p:spPr bwMode="auto">
          <a:xfrm rot="5400000" flipH="1">
            <a:off x="5953125" y="520382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8" name="Line 24"/>
          <p:cNvSpPr>
            <a:spLocks noChangeShapeType="1"/>
          </p:cNvSpPr>
          <p:nvPr/>
        </p:nvSpPr>
        <p:spPr bwMode="auto">
          <a:xfrm rot="16200000" flipV="1">
            <a:off x="6299994" y="486489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09" name="Line 25"/>
          <p:cNvSpPr>
            <a:spLocks noChangeShapeType="1"/>
          </p:cNvSpPr>
          <p:nvPr/>
        </p:nvSpPr>
        <p:spPr bwMode="auto">
          <a:xfrm>
            <a:off x="6297613" y="4975225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0" name="Line 26"/>
          <p:cNvSpPr>
            <a:spLocks noChangeShapeType="1"/>
          </p:cNvSpPr>
          <p:nvPr/>
        </p:nvSpPr>
        <p:spPr bwMode="auto">
          <a:xfrm rot="5400000" flipH="1">
            <a:off x="7555706" y="512524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1" name="Line 27"/>
          <p:cNvSpPr>
            <a:spLocks noChangeShapeType="1"/>
          </p:cNvSpPr>
          <p:nvPr/>
        </p:nvSpPr>
        <p:spPr bwMode="auto">
          <a:xfrm rot="-5400000">
            <a:off x="7909719" y="537765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12" name="Line 28"/>
          <p:cNvSpPr>
            <a:spLocks noChangeShapeType="1"/>
          </p:cNvSpPr>
          <p:nvPr/>
        </p:nvSpPr>
        <p:spPr bwMode="auto">
          <a:xfrm rot="-5400000">
            <a:off x="7899400" y="490855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88441" name="Group 29"/>
          <p:cNvGrpSpPr>
            <a:grpSpLocks/>
          </p:cNvGrpSpPr>
          <p:nvPr/>
        </p:nvGrpSpPr>
        <p:grpSpPr bwMode="auto">
          <a:xfrm>
            <a:off x="7472363" y="4606925"/>
            <a:ext cx="501650" cy="234950"/>
            <a:chOff x="3600" y="219"/>
            <a:chExt cx="360" cy="175"/>
          </a:xfrm>
        </p:grpSpPr>
        <p:sp>
          <p:nvSpPr>
            <p:cNvPr id="246814" name="Oval 30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5" name="Line 31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6" name="Line 32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17" name="Rectangle 33"/>
            <p:cNvSpPr>
              <a:spLocks noChangeArrowheads="1"/>
            </p:cNvSpPr>
            <p:nvPr/>
          </p:nvSpPr>
          <p:spPr bwMode="auto">
            <a:xfrm>
              <a:off x="3603" y="289"/>
              <a:ext cx="352" cy="5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18" name="Oval 34"/>
            <p:cNvSpPr>
              <a:spLocks noChangeArrowheads="1"/>
            </p:cNvSpPr>
            <p:nvPr/>
          </p:nvSpPr>
          <p:spPr bwMode="auto">
            <a:xfrm>
              <a:off x="3600" y="219"/>
              <a:ext cx="357" cy="114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71" name="Group 35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820" name="Line 3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1" name="Line 3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2" name="Line 3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72" name="Group 39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824" name="Line 4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5" name="Line 41"/>
              <p:cNvSpPr>
                <a:spLocks noChangeShapeType="1"/>
              </p:cNvSpPr>
              <p:nvPr/>
            </p:nvSpPr>
            <p:spPr bwMode="auto">
              <a:xfrm>
                <a:off x="2944" y="948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26" name="Line 4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246827" name="Line 43"/>
          <p:cNvSpPr>
            <a:spLocks noChangeShapeType="1"/>
          </p:cNvSpPr>
          <p:nvPr/>
        </p:nvSpPr>
        <p:spPr bwMode="auto">
          <a:xfrm flipV="1">
            <a:off x="6548438" y="4730750"/>
            <a:ext cx="931862" cy="71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28" name="Line 44"/>
          <p:cNvSpPr>
            <a:spLocks noChangeShapeType="1"/>
          </p:cNvSpPr>
          <p:nvPr/>
        </p:nvSpPr>
        <p:spPr bwMode="auto">
          <a:xfrm rot="-5400000">
            <a:off x="7446169" y="55840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29" name="Line 45"/>
          <p:cNvSpPr>
            <a:spLocks noChangeShapeType="1"/>
          </p:cNvSpPr>
          <p:nvPr/>
        </p:nvSpPr>
        <p:spPr bwMode="auto">
          <a:xfrm rot="5400000" flipH="1">
            <a:off x="6819900" y="55753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0" name="Line 46"/>
          <p:cNvSpPr>
            <a:spLocks noChangeShapeType="1"/>
          </p:cNvSpPr>
          <p:nvPr/>
        </p:nvSpPr>
        <p:spPr bwMode="auto">
          <a:xfrm rot="16200000" flipV="1">
            <a:off x="7166769" y="52363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1" name="Line 47"/>
          <p:cNvSpPr>
            <a:spLocks noChangeShapeType="1"/>
          </p:cNvSpPr>
          <p:nvPr/>
        </p:nvSpPr>
        <p:spPr bwMode="auto">
          <a:xfrm>
            <a:off x="7164388" y="53467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2" name="Line 48"/>
          <p:cNvSpPr>
            <a:spLocks noChangeShapeType="1"/>
          </p:cNvSpPr>
          <p:nvPr/>
        </p:nvSpPr>
        <p:spPr bwMode="auto">
          <a:xfrm>
            <a:off x="3836988" y="3576638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3" name="Line 49"/>
          <p:cNvSpPr>
            <a:spLocks noChangeShapeType="1"/>
          </p:cNvSpPr>
          <p:nvPr/>
        </p:nvSpPr>
        <p:spPr bwMode="auto">
          <a:xfrm flipH="1">
            <a:off x="4356100" y="3913188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4" name="Line 50"/>
          <p:cNvSpPr>
            <a:spLocks noChangeShapeType="1"/>
          </p:cNvSpPr>
          <p:nvPr/>
        </p:nvSpPr>
        <p:spPr bwMode="auto">
          <a:xfrm>
            <a:off x="3586163" y="3689350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5" name="Line 51"/>
          <p:cNvSpPr>
            <a:spLocks noChangeShapeType="1"/>
          </p:cNvSpPr>
          <p:nvPr/>
        </p:nvSpPr>
        <p:spPr bwMode="auto">
          <a:xfrm>
            <a:off x="3611563" y="4337050"/>
            <a:ext cx="534987" cy="368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6" name="Line 52"/>
          <p:cNvSpPr>
            <a:spLocks noChangeShapeType="1"/>
          </p:cNvSpPr>
          <p:nvPr/>
        </p:nvSpPr>
        <p:spPr bwMode="auto">
          <a:xfrm>
            <a:off x="4795838" y="4754563"/>
            <a:ext cx="1295400" cy="17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7" name="Line 53"/>
          <p:cNvSpPr>
            <a:spLocks noChangeShapeType="1"/>
          </p:cNvSpPr>
          <p:nvPr/>
        </p:nvSpPr>
        <p:spPr bwMode="auto">
          <a:xfrm flipH="1">
            <a:off x="3844925" y="3881438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8" name="Line 54"/>
          <p:cNvSpPr>
            <a:spLocks noChangeShapeType="1"/>
          </p:cNvSpPr>
          <p:nvPr/>
        </p:nvSpPr>
        <p:spPr bwMode="auto">
          <a:xfrm flipH="1">
            <a:off x="3854450" y="3321050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39" name="Line 55"/>
          <p:cNvSpPr>
            <a:spLocks noChangeShapeType="1"/>
          </p:cNvSpPr>
          <p:nvPr/>
        </p:nvSpPr>
        <p:spPr bwMode="auto">
          <a:xfrm flipH="1">
            <a:off x="4572000" y="3497263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40" name="Line 56"/>
          <p:cNvSpPr>
            <a:spLocks noChangeShapeType="1"/>
          </p:cNvSpPr>
          <p:nvPr/>
        </p:nvSpPr>
        <p:spPr bwMode="auto">
          <a:xfrm>
            <a:off x="2720975" y="2981325"/>
            <a:ext cx="601663" cy="5635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46841" name="Rectangle 57"/>
          <p:cNvSpPr>
            <a:spLocks noGrp="1" noChangeArrowheads="1"/>
          </p:cNvSpPr>
          <p:nvPr>
            <p:ph type="body" sz="half" idx="1"/>
          </p:nvPr>
        </p:nvSpPr>
        <p:spPr>
          <a:xfrm>
            <a:off x="3616325" y="1262063"/>
            <a:ext cx="5219700" cy="18288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</a:rPr>
              <a:t>resource </a:t>
            </a:r>
            <a:r>
              <a:rPr lang="en-US" i="1" dirty="0">
                <a:solidFill>
                  <a:srgbClr val="CC0000"/>
                </a:solidFill>
              </a:rPr>
              <a:t>reservation</a:t>
            </a:r>
          </a:p>
          <a:p>
            <a:pPr lvl="1">
              <a:defRPr/>
            </a:pPr>
            <a:r>
              <a:rPr lang="en-US" dirty="0"/>
              <a:t>call setup, signaling (RSVP)</a:t>
            </a:r>
          </a:p>
          <a:p>
            <a:pPr lvl="1">
              <a:defRPr/>
            </a:pPr>
            <a:r>
              <a:rPr lang="en-US" dirty="0"/>
              <a:t>traffic, QoS declaration</a:t>
            </a:r>
          </a:p>
          <a:p>
            <a:pPr lvl="1">
              <a:defRPr/>
            </a:pPr>
            <a:r>
              <a:rPr lang="en-US" dirty="0"/>
              <a:t>per-element admission control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88457" name="Group 58"/>
          <p:cNvGrpSpPr>
            <a:grpSpLocks/>
          </p:cNvGrpSpPr>
          <p:nvPr/>
        </p:nvGrpSpPr>
        <p:grpSpPr bwMode="auto">
          <a:xfrm>
            <a:off x="2117725" y="2820988"/>
            <a:ext cx="639763" cy="282575"/>
            <a:chOff x="1070" y="3199"/>
            <a:chExt cx="403" cy="178"/>
          </a:xfrm>
        </p:grpSpPr>
        <p:sp>
          <p:nvSpPr>
            <p:cNvPr id="246843" name="Oval 5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4" name="Line 6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5" name="Line 6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46" name="Rectangle 6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47" name="Oval 6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58" name="Group 6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49" name="Line 6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0" name="Line 6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1" name="Line 6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59" name="Group 6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53" name="Line 6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4" name="Line 7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55" name="Line 7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58" name="Group 72"/>
          <p:cNvGrpSpPr>
            <a:grpSpLocks/>
          </p:cNvGrpSpPr>
          <p:nvPr/>
        </p:nvGrpSpPr>
        <p:grpSpPr bwMode="auto">
          <a:xfrm>
            <a:off x="3251200" y="3402013"/>
            <a:ext cx="639763" cy="282575"/>
            <a:chOff x="1070" y="3199"/>
            <a:chExt cx="403" cy="178"/>
          </a:xfrm>
        </p:grpSpPr>
        <p:sp>
          <p:nvSpPr>
            <p:cNvPr id="246857" name="Oval 73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58" name="Line 74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59" name="Line 75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60" name="Rectangle 76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61" name="Oval 77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45" name="Group 78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63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4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5" name="Line 8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46" name="Group 82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67" name="Line 8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8" name="Line 8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69" name="Line 8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59" name="Group 86"/>
          <p:cNvGrpSpPr>
            <a:grpSpLocks/>
          </p:cNvGrpSpPr>
          <p:nvPr/>
        </p:nvGrpSpPr>
        <p:grpSpPr bwMode="auto">
          <a:xfrm>
            <a:off x="3270250" y="4116388"/>
            <a:ext cx="639763" cy="282575"/>
            <a:chOff x="1070" y="3199"/>
            <a:chExt cx="403" cy="178"/>
          </a:xfrm>
        </p:grpSpPr>
        <p:sp>
          <p:nvSpPr>
            <p:cNvPr id="246871" name="Oval 87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2" name="Line 88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3" name="Line 89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74" name="Rectangle 90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75" name="Oval 91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32" name="Group 92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77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78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79" name="Line 95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33" name="Group 96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81" name="Line 9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82" name="Line 9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83" name="Line 9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0" name="Group 100"/>
          <p:cNvGrpSpPr>
            <a:grpSpLocks/>
          </p:cNvGrpSpPr>
          <p:nvPr/>
        </p:nvGrpSpPr>
        <p:grpSpPr bwMode="auto">
          <a:xfrm>
            <a:off x="4117975" y="4592638"/>
            <a:ext cx="639763" cy="282575"/>
            <a:chOff x="1070" y="3199"/>
            <a:chExt cx="403" cy="178"/>
          </a:xfrm>
        </p:grpSpPr>
        <p:sp>
          <p:nvSpPr>
            <p:cNvPr id="246885" name="Oval 101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6" name="Line 102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7" name="Line 103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888" name="Rectangle 104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889" name="Oval 105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19" name="Group 106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891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2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3" name="Line 109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20" name="Group 110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895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6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897" name="Line 113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1" name="Group 114"/>
          <p:cNvGrpSpPr>
            <a:grpSpLocks/>
          </p:cNvGrpSpPr>
          <p:nvPr/>
        </p:nvGrpSpPr>
        <p:grpSpPr bwMode="auto">
          <a:xfrm>
            <a:off x="5918200" y="4697413"/>
            <a:ext cx="639763" cy="282575"/>
            <a:chOff x="1070" y="3199"/>
            <a:chExt cx="403" cy="178"/>
          </a:xfrm>
        </p:grpSpPr>
        <p:sp>
          <p:nvSpPr>
            <p:cNvPr id="246899" name="Oval 115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0" name="Line 116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1" name="Line 117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02" name="Rectangle 118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03" name="Oval 119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706" name="Group 120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05" name="Line 1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06" name="Line 1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07" name="Line 123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707" name="Group 124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09" name="Line 1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10" name="Line 1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11" name="Line 12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2" name="Group 128"/>
          <p:cNvGrpSpPr>
            <a:grpSpLocks/>
          </p:cNvGrpSpPr>
          <p:nvPr/>
        </p:nvGrpSpPr>
        <p:grpSpPr bwMode="auto">
          <a:xfrm>
            <a:off x="6775450" y="5087938"/>
            <a:ext cx="639763" cy="282575"/>
            <a:chOff x="1070" y="3199"/>
            <a:chExt cx="403" cy="178"/>
          </a:xfrm>
        </p:grpSpPr>
        <p:sp>
          <p:nvSpPr>
            <p:cNvPr id="246913" name="Oval 129"/>
            <p:cNvSpPr>
              <a:spLocks noChangeArrowheads="1"/>
            </p:cNvSpPr>
            <p:nvPr/>
          </p:nvSpPr>
          <p:spPr bwMode="auto">
            <a:xfrm>
              <a:off x="1073" y="3278"/>
              <a:ext cx="400" cy="99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4" name="Line 130"/>
            <p:cNvSpPr>
              <a:spLocks noChangeShapeType="1"/>
            </p:cNvSpPr>
            <p:nvPr/>
          </p:nvSpPr>
          <p:spPr bwMode="auto">
            <a:xfrm>
              <a:off x="10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5" name="Line 131"/>
            <p:cNvSpPr>
              <a:spLocks noChangeShapeType="1"/>
            </p:cNvSpPr>
            <p:nvPr/>
          </p:nvSpPr>
          <p:spPr bwMode="auto">
            <a:xfrm>
              <a:off x="1473" y="3270"/>
              <a:ext cx="0" cy="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16" name="Rectangle 132"/>
            <p:cNvSpPr>
              <a:spLocks noChangeArrowheads="1"/>
            </p:cNvSpPr>
            <p:nvPr/>
          </p:nvSpPr>
          <p:spPr bwMode="auto">
            <a:xfrm>
              <a:off x="1073" y="3270"/>
              <a:ext cx="397" cy="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17" name="Oval 133"/>
            <p:cNvSpPr>
              <a:spLocks noChangeArrowheads="1"/>
            </p:cNvSpPr>
            <p:nvPr/>
          </p:nvSpPr>
          <p:spPr bwMode="auto">
            <a:xfrm>
              <a:off x="1070" y="3199"/>
              <a:ext cx="400" cy="11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693" name="Group 134"/>
            <p:cNvGrpSpPr>
              <a:grpSpLocks/>
            </p:cNvGrpSpPr>
            <p:nvPr/>
          </p:nvGrpSpPr>
          <p:grpSpPr bwMode="auto">
            <a:xfrm>
              <a:off x="1166" y="3224"/>
              <a:ext cx="198" cy="68"/>
              <a:chOff x="2848" y="848"/>
              <a:chExt cx="140" cy="98"/>
            </a:xfrm>
          </p:grpSpPr>
          <p:sp>
            <p:nvSpPr>
              <p:cNvPr id="246919" name="Line 13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0" name="Line 13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1" name="Line 137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694" name="Group 138"/>
            <p:cNvGrpSpPr>
              <a:grpSpLocks/>
            </p:cNvGrpSpPr>
            <p:nvPr/>
          </p:nvGrpSpPr>
          <p:grpSpPr bwMode="auto">
            <a:xfrm flipV="1">
              <a:off x="1166" y="3223"/>
              <a:ext cx="198" cy="68"/>
              <a:chOff x="2848" y="848"/>
              <a:chExt cx="140" cy="98"/>
            </a:xfrm>
          </p:grpSpPr>
          <p:sp>
            <p:nvSpPr>
              <p:cNvPr id="246923" name="Line 1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4" name="Line 1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25" name="Line 141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8463" name="Group 142"/>
          <p:cNvGrpSpPr>
            <a:grpSpLocks/>
          </p:cNvGrpSpPr>
          <p:nvPr/>
        </p:nvGrpSpPr>
        <p:grpSpPr bwMode="auto">
          <a:xfrm>
            <a:off x="4252913" y="3629025"/>
            <a:ext cx="604837" cy="347663"/>
            <a:chOff x="3600" y="219"/>
            <a:chExt cx="360" cy="175"/>
          </a:xfrm>
        </p:grpSpPr>
        <p:sp>
          <p:nvSpPr>
            <p:cNvPr id="246927" name="Oval 1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28" name="Line 1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29" name="Line 1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30" name="Rectangle 146"/>
            <p:cNvSpPr>
              <a:spLocks noChangeArrowheads="1"/>
            </p:cNvSpPr>
            <p:nvPr/>
          </p:nvSpPr>
          <p:spPr bwMode="auto">
            <a:xfrm>
              <a:off x="3603" y="289"/>
              <a:ext cx="354" cy="5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Times New Roman" charset="0"/>
              </a:endParaRPr>
            </a:p>
          </p:txBody>
        </p:sp>
        <p:sp>
          <p:nvSpPr>
            <p:cNvPr id="246931" name="Oval 1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88680" name="Group 1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46933" name="Line 1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4" name="Line 1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5" name="Line 1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88681" name="Group 1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46937" name="Line 1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8" name="Line 1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46939" name="Line 1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246940" name="Group 156"/>
          <p:cNvGrpSpPr>
            <a:grpSpLocks/>
          </p:cNvGrpSpPr>
          <p:nvPr/>
        </p:nvGrpSpPr>
        <p:grpSpPr bwMode="auto">
          <a:xfrm>
            <a:off x="1390650" y="2305050"/>
            <a:ext cx="5895975" cy="3190875"/>
            <a:chOff x="876" y="1452"/>
            <a:chExt cx="3714" cy="2010"/>
          </a:xfrm>
        </p:grpSpPr>
        <p:sp>
          <p:nvSpPr>
            <p:cNvPr id="246941" name="Freeform 157"/>
            <p:cNvSpPr>
              <a:spLocks/>
            </p:cNvSpPr>
            <p:nvPr/>
          </p:nvSpPr>
          <p:spPr bwMode="auto">
            <a:xfrm>
              <a:off x="876" y="1452"/>
              <a:ext cx="3714" cy="2010"/>
            </a:xfrm>
            <a:custGeom>
              <a:avLst/>
              <a:gdLst>
                <a:gd name="T0" fmla="*/ 0 w 3666"/>
                <a:gd name="T1" fmla="*/ 0 h 1884"/>
                <a:gd name="T2" fmla="*/ 414 w 3666"/>
                <a:gd name="T3" fmla="*/ 174 h 1884"/>
                <a:gd name="T4" fmla="*/ 786 w 3666"/>
                <a:gd name="T5" fmla="*/ 174 h 1884"/>
                <a:gd name="T6" fmla="*/ 1128 w 3666"/>
                <a:gd name="T7" fmla="*/ 540 h 1884"/>
                <a:gd name="T8" fmla="*/ 1422 w 3666"/>
                <a:gd name="T9" fmla="*/ 540 h 1884"/>
                <a:gd name="T10" fmla="*/ 1428 w 3666"/>
                <a:gd name="T11" fmla="*/ 990 h 1884"/>
                <a:gd name="T12" fmla="*/ 1728 w 3666"/>
                <a:gd name="T13" fmla="*/ 1242 h 1884"/>
                <a:gd name="T14" fmla="*/ 3198 w 3666"/>
                <a:gd name="T15" fmla="*/ 1236 h 1884"/>
                <a:gd name="T16" fmla="*/ 3426 w 3666"/>
                <a:gd name="T17" fmla="*/ 1530 h 1884"/>
                <a:gd name="T18" fmla="*/ 3666 w 3666"/>
                <a:gd name="T19" fmla="*/ 1530 h 1884"/>
                <a:gd name="T20" fmla="*/ 3666 w 3666"/>
                <a:gd name="T21" fmla="*/ 1884 h 1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66" h="1884">
                  <a:moveTo>
                    <a:pt x="0" y="0"/>
                  </a:moveTo>
                  <a:lnTo>
                    <a:pt x="414" y="174"/>
                  </a:lnTo>
                  <a:lnTo>
                    <a:pt x="786" y="174"/>
                  </a:lnTo>
                  <a:lnTo>
                    <a:pt x="1128" y="540"/>
                  </a:lnTo>
                  <a:lnTo>
                    <a:pt x="1422" y="540"/>
                  </a:lnTo>
                  <a:lnTo>
                    <a:pt x="1428" y="990"/>
                  </a:lnTo>
                  <a:lnTo>
                    <a:pt x="1728" y="1242"/>
                  </a:lnTo>
                  <a:lnTo>
                    <a:pt x="3198" y="1236"/>
                  </a:lnTo>
                  <a:lnTo>
                    <a:pt x="3426" y="1530"/>
                  </a:lnTo>
                  <a:lnTo>
                    <a:pt x="3666" y="1530"/>
                  </a:lnTo>
                  <a:lnTo>
                    <a:pt x="3666" y="1884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2" name="Line 158"/>
            <p:cNvSpPr>
              <a:spLocks noChangeShapeType="1"/>
            </p:cNvSpPr>
            <p:nvPr/>
          </p:nvSpPr>
          <p:spPr bwMode="auto">
            <a:xfrm flipH="1">
              <a:off x="1524" y="1614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3" name="Line 159"/>
            <p:cNvSpPr>
              <a:spLocks noChangeShapeType="1"/>
            </p:cNvSpPr>
            <p:nvPr/>
          </p:nvSpPr>
          <p:spPr bwMode="auto">
            <a:xfrm flipH="1">
              <a:off x="2202" y="202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4" name="Line 160"/>
            <p:cNvSpPr>
              <a:spLocks noChangeShapeType="1"/>
            </p:cNvSpPr>
            <p:nvPr/>
          </p:nvSpPr>
          <p:spPr bwMode="auto">
            <a:xfrm flipH="1">
              <a:off x="2766" y="2778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5" name="Line 161"/>
            <p:cNvSpPr>
              <a:spLocks noChangeShapeType="1"/>
            </p:cNvSpPr>
            <p:nvPr/>
          </p:nvSpPr>
          <p:spPr bwMode="auto">
            <a:xfrm flipH="1">
              <a:off x="3900" y="2790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6" name="Line 162"/>
            <p:cNvSpPr>
              <a:spLocks noChangeShapeType="1"/>
            </p:cNvSpPr>
            <p:nvPr/>
          </p:nvSpPr>
          <p:spPr bwMode="auto">
            <a:xfrm flipH="1">
              <a:off x="4458" y="3072"/>
              <a:ext cx="6" cy="25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246947" name="Group 163"/>
          <p:cNvGrpSpPr>
            <a:grpSpLocks/>
          </p:cNvGrpSpPr>
          <p:nvPr/>
        </p:nvGrpSpPr>
        <p:grpSpPr bwMode="auto">
          <a:xfrm>
            <a:off x="993775" y="4622800"/>
            <a:ext cx="4389438" cy="1179513"/>
            <a:chOff x="702" y="2912"/>
            <a:chExt cx="2694" cy="743"/>
          </a:xfrm>
        </p:grpSpPr>
        <p:sp>
          <p:nvSpPr>
            <p:cNvPr id="246948" name="Rectangle 164"/>
            <p:cNvSpPr>
              <a:spLocks noChangeArrowheads="1"/>
            </p:cNvSpPr>
            <p:nvPr/>
          </p:nvSpPr>
          <p:spPr bwMode="auto">
            <a:xfrm rot="-5401360">
              <a:off x="3004" y="2885"/>
              <a:ext cx="126" cy="18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49" name="Line 165"/>
            <p:cNvSpPr>
              <a:spLocks noChangeShapeType="1"/>
            </p:cNvSpPr>
            <p:nvPr/>
          </p:nvSpPr>
          <p:spPr bwMode="auto">
            <a:xfrm rot="-5401360">
              <a:off x="2955" y="2978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0" name="Line 166"/>
            <p:cNvSpPr>
              <a:spLocks noChangeShapeType="1"/>
            </p:cNvSpPr>
            <p:nvPr/>
          </p:nvSpPr>
          <p:spPr bwMode="auto">
            <a:xfrm rot="-5401360">
              <a:off x="2988" y="2976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1" name="Line 167"/>
            <p:cNvSpPr>
              <a:spLocks noChangeShapeType="1"/>
            </p:cNvSpPr>
            <p:nvPr/>
          </p:nvSpPr>
          <p:spPr bwMode="auto">
            <a:xfrm rot="-5401360">
              <a:off x="3024" y="2974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2" name="Line 168"/>
            <p:cNvSpPr>
              <a:spLocks noChangeShapeType="1"/>
            </p:cNvSpPr>
            <p:nvPr/>
          </p:nvSpPr>
          <p:spPr bwMode="auto">
            <a:xfrm rot="-5401360">
              <a:off x="3060" y="2974"/>
              <a:ext cx="12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3" name="Line 169"/>
            <p:cNvSpPr>
              <a:spLocks noChangeShapeType="1"/>
            </p:cNvSpPr>
            <p:nvPr/>
          </p:nvSpPr>
          <p:spPr bwMode="auto">
            <a:xfrm rot="-1213478">
              <a:off x="3167" y="2947"/>
              <a:ext cx="183" cy="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4" name="Rectangle 170"/>
            <p:cNvSpPr>
              <a:spLocks noChangeArrowheads="1"/>
            </p:cNvSpPr>
            <p:nvPr/>
          </p:nvSpPr>
          <p:spPr bwMode="auto">
            <a:xfrm>
              <a:off x="702" y="3091"/>
              <a:ext cx="269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742950" lvl="1" indent="-285750" algn="ctr">
                <a:spcBef>
                  <a:spcPct val="20000"/>
                </a:spcBef>
                <a:buClr>
                  <a:srgbClr val="000099"/>
                </a:buClr>
                <a:buFont typeface="Wingdings" charset="0"/>
                <a:buChar char="§"/>
                <a:defRPr/>
              </a:pPr>
              <a:r>
                <a:rPr lang="en-US" sz="2400" i="0" dirty="0">
                  <a:latin typeface="Arial"/>
                  <a:cs typeface="Arial"/>
                </a:rPr>
                <a:t>QoS-sensitive scheduling (e.g., WFQ</a:t>
              </a:r>
              <a:r>
                <a:rPr lang="en-US" sz="2400" dirty="0">
                  <a:latin typeface="Arial"/>
                  <a:cs typeface="Arial"/>
                </a:rPr>
                <a:t>)</a:t>
              </a:r>
              <a:endParaRPr lang="en-US" sz="2400" dirty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88466" name="Group 171"/>
          <p:cNvGrpSpPr>
            <a:grpSpLocks/>
          </p:cNvGrpSpPr>
          <p:nvPr/>
        </p:nvGrpSpPr>
        <p:grpSpPr bwMode="auto">
          <a:xfrm>
            <a:off x="604838" y="1809750"/>
            <a:ext cx="1257300" cy="415925"/>
            <a:chOff x="3621" y="3265"/>
            <a:chExt cx="1776" cy="744"/>
          </a:xfrm>
        </p:grpSpPr>
        <p:pic>
          <p:nvPicPr>
            <p:cNvPr id="188658" name="Picture 172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957" name="Freeform 173"/>
            <p:cNvSpPr>
              <a:spLocks/>
            </p:cNvSpPr>
            <p:nvPr/>
          </p:nvSpPr>
          <p:spPr bwMode="auto">
            <a:xfrm>
              <a:off x="3973" y="3288"/>
              <a:ext cx="1399" cy="437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6958" name="Freeform 174"/>
            <p:cNvSpPr>
              <a:spLocks/>
            </p:cNvSpPr>
            <p:nvPr/>
          </p:nvSpPr>
          <p:spPr bwMode="auto">
            <a:xfrm>
              <a:off x="4242" y="3858"/>
              <a:ext cx="998" cy="122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88661" name="Picture 175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8467" name="Group 377"/>
          <p:cNvGrpSpPr>
            <a:grpSpLocks/>
          </p:cNvGrpSpPr>
          <p:nvPr/>
        </p:nvGrpSpPr>
        <p:grpSpPr bwMode="auto">
          <a:xfrm>
            <a:off x="7232650" y="5618163"/>
            <a:ext cx="590550" cy="582612"/>
            <a:chOff x="4550" y="3770"/>
            <a:chExt cx="372" cy="367"/>
          </a:xfrm>
        </p:grpSpPr>
        <p:sp>
          <p:nvSpPr>
            <p:cNvPr id="247162" name="Rectangle 378"/>
            <p:cNvSpPr>
              <a:spLocks noChangeArrowheads="1"/>
            </p:cNvSpPr>
            <p:nvPr/>
          </p:nvSpPr>
          <p:spPr bwMode="auto">
            <a:xfrm>
              <a:off x="4553" y="3774"/>
              <a:ext cx="367" cy="303"/>
            </a:xfrm>
            <a:prstGeom prst="rect">
              <a:avLst/>
            </a:prstGeom>
            <a:gradFill rotWithShape="0">
              <a:gsLst>
                <a:gs pos="0">
                  <a:srgbClr val="99CCFF">
                    <a:gamma/>
                    <a:shade val="46275"/>
                    <a:invGamma/>
                  </a:srgbClr>
                </a:gs>
                <a:gs pos="5000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2857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3" name="Rectangle 379"/>
            <p:cNvSpPr>
              <a:spLocks noChangeArrowheads="1"/>
            </p:cNvSpPr>
            <p:nvPr/>
          </p:nvSpPr>
          <p:spPr bwMode="auto">
            <a:xfrm>
              <a:off x="4668" y="4071"/>
              <a:ext cx="156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4" name="Rectangle 380"/>
            <p:cNvSpPr>
              <a:spLocks noChangeArrowheads="1"/>
            </p:cNvSpPr>
            <p:nvPr/>
          </p:nvSpPr>
          <p:spPr bwMode="auto">
            <a:xfrm>
              <a:off x="4553" y="3770"/>
              <a:ext cx="369" cy="31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pic>
          <p:nvPicPr>
            <p:cNvPr id="188656" name="Picture 381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" y="3787"/>
              <a:ext cx="36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7166" name="Line 382"/>
            <p:cNvSpPr>
              <a:spLocks noChangeShapeType="1"/>
            </p:cNvSpPr>
            <p:nvPr/>
          </p:nvSpPr>
          <p:spPr bwMode="auto">
            <a:xfrm>
              <a:off x="4579" y="4136"/>
              <a:ext cx="325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68" name="Group 383"/>
          <p:cNvGrpSpPr>
            <a:grpSpLocks/>
          </p:cNvGrpSpPr>
          <p:nvPr/>
        </p:nvGrpSpPr>
        <p:grpSpPr bwMode="auto">
          <a:xfrm>
            <a:off x="1125538" y="3190875"/>
            <a:ext cx="365125" cy="403225"/>
            <a:chOff x="557" y="2482"/>
            <a:chExt cx="270" cy="262"/>
          </a:xfrm>
        </p:grpSpPr>
        <p:sp>
          <p:nvSpPr>
            <p:cNvPr id="247168" name="Rectangle 384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69" name="Rectangle 385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0" name="Line 386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69" name="Group 387"/>
          <p:cNvGrpSpPr>
            <a:grpSpLocks/>
          </p:cNvGrpSpPr>
          <p:nvPr/>
        </p:nvGrpSpPr>
        <p:grpSpPr bwMode="auto">
          <a:xfrm>
            <a:off x="5684838" y="5235575"/>
            <a:ext cx="365125" cy="403225"/>
            <a:chOff x="557" y="2482"/>
            <a:chExt cx="270" cy="262"/>
          </a:xfrm>
        </p:grpSpPr>
        <p:sp>
          <p:nvSpPr>
            <p:cNvPr id="247172" name="Rectangle 388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3" name="Rectangle 389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4" name="Line 390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70" name="Group 391"/>
          <p:cNvGrpSpPr>
            <a:grpSpLocks/>
          </p:cNvGrpSpPr>
          <p:nvPr/>
        </p:nvGrpSpPr>
        <p:grpSpPr bwMode="auto">
          <a:xfrm>
            <a:off x="6396038" y="5248275"/>
            <a:ext cx="365125" cy="403225"/>
            <a:chOff x="557" y="2482"/>
            <a:chExt cx="270" cy="262"/>
          </a:xfrm>
        </p:grpSpPr>
        <p:sp>
          <p:nvSpPr>
            <p:cNvPr id="247176" name="Rectangle 392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7" name="Rectangle 393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78" name="Line 394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88471" name="Group 395"/>
          <p:cNvGrpSpPr>
            <a:grpSpLocks/>
          </p:cNvGrpSpPr>
          <p:nvPr/>
        </p:nvGrpSpPr>
        <p:grpSpPr bwMode="auto">
          <a:xfrm>
            <a:off x="6675438" y="5616575"/>
            <a:ext cx="365125" cy="403225"/>
            <a:chOff x="557" y="2482"/>
            <a:chExt cx="270" cy="262"/>
          </a:xfrm>
        </p:grpSpPr>
        <p:sp>
          <p:nvSpPr>
            <p:cNvPr id="247180" name="Rectangle 396"/>
            <p:cNvSpPr>
              <a:spLocks noChangeArrowheads="1"/>
            </p:cNvSpPr>
            <p:nvPr/>
          </p:nvSpPr>
          <p:spPr bwMode="auto">
            <a:xfrm>
              <a:off x="627" y="2680"/>
              <a:ext cx="115" cy="47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81" name="Rectangle 397"/>
            <p:cNvSpPr>
              <a:spLocks noChangeArrowheads="1"/>
            </p:cNvSpPr>
            <p:nvPr/>
          </p:nvSpPr>
          <p:spPr bwMode="auto">
            <a:xfrm>
              <a:off x="557" y="2482"/>
              <a:ext cx="270" cy="207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rgbClr val="4D4D4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47182" name="Line 398"/>
            <p:cNvSpPr>
              <a:spLocks noChangeShapeType="1"/>
            </p:cNvSpPr>
            <p:nvPr/>
          </p:nvSpPr>
          <p:spPr bwMode="auto">
            <a:xfrm>
              <a:off x="568" y="2743"/>
              <a:ext cx="238" cy="1"/>
            </a:xfrm>
            <a:prstGeom prst="line">
              <a:avLst/>
            </a:prstGeom>
            <a:noFill/>
            <a:ln w="57150">
              <a:solidFill>
                <a:srgbClr val="5F5F5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247183" name="Text Box 399"/>
          <p:cNvSpPr txBox="1">
            <a:spLocks noChangeArrowheads="1"/>
          </p:cNvSpPr>
          <p:nvPr/>
        </p:nvSpPr>
        <p:spPr bwMode="auto">
          <a:xfrm>
            <a:off x="5197475" y="4013200"/>
            <a:ext cx="117475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request/</a:t>
            </a:r>
          </a:p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reply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188475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8493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8476" name="Group 249"/>
          <p:cNvGrpSpPr>
            <a:grpSpLocks/>
          </p:cNvGrpSpPr>
          <p:nvPr/>
        </p:nvGrpSpPr>
        <p:grpSpPr bwMode="auto">
          <a:xfrm>
            <a:off x="1063625" y="2346325"/>
            <a:ext cx="325438" cy="514350"/>
            <a:chOff x="4140" y="429"/>
            <a:chExt cx="1425" cy="2396"/>
          </a:xfrm>
        </p:grpSpPr>
        <p:sp>
          <p:nvSpPr>
            <p:cNvPr id="188609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5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50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11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12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8" name="Rectangle 254"/>
            <p:cNvSpPr>
              <a:spLocks noChangeArrowheads="1"/>
            </p:cNvSpPr>
            <p:nvPr/>
          </p:nvSpPr>
          <p:spPr bwMode="auto">
            <a:xfrm>
              <a:off x="4216" y="695"/>
              <a:ext cx="591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4" name="AutoShape 256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0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5" name="AutoShape 257"/>
              <p:cNvSpPr>
                <a:spLocks noChangeArrowheads="1"/>
              </p:cNvSpPr>
              <p:nvPr/>
            </p:nvSpPr>
            <p:spPr bwMode="auto">
              <a:xfrm>
                <a:off x="635" y="2580"/>
                <a:ext cx="685" cy="11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0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6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2" name="AutoShape 260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29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3" name="AutoShape 261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2" name="Rectangle 262"/>
            <p:cNvSpPr>
              <a:spLocks noChangeArrowheads="1"/>
            </p:cNvSpPr>
            <p:nvPr/>
          </p:nvSpPr>
          <p:spPr bwMode="auto">
            <a:xfrm>
              <a:off x="4216" y="1361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3" name="Rectangle 263"/>
            <p:cNvSpPr>
              <a:spLocks noChangeArrowheads="1"/>
            </p:cNvSpPr>
            <p:nvPr/>
          </p:nvSpPr>
          <p:spPr bwMode="auto">
            <a:xfrm>
              <a:off x="4230" y="16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619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0" name="AutoShape 265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31" name="AutoShape 266"/>
              <p:cNvSpPr>
                <a:spLocks noChangeArrowheads="1"/>
              </p:cNvSpPr>
              <p:nvPr/>
            </p:nvSpPr>
            <p:spPr bwMode="auto">
              <a:xfrm>
                <a:off x="635" y="2582"/>
                <a:ext cx="67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620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621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8" name="AutoShape 269"/>
              <p:cNvSpPr>
                <a:spLocks noChangeArrowheads="1"/>
              </p:cNvSpPr>
              <p:nvPr/>
            </p:nvSpPr>
            <p:spPr bwMode="auto">
              <a:xfrm>
                <a:off x="613" y="2565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29" name="AutoShape 270"/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93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17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3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23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624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0" name="Oval 274"/>
            <p:cNvSpPr>
              <a:spLocks noChangeArrowheads="1"/>
            </p:cNvSpPr>
            <p:nvPr/>
          </p:nvSpPr>
          <p:spPr bwMode="auto">
            <a:xfrm>
              <a:off x="5516" y="2611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626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2" name="AutoShape 276"/>
            <p:cNvSpPr>
              <a:spLocks noChangeArrowheads="1"/>
            </p:cNvSpPr>
            <p:nvPr/>
          </p:nvSpPr>
          <p:spPr bwMode="auto">
            <a:xfrm>
              <a:off x="4140" y="2677"/>
              <a:ext cx="1203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3" name="AutoShape 277"/>
            <p:cNvSpPr>
              <a:spLocks noChangeArrowheads="1"/>
            </p:cNvSpPr>
            <p:nvPr/>
          </p:nvSpPr>
          <p:spPr bwMode="auto">
            <a:xfrm>
              <a:off x="4203" y="2714"/>
              <a:ext cx="107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4" name="Oval 278"/>
            <p:cNvSpPr>
              <a:spLocks noChangeArrowheads="1"/>
            </p:cNvSpPr>
            <p:nvPr/>
          </p:nvSpPr>
          <p:spPr bwMode="auto">
            <a:xfrm>
              <a:off x="4307" y="2381"/>
              <a:ext cx="160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5" name="Oval 279"/>
            <p:cNvSpPr>
              <a:spLocks noChangeArrowheads="1"/>
            </p:cNvSpPr>
            <p:nvPr/>
          </p:nvSpPr>
          <p:spPr bwMode="auto">
            <a:xfrm>
              <a:off x="4488" y="2389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26" name="Oval 280"/>
            <p:cNvSpPr>
              <a:spLocks noChangeArrowheads="1"/>
            </p:cNvSpPr>
            <p:nvPr/>
          </p:nvSpPr>
          <p:spPr bwMode="auto">
            <a:xfrm>
              <a:off x="4661" y="2381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27" name="Rectangle 281"/>
            <p:cNvSpPr>
              <a:spLocks noChangeArrowheads="1"/>
            </p:cNvSpPr>
            <p:nvPr/>
          </p:nvSpPr>
          <p:spPr bwMode="auto">
            <a:xfrm>
              <a:off x="5065" y="1834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7" name="Group 315"/>
          <p:cNvGrpSpPr>
            <a:grpSpLocks/>
          </p:cNvGrpSpPr>
          <p:nvPr/>
        </p:nvGrpSpPr>
        <p:grpSpPr bwMode="auto">
          <a:xfrm>
            <a:off x="1974850" y="3395663"/>
            <a:ext cx="231775" cy="481012"/>
            <a:chOff x="1115" y="2770"/>
            <a:chExt cx="589" cy="1034"/>
          </a:xfrm>
        </p:grpSpPr>
        <p:sp>
          <p:nvSpPr>
            <p:cNvPr id="188577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8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2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79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80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1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2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467" name="AutoShape 289"/>
              <p:cNvSpPr>
                <a:spLocks noChangeArrowheads="1"/>
              </p:cNvSpPr>
              <p:nvPr/>
            </p:nvSpPr>
            <p:spPr bwMode="auto">
              <a:xfrm>
                <a:off x="608" y="2567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8" name="AutoShape 290"/>
              <p:cNvSpPr>
                <a:spLocks noChangeArrowheads="1"/>
              </p:cNvSpPr>
              <p:nvPr/>
            </p:nvSpPr>
            <p:spPr bwMode="auto">
              <a:xfrm>
                <a:off x="621" y="2582"/>
                <a:ext cx="707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43" name="Rectangle 291"/>
            <p:cNvSpPr>
              <a:spLocks noChangeArrowheads="1"/>
            </p:cNvSpPr>
            <p:nvPr/>
          </p:nvSpPr>
          <p:spPr bwMode="auto">
            <a:xfrm>
              <a:off x="1151" y="3026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4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65" name="AutoShape 293"/>
              <p:cNvSpPr>
                <a:spLocks noChangeArrowheads="1"/>
              </p:cNvSpPr>
              <p:nvPr/>
            </p:nvSpPr>
            <p:spPr bwMode="auto">
              <a:xfrm>
                <a:off x="611" y="2572"/>
                <a:ext cx="731" cy="13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6" name="AutoShape 294"/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707" cy="9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45" name="Rectangle 295"/>
            <p:cNvSpPr>
              <a:spLocks noChangeArrowheads="1"/>
            </p:cNvSpPr>
            <p:nvPr/>
          </p:nvSpPr>
          <p:spPr bwMode="auto">
            <a:xfrm>
              <a:off x="1147" y="3173"/>
              <a:ext cx="246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46" name="Rectangle 296"/>
            <p:cNvSpPr>
              <a:spLocks noChangeArrowheads="1"/>
            </p:cNvSpPr>
            <p:nvPr/>
          </p:nvSpPr>
          <p:spPr bwMode="auto">
            <a:xfrm>
              <a:off x="1151" y="3299"/>
              <a:ext cx="246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87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63" name="AutoShape 298"/>
              <p:cNvSpPr>
                <a:spLocks noChangeArrowheads="1"/>
              </p:cNvSpPr>
              <p:nvPr/>
            </p:nvSpPr>
            <p:spPr bwMode="auto">
              <a:xfrm>
                <a:off x="614" y="2572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4" name="AutoShape 299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88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89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61" name="AutoShape 302"/>
              <p:cNvSpPr>
                <a:spLocks noChangeArrowheads="1"/>
              </p:cNvSpPr>
              <p:nvPr/>
            </p:nvSpPr>
            <p:spPr bwMode="auto">
              <a:xfrm>
                <a:off x="608" y="2570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62" name="AutoShape 303"/>
              <p:cNvSpPr>
                <a:spLocks noChangeArrowheads="1"/>
              </p:cNvSpPr>
              <p:nvPr/>
            </p:nvSpPr>
            <p:spPr bwMode="auto">
              <a:xfrm>
                <a:off x="620" y="2586"/>
                <a:ext cx="707" cy="10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50" name="Rectangle 304"/>
            <p:cNvSpPr>
              <a:spLocks noChangeArrowheads="1"/>
            </p:cNvSpPr>
            <p:nvPr/>
          </p:nvSpPr>
          <p:spPr bwMode="auto">
            <a:xfrm>
              <a:off x="1575" y="2770"/>
              <a:ext cx="28" cy="9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91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92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3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94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5" name="AutoShape 309"/>
            <p:cNvSpPr>
              <a:spLocks noChangeArrowheads="1"/>
            </p:cNvSpPr>
            <p:nvPr/>
          </p:nvSpPr>
          <p:spPr bwMode="auto">
            <a:xfrm>
              <a:off x="1115" y="3743"/>
              <a:ext cx="496" cy="6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6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4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7" name="Oval 311"/>
            <p:cNvSpPr>
              <a:spLocks noChangeArrowheads="1"/>
            </p:cNvSpPr>
            <p:nvPr/>
          </p:nvSpPr>
          <p:spPr bwMode="auto">
            <a:xfrm>
              <a:off x="1184" y="3613"/>
              <a:ext cx="65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58" name="Oval 312"/>
            <p:cNvSpPr>
              <a:spLocks noChangeArrowheads="1"/>
            </p:cNvSpPr>
            <p:nvPr/>
          </p:nvSpPr>
          <p:spPr bwMode="auto">
            <a:xfrm>
              <a:off x="1256" y="3613"/>
              <a:ext cx="69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59" name="Oval 313"/>
            <p:cNvSpPr>
              <a:spLocks noChangeArrowheads="1"/>
            </p:cNvSpPr>
            <p:nvPr/>
          </p:nvSpPr>
          <p:spPr bwMode="auto">
            <a:xfrm>
              <a:off x="1333" y="3613"/>
              <a:ext cx="65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60" name="Rectangle 314"/>
            <p:cNvSpPr>
              <a:spLocks noChangeArrowheads="1"/>
            </p:cNvSpPr>
            <p:nvPr/>
          </p:nvSpPr>
          <p:spPr bwMode="auto">
            <a:xfrm>
              <a:off x="1494" y="3377"/>
              <a:ext cx="36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8" name="Group 315"/>
          <p:cNvGrpSpPr>
            <a:grpSpLocks/>
          </p:cNvGrpSpPr>
          <p:nvPr/>
        </p:nvGrpSpPr>
        <p:grpSpPr bwMode="auto">
          <a:xfrm>
            <a:off x="2692400" y="3397250"/>
            <a:ext cx="233363" cy="479425"/>
            <a:chOff x="1115" y="2770"/>
            <a:chExt cx="589" cy="1034"/>
          </a:xfrm>
        </p:grpSpPr>
        <p:sp>
          <p:nvSpPr>
            <p:cNvPr id="188545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1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3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47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48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4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8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0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00" name="AutoShape 289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01" name="AutoShape 290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702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76" name="Rectangle 291"/>
            <p:cNvSpPr>
              <a:spLocks noChangeArrowheads="1"/>
            </p:cNvSpPr>
            <p:nvPr/>
          </p:nvSpPr>
          <p:spPr bwMode="auto">
            <a:xfrm>
              <a:off x="1151" y="3023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2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498" name="AutoShape 293"/>
              <p:cNvSpPr>
                <a:spLocks noChangeArrowheads="1"/>
              </p:cNvSpPr>
              <p:nvPr/>
            </p:nvSpPr>
            <p:spPr bwMode="auto">
              <a:xfrm>
                <a:off x="618" y="2566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9" name="AutoShape 294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702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78" name="Rectangle 295"/>
            <p:cNvSpPr>
              <a:spLocks noChangeArrowheads="1"/>
            </p:cNvSpPr>
            <p:nvPr/>
          </p:nvSpPr>
          <p:spPr bwMode="auto">
            <a:xfrm>
              <a:off x="1147" y="3171"/>
              <a:ext cx="244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79" name="Rectangle 296"/>
            <p:cNvSpPr>
              <a:spLocks noChangeArrowheads="1"/>
            </p:cNvSpPr>
            <p:nvPr/>
          </p:nvSpPr>
          <p:spPr bwMode="auto">
            <a:xfrm>
              <a:off x="1151" y="3301"/>
              <a:ext cx="248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55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496" name="AutoShape 298"/>
              <p:cNvSpPr>
                <a:spLocks noChangeArrowheads="1"/>
              </p:cNvSpPr>
              <p:nvPr/>
            </p:nvSpPr>
            <p:spPr bwMode="auto">
              <a:xfrm>
                <a:off x="609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7" name="AutoShape 299"/>
              <p:cNvSpPr>
                <a:spLocks noChangeArrowheads="1"/>
              </p:cNvSpPr>
              <p:nvPr/>
            </p:nvSpPr>
            <p:spPr bwMode="auto">
              <a:xfrm>
                <a:off x="621" y="2583"/>
                <a:ext cx="702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56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57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494" name="AutoShape 302"/>
              <p:cNvSpPr>
                <a:spLocks noChangeArrowheads="1"/>
              </p:cNvSpPr>
              <p:nvPr/>
            </p:nvSpPr>
            <p:spPr bwMode="auto">
              <a:xfrm>
                <a:off x="615" y="2565"/>
                <a:ext cx="72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495" name="AutoShape 303"/>
              <p:cNvSpPr>
                <a:spLocks noChangeArrowheads="1"/>
              </p:cNvSpPr>
              <p:nvPr/>
            </p:nvSpPr>
            <p:spPr bwMode="auto">
              <a:xfrm>
                <a:off x="627" y="2581"/>
                <a:ext cx="702" cy="11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83" name="Rectangle 304"/>
            <p:cNvSpPr>
              <a:spLocks noChangeArrowheads="1"/>
            </p:cNvSpPr>
            <p:nvPr/>
          </p:nvSpPr>
          <p:spPr bwMode="auto">
            <a:xfrm>
              <a:off x="1576" y="2770"/>
              <a:ext cx="28" cy="9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59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60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62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AutoShape 309"/>
            <p:cNvSpPr>
              <a:spLocks noChangeArrowheads="1"/>
            </p:cNvSpPr>
            <p:nvPr/>
          </p:nvSpPr>
          <p:spPr bwMode="auto">
            <a:xfrm>
              <a:off x="1115" y="3742"/>
              <a:ext cx="497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89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1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0" name="Oval 311"/>
            <p:cNvSpPr>
              <a:spLocks noChangeArrowheads="1"/>
            </p:cNvSpPr>
            <p:nvPr/>
          </p:nvSpPr>
          <p:spPr bwMode="auto">
            <a:xfrm>
              <a:off x="1183" y="3612"/>
              <a:ext cx="68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1" name="Oval 312"/>
            <p:cNvSpPr>
              <a:spLocks noChangeArrowheads="1"/>
            </p:cNvSpPr>
            <p:nvPr/>
          </p:nvSpPr>
          <p:spPr bwMode="auto">
            <a:xfrm>
              <a:off x="1259" y="3616"/>
              <a:ext cx="64" cy="5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492" name="Oval 313"/>
            <p:cNvSpPr>
              <a:spLocks noChangeArrowheads="1"/>
            </p:cNvSpPr>
            <p:nvPr/>
          </p:nvSpPr>
          <p:spPr bwMode="auto">
            <a:xfrm>
              <a:off x="1331" y="3612"/>
              <a:ext cx="64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93" name="Rectangle 314"/>
            <p:cNvSpPr>
              <a:spLocks noChangeArrowheads="1"/>
            </p:cNvSpPr>
            <p:nvPr/>
          </p:nvSpPr>
          <p:spPr bwMode="auto">
            <a:xfrm>
              <a:off x="1496" y="3376"/>
              <a:ext cx="36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79" name="Group 315"/>
          <p:cNvGrpSpPr>
            <a:grpSpLocks/>
          </p:cNvGrpSpPr>
          <p:nvPr/>
        </p:nvGrpSpPr>
        <p:grpSpPr bwMode="auto">
          <a:xfrm>
            <a:off x="7994650" y="4722813"/>
            <a:ext cx="231775" cy="479425"/>
            <a:chOff x="1115" y="2770"/>
            <a:chExt cx="589" cy="1034"/>
          </a:xfrm>
        </p:grpSpPr>
        <p:sp>
          <p:nvSpPr>
            <p:cNvPr id="188513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2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15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16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7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18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33" name="AutoShape 289"/>
              <p:cNvSpPr>
                <a:spLocks noChangeArrowheads="1"/>
              </p:cNvSpPr>
              <p:nvPr/>
            </p:nvSpPr>
            <p:spPr bwMode="auto">
              <a:xfrm>
                <a:off x="608" y="2567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4" name="AutoShape 290"/>
              <p:cNvSpPr>
                <a:spLocks noChangeArrowheads="1"/>
              </p:cNvSpPr>
              <p:nvPr/>
            </p:nvSpPr>
            <p:spPr bwMode="auto">
              <a:xfrm>
                <a:off x="621" y="2582"/>
                <a:ext cx="707" cy="10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09" name="Rectangle 291"/>
            <p:cNvSpPr>
              <a:spLocks noChangeArrowheads="1"/>
            </p:cNvSpPr>
            <p:nvPr/>
          </p:nvSpPr>
          <p:spPr bwMode="auto">
            <a:xfrm>
              <a:off x="1151" y="3023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20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531" name="AutoShape 293"/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31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2" name="AutoShape 294"/>
              <p:cNvSpPr>
                <a:spLocks noChangeArrowheads="1"/>
              </p:cNvSpPr>
              <p:nvPr/>
            </p:nvSpPr>
            <p:spPr bwMode="auto">
              <a:xfrm>
                <a:off x="624" y="2582"/>
                <a:ext cx="707" cy="10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1" name="Rectangle 295"/>
            <p:cNvSpPr>
              <a:spLocks noChangeArrowheads="1"/>
            </p:cNvSpPr>
            <p:nvPr/>
          </p:nvSpPr>
          <p:spPr bwMode="auto">
            <a:xfrm>
              <a:off x="1147" y="3171"/>
              <a:ext cx="246" cy="21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12" name="Rectangle 296"/>
            <p:cNvSpPr>
              <a:spLocks noChangeArrowheads="1"/>
            </p:cNvSpPr>
            <p:nvPr/>
          </p:nvSpPr>
          <p:spPr bwMode="auto">
            <a:xfrm>
              <a:off x="1151" y="3301"/>
              <a:ext cx="246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523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529" name="AutoShape 298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30" name="AutoShape 299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5" cy="11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524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525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527" name="AutoShape 302"/>
              <p:cNvSpPr>
                <a:spLocks noChangeArrowheads="1"/>
              </p:cNvSpPr>
              <p:nvPr/>
            </p:nvSpPr>
            <p:spPr bwMode="auto">
              <a:xfrm>
                <a:off x="608" y="2565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28" name="AutoShape 303"/>
              <p:cNvSpPr>
                <a:spLocks noChangeArrowheads="1"/>
              </p:cNvSpPr>
              <p:nvPr/>
            </p:nvSpPr>
            <p:spPr bwMode="auto">
              <a:xfrm>
                <a:off x="620" y="2581"/>
                <a:ext cx="707" cy="11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16" name="Rectangle 304"/>
            <p:cNvSpPr>
              <a:spLocks noChangeArrowheads="1"/>
            </p:cNvSpPr>
            <p:nvPr/>
          </p:nvSpPr>
          <p:spPr bwMode="auto">
            <a:xfrm>
              <a:off x="1575" y="2770"/>
              <a:ext cx="28" cy="9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27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528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9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530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AutoShape 309"/>
            <p:cNvSpPr>
              <a:spLocks noChangeArrowheads="1"/>
            </p:cNvSpPr>
            <p:nvPr/>
          </p:nvSpPr>
          <p:spPr bwMode="auto">
            <a:xfrm>
              <a:off x="1115" y="3742"/>
              <a:ext cx="496" cy="62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2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4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3" name="Oval 311"/>
            <p:cNvSpPr>
              <a:spLocks noChangeArrowheads="1"/>
            </p:cNvSpPr>
            <p:nvPr/>
          </p:nvSpPr>
          <p:spPr bwMode="auto">
            <a:xfrm>
              <a:off x="1184" y="3612"/>
              <a:ext cx="65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4" name="Oval 312"/>
            <p:cNvSpPr>
              <a:spLocks noChangeArrowheads="1"/>
            </p:cNvSpPr>
            <p:nvPr/>
          </p:nvSpPr>
          <p:spPr bwMode="auto">
            <a:xfrm>
              <a:off x="1256" y="3616"/>
              <a:ext cx="69" cy="5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25" name="Oval 313"/>
            <p:cNvSpPr>
              <a:spLocks noChangeArrowheads="1"/>
            </p:cNvSpPr>
            <p:nvPr/>
          </p:nvSpPr>
          <p:spPr bwMode="auto">
            <a:xfrm>
              <a:off x="1333" y="3612"/>
              <a:ext cx="65" cy="6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26" name="Rectangle 314"/>
            <p:cNvSpPr>
              <a:spLocks noChangeArrowheads="1"/>
            </p:cNvSpPr>
            <p:nvPr/>
          </p:nvSpPr>
          <p:spPr bwMode="auto">
            <a:xfrm>
              <a:off x="1494" y="3376"/>
              <a:ext cx="36" cy="329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grpSp>
        <p:nvGrpSpPr>
          <p:cNvPr id="188480" name="Group 315"/>
          <p:cNvGrpSpPr>
            <a:grpSpLocks/>
          </p:cNvGrpSpPr>
          <p:nvPr/>
        </p:nvGrpSpPr>
        <p:grpSpPr bwMode="auto">
          <a:xfrm>
            <a:off x="7994650" y="5260975"/>
            <a:ext cx="233363" cy="481013"/>
            <a:chOff x="1115" y="2770"/>
            <a:chExt cx="589" cy="1034"/>
          </a:xfrm>
        </p:grpSpPr>
        <p:sp>
          <p:nvSpPr>
            <p:cNvPr id="188481" name="Freeform 283"/>
            <p:cNvSpPr>
              <a:spLocks/>
            </p:cNvSpPr>
            <p:nvPr/>
          </p:nvSpPr>
          <p:spPr bwMode="auto">
            <a:xfrm>
              <a:off x="1581" y="2772"/>
              <a:ext cx="117" cy="986"/>
            </a:xfrm>
            <a:custGeom>
              <a:avLst/>
              <a:gdLst>
                <a:gd name="T0" fmla="*/ 1 w 354"/>
                <a:gd name="T1" fmla="*/ 0 h 2742"/>
                <a:gd name="T2" fmla="*/ 4 w 354"/>
                <a:gd name="T3" fmla="*/ 6 h 2742"/>
                <a:gd name="T4" fmla="*/ 4 w 354"/>
                <a:gd name="T5" fmla="*/ 44 h 2742"/>
                <a:gd name="T6" fmla="*/ 0 w 354"/>
                <a:gd name="T7" fmla="*/ 46 h 2742"/>
                <a:gd name="T8" fmla="*/ 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7" name="Rectangle 284"/>
            <p:cNvSpPr>
              <a:spLocks noChangeArrowheads="1"/>
            </p:cNvSpPr>
            <p:nvPr/>
          </p:nvSpPr>
          <p:spPr bwMode="auto">
            <a:xfrm>
              <a:off x="1143" y="2770"/>
              <a:ext cx="433" cy="986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83" name="Freeform 285"/>
            <p:cNvSpPr>
              <a:spLocks/>
            </p:cNvSpPr>
            <p:nvPr/>
          </p:nvSpPr>
          <p:spPr bwMode="auto">
            <a:xfrm>
              <a:off x="1603" y="2831"/>
              <a:ext cx="70" cy="913"/>
            </a:xfrm>
            <a:custGeom>
              <a:avLst/>
              <a:gdLst>
                <a:gd name="T0" fmla="*/ 0 w 211"/>
                <a:gd name="T1" fmla="*/ 0 h 2537"/>
                <a:gd name="T2" fmla="*/ 3 w 211"/>
                <a:gd name="T3" fmla="*/ 4 h 2537"/>
                <a:gd name="T4" fmla="*/ 0 w 211"/>
                <a:gd name="T5" fmla="*/ 42 h 2537"/>
                <a:gd name="T6" fmla="*/ 0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84" name="Freeform 286"/>
            <p:cNvSpPr>
              <a:spLocks/>
            </p:cNvSpPr>
            <p:nvPr/>
          </p:nvSpPr>
          <p:spPr bwMode="auto">
            <a:xfrm>
              <a:off x="1588" y="3293"/>
              <a:ext cx="109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0" name="Rectangle 287"/>
            <p:cNvSpPr>
              <a:spLocks noChangeArrowheads="1"/>
            </p:cNvSpPr>
            <p:nvPr/>
          </p:nvSpPr>
          <p:spPr bwMode="auto">
            <a:xfrm>
              <a:off x="1143" y="2883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86" name="Group 288"/>
            <p:cNvGrpSpPr>
              <a:grpSpLocks/>
            </p:cNvGrpSpPr>
            <p:nvPr/>
          </p:nvGrpSpPr>
          <p:grpSpPr bwMode="auto">
            <a:xfrm>
              <a:off x="1367" y="2873"/>
              <a:ext cx="240" cy="63"/>
              <a:chOff x="614" y="2568"/>
              <a:chExt cx="725" cy="139"/>
            </a:xfrm>
          </p:grpSpPr>
          <p:sp>
            <p:nvSpPr>
              <p:cNvPr id="566" name="AutoShape 289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6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7" name="AutoShape 290"/>
              <p:cNvSpPr>
                <a:spLocks noChangeArrowheads="1"/>
              </p:cNvSpPr>
              <p:nvPr/>
            </p:nvSpPr>
            <p:spPr bwMode="auto">
              <a:xfrm>
                <a:off x="627" y="2582"/>
                <a:ext cx="702" cy="11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2" name="Rectangle 291"/>
            <p:cNvSpPr>
              <a:spLocks noChangeArrowheads="1"/>
            </p:cNvSpPr>
            <p:nvPr/>
          </p:nvSpPr>
          <p:spPr bwMode="auto">
            <a:xfrm>
              <a:off x="1151" y="3026"/>
              <a:ext cx="244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88" name="Group 292"/>
            <p:cNvGrpSpPr>
              <a:grpSpLocks/>
            </p:cNvGrpSpPr>
            <p:nvPr/>
          </p:nvGrpSpPr>
          <p:grpSpPr bwMode="auto">
            <a:xfrm>
              <a:off x="1366" y="3014"/>
              <a:ext cx="240" cy="58"/>
              <a:chOff x="614" y="2568"/>
              <a:chExt cx="725" cy="139"/>
            </a:xfrm>
          </p:grpSpPr>
          <p:sp>
            <p:nvSpPr>
              <p:cNvPr id="564" name="AutoShape 293"/>
              <p:cNvSpPr>
                <a:spLocks noChangeArrowheads="1"/>
              </p:cNvSpPr>
              <p:nvPr/>
            </p:nvSpPr>
            <p:spPr bwMode="auto">
              <a:xfrm>
                <a:off x="618" y="2572"/>
                <a:ext cx="726" cy="13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5" name="AutoShape 294"/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702" cy="9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4" name="Rectangle 295"/>
            <p:cNvSpPr>
              <a:spLocks noChangeArrowheads="1"/>
            </p:cNvSpPr>
            <p:nvPr/>
          </p:nvSpPr>
          <p:spPr bwMode="auto">
            <a:xfrm>
              <a:off x="1147" y="3173"/>
              <a:ext cx="244" cy="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45" name="Rectangle 296"/>
            <p:cNvSpPr>
              <a:spLocks noChangeArrowheads="1"/>
            </p:cNvSpPr>
            <p:nvPr/>
          </p:nvSpPr>
          <p:spPr bwMode="auto">
            <a:xfrm>
              <a:off x="1151" y="3299"/>
              <a:ext cx="248" cy="2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188491" name="Group 297"/>
            <p:cNvGrpSpPr>
              <a:grpSpLocks/>
            </p:cNvGrpSpPr>
            <p:nvPr/>
          </p:nvGrpSpPr>
          <p:grpSpPr bwMode="auto">
            <a:xfrm>
              <a:off x="1361" y="3287"/>
              <a:ext cx="240" cy="65"/>
              <a:chOff x="614" y="2568"/>
              <a:chExt cx="725" cy="139"/>
            </a:xfrm>
          </p:grpSpPr>
          <p:sp>
            <p:nvSpPr>
              <p:cNvPr id="562" name="AutoShape 298"/>
              <p:cNvSpPr>
                <a:spLocks noChangeArrowheads="1"/>
              </p:cNvSpPr>
              <p:nvPr/>
            </p:nvSpPr>
            <p:spPr bwMode="auto">
              <a:xfrm>
                <a:off x="609" y="2572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3" name="AutoShape 299"/>
              <p:cNvSpPr>
                <a:spLocks noChangeArrowheads="1"/>
              </p:cNvSpPr>
              <p:nvPr/>
            </p:nvSpPr>
            <p:spPr bwMode="auto">
              <a:xfrm>
                <a:off x="621" y="2586"/>
                <a:ext cx="702" cy="10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88492" name="Freeform 300"/>
            <p:cNvSpPr>
              <a:spLocks/>
            </p:cNvSpPr>
            <p:nvPr/>
          </p:nvSpPr>
          <p:spPr bwMode="auto">
            <a:xfrm>
              <a:off x="1590" y="3169"/>
              <a:ext cx="108" cy="81"/>
            </a:xfrm>
            <a:custGeom>
              <a:avLst/>
              <a:gdLst>
                <a:gd name="T0" fmla="*/ 0 w 328"/>
                <a:gd name="T1" fmla="*/ 0 h 226"/>
                <a:gd name="T2" fmla="*/ 4 w 328"/>
                <a:gd name="T3" fmla="*/ 2 h 226"/>
                <a:gd name="T4" fmla="*/ 4 w 328"/>
                <a:gd name="T5" fmla="*/ 4 h 226"/>
                <a:gd name="T6" fmla="*/ 0 w 328"/>
                <a:gd name="T7" fmla="*/ 2 h 226"/>
                <a:gd name="T8" fmla="*/ 0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493" name="Group 301"/>
            <p:cNvGrpSpPr>
              <a:grpSpLocks/>
            </p:cNvGrpSpPr>
            <p:nvPr/>
          </p:nvGrpSpPr>
          <p:grpSpPr bwMode="auto">
            <a:xfrm>
              <a:off x="1363" y="3158"/>
              <a:ext cx="240" cy="60"/>
              <a:chOff x="614" y="2568"/>
              <a:chExt cx="725" cy="139"/>
            </a:xfrm>
          </p:grpSpPr>
          <p:sp>
            <p:nvSpPr>
              <p:cNvPr id="560" name="AutoShape 302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6" cy="13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561" name="AutoShape 30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702" cy="10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549" name="Rectangle 304"/>
            <p:cNvSpPr>
              <a:spLocks noChangeArrowheads="1"/>
            </p:cNvSpPr>
            <p:nvPr/>
          </p:nvSpPr>
          <p:spPr bwMode="auto">
            <a:xfrm>
              <a:off x="1576" y="2770"/>
              <a:ext cx="28" cy="9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95" name="Freeform 305"/>
            <p:cNvSpPr>
              <a:spLocks/>
            </p:cNvSpPr>
            <p:nvPr/>
          </p:nvSpPr>
          <p:spPr bwMode="auto">
            <a:xfrm>
              <a:off x="1599" y="3019"/>
              <a:ext cx="98" cy="92"/>
            </a:xfrm>
            <a:custGeom>
              <a:avLst/>
              <a:gdLst>
                <a:gd name="T0" fmla="*/ 0 w 296"/>
                <a:gd name="T1" fmla="*/ 0 h 256"/>
                <a:gd name="T2" fmla="*/ 4 w 296"/>
                <a:gd name="T3" fmla="*/ 3 h 256"/>
                <a:gd name="T4" fmla="*/ 4 w 296"/>
                <a:gd name="T5" fmla="*/ 4 h 256"/>
                <a:gd name="T6" fmla="*/ 0 w 296"/>
                <a:gd name="T7" fmla="*/ 2 h 256"/>
                <a:gd name="T8" fmla="*/ 0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8496" name="Freeform 306"/>
            <p:cNvSpPr>
              <a:spLocks/>
            </p:cNvSpPr>
            <p:nvPr/>
          </p:nvSpPr>
          <p:spPr bwMode="auto">
            <a:xfrm>
              <a:off x="1601" y="2878"/>
              <a:ext cx="101" cy="104"/>
            </a:xfrm>
            <a:custGeom>
              <a:avLst/>
              <a:gdLst>
                <a:gd name="T0" fmla="*/ 0 w 304"/>
                <a:gd name="T1" fmla="*/ 0 h 288"/>
                <a:gd name="T2" fmla="*/ 4 w 304"/>
                <a:gd name="T3" fmla="*/ 3 h 288"/>
                <a:gd name="T4" fmla="*/ 3 w 304"/>
                <a:gd name="T5" fmla="*/ 5 h 288"/>
                <a:gd name="T6" fmla="*/ 0 w 304"/>
                <a:gd name="T7" fmla="*/ 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Oval 307"/>
            <p:cNvSpPr>
              <a:spLocks noChangeArrowheads="1"/>
            </p:cNvSpPr>
            <p:nvPr/>
          </p:nvSpPr>
          <p:spPr bwMode="auto">
            <a:xfrm>
              <a:off x="1684" y="3712"/>
              <a:ext cx="20" cy="4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8498" name="Freeform 308"/>
            <p:cNvSpPr>
              <a:spLocks/>
            </p:cNvSpPr>
            <p:nvPr/>
          </p:nvSpPr>
          <p:spPr bwMode="auto">
            <a:xfrm>
              <a:off x="1595" y="3713"/>
              <a:ext cx="102" cy="86"/>
            </a:xfrm>
            <a:custGeom>
              <a:avLst/>
              <a:gdLst>
                <a:gd name="T0" fmla="*/ 0 w 306"/>
                <a:gd name="T1" fmla="*/ 2 h 240"/>
                <a:gd name="T2" fmla="*/ 0 w 306"/>
                <a:gd name="T3" fmla="*/ 4 h 240"/>
                <a:gd name="T4" fmla="*/ 4 w 306"/>
                <a:gd name="T5" fmla="*/ 2 h 240"/>
                <a:gd name="T6" fmla="*/ 4 w 306"/>
                <a:gd name="T7" fmla="*/ 0 h 240"/>
                <a:gd name="T8" fmla="*/ 0 w 306"/>
                <a:gd name="T9" fmla="*/ 2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AutoShape 309"/>
            <p:cNvSpPr>
              <a:spLocks noChangeArrowheads="1"/>
            </p:cNvSpPr>
            <p:nvPr/>
          </p:nvSpPr>
          <p:spPr bwMode="auto">
            <a:xfrm>
              <a:off x="1115" y="3743"/>
              <a:ext cx="497" cy="6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5" name="AutoShape 310"/>
            <p:cNvSpPr>
              <a:spLocks noChangeArrowheads="1"/>
            </p:cNvSpPr>
            <p:nvPr/>
          </p:nvSpPr>
          <p:spPr bwMode="auto">
            <a:xfrm>
              <a:off x="1143" y="3756"/>
              <a:ext cx="441" cy="3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6" name="Oval 311"/>
            <p:cNvSpPr>
              <a:spLocks noChangeArrowheads="1"/>
            </p:cNvSpPr>
            <p:nvPr/>
          </p:nvSpPr>
          <p:spPr bwMode="auto">
            <a:xfrm>
              <a:off x="1183" y="3613"/>
              <a:ext cx="68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7" name="Oval 312"/>
            <p:cNvSpPr>
              <a:spLocks noChangeArrowheads="1"/>
            </p:cNvSpPr>
            <p:nvPr/>
          </p:nvSpPr>
          <p:spPr bwMode="auto">
            <a:xfrm>
              <a:off x="1259" y="3613"/>
              <a:ext cx="64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558" name="Oval 313"/>
            <p:cNvSpPr>
              <a:spLocks noChangeArrowheads="1"/>
            </p:cNvSpPr>
            <p:nvPr/>
          </p:nvSpPr>
          <p:spPr bwMode="auto">
            <a:xfrm>
              <a:off x="1331" y="3613"/>
              <a:ext cx="64" cy="61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559" name="Rectangle 314"/>
            <p:cNvSpPr>
              <a:spLocks noChangeArrowheads="1"/>
            </p:cNvSpPr>
            <p:nvPr/>
          </p:nvSpPr>
          <p:spPr bwMode="auto">
            <a:xfrm>
              <a:off x="1496" y="3377"/>
              <a:ext cx="36" cy="32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76</a:t>
            </a:fld>
            <a:endParaRPr lang="en-US" sz="1200" dirty="0">
              <a:latin typeface="Tahoma" charset="0"/>
            </a:endParaRPr>
          </a:p>
        </p:txBody>
      </p:sp>
      <p:sp>
        <p:nvSpPr>
          <p:cNvPr id="3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86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6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6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6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41" grpId="0" build="p" autoUpdateAnimBg="0"/>
      <p:bldP spid="247183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2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latin typeface="Gill Sans MT" charset="0"/>
                <a:cs typeface="+mn-cs"/>
              </a:rPr>
              <a:t> video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4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5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77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Multimedia networking: </a:t>
            </a:r>
            <a:r>
              <a:rPr lang="en-US" dirty="0">
                <a:latin typeface="Gill Sans MT" charset="0"/>
                <a:cs typeface="+mj-cs"/>
              </a:rPr>
              <a:t>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59700" cy="4648200"/>
          </a:xfrm>
        </p:spPr>
        <p:txBody>
          <a:bodyPr/>
          <a:lstStyle/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1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multimedia </a:t>
            </a:r>
            <a:r>
              <a:rPr lang="en-US" sz="3200" dirty="0">
                <a:latin typeface="Gill Sans MT" charset="0"/>
                <a:cs typeface="+mn-cs"/>
              </a:rPr>
              <a:t>n</a:t>
            </a:r>
            <a:r>
              <a:rPr lang="en-US" sz="3200" dirty="0" smtClean="0">
                <a:latin typeface="Gill Sans MT" charset="0"/>
                <a:cs typeface="+mn-cs"/>
              </a:rPr>
              <a:t>etworking applications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2 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streaming </a:t>
            </a:r>
            <a:r>
              <a:rPr lang="en-US" sz="32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stored</a:t>
            </a:r>
            <a:r>
              <a:rPr lang="en-US" sz="32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video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3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>
                <a:latin typeface="Gill Sans MT" charset="0"/>
                <a:cs typeface="+mn-cs"/>
              </a:rPr>
              <a:t>v</a:t>
            </a:r>
            <a:r>
              <a:rPr lang="en-US" sz="3200" dirty="0" smtClean="0">
                <a:latin typeface="Gill Sans MT" charset="0"/>
                <a:cs typeface="+mn-cs"/>
              </a:rPr>
              <a:t>oice-over-IP</a:t>
            </a:r>
            <a:endParaRPr lang="en-US" sz="3200" dirty="0">
              <a:latin typeface="Gill Sans MT" charset="0"/>
              <a:cs typeface="+mn-cs"/>
            </a:endParaRP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  <a:cs typeface="+mn-cs"/>
              </a:rPr>
              <a:t>4</a:t>
            </a:r>
            <a:r>
              <a:rPr lang="en-US" sz="3200" dirty="0" smtClean="0">
                <a:latin typeface="Gill Sans MT" charset="0"/>
                <a:cs typeface="+mn-cs"/>
              </a:rPr>
              <a:t> </a:t>
            </a:r>
            <a:r>
              <a:rPr lang="en-US" sz="3200" dirty="0" smtClean="0">
                <a:latin typeface="Gill Sans MT" charset="0"/>
                <a:cs typeface="+mn-cs"/>
              </a:rPr>
              <a:t>protocols </a:t>
            </a:r>
            <a:r>
              <a:rPr lang="en-US" sz="3200" dirty="0">
                <a:latin typeface="Gill Sans MT" charset="0"/>
                <a:cs typeface="+mn-cs"/>
              </a:rPr>
              <a:t>for </a:t>
            </a:r>
            <a:r>
              <a:rPr lang="en-US" sz="3200" i="1" dirty="0" smtClean="0">
                <a:latin typeface="Gill Sans MT" charset="0"/>
                <a:cs typeface="+mn-cs"/>
              </a:rPr>
              <a:t>real-time </a:t>
            </a:r>
            <a:r>
              <a:rPr lang="en-US" sz="3200" dirty="0" smtClean="0">
                <a:latin typeface="Gill Sans MT" charset="0"/>
                <a:cs typeface="+mn-cs"/>
              </a:rPr>
              <a:t>conversational</a:t>
            </a:r>
            <a:r>
              <a:rPr lang="en-US" sz="3200" i="1" dirty="0" smtClean="0">
                <a:latin typeface="Gill Sans MT" charset="0"/>
                <a:cs typeface="+mn-cs"/>
              </a:rPr>
              <a:t>      </a:t>
            </a:r>
            <a:r>
              <a:rPr lang="en-US" sz="3200" dirty="0" smtClean="0">
                <a:latin typeface="Gill Sans MT" charset="0"/>
                <a:cs typeface="+mn-cs"/>
              </a:rPr>
              <a:t>applications</a:t>
            </a:r>
          </a:p>
          <a:p>
            <a:pPr marL="635000" indent="-635000">
              <a:buFont typeface="Wingdings" charset="0"/>
              <a:buNone/>
              <a:defRPr/>
            </a:pPr>
            <a:r>
              <a:rPr lang="hr-HR" sz="3200" dirty="0" smtClean="0">
                <a:solidFill>
                  <a:srgbClr val="000099"/>
                </a:solidFill>
                <a:latin typeface="Gill Sans MT" charset="0"/>
              </a:rPr>
              <a:t>8.</a:t>
            </a:r>
            <a:r>
              <a:rPr lang="en-US" sz="3200" dirty="0" smtClean="0">
                <a:solidFill>
                  <a:srgbClr val="000099"/>
                </a:solidFill>
                <a:latin typeface="Gill Sans MT" charset="0"/>
              </a:rPr>
              <a:t>5</a:t>
            </a:r>
            <a:r>
              <a:rPr lang="en-US" sz="3200" dirty="0" smtClean="0">
                <a:latin typeface="Gill Sans MT" charset="0"/>
              </a:rPr>
              <a:t> </a:t>
            </a:r>
            <a:r>
              <a:rPr lang="en-US" sz="3200" dirty="0" smtClean="0">
                <a:latin typeface="Gill Sans MT" charset="0"/>
              </a:rPr>
              <a:t>network support for multimedia</a:t>
            </a:r>
            <a:endParaRPr lang="en-US" sz="3200" dirty="0">
              <a:latin typeface="Gill Sans MT" charset="0"/>
            </a:endParaRPr>
          </a:p>
          <a:p>
            <a:pPr marL="457200" indent="-457200">
              <a:buFont typeface="Wingdings" charset="0"/>
              <a:buNone/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638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4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s</a:t>
            </a:r>
            <a:r>
              <a:rPr lang="en-US" dirty="0" smtClean="0"/>
              <a:t>tored video: </a:t>
            </a:r>
            <a:endParaRPr lang="en-US" dirty="0"/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98600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</a:t>
              </a:r>
              <a:r>
                <a:rPr lang="en-US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50" y="3975100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pic>
        <p:nvPicPr>
          <p:cNvPr id="32782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946150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6154" y="6512521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 smtClean="0">
                <a:latin typeface="Tahoma" charset="0"/>
              </a:rPr>
              <a:t>9-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19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6581268" y="6508279"/>
            <a:ext cx="1971701" cy="2548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Multimedia Networking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1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17721</TotalTime>
  <Words>5125</Words>
  <Application>Microsoft Macintosh PowerPoint</Application>
  <PresentationFormat>On-screen Show (4:3)</PresentationFormat>
  <Paragraphs>995</Paragraphs>
  <Slides>77</Slides>
  <Notes>72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77</vt:i4>
      </vt:variant>
    </vt:vector>
  </HeadingPairs>
  <TitlesOfParts>
    <vt:vector size="91" baseType="lpstr">
      <vt:lpstr>Arial Narrow</vt:lpstr>
      <vt:lpstr>Comic Sans MS</vt:lpstr>
      <vt:lpstr>Courier New</vt:lpstr>
      <vt:lpstr>Gill Sans MT</vt:lpstr>
      <vt:lpstr>ＭＳ Ｐゴシック</vt:lpstr>
      <vt:lpstr>Symbol</vt:lpstr>
      <vt:lpstr>Tahoma</vt:lpstr>
      <vt:lpstr>Times New Roman</vt:lpstr>
      <vt:lpstr>Wingdings</vt:lpstr>
      <vt:lpstr>Arial</vt:lpstr>
      <vt:lpstr>Default Design</vt:lpstr>
      <vt:lpstr>VISIO</vt:lpstr>
      <vt:lpstr>Equation</vt:lpstr>
      <vt:lpstr>Clip</vt:lpstr>
      <vt:lpstr>PowerPoint Presentation</vt:lpstr>
      <vt:lpstr>Multimedia networking: outline</vt:lpstr>
      <vt:lpstr>Multimedia: audio</vt:lpstr>
      <vt:lpstr>Multimedia: audio</vt:lpstr>
      <vt:lpstr>Multimedia: video</vt:lpstr>
      <vt:lpstr>Multimedia: video</vt:lpstr>
      <vt:lpstr>Multimedia networking: 3 application types</vt:lpstr>
      <vt:lpstr>Multimedia networking: outline</vt:lpstr>
      <vt:lpstr>Streaming stored video: </vt:lpstr>
      <vt:lpstr>Streaming stored video: challenges</vt:lpstr>
      <vt:lpstr>Streaming stored video: revisited</vt:lpstr>
      <vt:lpstr>Client-side buffering, playout</vt:lpstr>
      <vt:lpstr>Client-side buffering, playout</vt:lpstr>
      <vt:lpstr>Client-side buffering, playout</vt:lpstr>
      <vt:lpstr>Streaming multimedia: UDP</vt:lpstr>
      <vt:lpstr>Streaming multimedia: HTTP</vt:lpstr>
      <vt:lpstr>Multimedia networking: outline</vt:lpstr>
      <vt:lpstr>Voice-over-IP (VoIP)</vt:lpstr>
      <vt:lpstr>VoIP characteristics</vt:lpstr>
      <vt:lpstr>VoIP: packet loss, delay</vt:lpstr>
      <vt:lpstr>Delay jitter</vt:lpstr>
      <vt:lpstr>VoIP: fixed playout delay</vt:lpstr>
      <vt:lpstr>VoIP: fixed playout delay</vt:lpstr>
      <vt:lpstr>Adaptive playout delay (1)</vt:lpstr>
      <vt:lpstr>Adaptive playout delay (2)</vt:lpstr>
      <vt:lpstr>Adaptive playout delay (3)</vt:lpstr>
      <vt:lpstr>VoiP: recovery from packet loss (1)</vt:lpstr>
      <vt:lpstr>VoiP: recovery from packet loss (2)</vt:lpstr>
      <vt:lpstr>VoiP: recovery from packet loss (3)</vt:lpstr>
      <vt:lpstr>Voice-over-IP: Skype</vt:lpstr>
      <vt:lpstr>P2P voice-over-IP: Skype</vt:lpstr>
      <vt:lpstr>Skype: peers as relays</vt:lpstr>
      <vt:lpstr>Multimedia networking: outline</vt:lpstr>
      <vt:lpstr>Real-Time Protocol (RTP)</vt:lpstr>
      <vt:lpstr>RTP runs on top of UDP</vt:lpstr>
      <vt:lpstr>RTP example</vt:lpstr>
      <vt:lpstr>RTP and QoS</vt:lpstr>
      <vt:lpstr>RTP header</vt:lpstr>
      <vt:lpstr>RTP header</vt:lpstr>
      <vt:lpstr>RTSP/RTP programming assignment</vt:lpstr>
      <vt:lpstr>Real-Time Control Protocol (RTCP)</vt:lpstr>
      <vt:lpstr>RTCP: multiple multicast senders</vt:lpstr>
      <vt:lpstr>RTCP: packet types</vt:lpstr>
      <vt:lpstr>RTCP: stream synchronization</vt:lpstr>
      <vt:lpstr>RTCP: bandwidth scaling</vt:lpstr>
      <vt:lpstr>SIP: Session Initiation Protocol [RFC 3261]</vt:lpstr>
      <vt:lpstr>SIP services</vt:lpstr>
      <vt:lpstr>Example: setting up call to known IP address</vt:lpstr>
      <vt:lpstr>Setting up a call (more)</vt:lpstr>
      <vt:lpstr>Example of SIP message</vt:lpstr>
      <vt:lpstr>Name translation, user location</vt:lpstr>
      <vt:lpstr>SIP registrar</vt:lpstr>
      <vt:lpstr>SIP proxy</vt:lpstr>
      <vt:lpstr>SIP example: jim@umass.edu calls keith@poly.edu</vt:lpstr>
      <vt:lpstr>Comparison with H.323</vt:lpstr>
      <vt:lpstr>Multimedia networking: outline</vt:lpstr>
      <vt:lpstr>Network support for multimedia</vt:lpstr>
      <vt:lpstr>Dimensioning best effort networks</vt:lpstr>
      <vt:lpstr>Providing multiple classes of service</vt:lpstr>
      <vt:lpstr>Multiple classes of service: scenario</vt:lpstr>
      <vt:lpstr>Scenario 1: mixed HTTP and VoIP</vt:lpstr>
      <vt:lpstr>Principles for QOS guarantees (more)</vt:lpstr>
      <vt:lpstr>Principles for QOS guarantees (more)</vt:lpstr>
      <vt:lpstr>Scheduling and policing mechanisms</vt:lpstr>
      <vt:lpstr>Policing mechanisms</vt:lpstr>
      <vt:lpstr>Policing mechanisms: implementation</vt:lpstr>
      <vt:lpstr>Policing and QoS guarantees</vt:lpstr>
      <vt:lpstr>Differentiated services</vt:lpstr>
      <vt:lpstr>Diffserv architecture</vt:lpstr>
      <vt:lpstr>PowerPoint Presentation</vt:lpstr>
      <vt:lpstr>Diffserv packet marking: details</vt:lpstr>
      <vt:lpstr>Classification, conditioning</vt:lpstr>
      <vt:lpstr>Forwarding Per-hop Behavior (PHB)</vt:lpstr>
      <vt:lpstr>Forwarding PHB</vt:lpstr>
      <vt:lpstr>Per-connection QOS guarantees </vt:lpstr>
      <vt:lpstr>QoS guarantee scenario</vt:lpstr>
      <vt:lpstr>Multimedia networking: outline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Zenghua Zhao</cp:lastModifiedBy>
  <cp:revision>561</cp:revision>
  <dcterms:created xsi:type="dcterms:W3CDTF">1999-10-08T19:08:27Z</dcterms:created>
  <dcterms:modified xsi:type="dcterms:W3CDTF">2018-05-27T23:57:49Z</dcterms:modified>
</cp:coreProperties>
</file>