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王 昊恩" initials="王" lastIdx="1" clrIdx="0">
    <p:extLst>
      <p:ext uri="{19B8F6BF-5375-455C-9EA6-DF929625EA0E}">
        <p15:presenceInfo xmlns:p15="http://schemas.microsoft.com/office/powerpoint/2012/main" userId="0fa1fe01085f297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9F2F35-0A71-4773-8C91-DA4A2C599F77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C0D7E-A52C-4BA7-935B-D50563A1270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8767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4021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212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676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6322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41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1910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3583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639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53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595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730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05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052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171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763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69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51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2D73CD5-BC37-486A-8673-423FC5DB48A3}" type="datetimeFigureOut">
              <a:rPr lang="zh-CN" altLang="en-US" smtClean="0"/>
              <a:t>2019/9/16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05A96E9-28EC-46AC-971C-B2EA815EA9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42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/index.php?title=Wireshark&amp;oldid=5606515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409D33-1276-4F73-B403-5EBAB2A32F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Wireshark</a:t>
            </a:r>
            <a:r>
              <a:rPr lang="zh-CN" altLang="en-US" dirty="0"/>
              <a:t>初识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B73614-A036-4A6B-ABB9-A1BB0F20D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计科一班 王昊恩</a:t>
            </a:r>
          </a:p>
        </p:txBody>
      </p:sp>
    </p:spTree>
    <p:extLst>
      <p:ext uri="{BB962C8B-B14F-4D97-AF65-F5344CB8AC3E}">
        <p14:creationId xmlns:p14="http://schemas.microsoft.com/office/powerpoint/2010/main" val="2466629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F607F-C6B3-48F8-BEC7-1D01E85E2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+mj-ea"/>
              </a:rPr>
              <a:t>Wireshark</a:t>
            </a:r>
            <a:r>
              <a:rPr lang="zh-CN" altLang="en-US" dirty="0">
                <a:latin typeface="+mj-ea"/>
              </a:rPr>
              <a:t>是什么？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20E9C1-C528-4343-AD3F-B14F13CD5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（前称</a:t>
            </a:r>
            <a:r>
              <a:rPr lang="en-US" altLang="zh-CN" dirty="0">
                <a:latin typeface="+mn-ea"/>
              </a:rPr>
              <a:t>Ethereal</a:t>
            </a:r>
            <a:r>
              <a:rPr lang="zh-CN" altLang="en-US" dirty="0">
                <a:latin typeface="+mn-ea"/>
              </a:rPr>
              <a:t>）是一个免费开源的</a:t>
            </a:r>
            <a:r>
              <a:rPr lang="zh-CN" altLang="en-US" b="1" dirty="0">
                <a:latin typeface="+mn-ea"/>
              </a:rPr>
              <a:t>网络数据包分析软件</a:t>
            </a:r>
            <a:r>
              <a:rPr lang="zh-CN" altLang="en-US" dirty="0">
                <a:latin typeface="+mn-ea"/>
              </a:rPr>
              <a:t>。网络数据包分析软件的功能是</a:t>
            </a:r>
            <a:r>
              <a:rPr lang="zh-CN" altLang="en-US" b="1" dirty="0">
                <a:latin typeface="+mn-ea"/>
              </a:rPr>
              <a:t>截取网络数据包</a:t>
            </a:r>
            <a:r>
              <a:rPr lang="zh-CN" altLang="en-US" dirty="0">
                <a:latin typeface="+mn-ea"/>
              </a:rPr>
              <a:t>，并尽可能显示出最为详细的网络数据包数据。</a:t>
            </a:r>
          </a:p>
          <a:p>
            <a:r>
              <a:rPr lang="zh-CN" altLang="en-US" dirty="0">
                <a:latin typeface="+mn-ea"/>
              </a:rPr>
              <a:t>在过去，网络数据包分析软件是非常昂贵，或是专门属于营利用的软件，</a:t>
            </a:r>
            <a:r>
              <a:rPr lang="en-US" altLang="zh-CN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的出现改变了这一切。在</a:t>
            </a:r>
            <a:r>
              <a:rPr lang="en-US" altLang="zh-CN" dirty="0">
                <a:latin typeface="+mn-ea"/>
              </a:rPr>
              <a:t>GNU</a:t>
            </a:r>
            <a:r>
              <a:rPr lang="zh-CN" altLang="en-US" dirty="0">
                <a:latin typeface="+mn-ea"/>
              </a:rPr>
              <a:t>通用公共许可证的保障范围底下，用户可以以免费的代价获取软件与其代码，并拥有针对其源代码修改及定制的权利。</a:t>
            </a:r>
            <a:r>
              <a:rPr lang="en-US" altLang="zh-CN" dirty="0">
                <a:latin typeface="+mn-ea"/>
              </a:rPr>
              <a:t>Wireshark</a:t>
            </a:r>
            <a:r>
              <a:rPr lang="zh-CN" altLang="en-US" dirty="0">
                <a:latin typeface="+mn-ea"/>
              </a:rPr>
              <a:t>是当前全世界最广泛的网络数据包分析软件之一。</a:t>
            </a:r>
            <a:r>
              <a:rPr lang="en-US" altLang="zh-CN" dirty="0">
                <a:latin typeface="+mn-ea"/>
              </a:rPr>
              <a:t>[1]</a:t>
            </a:r>
            <a:endParaRPr lang="zh-CN" altLang="en-US" dirty="0">
              <a:latin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2DBB52-F489-4DD9-8A50-9174495E6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473" y="4435764"/>
            <a:ext cx="4419600" cy="1219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032A08-E549-4C71-922F-168AD974A824}"/>
              </a:ext>
            </a:extLst>
          </p:cNvPr>
          <p:cNvSpPr txBox="1"/>
          <p:nvPr/>
        </p:nvSpPr>
        <p:spPr>
          <a:xfrm>
            <a:off x="406400" y="6391563"/>
            <a:ext cx="11083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en-US" altLang="zh-CN" sz="1200" dirty="0"/>
              <a:t>[1]</a:t>
            </a:r>
            <a:r>
              <a:rPr lang="zh-CN" altLang="en-US" sz="1200" dirty="0"/>
              <a:t>维基百科编者</a:t>
            </a:r>
            <a:r>
              <a:rPr lang="en-US" altLang="zh-CN" sz="1200" dirty="0"/>
              <a:t>. Wireshark[G/OL]. </a:t>
            </a:r>
            <a:r>
              <a:rPr lang="zh-CN" altLang="en-US" sz="1200" dirty="0"/>
              <a:t>维基百科</a:t>
            </a:r>
            <a:r>
              <a:rPr lang="en-US" altLang="zh-CN" sz="1200" dirty="0"/>
              <a:t>, 2019(20190912)[2019-09-12]. </a:t>
            </a:r>
            <a:r>
              <a:rPr lang="en-US" altLang="zh-CN" sz="1200" dirty="0">
                <a:hlinkClick r:id="rId3"/>
              </a:rPr>
              <a:t>https://zh.wikipedia.org/w/index.php?title=Wireshark&amp;oldid=56065155</a:t>
            </a:r>
            <a:r>
              <a:rPr lang="en-US" altLang="zh-CN" sz="1200" dirty="0"/>
              <a:t>.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42242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F7EF13-5495-4CC1-A245-2C3E0B6C061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Wireshark</a:t>
            </a:r>
            <a:r>
              <a:rPr lang="zh-CN" altLang="en-US" sz="2400" b="1" dirty="0">
                <a:latin typeface="+mn-ea"/>
              </a:rPr>
              <a:t>使用目的</a:t>
            </a:r>
          </a:p>
          <a:p>
            <a:r>
              <a:rPr lang="zh-CN" altLang="en-US" sz="1800" dirty="0">
                <a:latin typeface="+mn-ea"/>
              </a:rPr>
              <a:t>网络管理员使用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来检测网络问题</a:t>
            </a:r>
          </a:p>
          <a:p>
            <a:r>
              <a:rPr lang="zh-CN" altLang="en-US" sz="1800" dirty="0">
                <a:latin typeface="+mn-ea"/>
              </a:rPr>
              <a:t>网络安全工程师使用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来检查信息安全相关问题</a:t>
            </a:r>
          </a:p>
          <a:p>
            <a:r>
              <a:rPr lang="zh-CN" altLang="en-US" sz="1800" dirty="0">
                <a:latin typeface="+mn-ea"/>
              </a:rPr>
              <a:t>开发者使用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来为新的通信协议调试</a:t>
            </a:r>
          </a:p>
          <a:p>
            <a:r>
              <a:rPr lang="zh-CN" altLang="en-US" sz="1800" dirty="0">
                <a:latin typeface="+mn-ea"/>
              </a:rPr>
              <a:t>普通用户使用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来学习网络协议的相关知识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113B751-FAE9-4789-A69D-70D43D1901B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b="1" dirty="0">
                <a:latin typeface="+mn-ea"/>
              </a:rPr>
              <a:t>Wireshark</a:t>
            </a:r>
            <a:r>
              <a:rPr lang="zh-CN" altLang="en-US" sz="2400" b="1" dirty="0">
                <a:latin typeface="+mn-ea"/>
              </a:rPr>
              <a:t>不是</a:t>
            </a:r>
            <a:r>
              <a:rPr lang="en-US" altLang="zh-CN" sz="2400" b="1" dirty="0">
                <a:latin typeface="+mn-ea"/>
              </a:rPr>
              <a:t>...</a:t>
            </a:r>
          </a:p>
          <a:p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不是入侵侦测软件（</a:t>
            </a:r>
            <a:r>
              <a:rPr lang="en-US" altLang="zh-CN" sz="1800" dirty="0">
                <a:latin typeface="+mn-ea"/>
              </a:rPr>
              <a:t>Intrusion Detection Software, IDS</a:t>
            </a:r>
            <a:r>
              <a:rPr lang="zh-CN" altLang="en-US" sz="1800" dirty="0">
                <a:latin typeface="+mn-ea"/>
              </a:rPr>
              <a:t>）。对于网络上的异常流量行为，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不会产生警示或是任何提示。然而，仔细分析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截取的数据包能够帮助用户对于网络行为有更清楚的了解。</a:t>
            </a:r>
          </a:p>
          <a:p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不会对网络数据包产生内容的修改 </a:t>
            </a:r>
            <a:r>
              <a:rPr lang="en-US" altLang="zh-CN" sz="1800" dirty="0">
                <a:latin typeface="+mn-ea"/>
              </a:rPr>
              <a:t>- </a:t>
            </a:r>
            <a:r>
              <a:rPr lang="zh-CN" altLang="en-US" sz="1800" dirty="0">
                <a:latin typeface="+mn-ea"/>
              </a:rPr>
              <a:t>它只会反映出当前流通的数据包信息。 </a:t>
            </a:r>
            <a:r>
              <a:rPr lang="en-US" altLang="zh-CN" sz="1800" dirty="0">
                <a:latin typeface="+mn-ea"/>
              </a:rPr>
              <a:t>Wireshark</a:t>
            </a:r>
            <a:r>
              <a:rPr lang="zh-CN" altLang="en-US" sz="1800" dirty="0">
                <a:latin typeface="+mn-ea"/>
              </a:rPr>
              <a:t>本身也不会提交数据包至网络上。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F8772D-303C-4CFC-914E-5EB8346A8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211" y="4560455"/>
            <a:ext cx="44196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131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52BB72E-4CD4-4BE3-B775-172DEE694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5012" y="545416"/>
            <a:ext cx="3657600" cy="429692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dirty="0">
                <a:latin typeface="+mj-ea"/>
              </a:rPr>
              <a:t>Wireshark</a:t>
            </a:r>
            <a:r>
              <a:rPr lang="zh-CN" altLang="en-US" dirty="0">
                <a:latin typeface="+mj-ea"/>
              </a:rPr>
              <a:t>界面简介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8E391B40-1B6D-4058-A253-8242979A0B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019" y="443019"/>
            <a:ext cx="5530981" cy="5971962"/>
          </a:xfrm>
        </p:spPr>
      </p:pic>
      <p:sp>
        <p:nvSpPr>
          <p:cNvPr id="7" name="文本占位符 6">
            <a:extLst>
              <a:ext uri="{FF2B5EF4-FFF2-40B4-BE49-F238E27FC236}">
                <a16:creationId xmlns:a16="http://schemas.microsoft.com/office/drawing/2014/main" id="{150C3227-144B-4A43-A21D-7FEC861EB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85012" y="1107904"/>
            <a:ext cx="3657600" cy="4461967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框</a:t>
            </a:r>
            <a:r>
              <a:rPr lang="en-US" altLang="zh-CN" dirty="0">
                <a:latin typeface="+mn-ea"/>
              </a:rPr>
              <a:t>1</a:t>
            </a:r>
            <a:r>
              <a:rPr lang="zh-CN" altLang="en-US" dirty="0">
                <a:latin typeface="+mn-ea"/>
              </a:rPr>
              <a:t>：数据包显示过滤器字段（包显示过滤器），可以通过输入协议名称或其他信息，在众多捕获的数据包中过滤相关信息。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框</a:t>
            </a:r>
            <a:r>
              <a:rPr lang="en-US" altLang="zh-CN" dirty="0">
                <a:latin typeface="+mn-ea"/>
              </a:rPr>
              <a:t>2</a:t>
            </a:r>
            <a:r>
              <a:rPr lang="zh-CN" altLang="en-US" dirty="0">
                <a:latin typeface="+mn-ea"/>
              </a:rPr>
              <a:t>：捕获的包列表（捕获数据包列表），显示当前捕获文件中的所有数据包，相关列字段可以进行定制。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框</a:t>
            </a:r>
            <a:r>
              <a:rPr lang="en-US" altLang="zh-CN" dirty="0">
                <a:latin typeface="+mn-ea"/>
              </a:rPr>
              <a:t>3</a:t>
            </a:r>
            <a:r>
              <a:rPr lang="zh-CN" altLang="en-US" dirty="0">
                <a:latin typeface="+mn-ea"/>
              </a:rPr>
              <a:t>：数据包头部细节（包头详情），以</a:t>
            </a:r>
            <a:r>
              <a:rPr lang="en-US" altLang="zh-CN" dirty="0">
                <a:latin typeface="+mn-ea"/>
              </a:rPr>
              <a:t>TCP / IP</a:t>
            </a:r>
            <a:r>
              <a:rPr lang="zh-CN" altLang="en-US" dirty="0">
                <a:latin typeface="+mn-ea"/>
              </a:rPr>
              <a:t>格式分层显示一个数据包中的内容。</a:t>
            </a:r>
            <a:endParaRPr lang="en-US" altLang="zh-CN" dirty="0">
              <a:latin typeface="+mn-ea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+mn-ea"/>
              </a:rPr>
              <a:t>框</a:t>
            </a:r>
            <a:r>
              <a:rPr lang="en-US" altLang="zh-CN" dirty="0">
                <a:latin typeface="+mn-ea"/>
              </a:rPr>
              <a:t>4</a:t>
            </a:r>
            <a:r>
              <a:rPr lang="zh-CN" altLang="en-US" dirty="0">
                <a:latin typeface="+mn-ea"/>
              </a:rPr>
              <a:t>：数据包字节（包字节），以</a:t>
            </a:r>
            <a:r>
              <a:rPr lang="en-US" altLang="zh-CN" dirty="0">
                <a:latin typeface="+mn-ea"/>
              </a:rPr>
              <a:t>ASCII</a:t>
            </a:r>
            <a:r>
              <a:rPr lang="zh-CN" altLang="en-US" dirty="0">
                <a:latin typeface="+mn-ea"/>
              </a:rPr>
              <a:t>和十六进制格式显示捕获的帧的全部内容。</a:t>
            </a: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C07464D9-234D-4670-A9B9-319F737D4A10}"/>
              </a:ext>
            </a:extLst>
          </p:cNvPr>
          <p:cNvSpPr/>
          <p:nvPr/>
        </p:nvSpPr>
        <p:spPr>
          <a:xfrm>
            <a:off x="565019" y="921988"/>
            <a:ext cx="4936558" cy="147974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54FB0221-8E54-4674-9321-7D2894E57069}"/>
              </a:ext>
            </a:extLst>
          </p:cNvPr>
          <p:cNvSpPr/>
          <p:nvPr/>
        </p:nvSpPr>
        <p:spPr>
          <a:xfrm>
            <a:off x="565019" y="1069962"/>
            <a:ext cx="5498098" cy="171497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832D603B-883B-408F-A2D6-F6F5A7613692}"/>
              </a:ext>
            </a:extLst>
          </p:cNvPr>
          <p:cNvSpPr/>
          <p:nvPr/>
        </p:nvSpPr>
        <p:spPr>
          <a:xfrm>
            <a:off x="565019" y="2822878"/>
            <a:ext cx="5498098" cy="167703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7AA61F70-FE3F-44DE-970D-DCCC592DDC7D}"/>
              </a:ext>
            </a:extLst>
          </p:cNvPr>
          <p:cNvSpPr/>
          <p:nvPr/>
        </p:nvSpPr>
        <p:spPr>
          <a:xfrm>
            <a:off x="565019" y="4537852"/>
            <a:ext cx="5498098" cy="17111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0839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1B531-5107-4769-82CA-F315F9CC6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53" y="220133"/>
            <a:ext cx="5766979" cy="46989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+mj-ea"/>
              </a:rPr>
              <a:t>实例：</a:t>
            </a:r>
            <a:r>
              <a:rPr lang="en-US" altLang="zh-CN" dirty="0">
                <a:latin typeface="+mj-ea"/>
              </a:rPr>
              <a:t>TCP</a:t>
            </a:r>
            <a:r>
              <a:rPr lang="zh-CN" altLang="en-US" dirty="0">
                <a:latin typeface="+mj-ea"/>
              </a:rPr>
              <a:t>的三次握手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1C2AC41-A903-445F-8512-D924077A81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79" y="732367"/>
            <a:ext cx="10494183" cy="5659968"/>
          </a:xfrm>
        </p:spPr>
      </p:pic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B515A9-6852-4EBA-B5EA-92B8C8D73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8800" y="4076700"/>
            <a:ext cx="10253133" cy="1718734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+mn-ea"/>
              </a:rPr>
              <a:t>1.TCP</a:t>
            </a:r>
            <a:r>
              <a:rPr lang="zh-CN" altLang="en-US" sz="1200" dirty="0">
                <a:latin typeface="+mn-ea"/>
              </a:rPr>
              <a:t>服务器进程先创建传输控制块</a:t>
            </a:r>
            <a:r>
              <a:rPr lang="en-US" altLang="zh-CN" sz="1200" dirty="0">
                <a:latin typeface="+mn-ea"/>
              </a:rPr>
              <a:t>TCB</a:t>
            </a:r>
            <a:r>
              <a:rPr lang="zh-CN" altLang="en-US" sz="1200" dirty="0">
                <a:latin typeface="+mn-ea"/>
              </a:rPr>
              <a:t>，时刻准备接受客户进程的连接请求，此时服务器就进入了</a:t>
            </a:r>
            <a:r>
              <a:rPr lang="en-US" altLang="zh-CN" sz="1200" dirty="0">
                <a:latin typeface="+mn-ea"/>
              </a:rPr>
              <a:t>LISTEN</a:t>
            </a:r>
            <a:r>
              <a:rPr lang="zh-CN" altLang="en-US" sz="1200" dirty="0">
                <a:latin typeface="+mn-ea"/>
              </a:rPr>
              <a:t>（监听）状态。</a:t>
            </a:r>
            <a:endParaRPr lang="en-US" altLang="zh-CN" sz="12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+mn-ea"/>
              </a:rPr>
              <a:t>2.TCP</a:t>
            </a:r>
            <a:r>
              <a:rPr lang="zh-CN" altLang="en-US" sz="1200" dirty="0">
                <a:latin typeface="+mn-ea"/>
              </a:rPr>
              <a:t>客户进程也是先创建传输控制块</a:t>
            </a:r>
            <a:r>
              <a:rPr lang="en-US" altLang="zh-CN" sz="1200" dirty="0">
                <a:latin typeface="+mn-ea"/>
              </a:rPr>
              <a:t>TCB</a:t>
            </a:r>
            <a:r>
              <a:rPr lang="zh-CN" altLang="en-US" sz="1200" dirty="0">
                <a:latin typeface="+mn-ea"/>
              </a:rPr>
              <a:t>，然后向服务器发出连接请求报文，这是报文首部中的同部位</a:t>
            </a:r>
            <a:r>
              <a:rPr lang="en-US" altLang="zh-CN" sz="1200" dirty="0">
                <a:latin typeface="+mn-ea"/>
              </a:rPr>
              <a:t>SYN=1</a:t>
            </a:r>
            <a:r>
              <a:rPr lang="zh-CN" altLang="en-US" sz="1200" dirty="0">
                <a:latin typeface="+mn-ea"/>
              </a:rPr>
              <a:t>，同时选择一个初始序列号 </a:t>
            </a:r>
            <a:r>
              <a:rPr lang="en-US" altLang="zh-CN" sz="1200" dirty="0">
                <a:latin typeface="+mn-ea"/>
              </a:rPr>
              <a:t>seq=x </a:t>
            </a:r>
            <a:r>
              <a:rPr lang="zh-CN" altLang="en-US" sz="1200" dirty="0">
                <a:latin typeface="+mn-ea"/>
              </a:rPr>
              <a:t>，此时，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客户端进程进入了 </a:t>
            </a:r>
            <a:r>
              <a:rPr lang="en-US" altLang="zh-CN" sz="1200" dirty="0">
                <a:latin typeface="+mn-ea"/>
              </a:rPr>
              <a:t>SYN-SENT</a:t>
            </a:r>
            <a:r>
              <a:rPr lang="zh-CN" altLang="en-US" sz="1200" dirty="0">
                <a:latin typeface="+mn-ea"/>
              </a:rPr>
              <a:t>（同步已发送状态）状态。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规定，</a:t>
            </a:r>
            <a:r>
              <a:rPr lang="en-US" altLang="zh-CN" sz="1200" dirty="0">
                <a:latin typeface="+mn-ea"/>
              </a:rPr>
              <a:t>SYN</a:t>
            </a:r>
            <a:r>
              <a:rPr lang="zh-CN" altLang="en-US" sz="1200" dirty="0">
                <a:latin typeface="+mn-ea"/>
              </a:rPr>
              <a:t>报文段（</a:t>
            </a:r>
            <a:r>
              <a:rPr lang="en-US" altLang="zh-CN" sz="1200" dirty="0">
                <a:latin typeface="+mn-ea"/>
              </a:rPr>
              <a:t>SYN=1</a:t>
            </a:r>
            <a:r>
              <a:rPr lang="zh-CN" altLang="en-US" sz="1200" dirty="0">
                <a:latin typeface="+mn-ea"/>
              </a:rPr>
              <a:t>的报文段）不能携带数据，但需要消耗掉一个序号。</a:t>
            </a:r>
            <a:endParaRPr lang="en-US" altLang="zh-CN" sz="12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+mn-ea"/>
              </a:rPr>
              <a:t>3.TCP</a:t>
            </a:r>
            <a:r>
              <a:rPr lang="zh-CN" altLang="en-US" sz="1200" dirty="0">
                <a:latin typeface="+mn-ea"/>
              </a:rPr>
              <a:t>服务器收到请求报文后，如果同意连接，则发出确认报文。确认报文中应该 </a:t>
            </a:r>
            <a:r>
              <a:rPr lang="en-US" altLang="zh-CN" sz="1200" dirty="0">
                <a:latin typeface="+mn-ea"/>
              </a:rPr>
              <a:t>ACK=1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SYN=1</a:t>
            </a:r>
            <a:r>
              <a:rPr lang="zh-CN" altLang="en-US" sz="1200" dirty="0">
                <a:latin typeface="+mn-ea"/>
              </a:rPr>
              <a:t>，确认号是</a:t>
            </a:r>
            <a:r>
              <a:rPr lang="en-US" altLang="zh-CN" sz="1200" dirty="0">
                <a:latin typeface="+mn-ea"/>
              </a:rPr>
              <a:t>ack=x+1</a:t>
            </a:r>
            <a:r>
              <a:rPr lang="zh-CN" altLang="en-US" sz="1200" dirty="0">
                <a:latin typeface="+mn-ea"/>
              </a:rPr>
              <a:t>，同时也要为自己初始化一个序列号 </a:t>
            </a:r>
            <a:r>
              <a:rPr lang="en-US" altLang="zh-CN" sz="1200" dirty="0">
                <a:latin typeface="+mn-ea"/>
              </a:rPr>
              <a:t>seq=y</a:t>
            </a:r>
            <a:r>
              <a:rPr lang="zh-CN" altLang="en-US" sz="1200" dirty="0">
                <a:latin typeface="+mn-ea"/>
              </a:rPr>
              <a:t>，此时，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服务器进程进入了</a:t>
            </a:r>
            <a:r>
              <a:rPr lang="en-US" altLang="zh-CN" sz="1200" dirty="0">
                <a:latin typeface="+mn-ea"/>
              </a:rPr>
              <a:t>SYN-RCVD</a:t>
            </a:r>
            <a:r>
              <a:rPr lang="zh-CN" altLang="en-US" sz="1200" dirty="0">
                <a:latin typeface="+mn-ea"/>
              </a:rPr>
              <a:t>（同步收到）状态。这个报文也不能携带数据，但是同样要消耗一个序号。</a:t>
            </a:r>
            <a:endParaRPr lang="en-US" altLang="zh-CN" sz="12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+mn-ea"/>
              </a:rPr>
              <a:t>4.TCP</a:t>
            </a:r>
            <a:r>
              <a:rPr lang="zh-CN" altLang="en-US" sz="1200" dirty="0">
                <a:latin typeface="+mn-ea"/>
              </a:rPr>
              <a:t>客户进程收到确认后，还要向服务器给出确认。确认报文的</a:t>
            </a:r>
            <a:r>
              <a:rPr lang="en-US" altLang="zh-CN" sz="1200" dirty="0">
                <a:latin typeface="+mn-ea"/>
              </a:rPr>
              <a:t>ACK=1</a:t>
            </a:r>
            <a:r>
              <a:rPr lang="zh-CN" altLang="en-US" sz="1200" dirty="0">
                <a:latin typeface="+mn-ea"/>
              </a:rPr>
              <a:t>，</a:t>
            </a:r>
            <a:r>
              <a:rPr lang="en-US" altLang="zh-CN" sz="1200" dirty="0">
                <a:latin typeface="+mn-ea"/>
              </a:rPr>
              <a:t>ack=y+1</a:t>
            </a:r>
            <a:r>
              <a:rPr lang="zh-CN" altLang="en-US" sz="1200" dirty="0">
                <a:latin typeface="+mn-ea"/>
              </a:rPr>
              <a:t>，自己的序列号</a:t>
            </a:r>
            <a:r>
              <a:rPr lang="en-US" altLang="zh-CN" sz="1200" dirty="0">
                <a:latin typeface="+mn-ea"/>
              </a:rPr>
              <a:t>seq=x+1</a:t>
            </a:r>
            <a:r>
              <a:rPr lang="zh-CN" altLang="en-US" sz="1200" dirty="0">
                <a:latin typeface="+mn-ea"/>
              </a:rPr>
              <a:t>，此时，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连接建立，客户端进入</a:t>
            </a:r>
            <a:r>
              <a:rPr lang="en-US" altLang="zh-CN" sz="1200" dirty="0">
                <a:latin typeface="+mn-ea"/>
              </a:rPr>
              <a:t>ESTABLISHED</a:t>
            </a:r>
            <a:r>
              <a:rPr lang="zh-CN" altLang="en-US" sz="1200" dirty="0">
                <a:latin typeface="+mn-ea"/>
              </a:rPr>
              <a:t>（已建立连接）状态。</a:t>
            </a:r>
            <a:r>
              <a:rPr lang="en-US" altLang="zh-CN" sz="1200" dirty="0">
                <a:latin typeface="+mn-ea"/>
              </a:rPr>
              <a:t>TCP</a:t>
            </a:r>
            <a:r>
              <a:rPr lang="zh-CN" altLang="en-US" sz="1200" dirty="0">
                <a:latin typeface="+mn-ea"/>
              </a:rPr>
              <a:t>规定，</a:t>
            </a:r>
            <a:r>
              <a:rPr lang="en-US" altLang="zh-CN" sz="1200" dirty="0">
                <a:latin typeface="+mn-ea"/>
              </a:rPr>
              <a:t>ACK</a:t>
            </a:r>
            <a:r>
              <a:rPr lang="zh-CN" altLang="en-US" sz="1200" dirty="0">
                <a:latin typeface="+mn-ea"/>
              </a:rPr>
              <a:t>报文段可以携带数据，但是如果不携带数据则不消耗序号。</a:t>
            </a:r>
            <a:endParaRPr lang="en-US" altLang="zh-CN" sz="1200" dirty="0">
              <a:latin typeface="+mn-ea"/>
            </a:endParaRP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altLang="zh-CN" sz="1200" dirty="0">
                <a:latin typeface="+mn-ea"/>
              </a:rPr>
              <a:t>5.</a:t>
            </a:r>
            <a:r>
              <a:rPr lang="zh-CN" altLang="en-US" sz="1200" dirty="0">
                <a:latin typeface="+mn-ea"/>
              </a:rPr>
              <a:t>当服务器收到客户端的确认后也进入</a:t>
            </a:r>
            <a:r>
              <a:rPr lang="en-US" altLang="zh-CN" sz="1200" dirty="0">
                <a:latin typeface="+mn-ea"/>
              </a:rPr>
              <a:t>ESTABLISHED</a:t>
            </a:r>
            <a:r>
              <a:rPr lang="zh-CN" altLang="en-US" sz="1200" dirty="0">
                <a:latin typeface="+mn-ea"/>
              </a:rPr>
              <a:t>状态，此后双方就可以开始通信了。</a:t>
            </a: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AFFC5925-5552-4BB1-9550-AC82CDD7F8F5}"/>
              </a:ext>
            </a:extLst>
          </p:cNvPr>
          <p:cNvSpPr/>
          <p:nvPr/>
        </p:nvSpPr>
        <p:spPr>
          <a:xfrm>
            <a:off x="438679" y="2374908"/>
            <a:ext cx="10212388" cy="118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E751B8F-A15D-4244-B53C-F51DB28A5698}"/>
              </a:ext>
            </a:extLst>
          </p:cNvPr>
          <p:cNvSpPr/>
          <p:nvPr/>
        </p:nvSpPr>
        <p:spPr>
          <a:xfrm>
            <a:off x="438679" y="2734743"/>
            <a:ext cx="10212388" cy="24553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3611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8D4D1D1B-A938-43BF-B2B2-9661D37335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谢谢观看</a:t>
            </a: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8DDE4433-CED4-48D8-99E2-6E7BF81D6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计科一班 王昊恩</a:t>
            </a:r>
          </a:p>
        </p:txBody>
      </p:sp>
    </p:spTree>
    <p:extLst>
      <p:ext uri="{BB962C8B-B14F-4D97-AF65-F5344CB8AC3E}">
        <p14:creationId xmlns:p14="http://schemas.microsoft.com/office/powerpoint/2010/main" val="619714752"/>
      </p:ext>
    </p:extLst>
  </p:cSld>
  <p:clrMapOvr>
    <a:masterClrMapping/>
  </p:clrMapOvr>
</p:sld>
</file>

<file path=ppt/theme/theme1.xml><?xml version="1.0" encoding="utf-8"?>
<a:theme xmlns:a="http://schemas.openxmlformats.org/drawingml/2006/main" name="切片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切片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片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124</TotalTime>
  <Words>695</Words>
  <Application>Microsoft Office PowerPoint</Application>
  <PresentationFormat>宽屏</PresentationFormat>
  <Paragraphs>27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幼圆</vt:lpstr>
      <vt:lpstr>Century Gothic</vt:lpstr>
      <vt:lpstr>Wingdings</vt:lpstr>
      <vt:lpstr>Wingdings 3</vt:lpstr>
      <vt:lpstr>切片</vt:lpstr>
      <vt:lpstr>Wireshark初识</vt:lpstr>
      <vt:lpstr>Wireshark是什么？</vt:lpstr>
      <vt:lpstr>PowerPoint 演示文稿</vt:lpstr>
      <vt:lpstr>Wireshark界面简介</vt:lpstr>
      <vt:lpstr>实例：TCP的三次握手</vt:lpstr>
      <vt:lpstr>谢谢观看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Wireshark初识</dc:title>
  <dc:creator>王 昊恩</dc:creator>
  <cp:lastModifiedBy>王 昊恩</cp:lastModifiedBy>
  <cp:revision>6</cp:revision>
  <dcterms:created xsi:type="dcterms:W3CDTF">2019-09-16T08:01:37Z</dcterms:created>
  <dcterms:modified xsi:type="dcterms:W3CDTF">2019-09-16T10:06:25Z</dcterms:modified>
</cp:coreProperties>
</file>