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301" r:id="rId2"/>
    <p:sldId id="277" r:id="rId3"/>
    <p:sldId id="278" r:id="rId4"/>
    <p:sldId id="279" r:id="rId5"/>
    <p:sldId id="358" r:id="rId6"/>
    <p:sldId id="322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1" r:id="rId17"/>
    <p:sldId id="294" r:id="rId18"/>
    <p:sldId id="297" r:id="rId19"/>
    <p:sldId id="3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78342" autoAdjust="0"/>
  </p:normalViewPr>
  <p:slideViewPr>
    <p:cSldViewPr snapToGrid="0" showGuides="1">
      <p:cViewPr varScale="1">
        <p:scale>
          <a:sx n="53" d="100"/>
          <a:sy n="53" d="100"/>
        </p:scale>
        <p:origin x="1404" y="32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8C85-DCB2-4CD1-AC0E-02D779EA3B2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761-7A3D-4C7E-B06B-E7E213BEC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3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0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51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9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22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44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70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1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06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7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1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3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0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40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9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71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7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761-7A3D-4C7E-B06B-E7E213BEC2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5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6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1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1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3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6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55945"/>
            <a:ext cx="7543800" cy="103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5676"/>
            <a:ext cx="7543801" cy="49756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4C887-283C-482B-9061-86D2DEC1240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AAF0D3-25CB-44A8-BDB5-E11BCA125A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8705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6637" y="2704827"/>
            <a:ext cx="7267777" cy="1646302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400" dirty="0"/>
              <a:t>A Tour of Computer Systems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Lesson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2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286604"/>
            <a:ext cx="7543801" cy="80196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Caches Matter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351395"/>
            <a:ext cx="7543801" cy="31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9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440" y="286604"/>
            <a:ext cx="8290560" cy="80196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An example of a memory hierarchy</a:t>
            </a:r>
            <a:endParaRPr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781" y="1240383"/>
            <a:ext cx="7353877" cy="43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Operating System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395751"/>
            <a:ext cx="7668999" cy="671074"/>
          </a:xfrm>
        </p:spPr>
        <p:txBody>
          <a:bodyPr>
            <a:normAutofit/>
          </a:bodyPr>
          <a:lstStyle/>
          <a:p>
            <a:r>
              <a:rPr lang="en-US" altLang="zh-CN" b="1" dirty="0"/>
              <a:t> Manages the Hardware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85" y="2376004"/>
            <a:ext cx="6943975" cy="17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Operating </a:t>
            </a:r>
            <a:r>
              <a:rPr lang="en-US" altLang="zh-CN" dirty="0"/>
              <a:t>S</a:t>
            </a:r>
            <a:r>
              <a:rPr lang="en-US" altLang="zh-CN" sz="4000" dirty="0"/>
              <a:t>ystem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335315"/>
            <a:ext cx="7543800" cy="2888956"/>
          </a:xfrm>
        </p:spPr>
        <p:txBody>
          <a:bodyPr>
            <a:noAutofit/>
          </a:bodyPr>
          <a:lstStyle/>
          <a:p>
            <a:r>
              <a:rPr lang="en-US" altLang="zh-CN" dirty="0"/>
              <a:t>Abstractions</a:t>
            </a:r>
            <a:r>
              <a:rPr lang="zh-CN" altLang="en-US" dirty="0"/>
              <a:t>（抽象）</a:t>
            </a:r>
            <a:r>
              <a:rPr lang="en-US" altLang="zh-CN" dirty="0"/>
              <a:t> provided by an operating system</a:t>
            </a:r>
          </a:p>
          <a:p>
            <a:r>
              <a:rPr lang="en-US" altLang="zh-CN" sz="2000" dirty="0"/>
              <a:t>fundamental abstractions : </a:t>
            </a:r>
            <a:r>
              <a:rPr lang="en-US" altLang="zh-CN" sz="2000" i="1" dirty="0"/>
              <a:t>processes</a:t>
            </a:r>
            <a:r>
              <a:rPr lang="en-US" altLang="zh-CN" sz="2000" dirty="0"/>
              <a:t>, </a:t>
            </a:r>
            <a:r>
              <a:rPr lang="en-US" altLang="zh-CN" sz="2000" i="1" dirty="0"/>
              <a:t>virtual memory</a:t>
            </a:r>
            <a:r>
              <a:rPr lang="en-US" altLang="zh-CN" sz="2000" dirty="0"/>
              <a:t>, and </a:t>
            </a:r>
            <a:r>
              <a:rPr lang="en-US" altLang="zh-CN" sz="2000" i="1" dirty="0"/>
              <a:t>files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files</a:t>
            </a:r>
            <a:r>
              <a:rPr lang="en-US" altLang="zh-CN" sz="2000" dirty="0"/>
              <a:t> </a:t>
            </a:r>
            <a:r>
              <a:rPr lang="zh-CN" altLang="en-US" sz="2000" dirty="0"/>
              <a:t>：</a:t>
            </a:r>
            <a:r>
              <a:rPr lang="en-US" altLang="zh-CN" sz="2000" dirty="0"/>
              <a:t>abstractions for I/O devices,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virtual memory</a:t>
            </a:r>
            <a:r>
              <a:rPr lang="zh-CN" altLang="en-US" sz="2000" dirty="0"/>
              <a:t>：</a:t>
            </a:r>
            <a:r>
              <a:rPr lang="en-US" altLang="zh-CN" sz="2000" dirty="0"/>
              <a:t> an abstraction for both the main memory and disk I/O devices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processes</a:t>
            </a:r>
            <a:r>
              <a:rPr lang="zh-CN" altLang="en-US" sz="2000" dirty="0"/>
              <a:t>：</a:t>
            </a:r>
            <a:r>
              <a:rPr lang="en-US" altLang="zh-CN" sz="2000" dirty="0"/>
              <a:t>abstractions for the processor, main memory, and I/O devices. We will discuss each in turn.</a:t>
            </a:r>
            <a:br>
              <a:rPr lang="en-US" altLang="zh-CN" sz="2400" dirty="0"/>
            </a:b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57" y="4224271"/>
            <a:ext cx="4345006" cy="19338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24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Processes</a:t>
            </a:r>
            <a:r>
              <a:rPr lang="zh-CN" altLang="en-US" sz="4000" dirty="0"/>
              <a:t>（进程）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074" y="1499985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</a:t>
            </a:r>
            <a:r>
              <a:rPr lang="en-US" altLang="zh-CN" sz="2400" b="1" i="1" dirty="0">
                <a:solidFill>
                  <a:srgbClr val="FF0000"/>
                </a:solidFill>
              </a:rPr>
              <a:t>process</a:t>
            </a:r>
            <a:r>
              <a:rPr lang="en-US" altLang="zh-CN" sz="2400" i="1" dirty="0"/>
              <a:t> </a:t>
            </a:r>
            <a:r>
              <a:rPr lang="en-US" altLang="zh-CN" sz="2400" dirty="0"/>
              <a:t>is the operating system’s abstraction for a </a:t>
            </a:r>
            <a:r>
              <a:rPr lang="en-US" altLang="zh-CN" sz="2400" b="1" dirty="0">
                <a:solidFill>
                  <a:srgbClr val="FF0000"/>
                </a:solidFill>
              </a:rPr>
              <a:t>running program</a:t>
            </a:r>
            <a:r>
              <a:rPr lang="en-US" altLang="zh-CN" sz="2400" dirty="0"/>
              <a:t>. such as </a:t>
            </a:r>
            <a:r>
              <a:rPr lang="en-US" altLang="zh-CN" sz="2400" dirty="0">
                <a:solidFill>
                  <a:srgbClr val="0070C0"/>
                </a:solidFill>
              </a:rPr>
              <a:t>hello</a:t>
            </a:r>
            <a:r>
              <a:rPr lang="en-US" altLang="zh-CN" sz="2400" dirty="0"/>
              <a:t> runs on a modern system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8" y="2679118"/>
            <a:ext cx="8268892" cy="31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183574"/>
            <a:ext cx="7543800" cy="890484"/>
          </a:xfrm>
        </p:spPr>
        <p:txBody>
          <a:bodyPr/>
          <a:lstStyle/>
          <a:p>
            <a:r>
              <a:rPr lang="en-US" altLang="zh-CN" dirty="0"/>
              <a:t>Threads</a:t>
            </a:r>
            <a:r>
              <a:rPr lang="zh-CN" altLang="en-US" dirty="0"/>
              <a:t>（线程）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Threads</a:t>
            </a:r>
            <a:r>
              <a:rPr lang="zh-CN" altLang="en-US" sz="2400" b="1" dirty="0"/>
              <a:t>：</a:t>
            </a:r>
            <a:r>
              <a:rPr lang="en-US" altLang="zh-CN" sz="2400" dirty="0"/>
              <a:t>in modern systems a process can actually consist of multiple execution units, called </a:t>
            </a:r>
            <a:r>
              <a:rPr lang="en-US" altLang="zh-CN" sz="2400" i="1" dirty="0">
                <a:solidFill>
                  <a:srgbClr val="FF0000"/>
                </a:solidFill>
              </a:rPr>
              <a:t>threads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478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Virtual Memory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249981"/>
            <a:ext cx="7543800" cy="3880773"/>
          </a:xfrm>
        </p:spPr>
        <p:txBody>
          <a:bodyPr/>
          <a:lstStyle/>
          <a:p>
            <a:r>
              <a:rPr lang="en-US" altLang="zh-CN" i="1" dirty="0">
                <a:solidFill>
                  <a:schemeClr val="tx1"/>
                </a:solidFill>
              </a:rPr>
              <a:t>Virtual memory </a:t>
            </a:r>
            <a:r>
              <a:rPr lang="en-US" altLang="zh-CN" dirty="0">
                <a:solidFill>
                  <a:schemeClr val="tx1"/>
                </a:solidFill>
              </a:rPr>
              <a:t>is an abstraction that provides each process with the illusion that it has exclusive use of the main memory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6578" y="2041917"/>
            <a:ext cx="7211289" cy="4114801"/>
            <a:chOff x="4925378" y="2597285"/>
            <a:chExt cx="7211289" cy="4114800"/>
          </a:xfrm>
        </p:grpSpPr>
        <p:grpSp>
          <p:nvGrpSpPr>
            <p:cNvPr id="16" name="组合 15"/>
            <p:cNvGrpSpPr/>
            <p:nvPr/>
          </p:nvGrpSpPr>
          <p:grpSpPr>
            <a:xfrm>
              <a:off x="4925378" y="2597285"/>
              <a:ext cx="7211289" cy="4114800"/>
              <a:chOff x="4925378" y="2597285"/>
              <a:chExt cx="7211289" cy="4114800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925378" y="2597285"/>
                <a:ext cx="6800809" cy="4114800"/>
                <a:chOff x="4925378" y="2597285"/>
                <a:chExt cx="6800809" cy="4114800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6962" y="2597285"/>
                  <a:ext cx="5229225" cy="4114800"/>
                </a:xfrm>
                <a:prstGeom prst="rect">
                  <a:avLst/>
                </a:prstGeom>
              </p:spPr>
            </p:pic>
            <p:sp>
              <p:nvSpPr>
                <p:cNvPr id="5" name="上箭头 4"/>
                <p:cNvSpPr/>
                <p:nvPr/>
              </p:nvSpPr>
              <p:spPr>
                <a:xfrm>
                  <a:off x="6865255" y="2757714"/>
                  <a:ext cx="841831" cy="3135086"/>
                </a:xfrm>
                <a:prstGeom prst="upArrow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地址高端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zh-CN" altLang="en-US" dirty="0"/>
                    <a:t>地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址低端</a:t>
                  </a:r>
                </a:p>
              </p:txBody>
            </p:sp>
            <p:sp>
              <p:nvSpPr>
                <p:cNvPr id="7" name="左大括号 6"/>
                <p:cNvSpPr/>
                <p:nvPr/>
              </p:nvSpPr>
              <p:spPr>
                <a:xfrm>
                  <a:off x="5921829" y="2888343"/>
                  <a:ext cx="754742" cy="3367314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925378" y="4248834"/>
                  <a:ext cx="1284017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231F20"/>
                      </a:solidFill>
                      <a:latin typeface="StoneSans-Semibold"/>
                    </a:rPr>
                    <a:t>Process virtual address</a:t>
                  </a:r>
                  <a:br>
                    <a:rPr lang="en-US" altLang="zh-CN" dirty="0">
                      <a:solidFill>
                        <a:srgbClr val="231F20"/>
                      </a:solidFill>
                      <a:latin typeface="StoneSans-Semibold"/>
                    </a:rPr>
                  </a:br>
                  <a:r>
                    <a:rPr lang="en-US" altLang="zh-CN" b="1" dirty="0">
                      <a:solidFill>
                        <a:srgbClr val="231F20"/>
                      </a:solidFill>
                      <a:latin typeface="StoneSans-Semibold"/>
                    </a:rPr>
                    <a:t>space.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10318891" y="6023076"/>
                <a:ext cx="1465352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1" dirty="0"/>
                  <a:t>Program code and data</a:t>
                </a:r>
                <a:endParaRPr lang="zh-CN" altLang="en-US" sz="1400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462107" y="4751940"/>
                <a:ext cx="726479" cy="3077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1" dirty="0"/>
                  <a:t>Heap</a:t>
                </a:r>
                <a:endParaRPr lang="zh-CN" altLang="en-US" sz="1400" dirty="0"/>
              </a:p>
            </p:txBody>
          </p:sp>
          <p:sp>
            <p:nvSpPr>
              <p:cNvPr id="12" name="右大括号 11"/>
              <p:cNvSpPr/>
              <p:nvPr/>
            </p:nvSpPr>
            <p:spPr>
              <a:xfrm>
                <a:off x="10136855" y="4470400"/>
                <a:ext cx="267196" cy="87085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257108" y="3942977"/>
                <a:ext cx="879559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1" dirty="0"/>
                  <a:t>Shared libraries</a:t>
                </a:r>
                <a:endParaRPr lang="zh-CN" altLang="en-US" sz="14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462107" y="3428999"/>
                <a:ext cx="726479" cy="3077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/>
                  <a:t>Stack</a:t>
                </a:r>
                <a:endParaRPr lang="zh-CN" altLang="en-US" sz="1400" dirty="0"/>
              </a:p>
            </p:txBody>
          </p:sp>
          <p:sp>
            <p:nvSpPr>
              <p:cNvPr id="15" name="右大括号 14"/>
              <p:cNvSpPr/>
              <p:nvPr/>
            </p:nvSpPr>
            <p:spPr>
              <a:xfrm>
                <a:off x="10136855" y="3147461"/>
                <a:ext cx="267196" cy="87085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0270453" y="2597285"/>
              <a:ext cx="918133" cy="550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37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Files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132559"/>
            <a:ext cx="7543800" cy="3880773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/>
              <a:t>file </a:t>
            </a:r>
            <a:r>
              <a:rPr lang="en-US" altLang="zh-CN" dirty="0"/>
              <a:t>is a sequence of bytes, nothing more and nothing less.</a:t>
            </a:r>
          </a:p>
          <a:p>
            <a:r>
              <a:rPr lang="en-US" altLang="zh-CN" dirty="0"/>
              <a:t>Every I/O device, including disks, keyboards, displays, and even networks, is modeled as a file.</a:t>
            </a:r>
          </a:p>
          <a:p>
            <a:r>
              <a:rPr lang="en-US" altLang="zh-CN" dirty="0"/>
              <a:t>All input and output in the system is performed by reading and writing files, using a small set of system calls known as </a:t>
            </a:r>
            <a:r>
              <a:rPr lang="en-US" altLang="zh-CN" i="1" dirty="0"/>
              <a:t>Unix I/O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42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55945"/>
            <a:ext cx="8217673" cy="103062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Communicate with Other Systems Using Networks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623823"/>
            <a:ext cx="3024567" cy="388077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/>
              <a:t>A network is another I/O</a:t>
            </a:r>
            <a:br>
              <a:rPr lang="en-US" altLang="zh-CN" dirty="0"/>
            </a:br>
            <a:r>
              <a:rPr lang="en-US" altLang="zh-CN" b="1" dirty="0"/>
              <a:t>device.</a:t>
            </a:r>
          </a:p>
          <a:p>
            <a:pPr>
              <a:lnSpc>
                <a:spcPct val="125000"/>
              </a:lnSpc>
            </a:pPr>
            <a:r>
              <a:rPr lang="en-US" altLang="zh-CN" b="1" dirty="0"/>
              <a:t>Local machine’s main memory</a:t>
            </a:r>
            <a:r>
              <a:rPr lang="en-US" altLang="zh-CN" b="1" dirty="0">
                <a:sym typeface="Wingdings" panose="05000000000000000000" pitchFamily="2" charset="2"/>
              </a:rPr>
              <a:t> Network machine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Internet: email, instant message, WWW, FTP telnet, Cloud, etc.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26" y="1440047"/>
            <a:ext cx="4519233" cy="36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6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55945"/>
            <a:ext cx="8217673" cy="1030627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Amdahl’s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Law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623823"/>
            <a:ext cx="7379209" cy="388077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b="1" dirty="0"/>
              <a:t>Amdahl</a:t>
            </a:r>
            <a:r>
              <a:rPr lang="zh-CN" altLang="en-US" b="1" dirty="0"/>
              <a:t>定律揭示了提升系统某一部分性能对系统整体性能的影响。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该定律的主要思想：对系统的某个部分加速时，其对整体性能的影响取决于该部分的重要性和加速程度。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T</a:t>
            </a:r>
            <a:r>
              <a:rPr lang="en-US" altLang="zh-CN" b="1" baseline="-25000" dirty="0"/>
              <a:t>new</a:t>
            </a:r>
            <a:r>
              <a:rPr lang="en-US" altLang="zh-CN" b="1" dirty="0"/>
              <a:t> = (1 - </a:t>
            </a:r>
            <a:r>
              <a:rPr lang="el-GR" altLang="zh-CN" b="1" dirty="0"/>
              <a:t>α</a:t>
            </a:r>
            <a:r>
              <a:rPr lang="en-US" altLang="zh-CN" b="1" dirty="0"/>
              <a:t>)T</a:t>
            </a:r>
            <a:r>
              <a:rPr lang="en-US" altLang="zh-CN" b="1" baseline="-25000" dirty="0"/>
              <a:t>old</a:t>
            </a:r>
            <a:r>
              <a:rPr lang="en-US" altLang="zh-CN" b="1" dirty="0"/>
              <a:t> + (</a:t>
            </a:r>
            <a:r>
              <a:rPr lang="el-GR" altLang="zh-CN" b="1" dirty="0"/>
              <a:t>α </a:t>
            </a:r>
            <a:r>
              <a:rPr lang="en-US" altLang="zh-CN" b="1" dirty="0"/>
              <a:t>T</a:t>
            </a:r>
            <a:r>
              <a:rPr lang="en-US" altLang="zh-CN" b="1" baseline="-25000" dirty="0"/>
              <a:t>old</a:t>
            </a:r>
            <a:r>
              <a:rPr lang="en-US" altLang="zh-CN" b="1" dirty="0"/>
              <a:t>) / k = T</a:t>
            </a:r>
            <a:r>
              <a:rPr lang="en-US" altLang="zh-CN" b="1" baseline="-25000" dirty="0"/>
              <a:t>old</a:t>
            </a:r>
            <a:r>
              <a:rPr lang="en-US" altLang="zh-CN" b="1" dirty="0"/>
              <a:t>[(1 - </a:t>
            </a:r>
            <a:r>
              <a:rPr lang="el-GR" altLang="zh-CN" b="1" dirty="0"/>
              <a:t>α</a:t>
            </a:r>
            <a:r>
              <a:rPr lang="en-US" altLang="zh-CN" b="1" dirty="0"/>
              <a:t>) + </a:t>
            </a:r>
            <a:r>
              <a:rPr lang="el-GR" altLang="zh-CN" b="1" dirty="0"/>
              <a:t>α</a:t>
            </a:r>
            <a:r>
              <a:rPr lang="en-US" altLang="zh-CN" b="1" dirty="0"/>
              <a:t>/k]</a:t>
            </a:r>
          </a:p>
          <a:p>
            <a:pPr>
              <a:lnSpc>
                <a:spcPct val="125000"/>
              </a:lnSpc>
            </a:pPr>
            <a:r>
              <a:rPr lang="en-US" altLang="zh-CN" b="1" dirty="0"/>
              <a:t> </a:t>
            </a:r>
            <a:r>
              <a:rPr lang="el-GR" altLang="zh-CN" b="1" dirty="0">
                <a:solidFill>
                  <a:srgbClr val="FF0000"/>
                </a:solidFill>
              </a:rPr>
              <a:t>α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zh-CN" altLang="en-US" b="1" dirty="0"/>
              <a:t>系统中某部分执行时间占总执行时间的比例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k: </a:t>
            </a:r>
            <a:r>
              <a:rPr lang="zh-CN" altLang="en-US" b="1" dirty="0"/>
              <a:t>系统中该部分性能提升比例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2921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59" y="0"/>
            <a:ext cx="7431025" cy="1085088"/>
          </a:xfrm>
        </p:spPr>
        <p:txBody>
          <a:bodyPr/>
          <a:lstStyle/>
          <a:p>
            <a:r>
              <a:rPr lang="en-US" altLang="zh-CN" dirty="0"/>
              <a:t>Hello Program’s Life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Find out how the CODE is executed by tracing the lifetime of the </a:t>
            </a:r>
            <a:r>
              <a:rPr lang="en-US" altLang="zh-CN" sz="2400" dirty="0">
                <a:solidFill>
                  <a:srgbClr val="FF0000"/>
                </a:solidFill>
              </a:rPr>
              <a:t>hello</a:t>
            </a:r>
            <a:r>
              <a:rPr lang="en-US" altLang="zh-CN" sz="2400" dirty="0"/>
              <a:t> program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4393" t="13048" r="47766" b="11802"/>
          <a:stretch/>
        </p:blipFill>
        <p:spPr>
          <a:xfrm>
            <a:off x="822959" y="2423885"/>
            <a:ext cx="3807098" cy="19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291" y="141073"/>
            <a:ext cx="8127857" cy="944016"/>
          </a:xfrm>
        </p:spPr>
        <p:txBody>
          <a:bodyPr/>
          <a:lstStyle/>
          <a:p>
            <a:r>
              <a:rPr lang="en-US" altLang="zh-CN" dirty="0"/>
              <a:t>The Contents of the “hello world”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96429" y="1823180"/>
            <a:ext cx="7549243" cy="3109837"/>
            <a:chOff x="970597" y="1953809"/>
            <a:chExt cx="7549243" cy="31098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597" y="1953809"/>
              <a:ext cx="7549243" cy="310983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3" name="矩形 2"/>
            <p:cNvSpPr/>
            <p:nvPr/>
          </p:nvSpPr>
          <p:spPr>
            <a:xfrm>
              <a:off x="1088572" y="4659085"/>
              <a:ext cx="4368800" cy="290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11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Compilation system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19540"/>
          <a:stretch/>
        </p:blipFill>
        <p:spPr>
          <a:xfrm>
            <a:off x="185057" y="2810384"/>
            <a:ext cx="8913549" cy="18616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892" y="2434456"/>
            <a:ext cx="2438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231F20"/>
                </a:solidFill>
                <a:latin typeface="TimesTen-Italic"/>
              </a:rPr>
              <a:t>Preprocessing phase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47209" y="2434456"/>
            <a:ext cx="21644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231F20"/>
                </a:solidFill>
                <a:latin typeface="TimesTen-Italic"/>
              </a:rPr>
              <a:t>Compilation phase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57561" y="2437754"/>
            <a:ext cx="194504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231F20"/>
                </a:solidFill>
                <a:latin typeface="TimesTen-Italic"/>
              </a:rPr>
              <a:t>Assembly phase.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48521" y="2437754"/>
            <a:ext cx="17041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231F20"/>
                </a:solidFill>
                <a:latin typeface="TimesTen-Italic"/>
              </a:rPr>
              <a:t>Linking phase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0DC401-D20A-44AE-8AC1-858CBE30169E}"/>
              </a:ext>
            </a:extLst>
          </p:cNvPr>
          <p:cNvSpPr txBox="1"/>
          <p:nvPr/>
        </p:nvSpPr>
        <p:spPr>
          <a:xfrm>
            <a:off x="1426672" y="4151672"/>
            <a:ext cx="99752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预处理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7064B6-096D-4107-9E4A-D3189367BB4E}"/>
              </a:ext>
            </a:extLst>
          </p:cNvPr>
          <p:cNvSpPr txBox="1"/>
          <p:nvPr/>
        </p:nvSpPr>
        <p:spPr>
          <a:xfrm>
            <a:off x="3255471" y="4151670"/>
            <a:ext cx="99752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编译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C621D8-2C3F-4656-AA03-539ED7211DC3}"/>
              </a:ext>
            </a:extLst>
          </p:cNvPr>
          <p:cNvSpPr txBox="1"/>
          <p:nvPr/>
        </p:nvSpPr>
        <p:spPr>
          <a:xfrm>
            <a:off x="5098121" y="4151665"/>
            <a:ext cx="99752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汇编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E9B2D3-FF26-4BD3-A43C-201BC574BE45}"/>
              </a:ext>
            </a:extLst>
          </p:cNvPr>
          <p:cNvSpPr txBox="1"/>
          <p:nvPr/>
        </p:nvSpPr>
        <p:spPr>
          <a:xfrm>
            <a:off x="7037764" y="4151662"/>
            <a:ext cx="99752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361741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 Program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D27A74-1ABA-48B8-8208-032B65C72C06}"/>
              </a:ext>
            </a:extLst>
          </p:cNvPr>
          <p:cNvSpPr txBox="1"/>
          <p:nvPr/>
        </p:nvSpPr>
        <p:spPr>
          <a:xfrm>
            <a:off x="822960" y="1565564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	main: </a:t>
            </a:r>
          </a:p>
          <a:p>
            <a:r>
              <a:rPr lang="en-US" altLang="zh-CN" sz="3600" dirty="0"/>
              <a:t>2		</a:t>
            </a:r>
            <a:r>
              <a:rPr lang="en-US" altLang="zh-CN" sz="3600" dirty="0" err="1"/>
              <a:t>subq</a:t>
            </a:r>
            <a:r>
              <a:rPr lang="en-US" altLang="zh-CN" sz="3600" dirty="0"/>
              <a:t>		$8,		%</a:t>
            </a:r>
            <a:r>
              <a:rPr lang="en-US" altLang="zh-CN" sz="3600" dirty="0" err="1"/>
              <a:t>rsp</a:t>
            </a:r>
            <a:endParaRPr lang="en-US" altLang="zh-CN" sz="3600" dirty="0"/>
          </a:p>
          <a:p>
            <a:r>
              <a:rPr lang="en-US" altLang="zh-CN" sz="3600" dirty="0"/>
              <a:t>3		</a:t>
            </a:r>
            <a:r>
              <a:rPr lang="en-US" altLang="zh-CN" sz="3600" dirty="0" err="1"/>
              <a:t>movl</a:t>
            </a:r>
            <a:r>
              <a:rPr lang="en-US" altLang="zh-CN" sz="3600" dirty="0"/>
              <a:t>	$.</a:t>
            </a:r>
            <a:r>
              <a:rPr lang="en-US" altLang="zh-CN" sz="3600" dirty="0" err="1"/>
              <a:t>LC0</a:t>
            </a:r>
            <a:r>
              <a:rPr lang="en-US" altLang="zh-CN" sz="3600" dirty="0"/>
              <a:t>,	%</a:t>
            </a:r>
            <a:r>
              <a:rPr lang="en-US" altLang="zh-CN" sz="3600" dirty="0" err="1"/>
              <a:t>edi</a:t>
            </a:r>
            <a:endParaRPr lang="en-US" altLang="zh-CN" sz="3600" dirty="0"/>
          </a:p>
          <a:p>
            <a:r>
              <a:rPr lang="en-US" altLang="zh-CN" sz="3600" dirty="0"/>
              <a:t>4		call		puts</a:t>
            </a:r>
          </a:p>
          <a:p>
            <a:r>
              <a:rPr lang="en-US" altLang="zh-CN" sz="3600" dirty="0"/>
              <a:t>5		</a:t>
            </a:r>
            <a:r>
              <a:rPr lang="en-US" altLang="zh-CN" sz="3600" dirty="0" err="1"/>
              <a:t>movl</a:t>
            </a:r>
            <a:r>
              <a:rPr lang="en-US" altLang="zh-CN" sz="3600" dirty="0"/>
              <a:t>	$0,		%</a:t>
            </a:r>
            <a:r>
              <a:rPr lang="en-US" altLang="zh-CN" sz="3600" dirty="0" err="1"/>
              <a:t>eax</a:t>
            </a:r>
            <a:endParaRPr lang="en-US" altLang="zh-CN" sz="3600" dirty="0"/>
          </a:p>
          <a:p>
            <a:r>
              <a:rPr lang="en-US" altLang="zh-CN" sz="3600" dirty="0"/>
              <a:t>6		</a:t>
            </a:r>
            <a:r>
              <a:rPr lang="en-US" altLang="zh-CN" sz="3600" dirty="0" err="1"/>
              <a:t>addq</a:t>
            </a:r>
            <a:r>
              <a:rPr lang="en-US" altLang="zh-CN" sz="3600" dirty="0"/>
              <a:t>	$8,		%</a:t>
            </a:r>
            <a:r>
              <a:rPr lang="en-US" altLang="zh-CN" sz="3600" dirty="0" err="1"/>
              <a:t>rsp</a:t>
            </a:r>
            <a:endParaRPr lang="en-US" altLang="zh-CN" sz="3600" dirty="0"/>
          </a:p>
          <a:p>
            <a:r>
              <a:rPr lang="en-US" altLang="zh-CN" sz="3600" dirty="0"/>
              <a:t>7		ret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0853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082" y="-239383"/>
            <a:ext cx="8393697" cy="13208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Hardware organization of a typical system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47" y="1451226"/>
            <a:ext cx="5442432" cy="395483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407" y="1335315"/>
            <a:ext cx="3163458" cy="469108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>
                <a:solidFill>
                  <a:srgbClr val="7030A0"/>
                </a:solidFill>
              </a:rPr>
              <a:t>BUS </a:t>
            </a:r>
            <a:r>
              <a:rPr lang="zh-CN" altLang="en-US" sz="7200" b="1" dirty="0">
                <a:solidFill>
                  <a:srgbClr val="7030A0"/>
                </a:solidFill>
              </a:rPr>
              <a:t>（总线）</a:t>
            </a:r>
            <a:endParaRPr lang="en-US" altLang="zh-CN" sz="7200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7200" b="1" dirty="0">
                <a:solidFill>
                  <a:srgbClr val="7030A0"/>
                </a:solidFill>
              </a:rPr>
              <a:t>I/O</a:t>
            </a:r>
            <a:r>
              <a:rPr lang="zh-CN" altLang="en-US" sz="7200" b="1" dirty="0">
                <a:solidFill>
                  <a:srgbClr val="7030A0"/>
                </a:solidFill>
              </a:rPr>
              <a:t>（输入输出）</a:t>
            </a:r>
            <a:endParaRPr lang="en-US" altLang="zh-CN" sz="7200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7200" b="1" dirty="0">
                <a:solidFill>
                  <a:srgbClr val="7030A0"/>
                </a:solidFill>
              </a:rPr>
              <a:t>Main</a:t>
            </a:r>
            <a:r>
              <a:rPr lang="zh-CN" altLang="en-US" sz="7200" b="1" dirty="0">
                <a:solidFill>
                  <a:srgbClr val="7030A0"/>
                </a:solidFill>
              </a:rPr>
              <a:t> </a:t>
            </a:r>
            <a:r>
              <a:rPr lang="en-US" altLang="zh-CN" sz="7200" b="1" dirty="0">
                <a:solidFill>
                  <a:srgbClr val="7030A0"/>
                </a:solidFill>
              </a:rPr>
              <a:t>Memory</a:t>
            </a:r>
            <a:r>
              <a:rPr lang="zh-CN" altLang="en-US" sz="7200" b="1" dirty="0">
                <a:solidFill>
                  <a:srgbClr val="7030A0"/>
                </a:solidFill>
              </a:rPr>
              <a:t>（主存）</a:t>
            </a:r>
            <a:endParaRPr lang="en-US" altLang="zh-CN" sz="7200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7200" b="1" dirty="0">
                <a:solidFill>
                  <a:srgbClr val="7030A0"/>
                </a:solidFill>
              </a:rPr>
              <a:t>Disk</a:t>
            </a:r>
            <a:r>
              <a:rPr lang="zh-CN" altLang="en-US" sz="7200" b="1" dirty="0">
                <a:solidFill>
                  <a:srgbClr val="7030A0"/>
                </a:solidFill>
              </a:rPr>
              <a:t>（硬盘）</a:t>
            </a:r>
            <a:endParaRPr lang="en-US" altLang="zh-CN" sz="7200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7200" b="1" dirty="0">
                <a:solidFill>
                  <a:srgbClr val="7030A0"/>
                </a:solidFill>
              </a:rPr>
              <a:t>CPU</a:t>
            </a:r>
            <a:r>
              <a:rPr lang="zh-CN" altLang="en-US" sz="7200" b="1" dirty="0">
                <a:solidFill>
                  <a:srgbClr val="7030A0"/>
                </a:solidFill>
              </a:rPr>
              <a:t>（中央处理器）</a:t>
            </a:r>
            <a:endParaRPr lang="en-US" altLang="zh-CN" sz="7200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7200" dirty="0"/>
              <a:t>   </a:t>
            </a:r>
            <a:r>
              <a:rPr lang="en-US" altLang="zh-CN" sz="7200" dirty="0">
                <a:solidFill>
                  <a:srgbClr val="FF0000"/>
                </a:solidFill>
              </a:rPr>
              <a:t>PC :</a:t>
            </a:r>
            <a:r>
              <a:rPr lang="en-US" altLang="zh-CN" sz="7200" dirty="0"/>
              <a:t> </a:t>
            </a:r>
            <a:r>
              <a:rPr lang="en-US" altLang="zh-CN" sz="7200" i="1" dirty="0"/>
              <a:t>Program Counter</a:t>
            </a:r>
            <a:r>
              <a:rPr lang="en-US" altLang="zh-CN" sz="72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7200" dirty="0"/>
              <a:t>   </a:t>
            </a:r>
            <a:r>
              <a:rPr lang="en-US" altLang="zh-CN" sz="7200" dirty="0">
                <a:solidFill>
                  <a:srgbClr val="FF0000"/>
                </a:solidFill>
              </a:rPr>
              <a:t>ALU:</a:t>
            </a:r>
            <a:r>
              <a:rPr lang="en-US" altLang="zh-CN" sz="7200" dirty="0"/>
              <a:t> </a:t>
            </a:r>
            <a:r>
              <a:rPr lang="en-US" altLang="zh-CN" sz="7200" i="1" dirty="0"/>
              <a:t>arithmetic/logic unit</a:t>
            </a:r>
          </a:p>
          <a:p>
            <a:pPr algn="just">
              <a:lnSpc>
                <a:spcPct val="120000"/>
              </a:lnSpc>
            </a:pPr>
            <a:r>
              <a:rPr lang="en-US" altLang="zh-CN" sz="7200" dirty="0"/>
              <a:t>   </a:t>
            </a:r>
            <a:r>
              <a:rPr lang="en-US" altLang="zh-CN" sz="7200" dirty="0" err="1">
                <a:solidFill>
                  <a:srgbClr val="FF0000"/>
                </a:solidFill>
              </a:rPr>
              <a:t>Rregister</a:t>
            </a:r>
            <a:r>
              <a:rPr lang="en-US" altLang="zh-CN" sz="7200" dirty="0">
                <a:solidFill>
                  <a:srgbClr val="FF0000"/>
                </a:solidFill>
              </a:rPr>
              <a:t> File:</a:t>
            </a:r>
            <a:r>
              <a:rPr lang="en-US" altLang="zh-CN" sz="7200" dirty="0"/>
              <a:t> a small storage device that consists of a collection of word-sized registers, each with its own unique name.</a:t>
            </a:r>
          </a:p>
        </p:txBody>
      </p:sp>
    </p:spTree>
    <p:extLst>
      <p:ext uri="{BB962C8B-B14F-4D97-AF65-F5344CB8AC3E}">
        <p14:creationId xmlns:p14="http://schemas.microsoft.com/office/powerpoint/2010/main" val="16951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Running the </a:t>
            </a:r>
            <a:r>
              <a:rPr lang="en-US" altLang="zh-CN" dirty="0"/>
              <a:t>hello </a:t>
            </a:r>
            <a:r>
              <a:rPr lang="en-US" altLang="zh-CN" b="1" dirty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681" y="2214021"/>
            <a:ext cx="2256506" cy="388077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Reading the </a:t>
            </a:r>
            <a:r>
              <a:rPr lang="en-US" altLang="zh-CN" sz="2000" dirty="0"/>
              <a:t>hello</a:t>
            </a:r>
            <a:br>
              <a:rPr lang="en-US" altLang="zh-CN" sz="2000" dirty="0"/>
            </a:br>
            <a:r>
              <a:rPr lang="en-US" altLang="zh-CN" sz="2000" b="1" dirty="0"/>
              <a:t>command from the keyboard.</a:t>
            </a:r>
            <a:br>
              <a:rPr lang="en-US" altLang="zh-CN" sz="2000" dirty="0"/>
            </a:b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87" y="1930400"/>
            <a:ext cx="5494573" cy="42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2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Running the </a:t>
            </a:r>
            <a:r>
              <a:rPr lang="en-US" altLang="zh-CN" dirty="0"/>
              <a:t>hello </a:t>
            </a:r>
            <a:r>
              <a:rPr lang="en-US" altLang="zh-CN" b="1" dirty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919432"/>
            <a:ext cx="2505094" cy="4220029"/>
          </a:xfrm>
        </p:spPr>
        <p:txBody>
          <a:bodyPr/>
          <a:lstStyle/>
          <a:p>
            <a:r>
              <a:rPr lang="en-US" altLang="zh-CN" b="1" dirty="0"/>
              <a:t>Loading the executable from disk into main memory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60" y="1919432"/>
            <a:ext cx="5653188" cy="39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1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Running the </a:t>
            </a:r>
            <a:r>
              <a:rPr lang="en-US" altLang="zh-CN" dirty="0"/>
              <a:t>hello </a:t>
            </a:r>
            <a:r>
              <a:rPr lang="en-US" altLang="zh-CN" b="1" dirty="0"/>
              <a:t>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2067305"/>
            <a:ext cx="2454905" cy="3880773"/>
          </a:xfrm>
        </p:spPr>
        <p:txBody>
          <a:bodyPr/>
          <a:lstStyle/>
          <a:p>
            <a:r>
              <a:rPr lang="en-US" altLang="zh-CN" b="1" dirty="0"/>
              <a:t>Writing the output string from memory to the display.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65" y="1864104"/>
            <a:ext cx="5757453" cy="39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54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7707</TotalTime>
  <Words>515</Words>
  <Application>Microsoft Office PowerPoint</Application>
  <PresentationFormat>全屏显示(4:3)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StoneSans-Semibold</vt:lpstr>
      <vt:lpstr>TimesTen-Italic</vt:lpstr>
      <vt:lpstr>Calibri</vt:lpstr>
      <vt:lpstr>Calibri Light</vt:lpstr>
      <vt:lpstr>回顾</vt:lpstr>
      <vt:lpstr>A Tour of Computer Systems</vt:lpstr>
      <vt:lpstr>Hello Program’s Life Time</vt:lpstr>
      <vt:lpstr>The Contents of the “hello world”</vt:lpstr>
      <vt:lpstr>Compilation system</vt:lpstr>
      <vt:lpstr>Assembly Program</vt:lpstr>
      <vt:lpstr>Hardware organization of a typical system</vt:lpstr>
      <vt:lpstr>Running the hello Program</vt:lpstr>
      <vt:lpstr>Running the hello Program</vt:lpstr>
      <vt:lpstr>Running the hello Program</vt:lpstr>
      <vt:lpstr>Caches Matter</vt:lpstr>
      <vt:lpstr>An example of a memory hierarchy</vt:lpstr>
      <vt:lpstr>Operating System</vt:lpstr>
      <vt:lpstr>Operating System</vt:lpstr>
      <vt:lpstr>Processes（进程）</vt:lpstr>
      <vt:lpstr>Threads（线程）</vt:lpstr>
      <vt:lpstr>Virtual Memory</vt:lpstr>
      <vt:lpstr>Files</vt:lpstr>
      <vt:lpstr>Communicate with Other Systems Using Networks</vt:lpstr>
      <vt:lpstr>Amdahl’s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ComputerSystems A programmer’s Perspective 计算机组成原理</dc:title>
  <dc:creator>章亦葵</dc:creator>
  <cp:lastModifiedBy>WJZ</cp:lastModifiedBy>
  <cp:revision>451</cp:revision>
  <dcterms:created xsi:type="dcterms:W3CDTF">2015-10-06T08:28:35Z</dcterms:created>
  <dcterms:modified xsi:type="dcterms:W3CDTF">2019-09-16T01:53:05Z</dcterms:modified>
</cp:coreProperties>
</file>