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sldIdLst>
    <p:sldId id="312" r:id="rId2"/>
    <p:sldId id="458" r:id="rId3"/>
    <p:sldId id="436" r:id="rId4"/>
    <p:sldId id="275" r:id="rId5"/>
    <p:sldId id="277" r:id="rId6"/>
    <p:sldId id="279" r:id="rId7"/>
    <p:sldId id="276" r:id="rId8"/>
    <p:sldId id="424" r:id="rId9"/>
    <p:sldId id="457" r:id="rId10"/>
    <p:sldId id="456" r:id="rId11"/>
    <p:sldId id="313" r:id="rId12"/>
    <p:sldId id="437" r:id="rId13"/>
    <p:sldId id="282" r:id="rId14"/>
    <p:sldId id="283" r:id="rId15"/>
    <p:sldId id="459" r:id="rId16"/>
    <p:sldId id="284" r:id="rId17"/>
    <p:sldId id="285" r:id="rId18"/>
    <p:sldId id="286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5000" autoAdjust="0"/>
  </p:normalViewPr>
  <p:slideViewPr>
    <p:cSldViewPr snapToGrid="0">
      <p:cViewPr varScale="1">
        <p:scale>
          <a:sx n="50" d="100"/>
          <a:sy n="50" d="100"/>
        </p:scale>
        <p:origin x="1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B01-CE19-413F-B4D7-0E096F04CF8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4BB7C-AF57-4F05-8879-41B5D2CED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9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字节是存储数据的基本单位，也是寻址的基本单位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Little endian</a:t>
            </a:r>
            <a:r>
              <a:rPr lang="zh-CN" altLang="en-US" dirty="0"/>
              <a:t>：</a:t>
            </a:r>
            <a:r>
              <a:rPr lang="en-US" altLang="zh-CN" dirty="0"/>
              <a:t>low byte low address</a:t>
            </a:r>
          </a:p>
          <a:p>
            <a:r>
              <a:rPr lang="en-US" altLang="zh-CN" dirty="0"/>
              <a:t>Big endian</a:t>
            </a:r>
            <a:r>
              <a:rPr lang="zh-CN" altLang="en-US" dirty="0"/>
              <a:t>：</a:t>
            </a:r>
            <a:r>
              <a:rPr lang="en-US" altLang="zh-CN" dirty="0"/>
              <a:t>high byte low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4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 standards do not precisely define which type of right shift should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used. For unsigned data (i.e., integral objects declared with the qualifier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unsigned), right shifts must be logical. For signed data (the default), either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 or logical shifts may be used. This unfortunately means that any code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one form or the other will potentially encounter portability problems.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however, almost all compiler/machine combinations use arithmetic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shifts for signed data, and many programmers assume this to be the case.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Java, on the other hand, has a precise definition of how right shifts should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performed. The expression x &gt;&gt; k shifts x arithmetically by k positions, while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&gt;&gt;&gt; k shifts it logically.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6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2.1.10   p37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5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拿不准的时候一定加括号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1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格式化输出</a:t>
            </a:r>
            <a:endParaRPr lang="en-US" altLang="zh-CN" dirty="0"/>
          </a:p>
          <a:p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9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虽然表示内容相同，浮点型和整型内部的数据结构完全不同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位系统中，指针类型的长度为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7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Long</a:t>
            </a:r>
            <a:r>
              <a:rPr lang="zh-CN" altLang="en-US" dirty="0"/>
              <a:t>型在不同平台表现不一致，不适合跨平台，可以使用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型代替</a:t>
            </a:r>
            <a:endParaRPr lang="en-US" altLang="zh-CN" dirty="0"/>
          </a:p>
          <a:p>
            <a:r>
              <a:rPr lang="zh-CN" altLang="en-US" dirty="0"/>
              <a:t>也可以使用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运算符解决跨平台的问题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45min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3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串尾符</a:t>
            </a:r>
            <a:r>
              <a:rPr lang="en-US" altLang="zh-CN" dirty="0"/>
              <a:t>0   = </a:t>
            </a:r>
            <a:r>
              <a:rPr lang="zh-CN" altLang="en-US" dirty="0"/>
              <a:t>‘</a:t>
            </a:r>
            <a:r>
              <a:rPr lang="en-US" altLang="zh-CN" dirty="0"/>
              <a:t>\0</a:t>
            </a:r>
            <a:r>
              <a:rPr lang="zh-CN" altLang="en-US" dirty="0"/>
              <a:t>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0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语言中的位运算就是布尔运算中使用的那些符号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这些运算能运用到任何“整型”数据上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程序有小问题？写的不够严谨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2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位运算和逻辑运算两个区别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4BB7C-AF57-4F05-8879-41B5D2CEDA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516"/>
            <a:ext cx="7543800" cy="1216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03575"/>
            <a:ext cx="7543801" cy="4847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789EB6-2880-42CB-A4E2-DBF191ECCD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D50A77-6AD7-4DDE-9350-5B79180C0B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3709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825" y="2294068"/>
            <a:ext cx="7830590" cy="2047023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/>
              <a:t>Bits and </a:t>
            </a:r>
            <a:r>
              <a:rPr lang="en-US" altLang="zh-CN" sz="4400" dirty="0"/>
              <a:t>Bytes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9213" y="4493895"/>
            <a:ext cx="5825202" cy="822674"/>
          </a:xfrm>
        </p:spPr>
        <p:txBody>
          <a:bodyPr/>
          <a:lstStyle/>
          <a:p>
            <a:pPr algn="r"/>
            <a:r>
              <a:rPr lang="en-US" altLang="zh-CN" dirty="0"/>
              <a:t>LESSON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3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5569535" y="2126313"/>
            <a:ext cx="3195782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 anchor="ctr" anchorCtr="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822960" y="1870075"/>
            <a:ext cx="7896225" cy="3791816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5876130" y="2865149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515954" y="2865149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7104" y="3450936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05606"/>
              </p:ext>
            </p:extLst>
          </p:nvPr>
        </p:nvGraphicFramePr>
        <p:xfrm>
          <a:off x="5912579" y="3285836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65754"/>
              </p:ext>
            </p:extLst>
          </p:nvPr>
        </p:nvGraphicFramePr>
        <p:xfrm>
          <a:off x="7487379" y="3285836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Representing Code</a:t>
            </a:r>
            <a:endParaRPr lang="zh-CN" altLang="en-US" sz="40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22959" y="1531088"/>
            <a:ext cx="7543801" cy="4338006"/>
          </a:xfrm>
        </p:spPr>
        <p:txBody>
          <a:bodyPr/>
          <a:lstStyle/>
          <a:p>
            <a:r>
              <a:rPr lang="en-US" altLang="zh-CN" dirty="0"/>
              <a:t>Different machine types use different and incompatible instructions and encodings. </a:t>
            </a:r>
          </a:p>
          <a:p>
            <a:r>
              <a:rPr lang="en-US" altLang="zh-CN" dirty="0"/>
              <a:t>Even identical processors running different operating systems have differences in their coding conventions and hence are not binary compatible. </a:t>
            </a:r>
          </a:p>
          <a:p>
            <a:r>
              <a:rPr lang="en-US" altLang="zh-CN" dirty="0"/>
              <a:t>Binary code is seldom portable across different combinations of machine and operating system.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093"/>
          <a:stretch/>
        </p:blipFill>
        <p:spPr>
          <a:xfrm>
            <a:off x="456697" y="4550475"/>
            <a:ext cx="2957181" cy="9465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36" y="4391247"/>
            <a:ext cx="5283805" cy="1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Information Storage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and Representation</a:t>
            </a:r>
          </a:p>
          <a:p>
            <a:r>
              <a:rPr lang="en-US" altLang="zh-CN" dirty="0"/>
              <a:t>Bits, Logic and Shift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Integer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7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Bit-Level Operations in 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226" y="1603272"/>
            <a:ext cx="7543800" cy="4023360"/>
          </a:xfrm>
        </p:spPr>
        <p:txBody>
          <a:bodyPr>
            <a:normAutofit/>
          </a:bodyPr>
          <a:lstStyle/>
          <a:p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Or, </a:t>
            </a:r>
          </a:p>
          <a:p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And,</a:t>
            </a:r>
          </a:p>
          <a:p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Not, </a:t>
            </a:r>
          </a:p>
          <a:p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eXclusive-Or.</a:t>
            </a:r>
            <a:b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7" y="3614952"/>
            <a:ext cx="7313737" cy="16651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16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Game for Bit-Level Operation</a:t>
            </a:r>
            <a:endParaRPr lang="zh-CN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33252" y="2178750"/>
            <a:ext cx="6123215" cy="188867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0" dirty="0">
                <a:latin typeface="Consolas" panose="020B0609020204030204" pitchFamily="49" charset="0"/>
              </a:rPr>
              <a:t>void funny(</a:t>
            </a:r>
            <a:r>
              <a:rPr lang="en-US" altLang="zh-CN" b="0" dirty="0" err="1"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latin typeface="Consolas" panose="020B0609020204030204" pitchFamily="49" charset="0"/>
              </a:rPr>
              <a:t> *x, </a:t>
            </a:r>
            <a:r>
              <a:rPr lang="en-US" altLang="zh-CN" b="0" dirty="0" err="1"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latin typeface="Consolas" panose="020B0609020204030204" pitchFamily="49" charset="0"/>
              </a:rPr>
              <a:t> *y) {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Consolas" panose="020B0609020204030204" pitchFamily="49" charset="0"/>
              </a:rPr>
              <a:t>   *x = *x ^ *y;    /* #1 */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Consolas" panose="020B0609020204030204" pitchFamily="49" charset="0"/>
              </a:rPr>
              <a:t>   *y = *x ^ *y;    /* #2 */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Consolas" panose="020B0609020204030204" pitchFamily="49" charset="0"/>
              </a:rPr>
              <a:t>   *x = *x ^ *y;    /* #3 */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Object 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0912"/>
              </p:ext>
            </p:extLst>
          </p:nvPr>
        </p:nvGraphicFramePr>
        <p:xfrm>
          <a:off x="1785938" y="4126433"/>
          <a:ext cx="627877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Document" r:id="rId4" imgW="6246799" imgH="2470834" progId="Word.Document.8">
                  <p:embed/>
                </p:oleObj>
              </mc:Choice>
              <mc:Fallback>
                <p:oleObj name="Document" r:id="rId4" imgW="6246799" imgH="2470834" progId="Word.Document.8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126433"/>
                        <a:ext cx="627877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2C43B4-4211-4659-AE41-3C63022541A8}"/>
              </a:ext>
            </a:extLst>
          </p:cNvPr>
          <p:cNvSpPr txBox="1"/>
          <p:nvPr/>
        </p:nvSpPr>
        <p:spPr>
          <a:xfrm>
            <a:off x="822960" y="128915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“void funny (int *x, int *y) {. . .}”</a:t>
            </a:r>
            <a:r>
              <a:rPr lang="zh-CN" altLang="en-US" sz="2400" b="1" dirty="0">
                <a:solidFill>
                  <a:srgbClr val="0070C0"/>
                </a:solidFill>
              </a:rPr>
              <a:t>能否只使用位运算完成两个数据的交换？</a:t>
            </a:r>
          </a:p>
        </p:txBody>
      </p:sp>
    </p:spTree>
    <p:extLst>
      <p:ext uri="{BB962C8B-B14F-4D97-AF65-F5344CB8AC3E}">
        <p14:creationId xmlns:p14="http://schemas.microsoft.com/office/powerpoint/2010/main" val="18772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Mask</a:t>
            </a:r>
            <a:r>
              <a:rPr lang="zh-CN" altLang="en-US" sz="4000" dirty="0"/>
              <a:t>（掩码）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7A0CE-0094-442E-B9DF-28D162C63B21}"/>
              </a:ext>
            </a:extLst>
          </p:cNvPr>
          <p:cNvSpPr txBox="1"/>
          <p:nvPr/>
        </p:nvSpPr>
        <p:spPr>
          <a:xfrm>
            <a:off x="822960" y="1289155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假设</a:t>
            </a:r>
            <a:r>
              <a:rPr lang="en-US" altLang="zh-CN" sz="2400" b="1" dirty="0">
                <a:solidFill>
                  <a:srgbClr val="0070C0"/>
                </a:solidFill>
              </a:rPr>
              <a:t>x = </a:t>
            </a:r>
            <a:r>
              <a:rPr lang="en-US" altLang="zh-CN" sz="2400" b="1" dirty="0" err="1">
                <a:solidFill>
                  <a:srgbClr val="0070C0"/>
                </a:solidFill>
              </a:rPr>
              <a:t>0x87654321</a:t>
            </a:r>
            <a:r>
              <a:rPr lang="zh-CN" altLang="en-US" sz="2400" b="1" dirty="0">
                <a:solidFill>
                  <a:srgbClr val="0070C0"/>
                </a:solidFill>
              </a:rPr>
              <a:t>，写出满足如下要求的</a:t>
            </a:r>
            <a:r>
              <a:rPr lang="en-US" altLang="zh-CN" sz="2400" b="1" dirty="0">
                <a:solidFill>
                  <a:srgbClr val="0070C0"/>
                </a:solidFill>
              </a:rPr>
              <a:t>C</a:t>
            </a:r>
            <a:r>
              <a:rPr lang="zh-CN" altLang="en-US" sz="2400" b="1" dirty="0">
                <a:solidFill>
                  <a:srgbClr val="0070C0"/>
                </a:solidFill>
              </a:rPr>
              <a:t>语言表达式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pPr marL="457200" indent="-457200">
              <a:buAutoNum type="alphaUcPeriod"/>
            </a:pPr>
            <a:r>
              <a:rPr lang="zh-CN" altLang="en-US" sz="2400" b="1" dirty="0">
                <a:solidFill>
                  <a:srgbClr val="0070C0"/>
                </a:solidFill>
              </a:rPr>
              <a:t>取</a:t>
            </a:r>
            <a:r>
              <a:rPr lang="en-US" altLang="zh-CN" sz="2400" b="1" dirty="0">
                <a:solidFill>
                  <a:srgbClr val="0070C0"/>
                </a:solidFill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</a:rPr>
              <a:t>的最低有效字节，其它位置均为</a:t>
            </a:r>
            <a:r>
              <a:rPr lang="en-US" altLang="zh-CN" sz="2400" b="1" dirty="0">
                <a:solidFill>
                  <a:srgbClr val="0070C0"/>
                </a:solidFill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</a:rPr>
              <a:t>。</a:t>
            </a:r>
            <a:r>
              <a:rPr lang="en-US" altLang="zh-CN" sz="2400" b="1" dirty="0">
                <a:solidFill>
                  <a:srgbClr val="0070C0"/>
                </a:solidFill>
              </a:rPr>
              <a:t>[</a:t>
            </a:r>
            <a:r>
              <a:rPr lang="en-US" altLang="zh-CN" sz="2400" b="1" dirty="0" err="1">
                <a:solidFill>
                  <a:srgbClr val="0070C0"/>
                </a:solidFill>
              </a:rPr>
              <a:t>0x00000021</a:t>
            </a:r>
            <a:r>
              <a:rPr lang="en-US" altLang="zh-CN" sz="2400" b="1" dirty="0">
                <a:solidFill>
                  <a:srgbClr val="0070C0"/>
                </a:solidFill>
              </a:rPr>
              <a:t>]</a:t>
            </a:r>
          </a:p>
          <a:p>
            <a:pPr marL="457200" indent="-457200">
              <a:buAutoNum type="alphaUcPeriod"/>
            </a:pPr>
            <a:endParaRPr lang="en-US" altLang="zh-CN" sz="2400" b="1" dirty="0">
              <a:solidFill>
                <a:srgbClr val="0070C0"/>
              </a:solidFill>
            </a:endParaRPr>
          </a:p>
          <a:p>
            <a:pPr marL="457200" indent="-457200">
              <a:buAutoNum type="alphaUcPeriod"/>
            </a:pPr>
            <a:r>
              <a:rPr lang="zh-CN" altLang="en-US" sz="2400" b="1" dirty="0">
                <a:solidFill>
                  <a:srgbClr val="0070C0"/>
                </a:solidFill>
              </a:rPr>
              <a:t>除了</a:t>
            </a:r>
            <a:r>
              <a:rPr lang="en-US" altLang="zh-CN" sz="2400" b="1" dirty="0">
                <a:solidFill>
                  <a:srgbClr val="0070C0"/>
                </a:solidFill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</a:rPr>
              <a:t>的最低有效字节外，其它的位都取反，最低有效字节保持不变。</a:t>
            </a:r>
            <a:r>
              <a:rPr lang="en-US" altLang="zh-CN" sz="2400" b="1" dirty="0">
                <a:solidFill>
                  <a:srgbClr val="0070C0"/>
                </a:solidFill>
              </a:rPr>
              <a:t>[</a:t>
            </a:r>
            <a:r>
              <a:rPr lang="en-US" altLang="zh-CN" sz="2400" b="1" dirty="0" err="1">
                <a:solidFill>
                  <a:srgbClr val="0070C0"/>
                </a:solidFill>
              </a:rPr>
              <a:t>0x789ABC21</a:t>
            </a:r>
            <a:r>
              <a:rPr lang="en-US" altLang="zh-CN" sz="2400" b="1" dirty="0">
                <a:solidFill>
                  <a:srgbClr val="0070C0"/>
                </a:solidFill>
              </a:rPr>
              <a:t>]</a:t>
            </a:r>
          </a:p>
          <a:p>
            <a:pPr marL="457200" indent="-457200">
              <a:buAutoNum type="alphaUcPeriod"/>
            </a:pPr>
            <a:endParaRPr lang="en-US" altLang="zh-CN" sz="2400" b="1" dirty="0">
              <a:solidFill>
                <a:srgbClr val="0070C0"/>
              </a:solidFill>
            </a:endParaRPr>
          </a:p>
          <a:p>
            <a:pPr marL="457200" indent="-457200">
              <a:buAutoNum type="alphaUcPeriod"/>
            </a:pPr>
            <a:r>
              <a:rPr lang="en-US" altLang="zh-CN" sz="2400" b="1" dirty="0">
                <a:solidFill>
                  <a:srgbClr val="0070C0"/>
                </a:solidFill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</a:rPr>
              <a:t>的最低有效字节设置为全</a:t>
            </a:r>
            <a:r>
              <a:rPr lang="en-US" altLang="zh-CN" sz="2400" b="1" dirty="0">
                <a:solidFill>
                  <a:srgbClr val="0070C0"/>
                </a:solidFill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</a:rPr>
              <a:t>，其它字节保持不变。</a:t>
            </a:r>
            <a:r>
              <a:rPr lang="en-US" altLang="zh-CN" sz="2400" b="1" dirty="0">
                <a:solidFill>
                  <a:srgbClr val="0070C0"/>
                </a:solidFill>
              </a:rPr>
              <a:t>[</a:t>
            </a:r>
            <a:r>
              <a:rPr lang="en-US" altLang="zh-CN" sz="2400" b="1" dirty="0" err="1">
                <a:solidFill>
                  <a:srgbClr val="0070C0"/>
                </a:solidFill>
              </a:rPr>
              <a:t>0x876543FF</a:t>
            </a:r>
            <a:r>
              <a:rPr lang="en-US" altLang="zh-CN" sz="2400" b="1" dirty="0">
                <a:solidFill>
                  <a:srgbClr val="0070C0"/>
                </a:solidFill>
              </a:rPr>
              <a:t>]</a:t>
            </a: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A.   x &amp; </a:t>
            </a:r>
            <a:r>
              <a:rPr lang="en-US" altLang="zh-CN" sz="2400" b="1" dirty="0" err="1">
                <a:solidFill>
                  <a:srgbClr val="FF0000"/>
                </a:solidFill>
              </a:rPr>
              <a:t>0xFF</a:t>
            </a:r>
            <a:r>
              <a:rPr lang="en-US" altLang="zh-CN" sz="2400" b="1" dirty="0">
                <a:solidFill>
                  <a:srgbClr val="FF0000"/>
                </a:solidFill>
              </a:rPr>
              <a:t>;   B. </a:t>
            </a:r>
            <a:r>
              <a:rPr lang="en-US" altLang="zh-CN" sz="2400" b="1">
                <a:solidFill>
                  <a:srgbClr val="FF0000"/>
                </a:solidFill>
              </a:rPr>
              <a:t>x ^~ </a:t>
            </a:r>
            <a:r>
              <a:rPr lang="en-US" altLang="zh-CN" sz="2400" b="1" dirty="0" err="1">
                <a:solidFill>
                  <a:srgbClr val="FF0000"/>
                </a:solidFill>
              </a:rPr>
              <a:t>0xFF</a:t>
            </a:r>
            <a:r>
              <a:rPr lang="en-US" altLang="zh-CN" sz="2400" b="1" dirty="0">
                <a:solidFill>
                  <a:srgbClr val="FF0000"/>
                </a:solidFill>
              </a:rPr>
              <a:t>;   C.   x | </a:t>
            </a:r>
            <a:r>
              <a:rPr lang="en-US" altLang="zh-CN" sz="2400" b="1" dirty="0" err="1">
                <a:solidFill>
                  <a:srgbClr val="FF0000"/>
                </a:solidFill>
              </a:rPr>
              <a:t>0xFF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Logical Operations in 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r>
              <a:rPr lang="en-US" altLang="zh-CN" i="1" dirty="0"/>
              <a:t>C also provides logical operators</a:t>
            </a:r>
          </a:p>
          <a:p>
            <a:r>
              <a:rPr lang="en-US" altLang="zh-CN" i="1" dirty="0"/>
              <a:t>|| , &amp;&amp; , 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960" y="3131186"/>
            <a:ext cx="7543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Short Circuit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1.X &amp;&amp; 5/X will never cause a division by zero,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2.p &amp;&amp; *p++ will never cause the dereferencing of a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null pointer.</a:t>
            </a:r>
            <a:b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3. 5 || X==Y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3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Shift Operations in 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366909"/>
            <a:ext cx="8064499" cy="4902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Logical shift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arithmetic shift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C standards do not precisely define which type of right shift should be used.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For unsigned data, right shifts must be logical.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For signed data (the default), either arithmetic or logical shifts may be used.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 practice, however, almost all compiler/machine combinations use arithmetic right shifts for signed data, and many programmers assume this to be the case.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7" y="1802014"/>
            <a:ext cx="4984753" cy="20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Undefined Behavior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533237"/>
            <a:ext cx="7543801" cy="4618182"/>
          </a:xfrm>
        </p:spPr>
        <p:txBody>
          <a:bodyPr/>
          <a:lstStyle/>
          <a:p>
            <a:r>
              <a:rPr lang="en-US" altLang="zh-CN" dirty="0"/>
              <a:t>Shifting by </a:t>
            </a:r>
            <a:r>
              <a:rPr lang="en-US" altLang="zh-CN" i="1" dirty="0"/>
              <a:t>k</a:t>
            </a:r>
            <a:r>
              <a:rPr lang="en-US" altLang="zh-CN" dirty="0"/>
              <a:t>, for large values of </a:t>
            </a:r>
            <a:r>
              <a:rPr lang="en-US" altLang="zh-CN" i="1" dirty="0"/>
              <a:t>k </a:t>
            </a:r>
            <a:r>
              <a:rPr lang="en-US" altLang="zh-CN" dirty="0"/>
              <a:t>≥ </a:t>
            </a:r>
            <a:r>
              <a:rPr lang="en-US" altLang="zh-CN" i="1" dirty="0"/>
              <a:t>w</a:t>
            </a:r>
          </a:p>
          <a:p>
            <a:pPr lvl="1"/>
            <a:r>
              <a:rPr lang="en-US" altLang="zh-CN" i="1" dirty="0"/>
              <a:t>w: for </a:t>
            </a:r>
            <a:r>
              <a:rPr lang="en-US" altLang="zh-CN" dirty="0"/>
              <a:t>data type consisting of </a:t>
            </a:r>
            <a:r>
              <a:rPr lang="en-US" altLang="zh-CN" i="1" dirty="0"/>
              <a:t>w </a:t>
            </a:r>
            <a:r>
              <a:rPr lang="en-US" altLang="zh-CN" dirty="0"/>
              <a:t>bit</a:t>
            </a:r>
          </a:p>
          <a:p>
            <a:pPr lvl="1"/>
            <a:r>
              <a:rPr lang="en-US" altLang="zh-CN" dirty="0"/>
              <a:t>Implement by GCC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8188" y="2851134"/>
            <a:ext cx="5133341" cy="227754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lval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0xFEDCBA98 &lt;&lt; 32;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movl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$0, -12(%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ebp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aval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0xFEDCBA98 &gt;&gt; 36;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movl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$0, -8(%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ebp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pt-BR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unsigned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uval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0xFEDCBA98u &gt;&gt; 40;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movl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$0, -4(%</a:t>
            </a:r>
            <a:r>
              <a:rPr lang="en-US" altLang="zh-CN" sz="1600" dirty="0" err="1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ebp</a:t>
            </a:r>
            <a:r>
              <a:rPr lang="en-US" altLang="zh-CN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7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Operator precedence issues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    1&lt;&lt;2 + 3&lt;&lt;4  = ?</a:t>
            </a:r>
          </a:p>
          <a:p>
            <a:pPr>
              <a:buFont typeface="Trebuchet MS" panose="020B0603020202020204" pitchFamily="34" charset="0"/>
              <a:buChar char="χ"/>
            </a:pPr>
            <a:r>
              <a:rPr lang="en-US" altLang="zh-CN" dirty="0"/>
              <a:t>   (1&lt;&lt;2) + (3&lt;&lt;4)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 1&lt;&lt;(2 + 3)&lt;&lt;4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(1 &lt;&lt; (2+3)) &lt;&lt; 4</a:t>
            </a:r>
            <a:br>
              <a:rPr lang="en-US" altLang="zh-CN" sz="1800" dirty="0"/>
            </a:br>
            <a:r>
              <a:rPr lang="en-US" altLang="zh-CN" sz="18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19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本讲对应教材第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章“信息的表示和处理”中的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2.1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。其中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2.1.1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</a:t>
            </a:r>
            <a:r>
              <a:rPr lang="en-US" altLang="zh-CN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~2.1.6</a:t>
            </a:r>
            <a:r>
              <a:rPr lang="zh-CN" altLang="en-US" sz="28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节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请大家自学完成。</a:t>
            </a:r>
          </a:p>
        </p:txBody>
      </p:sp>
    </p:spTree>
    <p:extLst>
      <p:ext uri="{BB962C8B-B14F-4D97-AF65-F5344CB8AC3E}">
        <p14:creationId xmlns:p14="http://schemas.microsoft.com/office/powerpoint/2010/main" val="61985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Storage and Representation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Bits, Logic and Shift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1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Addressing and Byte Ordering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373353"/>
            <a:ext cx="6447501" cy="2910580"/>
          </a:xfrm>
        </p:spPr>
        <p:txBody>
          <a:bodyPr>
            <a:normAutofit/>
          </a:bodyPr>
          <a:lstStyle/>
          <a:p>
            <a:r>
              <a:rPr lang="en-US" altLang="zh-CN" dirty="0"/>
              <a:t>Little endian: Intel  </a:t>
            </a:r>
          </a:p>
          <a:p>
            <a:r>
              <a:rPr lang="en-US" altLang="zh-CN" dirty="0"/>
              <a:t>Big endian: IBM, Sun Microsystem</a:t>
            </a:r>
            <a:r>
              <a:rPr lang="zh-CN" altLang="en-US" dirty="0"/>
              <a:t>（</a:t>
            </a:r>
            <a:r>
              <a:rPr lang="en-US" altLang="zh-CN" dirty="0"/>
              <a:t>Oracle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Example:0x1234567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5" y="2828643"/>
            <a:ext cx="5422231" cy="2302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1" y="3112477"/>
            <a:ext cx="2421997" cy="1735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6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Explore Data Stored in Memory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331" y="2089273"/>
            <a:ext cx="3655255" cy="2987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900" b="1" dirty="0"/>
              <a:t>Code to print the byte representation of program objects. </a:t>
            </a:r>
            <a:r>
              <a:rPr lang="en-US" altLang="zh-CN" sz="1900" dirty="0"/>
              <a:t>This code uses casting to circumvent(</a:t>
            </a:r>
            <a:r>
              <a:rPr lang="zh-CN" altLang="en-US" sz="1900" dirty="0"/>
              <a:t>规避，绕过</a:t>
            </a:r>
            <a:r>
              <a:rPr lang="en-US" altLang="zh-CN" sz="1900" dirty="0"/>
              <a:t>) the type system. </a:t>
            </a:r>
          </a:p>
          <a:p>
            <a:pPr>
              <a:lnSpc>
                <a:spcPct val="120000"/>
              </a:lnSpc>
            </a:pPr>
            <a:r>
              <a:rPr lang="en-US" altLang="zh-CN" sz="1900" dirty="0"/>
              <a:t>Similar functions are easily defined for other data types.</a:t>
            </a:r>
            <a:endParaRPr lang="zh-CN" altLang="en-US" sz="142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68" y="1467293"/>
            <a:ext cx="4727083" cy="4527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3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9516"/>
            <a:ext cx="8136313" cy="121692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 on Linux32/64; Win32; Sun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713" t="2419" r="3640"/>
          <a:stretch/>
        </p:blipFill>
        <p:spPr>
          <a:xfrm>
            <a:off x="3508082" y="1750182"/>
            <a:ext cx="5561490" cy="342873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9947" y="1864348"/>
            <a:ext cx="3323738" cy="32003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test_show_bytes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ival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val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float </a:t>
            </a:r>
            <a:r>
              <a:rPr lang="en-US" altLang="zh-CN" sz="1600" dirty="0" err="1">
                <a:latin typeface="Consolas" panose="020B0609020204030204" pitchFamily="49" charset="0"/>
              </a:rPr>
              <a:t>fval</a:t>
            </a:r>
            <a:r>
              <a:rPr lang="en-US" altLang="zh-CN" sz="1600" dirty="0">
                <a:latin typeface="Consolas" panose="020B0609020204030204" pitchFamily="49" charset="0"/>
              </a:rPr>
              <a:t> = (float)</a:t>
            </a:r>
            <a:r>
              <a:rPr lang="en-US" altLang="zh-CN" sz="1600" dirty="0" err="1">
                <a:latin typeface="Consolas" panose="020B0609020204030204" pitchFamily="49" charset="0"/>
              </a:rPr>
              <a:t>ival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latin typeface="Consolas" panose="020B0609020204030204" pitchFamily="49" charset="0"/>
              </a:rPr>
              <a:t>pval</a:t>
            </a:r>
            <a:r>
              <a:rPr lang="en-US" altLang="zh-CN" sz="1600" dirty="0">
                <a:latin typeface="Consolas" panose="020B0609020204030204" pitchFamily="49" charset="0"/>
              </a:rPr>
              <a:t> = &amp;</a:t>
            </a:r>
            <a:r>
              <a:rPr lang="en-US" altLang="zh-CN" sz="1600" dirty="0" err="1">
                <a:latin typeface="Consolas" panose="020B0609020204030204" pitchFamily="49" charset="0"/>
              </a:rPr>
              <a:t>ival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show_int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ival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show_float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fval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show_pointer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pval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4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Machine Words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519635"/>
            <a:ext cx="6750858" cy="4363929"/>
          </a:xfrm>
        </p:spPr>
        <p:txBody>
          <a:bodyPr>
            <a:noAutofit/>
          </a:bodyPr>
          <a:lstStyle/>
          <a:p>
            <a:r>
              <a:rPr lang="en-US" altLang="zh-CN" dirty="0"/>
              <a:t>Any given computer has a “Word Size”</a:t>
            </a:r>
          </a:p>
          <a:p>
            <a:pPr marL="552450" lvl="1"/>
            <a:r>
              <a:rPr lang="en-US" altLang="zh-CN" dirty="0"/>
              <a:t>Nominal size of integer-valued data</a:t>
            </a:r>
          </a:p>
          <a:p>
            <a:pPr marL="838200" lvl="2"/>
            <a:r>
              <a:rPr lang="en-US" altLang="zh-CN" sz="1600" dirty="0"/>
              <a:t>and of addresses</a:t>
            </a:r>
          </a:p>
          <a:p>
            <a:pPr marL="552450" lvl="1"/>
            <a:r>
              <a:rPr lang="en-US" altLang="zh-CN" dirty="0"/>
              <a:t>Until recently, most machines used 32 bits (4 bytes) as word size</a:t>
            </a:r>
          </a:p>
          <a:p>
            <a:pPr marL="838200" lvl="2"/>
            <a:r>
              <a:rPr lang="en-US" altLang="zh-CN" sz="1600" dirty="0"/>
              <a:t>Limits addresses to 4GB (2</a:t>
            </a:r>
            <a:r>
              <a:rPr lang="en-US" altLang="zh-CN" sz="1600" baseline="30000" dirty="0"/>
              <a:t>32</a:t>
            </a:r>
            <a:r>
              <a:rPr lang="en-US" altLang="zh-CN" sz="1600" dirty="0"/>
              <a:t> bytes)</a:t>
            </a:r>
          </a:p>
          <a:p>
            <a:pPr marL="438150" lvl="1"/>
            <a:r>
              <a:rPr lang="en-US" altLang="zh-CN" dirty="0"/>
              <a:t>Increasingly, machines have 64-bit word size</a:t>
            </a:r>
          </a:p>
          <a:p>
            <a:pPr marL="838200" lvl="2"/>
            <a:r>
              <a:rPr lang="en-US" altLang="zh-CN" sz="1600" dirty="0"/>
              <a:t>Potentially, could have 18 EB (</a:t>
            </a:r>
            <a:r>
              <a:rPr lang="en-US" altLang="zh-CN" sz="1600" dirty="0" err="1"/>
              <a:t>exabytes</a:t>
            </a:r>
            <a:r>
              <a:rPr lang="en-US" altLang="zh-CN" sz="1600" dirty="0"/>
              <a:t>) of addressable memory</a:t>
            </a:r>
          </a:p>
          <a:p>
            <a:pPr marL="1021080" lvl="3"/>
            <a:r>
              <a:rPr lang="en-US" altLang="zh-CN" sz="1600" dirty="0"/>
              <a:t>1EiB = 1024PiB</a:t>
            </a:r>
          </a:p>
          <a:p>
            <a:pPr marL="1021080" lvl="3"/>
            <a:r>
              <a:rPr lang="en-US" altLang="zh-CN" sz="1600" dirty="0"/>
              <a:t>1PiB = 1024TiB</a:t>
            </a:r>
          </a:p>
          <a:p>
            <a:pPr marL="838200" lvl="2"/>
            <a:r>
              <a:rPr lang="en-US" altLang="zh-CN" sz="1600" dirty="0"/>
              <a:t>That’s 18.4 X 10</a:t>
            </a:r>
            <a:r>
              <a:rPr lang="en-US" altLang="zh-CN" sz="1600" baseline="30000" dirty="0"/>
              <a:t>18</a:t>
            </a:r>
            <a:endParaRPr lang="en-US" altLang="zh-CN" sz="1600" dirty="0"/>
          </a:p>
          <a:p>
            <a:pPr marL="552450" lvl="1"/>
            <a:r>
              <a:rPr lang="en-US" altLang="zh-CN" dirty="0"/>
              <a:t>Machines still support multiple data formats</a:t>
            </a:r>
          </a:p>
          <a:p>
            <a:pPr marL="838200" lvl="2"/>
            <a:r>
              <a:rPr lang="en-US" altLang="zh-CN" sz="1600" dirty="0"/>
              <a:t>Fractions or multiples of word size</a:t>
            </a:r>
          </a:p>
          <a:p>
            <a:pPr marL="838200" lvl="2"/>
            <a:r>
              <a:rPr lang="en-US" altLang="zh-CN" sz="1600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2633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Example Data Representations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00" y="1643669"/>
            <a:ext cx="6021520" cy="41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892944" y="4472229"/>
            <a:ext cx="6240414" cy="1683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2000" b="0" dirty="0">
              <a:solidFill>
                <a:srgbClr val="000066"/>
              </a:solidFill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675052" y="2255285"/>
            <a:ext cx="2842995" cy="134258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60000" tIns="360000" rIns="360000" bIns="36000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7133358" y="1533239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4929908" y="1533239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6082433" y="1533239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97453"/>
              </p:ext>
            </p:extLst>
          </p:nvPr>
        </p:nvGraphicFramePr>
        <p:xfrm>
          <a:off x="4939433" y="1926939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1691"/>
              </p:ext>
            </p:extLst>
          </p:nvPr>
        </p:nvGraphicFramePr>
        <p:xfrm>
          <a:off x="6095133" y="1926939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15197"/>
              </p:ext>
            </p:extLst>
          </p:nvPr>
        </p:nvGraphicFramePr>
        <p:xfrm>
          <a:off x="7250833" y="1926939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164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3937</TotalTime>
  <Words>1066</Words>
  <Application>Microsoft Office PowerPoint</Application>
  <PresentationFormat>全屏显示(4:3)</PresentationFormat>
  <Paragraphs>191</Paragraphs>
  <Slides>19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Microsoft YaHei Light</vt:lpstr>
      <vt:lpstr>等线</vt:lpstr>
      <vt:lpstr>Calibri</vt:lpstr>
      <vt:lpstr>Calibri Italic</vt:lpstr>
      <vt:lpstr>Calibri Light</vt:lpstr>
      <vt:lpstr>Consolas</vt:lpstr>
      <vt:lpstr>Courier New</vt:lpstr>
      <vt:lpstr>Helvetica</vt:lpstr>
      <vt:lpstr>Times New Roman</vt:lpstr>
      <vt:lpstr>Trebuchet MS</vt:lpstr>
      <vt:lpstr>Wingdings</vt:lpstr>
      <vt:lpstr>Wingdings 2</vt:lpstr>
      <vt:lpstr>回顾</vt:lpstr>
      <vt:lpstr>Document</vt:lpstr>
      <vt:lpstr>Bits and Bytes </vt:lpstr>
      <vt:lpstr>注意事项：</vt:lpstr>
      <vt:lpstr>Outline</vt:lpstr>
      <vt:lpstr>Addressing and Byte Ordering</vt:lpstr>
      <vt:lpstr>Explore Data Stored in Memory</vt:lpstr>
      <vt:lpstr>Result on Linux32/64; Win32; Sun</vt:lpstr>
      <vt:lpstr>Machine Words</vt:lpstr>
      <vt:lpstr>Example Data Representations</vt:lpstr>
      <vt:lpstr>Representing Pointers</vt:lpstr>
      <vt:lpstr>Representing Strings</vt:lpstr>
      <vt:lpstr>Representing Code</vt:lpstr>
      <vt:lpstr>Outline</vt:lpstr>
      <vt:lpstr>Bit-Level Operations in C</vt:lpstr>
      <vt:lpstr>A Game for Bit-Level Operation</vt:lpstr>
      <vt:lpstr>Mask（掩码）</vt:lpstr>
      <vt:lpstr>Logical Operations in C</vt:lpstr>
      <vt:lpstr>Shift Operations in C</vt:lpstr>
      <vt:lpstr>Undefined Behavior</vt:lpstr>
      <vt:lpstr>Operator precedence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 Program Structure and Execution</dc:title>
  <dc:creator>李幼萌</dc:creator>
  <cp:lastModifiedBy>WJZ</cp:lastModifiedBy>
  <cp:revision>549</cp:revision>
  <dcterms:created xsi:type="dcterms:W3CDTF">2017-02-20T09:11:05Z</dcterms:created>
  <dcterms:modified xsi:type="dcterms:W3CDTF">2019-09-11T11:50:27Z</dcterms:modified>
</cp:coreProperties>
</file>