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60"/>
  </p:notesMasterIdLst>
  <p:sldIdLst>
    <p:sldId id="312" r:id="rId2"/>
    <p:sldId id="474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69" r:id="rId19"/>
    <p:sldId id="461" r:id="rId20"/>
    <p:sldId id="462" r:id="rId21"/>
    <p:sldId id="463" r:id="rId22"/>
    <p:sldId id="476" r:id="rId23"/>
    <p:sldId id="464" r:id="rId24"/>
    <p:sldId id="465" r:id="rId25"/>
    <p:sldId id="466" r:id="rId26"/>
    <p:sldId id="467" r:id="rId27"/>
    <p:sldId id="468" r:id="rId28"/>
    <p:sldId id="470" r:id="rId29"/>
    <p:sldId id="436" r:id="rId30"/>
    <p:sldId id="437" r:id="rId31"/>
    <p:sldId id="438" r:id="rId32"/>
    <p:sldId id="440" r:id="rId33"/>
    <p:sldId id="475" r:id="rId34"/>
    <p:sldId id="435" r:id="rId35"/>
    <p:sldId id="426" r:id="rId36"/>
    <p:sldId id="379" r:id="rId37"/>
    <p:sldId id="380" r:id="rId38"/>
    <p:sldId id="381" r:id="rId39"/>
    <p:sldId id="382" r:id="rId40"/>
    <p:sldId id="384" r:id="rId41"/>
    <p:sldId id="385" r:id="rId42"/>
    <p:sldId id="386" r:id="rId43"/>
    <p:sldId id="388" r:id="rId44"/>
    <p:sldId id="471" r:id="rId45"/>
    <p:sldId id="412" r:id="rId46"/>
    <p:sldId id="407" r:id="rId47"/>
    <p:sldId id="472" r:id="rId48"/>
    <p:sldId id="393" r:id="rId49"/>
    <p:sldId id="394" r:id="rId50"/>
    <p:sldId id="431" r:id="rId51"/>
    <p:sldId id="432" r:id="rId52"/>
    <p:sldId id="473" r:id="rId53"/>
    <p:sldId id="395" r:id="rId54"/>
    <p:sldId id="397" r:id="rId55"/>
    <p:sldId id="398" r:id="rId56"/>
    <p:sldId id="399" r:id="rId57"/>
    <p:sldId id="401" r:id="rId58"/>
    <p:sldId id="43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3957" autoAdjust="0"/>
  </p:normalViewPr>
  <p:slideViewPr>
    <p:cSldViewPr snapToGrid="0">
      <p:cViewPr varScale="1">
        <p:scale>
          <a:sx n="56" d="100"/>
          <a:sy n="56" d="100"/>
        </p:scale>
        <p:origin x="1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B01-CE19-413F-B4D7-0E096F04CF81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4BB7C-AF57-4F05-8879-41B5D2CE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9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FF1E2B-C688-4817-95C1-6E809CCC1029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6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8224C8A-55BA-49E7-9355-A198458F9C01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72EE417-1CFE-4A35-B858-E3C1B35B23FD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suffix</a:t>
            </a:r>
            <a:r>
              <a:rPr kumimoji="1" lang="zh-CN" altLang="en-US" b="0" dirty="0"/>
              <a:t>：后缀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4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FD7A7A1-97D5-4430-BAA6-BFA3A3456C2E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显式转换</a:t>
            </a:r>
          </a:p>
        </p:txBody>
      </p:sp>
    </p:spTree>
    <p:extLst>
      <p:ext uri="{BB962C8B-B14F-4D97-AF65-F5344CB8AC3E}">
        <p14:creationId xmlns:p14="http://schemas.microsoft.com/office/powerpoint/2010/main" val="424029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AEAF02-3B60-467C-9C98-871E169300EE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隐式转换</a:t>
            </a:r>
          </a:p>
        </p:txBody>
      </p:sp>
    </p:spTree>
    <p:extLst>
      <p:ext uri="{BB962C8B-B14F-4D97-AF65-F5344CB8AC3E}">
        <p14:creationId xmlns:p14="http://schemas.microsoft.com/office/powerpoint/2010/main" val="969693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2C0DC9-0F0D-48E4-B144-A5157A1C308D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23F8F72-375A-4F2F-9001-96F36D6ED6FE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7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0FEEA2D-D4E9-4B3D-829D-6FDAAF8B4D0C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0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A04E982-F398-4A07-B571-D51F9A73E124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反直觉</a:t>
            </a:r>
          </a:p>
        </p:txBody>
      </p:sp>
    </p:spTree>
    <p:extLst>
      <p:ext uri="{BB962C8B-B14F-4D97-AF65-F5344CB8AC3E}">
        <p14:creationId xmlns:p14="http://schemas.microsoft.com/office/powerpoint/2010/main" val="125097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test this on some sample data, things do not seem to work quite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You investigate further and determine that data type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(via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typedef) in header file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unsigned int.</a:t>
            </a:r>
          </a:p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&gt;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32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2002, programmers involved in the FreeBSD open source operating systems project realized that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implementation of the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getpeername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function had a security vulnerability. A simplified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of their code went something like this:</a:t>
            </a:r>
          </a:p>
          <a:p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Suppose,however,thatsomemaliciousprogrammerwritescodethatcalls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copy_from_kernelwith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negative value of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maxlen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Then the minimum computation on line 16 will compute this value for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will then be passed as the parameter n to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memcpy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Note, however, that parameter n is declared as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data type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data type is declared (via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library file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defined to be unsigned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32-bit machines. Since argument n is unsigned,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memcpy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treat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as a very large, positive number and attempt to copy that many bytes from the kernel region to the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user’s buffer. Copying that many bytes (at least 231) will not actually work, because the program will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encounter invalid addresses in the process, but the program could read regions of the kernel memory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which it is not authorized.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 long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introduced with ISO C99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09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1E0B8D-72BC-4E6F-9769-B5D70F9CF86D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4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BFC05A5-1400-456E-96F6-5D4D196A31A9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3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9DE94F2-11DB-47E0-9FFE-2D46D1803258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92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793661-4D8C-4E03-B179-2B70A27C9B34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0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At most once </a:t>
            </a:r>
            <a:r>
              <a:rPr kumimoji="1" lang="zh-CN" altLang="en-US" dirty="0">
                <a:ea typeface="宋体" panose="02010600030101010101" pitchFamily="2" charset="-122"/>
              </a:rPr>
              <a:t>最多一次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Module: </a:t>
            </a:r>
            <a:r>
              <a:rPr kumimoji="1" lang="zh-CN" altLang="en-US" b="0" dirty="0"/>
              <a:t>取模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03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有限阿贝尔群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00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</a:t>
            </a:r>
            <a:r>
              <a:rPr lang="zh-CN" altLang="en-US" dirty="0"/>
              <a:t>：假设</a:t>
            </a:r>
            <a:endParaRPr lang="en-US" altLang="zh-CN" dirty="0"/>
          </a:p>
          <a:p>
            <a:r>
              <a:rPr lang="en-US" altLang="zh-CN" dirty="0"/>
              <a:t>Determine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Iff</a:t>
            </a:r>
            <a:r>
              <a:rPr lang="en-US" altLang="zh-CN" dirty="0"/>
              <a:t>  </a:t>
            </a:r>
            <a:r>
              <a:rPr lang="zh-CN" altLang="en-US" dirty="0"/>
              <a:t>： </a:t>
            </a:r>
            <a:r>
              <a:rPr lang="en-US" altLang="zh-CN" dirty="0"/>
              <a:t>if and only 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88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793661-4D8C-4E03-B179-2B70A27C9B34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7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取反加</a:t>
            </a:r>
            <a:r>
              <a:rPr lang="en-US" altLang="zh-CN" dirty="0"/>
              <a:t>1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Complement</a:t>
            </a:r>
            <a:r>
              <a:rPr kumimoji="1" lang="zh-CN" altLang="en-US" dirty="0">
                <a:ea typeface="宋体" panose="02010600030101010101" pitchFamily="2" charset="-122"/>
              </a:rPr>
              <a:t>互补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61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793661-4D8C-4E03-B179-2B70A27C9B34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3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7DFAC26-70CC-42D4-B2E0-038BC76DD85E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78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arithmetic packages</a:t>
            </a:r>
            <a:r>
              <a:rPr kumimoji="1" lang="zh-CN" altLang="en-US" dirty="0">
                <a:ea typeface="宋体" panose="02010600030101010101" pitchFamily="2" charset="-122"/>
              </a:rPr>
              <a:t>：算术包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5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793661-4D8C-4E03-B179-2B70A27C9B34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0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乘以</a:t>
            </a:r>
            <a:r>
              <a:rPr lang="en-US" altLang="zh-CN" dirty="0"/>
              <a:t>2</a:t>
            </a:r>
            <a:r>
              <a:rPr lang="zh-CN" altLang="en-US" dirty="0"/>
              <a:t>的幂，移位运算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Quotient</a:t>
            </a:r>
            <a:r>
              <a:rPr lang="zh-CN" altLang="en-US" dirty="0"/>
              <a:t>：商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65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算术右移运算实际上是做了除法运算并向下取整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大于等于</a:t>
            </a:r>
            <a:r>
              <a:rPr lang="en-US" altLang="zh-CN" dirty="0"/>
              <a:t>0</a:t>
            </a:r>
            <a:r>
              <a:rPr lang="zh-CN" altLang="en-US" dirty="0"/>
              <a:t>时，等价于除以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时，并不等价，取整的方向有问题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29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除法的取整本质上是向</a:t>
            </a:r>
            <a:r>
              <a:rPr lang="en-US" altLang="zh-CN" dirty="0"/>
              <a:t>0</a:t>
            </a:r>
            <a:r>
              <a:rPr lang="zh-CN" altLang="en-US" dirty="0"/>
              <a:t>取整</a:t>
            </a:r>
            <a:endParaRPr lang="en-US" altLang="zh-CN" dirty="0"/>
          </a:p>
          <a:p>
            <a:r>
              <a:rPr lang="zh-CN" altLang="en-US" dirty="0"/>
              <a:t>所以需要当</a:t>
            </a:r>
            <a:r>
              <a:rPr lang="en-US" altLang="zh-CN" dirty="0"/>
              <a:t>u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时，进行修正，以实现向</a:t>
            </a:r>
            <a:r>
              <a:rPr lang="en-US" altLang="zh-CN" dirty="0"/>
              <a:t>0</a:t>
            </a:r>
            <a:r>
              <a:rPr lang="zh-CN" altLang="en-US" dirty="0"/>
              <a:t>取整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4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1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79BED31-EF60-4C2C-9F8C-802009BDD85A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6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ED17B28-78FC-4551-ACB8-70D88E7A000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0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35B3F8F-2B57-447E-B01A-7E56EB735A05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3114D07-9E47-494B-8EDF-B46F70BBD1E4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4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0F05936-9765-4B68-8A12-A1CA2D2803B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1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725FD26-4835-4981-9591-9D4D9474E1F9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>
                <a:ea typeface="宋体" panose="02010600030101010101" pitchFamily="2" charset="-122"/>
              </a:rPr>
              <a:t>相同点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dirty="0">
                <a:ea typeface="宋体" panose="02010600030101010101" pitchFamily="2" charset="-122"/>
              </a:rPr>
              <a:t>非负数具有相同的编码方式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dirty="0">
                <a:ea typeface="宋体" panose="02010600030101010101" pitchFamily="2" charset="-122"/>
              </a:rPr>
              <a:t>Uniqueness </a:t>
            </a:r>
            <a:r>
              <a:rPr kumimoji="1" lang="zh-CN" altLang="en-US" dirty="0">
                <a:ea typeface="宋体" panose="02010600030101010101" pitchFamily="2" charset="-122"/>
              </a:rPr>
              <a:t>唯一性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每个位模式都表示唯一的整数值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每个可表示的整数都有唯一的位编码</a:t>
            </a:r>
          </a:p>
        </p:txBody>
      </p:sp>
    </p:spTree>
    <p:extLst>
      <p:ext uri="{BB962C8B-B14F-4D97-AF65-F5344CB8AC3E}">
        <p14:creationId xmlns:p14="http://schemas.microsoft.com/office/powerpoint/2010/main" val="30635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1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7E22-4D00-47C6-BA61-2081AB12E09C}" type="datetime1">
              <a:rPr lang="zh-CN" altLang="en-US"/>
              <a:pPr>
                <a:defRPr/>
              </a:pPr>
              <a:t>2019/9/16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92DE-DBC4-4954-A468-384E34F74D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8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516"/>
            <a:ext cx="7543800" cy="1216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03575"/>
            <a:ext cx="7543801" cy="4847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789EB6-2880-42CB-A4E2-DBF191ECCDC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3709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825" y="2294068"/>
            <a:ext cx="7830590" cy="2047023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dirty="0"/>
              <a:t>Integer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9213" y="4493895"/>
            <a:ext cx="5825202" cy="822674"/>
          </a:xfrm>
        </p:spPr>
        <p:txBody>
          <a:bodyPr/>
          <a:lstStyle/>
          <a:p>
            <a:pPr algn="r"/>
            <a:r>
              <a:rPr lang="en-US" altLang="zh-CN" dirty="0"/>
              <a:t>LESSON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3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2024743"/>
            <a:ext cx="80010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Two’s Complement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	-5		0101 (raw binary)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			1010 (after complement)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				101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ea typeface="宋体" panose="02010600030101010101" pitchFamily="2" charset="-122"/>
              </a:rPr>
              <a:t> (2’s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215464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8016240" cy="94677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Two’s Complement Encoding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85" y="1914525"/>
            <a:ext cx="7416165" cy="36671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Binary/Hexadecimal Representation for 12345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Binary:  0011   0000   0011   1001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Hex:  	      3          0         3          9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Binary/Hexadecimal Representation for –12345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Binary:  1100   1111   1100   011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Hex:  	      C          F          C         7</a:t>
            </a:r>
            <a:endParaRPr kumimoji="1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26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5" y="185058"/>
            <a:ext cx="6145301" cy="611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8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88773"/>
            <a:ext cx="7543800" cy="27975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Unsigned Values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 err="1">
                <a:ea typeface="宋体" panose="02010600030101010101" pitchFamily="2" charset="-122"/>
              </a:rPr>
              <a:t>Umin</a:t>
            </a:r>
            <a:r>
              <a:rPr kumimoji="1" lang="en-US" altLang="zh-CN" sz="2000" dirty="0">
                <a:ea typeface="宋体" panose="02010600030101010101" pitchFamily="2" charset="-122"/>
              </a:rPr>
              <a:t> = 0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 err="1">
                <a:ea typeface="宋体" panose="02010600030101010101" pitchFamily="2" charset="-122"/>
              </a:rPr>
              <a:t>Umax</a:t>
            </a:r>
            <a:r>
              <a:rPr kumimoji="1" lang="en-US" altLang="zh-CN" sz="2000" dirty="0">
                <a:ea typeface="宋体" panose="02010600030101010101" pitchFamily="2" charset="-122"/>
              </a:rPr>
              <a:t> = 2</a:t>
            </a:r>
            <a:r>
              <a:rPr kumimoji="1" lang="en-US" altLang="zh-CN" sz="2000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sz="2000" dirty="0">
                <a:ea typeface="宋体" panose="02010600030101010101" pitchFamily="2" charset="-122"/>
              </a:rPr>
              <a:t>-1</a:t>
            </a:r>
            <a:endParaRPr kumimoji="1" lang="en-US" altLang="zh-CN" sz="2000" baseline="300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Two’s Complement Values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 err="1">
                <a:ea typeface="宋体" panose="02010600030101010101" pitchFamily="2" charset="-122"/>
              </a:rPr>
              <a:t>Tmin</a:t>
            </a:r>
            <a:r>
              <a:rPr kumimoji="1" lang="en-US" altLang="zh-CN" sz="2000" dirty="0">
                <a:ea typeface="宋体" panose="02010600030101010101" pitchFamily="2" charset="-122"/>
              </a:rPr>
              <a:t>  = -2</a:t>
            </a:r>
            <a:r>
              <a:rPr kumimoji="1" lang="en-US" altLang="zh-CN" sz="2000" baseline="30000" dirty="0">
                <a:ea typeface="宋体" panose="02010600030101010101" pitchFamily="2" charset="-122"/>
              </a:rPr>
              <a:t>w-1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 err="1">
                <a:ea typeface="宋体" panose="02010600030101010101" pitchFamily="2" charset="-122"/>
              </a:rPr>
              <a:t>Tmax</a:t>
            </a:r>
            <a:r>
              <a:rPr kumimoji="1" lang="en-US" altLang="zh-CN" sz="2000" dirty="0">
                <a:ea typeface="宋体" panose="02010600030101010101" pitchFamily="2" charset="-122"/>
              </a:rPr>
              <a:t> =  2</a:t>
            </a:r>
            <a:r>
              <a:rPr kumimoji="1" lang="en-US" altLang="zh-CN" sz="2000" baseline="30000" dirty="0">
                <a:ea typeface="宋体" panose="02010600030101010101" pitchFamily="2" charset="-122"/>
              </a:rPr>
              <a:t>w-1</a:t>
            </a:r>
            <a:r>
              <a:rPr kumimoji="1" lang="en-US" altLang="zh-CN" sz="2000" dirty="0">
                <a:ea typeface="宋体" panose="02010600030101010101" pitchFamily="2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3946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Important numbers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numeric values and hexadecimal representations are shown.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6" y="2054308"/>
            <a:ext cx="7793046" cy="32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601097"/>
            <a:ext cx="80010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Relationship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000" i="1" dirty="0" err="1">
                <a:solidFill>
                  <a:schemeClr val="tx2"/>
                </a:solidFill>
                <a:ea typeface="宋体" panose="02010600030101010101" pitchFamily="2" charset="-122"/>
              </a:rPr>
              <a:t>TMin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| = </a:t>
            </a:r>
            <a:r>
              <a:rPr lang="en-US" altLang="zh-CN" sz="2000" i="1" dirty="0" err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i="1" dirty="0" err="1">
                <a:solidFill>
                  <a:schemeClr val="tx2"/>
                </a:solidFill>
                <a:ea typeface="宋体" panose="02010600030101010101" pitchFamily="2" charset="-122"/>
              </a:rPr>
              <a:t>Umax</a:t>
            </a:r>
            <a:r>
              <a:rPr lang="en-US" altLang="zh-CN" sz="2000" i="1" dirty="0">
                <a:solidFill>
                  <a:schemeClr val="tx2"/>
                </a:solidFill>
                <a:ea typeface="宋体" panose="02010600030101010101" pitchFamily="2" charset="-122"/>
              </a:rPr>
              <a:t>    = 2  x </a:t>
            </a:r>
            <a:r>
              <a:rPr lang="en-US" altLang="zh-CN" sz="2000" i="1" dirty="0" err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 sz="2000" i="1" dirty="0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-1 has the same bit representation as </a:t>
            </a:r>
            <a:r>
              <a:rPr lang="en-US" altLang="zh-CN" sz="2000" i="1" dirty="0" err="1">
                <a:solidFill>
                  <a:schemeClr val="tx2"/>
                </a:solidFill>
                <a:ea typeface="宋体" panose="02010600030101010101" pitchFamily="2" charset="-122"/>
              </a:rPr>
              <a:t>Umax</a:t>
            </a:r>
            <a:r>
              <a:rPr lang="en-US" altLang="zh-CN" sz="2000" i="1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</a:p>
          <a:p>
            <a:pPr lvl="2">
              <a:lnSpc>
                <a:spcPct val="10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 string of all 1s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Numeric value 0 is represented as </a:t>
            </a:r>
          </a:p>
          <a:p>
            <a:pPr lvl="2">
              <a:lnSpc>
                <a:spcPct val="10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 string of all 0s in both representations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7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Unsigned &amp; Signed Numeric Values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981" y="1370103"/>
            <a:ext cx="5578763" cy="50372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Same encodings for nonnegative values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Uniqueness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Every bit pattern represents unique integer value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Each representable integer has unique bit encoding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</a:t>
            </a:r>
            <a:r>
              <a:rPr kumimoji="1" lang="en-US" altLang="zh-CN" dirty="0"/>
              <a:t> Can Invert Mappings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U2B(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 =  B2U</a:t>
            </a:r>
            <a:r>
              <a:rPr kumimoji="1" lang="en-US" altLang="zh-CN" baseline="30000" dirty="0"/>
              <a:t>-1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800" dirty="0"/>
              <a:t>Bit pattern for unsigned integer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T2B(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 =  B2T</a:t>
            </a:r>
            <a:r>
              <a:rPr kumimoji="1" lang="en-US" altLang="zh-CN" baseline="30000" dirty="0"/>
              <a:t>-1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800" dirty="0"/>
              <a:t>Bit pattern for two’s comp integer</a:t>
            </a:r>
          </a:p>
          <a:p>
            <a:pPr lvl="1">
              <a:lnSpc>
                <a:spcPct val="150000"/>
              </a:lnSpc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06399" y="1511330"/>
            <a:ext cx="2798619" cy="4479636"/>
            <a:chOff x="480" y="768"/>
            <a:chExt cx="1960" cy="32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 i="1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Helvetica" panose="020B0604020202020204" pitchFamily="34" charset="0"/>
                </a:rPr>
                <a:t>B2T(</a:t>
              </a:r>
              <a:r>
                <a:rPr lang="en-US" altLang="zh-CN" sz="1800" i="1">
                  <a:latin typeface="Helvetica" panose="020B0604020202020204" pitchFamily="34" charset="0"/>
                </a:rPr>
                <a:t>X</a:t>
              </a:r>
              <a:r>
                <a:rPr lang="en-US" altLang="zh-CN" sz="1800">
                  <a:latin typeface="Helvetica" panose="020B0604020202020204" pitchFamily="34" charset="0"/>
                </a:rPr>
                <a:t>)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Helvetica" panose="020B0604020202020204" pitchFamily="34" charset="0"/>
                </a:rPr>
                <a:t>B2U(</a:t>
              </a:r>
              <a:r>
                <a:rPr lang="en-US" altLang="zh-CN" sz="1800" i="1">
                  <a:latin typeface="Helvetica" panose="020B0604020202020204" pitchFamily="34" charset="0"/>
                </a:rPr>
                <a:t>X</a:t>
              </a:r>
              <a:r>
                <a:rPr lang="en-US" altLang="zh-CN" sz="1800">
                  <a:latin typeface="Helvetica" panose="020B0604020202020204" pitchFamily="34" charset="0"/>
                </a:rPr>
                <a:t>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0011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0100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0101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0110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0111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–8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–7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9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–6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–5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–4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–3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–2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–1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15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1001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1010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1011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1100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1101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1110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Courier New" panose="02070309020205020404" pitchFamily="49" charset="0"/>
                </a:rPr>
                <a:t>1111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89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13460" y="250371"/>
            <a:ext cx="8469086" cy="993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anose="02010600030101010101" pitchFamily="2" charset="-122"/>
              </a:rPr>
              <a:t>Alternative Representations</a:t>
            </a:r>
            <a:endParaRPr lang="en-US" altLang="zh-CN" sz="3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460" y="1382336"/>
            <a:ext cx="7924800" cy="301714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One’s Complement </a:t>
            </a:r>
            <a:r>
              <a:rPr lang="zh-CN" altLang="en-US" dirty="0"/>
              <a:t>（反码）</a:t>
            </a:r>
            <a:r>
              <a:rPr lang="en-US" altLang="zh-CN" dirty="0">
                <a:ea typeface="宋体" panose="02010600030101010101" pitchFamily="2" charset="-122"/>
              </a:rPr>
              <a:t> :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most significant bit has weight -(2</a:t>
            </a:r>
            <a:r>
              <a:rPr lang="en-US" altLang="zh-CN" baseline="30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-1)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 Sign-Magnitude </a:t>
            </a:r>
            <a:r>
              <a:rPr lang="zh-CN" altLang="en-US" dirty="0"/>
              <a:t>（原码）</a:t>
            </a:r>
            <a:r>
              <a:rPr lang="en-US" altLang="zh-CN" dirty="0">
                <a:ea typeface="宋体" panose="02010600030101010101" pitchFamily="2" charset="-122"/>
              </a:rPr>
              <a:t> 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most significant bit is a sign bit </a:t>
            </a:r>
          </a:p>
          <a:p>
            <a:pPr lvl="2">
              <a:lnSpc>
                <a:spcPct val="13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that determines whether the remaining bits should be given negative or positive weight</a:t>
            </a:r>
          </a:p>
        </p:txBody>
      </p:sp>
    </p:spTree>
    <p:extLst>
      <p:ext uri="{BB962C8B-B14F-4D97-AF65-F5344CB8AC3E}">
        <p14:creationId xmlns:p14="http://schemas.microsoft.com/office/powerpoint/2010/main" val="412012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/>
              <a:t>Conversions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</a:rPr>
              <a:t>Signed </a:t>
            </a:r>
            <a:r>
              <a:rPr lang="en-US" altLang="zh-CN" sz="2000" dirty="0" err="1">
                <a:solidFill>
                  <a:schemeClr val="tx1"/>
                </a:solidFill>
              </a:rPr>
              <a:t>v.s</a:t>
            </a:r>
            <a:r>
              <a:rPr lang="en-US" altLang="zh-CN" sz="2000" dirty="0">
                <a:solidFill>
                  <a:schemeClr val="tx1"/>
                </a:solidFill>
              </a:rPr>
              <a:t>. unsigned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Extension and Truncation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53548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763"/>
            <a:ext cx="83058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18934"/>
            <a:ext cx="7924800" cy="4419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Constants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By default are considered to be signed integers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Unsigned if have “U” as suffix</a:t>
            </a:r>
          </a:p>
          <a:p>
            <a:pPr lvl="2">
              <a:lnSpc>
                <a:spcPct val="13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0U, 4294967259U</a:t>
            </a:r>
          </a:p>
        </p:txBody>
      </p:sp>
    </p:spTree>
    <p:extLst>
      <p:ext uri="{BB962C8B-B14F-4D97-AF65-F5344CB8AC3E}">
        <p14:creationId xmlns:p14="http://schemas.microsoft.com/office/powerpoint/2010/main" val="22564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本讲对应教材第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章“信息的表示和处理”中的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2.2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2.3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。其中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2.2.1~2.2.4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节和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2.3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请大家自学完成。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本章中包含很多公式推导，大家不用过于关注，只需要掌握基本原理和结论即可。</a:t>
            </a:r>
          </a:p>
        </p:txBody>
      </p:sp>
    </p:spTree>
    <p:extLst>
      <p:ext uri="{BB962C8B-B14F-4D97-AF65-F5344CB8AC3E}">
        <p14:creationId xmlns:p14="http://schemas.microsoft.com/office/powerpoint/2010/main" val="61985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13661"/>
            <a:ext cx="83058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309" y="1671843"/>
            <a:ext cx="7505849" cy="283028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Casting</a:t>
            </a:r>
          </a:p>
          <a:p>
            <a:pPr lvl="1"/>
            <a:r>
              <a:rPr kumimoji="1" lang="en-US" altLang="zh-CN" sz="2000" dirty="0">
                <a:ea typeface="宋体" panose="02010600030101010101" pitchFamily="2" charset="-122"/>
              </a:rPr>
              <a:t>Explicit casting between signed &amp; unsigned same as U2T and T2U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8474" y="2715691"/>
            <a:ext cx="3883518" cy="147732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tx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ty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lvl="2">
              <a:lnSpc>
                <a:spcPct val="125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  unsigned </a:t>
            </a:r>
            <a:r>
              <a:rPr lang="en-US" altLang="zh-CN" sz="1800" dirty="0" err="1">
                <a:latin typeface="Consolas" panose="020B0609020204030204" pitchFamily="49" charset="0"/>
              </a:rPr>
              <a:t>ux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uy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lvl="2">
              <a:lnSpc>
                <a:spcPct val="125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tx</a:t>
            </a:r>
            <a:r>
              <a:rPr lang="en-US" altLang="zh-CN" sz="1800" dirty="0">
                <a:latin typeface="Consolas" panose="020B0609020204030204" pitchFamily="49" charset="0"/>
              </a:rPr>
              <a:t> =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) </a:t>
            </a:r>
            <a:r>
              <a:rPr lang="en-US" altLang="zh-CN" sz="1800" dirty="0" err="1">
                <a:latin typeface="Consolas" panose="020B0609020204030204" pitchFamily="49" charset="0"/>
              </a:rPr>
              <a:t>ux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lvl="2">
              <a:lnSpc>
                <a:spcPct val="125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uy</a:t>
            </a:r>
            <a:r>
              <a:rPr lang="en-US" altLang="zh-CN" sz="1800" dirty="0">
                <a:latin typeface="Consolas" panose="020B0609020204030204" pitchFamily="49" charset="0"/>
              </a:rPr>
              <a:t> = (unsigned) </a:t>
            </a:r>
            <a:r>
              <a:rPr lang="en-US" altLang="zh-CN" sz="1800" dirty="0" err="1">
                <a:latin typeface="Consolas" panose="020B0609020204030204" pitchFamily="49" charset="0"/>
              </a:rPr>
              <a:t>ty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935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4479"/>
            <a:ext cx="83058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638528"/>
            <a:ext cx="7260771" cy="270598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Casting</a:t>
            </a:r>
          </a:p>
          <a:p>
            <a:pPr lvl="1"/>
            <a:r>
              <a:rPr kumimoji="1" lang="en-US" altLang="zh-CN" sz="2000" dirty="0">
                <a:ea typeface="宋体" panose="02010600030101010101" pitchFamily="2" charset="-122"/>
              </a:rPr>
              <a:t>Implicit casting also occurs via assignments and procedure calls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785" y="2714535"/>
            <a:ext cx="6858000" cy="1200329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tx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ty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lvl="2"/>
            <a:r>
              <a:rPr lang="en-US" altLang="zh-CN" sz="1800" dirty="0">
                <a:latin typeface="Consolas" panose="020B0609020204030204" pitchFamily="49" charset="0"/>
              </a:rPr>
              <a:t>  unsigned </a:t>
            </a:r>
            <a:r>
              <a:rPr lang="en-US" altLang="zh-CN" sz="1800" dirty="0" err="1">
                <a:latin typeface="Consolas" panose="020B0609020204030204" pitchFamily="49" charset="0"/>
              </a:rPr>
              <a:t>ux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uy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lvl="2"/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tx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ux</a:t>
            </a:r>
            <a:r>
              <a:rPr lang="en-US" altLang="zh-CN" sz="1800" dirty="0">
                <a:latin typeface="Consolas" panose="020B0609020204030204" pitchFamily="49" charset="0"/>
              </a:rPr>
              <a:t>;    		/* Cast to signed */</a:t>
            </a:r>
          </a:p>
          <a:p>
            <a:pPr marL="0" lvl="2"/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uy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ty</a:t>
            </a:r>
            <a:r>
              <a:rPr lang="en-US" altLang="zh-CN" sz="1800" dirty="0">
                <a:latin typeface="Consolas" panose="020B0609020204030204" pitchFamily="49" charset="0"/>
              </a:rPr>
              <a:t>;    		/* Cast to unsigned */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BEE4E0-4B1F-4DA9-B660-642E108EABC1}"/>
              </a:ext>
            </a:extLst>
          </p:cNvPr>
          <p:cNvSpPr txBox="1"/>
          <p:nvPr/>
        </p:nvSpPr>
        <p:spPr>
          <a:xfrm>
            <a:off x="1115785" y="4342287"/>
            <a:ext cx="6662570" cy="15696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基本原则：在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语言中，有符号数和无符号数可以相互转换。虽然，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标准没有规定如何进行这种转换，但大多数系统遵循的基本原则是在硬件底层的位表示保持不变，但数值可能改变。</a:t>
            </a:r>
          </a:p>
        </p:txBody>
      </p:sp>
    </p:spTree>
    <p:extLst>
      <p:ext uri="{BB962C8B-B14F-4D97-AF65-F5344CB8AC3E}">
        <p14:creationId xmlns:p14="http://schemas.microsoft.com/office/powerpoint/2010/main" val="23405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Casting Signed to Unsigned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673018"/>
            <a:ext cx="7543800" cy="4696960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CN" dirty="0">
                <a:ea typeface="宋体" panose="02010600030101010101" pitchFamily="2" charset="-122"/>
              </a:rPr>
              <a:t>C Allows Conversions from Signed to Unsigned</a:t>
            </a:r>
          </a:p>
          <a:p>
            <a:pPr eaLnBrk="1" hangingPunct="1"/>
            <a:endParaRPr kumimoji="1" lang="en-US" altLang="zh-CN" dirty="0"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Resulting Value</a:t>
            </a:r>
          </a:p>
          <a:p>
            <a:pPr lvl="1"/>
            <a:r>
              <a:rPr kumimoji="1" lang="en-US" altLang="zh-CN" sz="2000" dirty="0">
                <a:ea typeface="宋体" panose="02010600030101010101" pitchFamily="2" charset="-122"/>
              </a:rPr>
              <a:t>No change in bit representation</a:t>
            </a:r>
          </a:p>
          <a:p>
            <a:pPr lvl="1"/>
            <a:r>
              <a:rPr kumimoji="1" lang="en-US" altLang="zh-CN" sz="2000" dirty="0">
                <a:ea typeface="宋体" panose="02010600030101010101" pitchFamily="2" charset="-122"/>
              </a:rPr>
              <a:t>Nonnegative values unchanged</a:t>
            </a:r>
          </a:p>
          <a:p>
            <a:pPr lvl="2"/>
            <a:r>
              <a:rPr kumimoji="1" lang="en-US" altLang="zh-CN" sz="2000" i="1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000" dirty="0">
                <a:ea typeface="宋体" panose="02010600030101010101" pitchFamily="2" charset="-122"/>
              </a:rPr>
              <a:t> = 12345</a:t>
            </a:r>
          </a:p>
          <a:p>
            <a:pPr lvl="1"/>
            <a:r>
              <a:rPr kumimoji="1" lang="en-US" altLang="zh-CN" sz="2000" dirty="0">
                <a:ea typeface="宋体" panose="02010600030101010101" pitchFamily="2" charset="-122"/>
              </a:rPr>
              <a:t>Negative values change into (large) positive values</a:t>
            </a:r>
          </a:p>
          <a:p>
            <a:pPr lvl="2"/>
            <a:r>
              <a:rPr kumimoji="1" lang="en-US" altLang="zh-CN" sz="2000" i="1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000" dirty="0">
                <a:ea typeface="宋体" panose="02010600030101010101" pitchFamily="2" charset="-122"/>
              </a:rPr>
              <a:t> = 53191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903515" y="2157327"/>
            <a:ext cx="6858000" cy="12287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latin typeface="Consolas" panose="020B0609020204030204" pitchFamily="49" charset="0"/>
              </a:rPr>
              <a:t>short int           x =  12345;    // </a:t>
            </a:r>
            <a:r>
              <a:rPr lang="en-US" altLang="zh-CN" sz="1800" dirty="0" err="1">
                <a:latin typeface="Consolas" panose="020B0609020204030204" pitchFamily="49" charset="0"/>
              </a:rPr>
              <a:t>3039H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  unsigned short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ux</a:t>
            </a:r>
            <a:r>
              <a:rPr lang="en-US" altLang="zh-CN" sz="1800" dirty="0">
                <a:latin typeface="Consolas" panose="020B0609020204030204" pitchFamily="49" charset="0"/>
              </a:rPr>
              <a:t> = (unsigned short) x;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  short int           y  = -12345;   // </a:t>
            </a:r>
            <a:r>
              <a:rPr lang="en-US" altLang="zh-CN" sz="1800" dirty="0" err="1">
                <a:latin typeface="Consolas" panose="020B0609020204030204" pitchFamily="49" charset="0"/>
              </a:rPr>
              <a:t>0xCFC7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  unsigned short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uy</a:t>
            </a:r>
            <a:r>
              <a:rPr lang="en-US" altLang="zh-CN" sz="1800" dirty="0">
                <a:latin typeface="Consolas" panose="020B0609020204030204" pitchFamily="49" charset="0"/>
              </a:rPr>
              <a:t> = (unsigned short) y;</a:t>
            </a:r>
          </a:p>
        </p:txBody>
      </p:sp>
    </p:spTree>
    <p:extLst>
      <p:ext uri="{BB962C8B-B14F-4D97-AF65-F5344CB8AC3E}">
        <p14:creationId xmlns:p14="http://schemas.microsoft.com/office/powerpoint/2010/main" val="283336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5055"/>
            <a:ext cx="83058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Casting Convention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7029"/>
            <a:ext cx="6912429" cy="207869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Expression Evaluation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If mix unsigned and signed in single expression</a:t>
            </a:r>
          </a:p>
          <a:p>
            <a:pPr lvl="2">
              <a:lnSpc>
                <a:spcPct val="14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signed values implicitly cast to unsigned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Including comparison operations &lt;, &gt;, ==, &lt;=, &gt;=</a:t>
            </a:r>
          </a:p>
        </p:txBody>
      </p:sp>
    </p:spTree>
    <p:extLst>
      <p:ext uri="{BB962C8B-B14F-4D97-AF65-F5344CB8AC3E}">
        <p14:creationId xmlns:p14="http://schemas.microsoft.com/office/powerpoint/2010/main" val="143625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320103"/>
            <a:ext cx="7609114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Casting Convention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80115" y="2348230"/>
          <a:ext cx="614052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8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Constant1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Relation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Constant2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>
                          <a:ea typeface="+mn-ea"/>
                        </a:rPr>
                        <a:t>Evaluation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==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ea typeface="+mn-ea"/>
                        </a:rPr>
                        <a:t>0U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unsigned</a:t>
                      </a:r>
                      <a:r>
                        <a:rPr kumimoji="1" lang="zh-CN" altLang="en-US" sz="2000" dirty="0">
                          <a:ea typeface="+mn-ea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&lt;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signed</a:t>
                      </a:r>
                      <a:r>
                        <a:rPr kumimoji="1" lang="zh-CN" altLang="en-US" sz="2000" dirty="0">
                          <a:ea typeface="+mn-ea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solidFill>
                            <a:srgbClr val="FF0000"/>
                          </a:solidFill>
                          <a:ea typeface="+mn-ea"/>
                        </a:rPr>
                        <a:t>0U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solidFill>
                            <a:srgbClr val="FF0000"/>
                          </a:solidFill>
                          <a:ea typeface="+mn-ea"/>
                        </a:rPr>
                        <a:t>unsigned</a:t>
                      </a:r>
                      <a:r>
                        <a:rPr kumimoji="1" lang="zh-CN" altLang="en-US" sz="2000" dirty="0">
                          <a:solidFill>
                            <a:srgbClr val="FF0000"/>
                          </a:solidFill>
                          <a:ea typeface="+mn-ea"/>
                        </a:rPr>
                        <a:t> 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CN" sz="2000" dirty="0">
                          <a:ea typeface="+mn-ea"/>
                        </a:rPr>
                        <a:t>2147483647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ea typeface="+mn-ea"/>
                        </a:rPr>
                        <a:t>-2147483648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signed</a:t>
                      </a:r>
                      <a:r>
                        <a:rPr kumimoji="1" lang="zh-CN" altLang="en-US" sz="2000" dirty="0">
                          <a:ea typeface="+mn-ea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CN" sz="2000" dirty="0">
                          <a:solidFill>
                            <a:srgbClr val="FF0000"/>
                          </a:solidFill>
                          <a:ea typeface="+mn-ea"/>
                        </a:rPr>
                        <a:t>2147483647U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&lt;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solidFill>
                            <a:srgbClr val="FF0000"/>
                          </a:solidFill>
                          <a:ea typeface="+mn-ea"/>
                        </a:rPr>
                        <a:t>-2147483648 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solidFill>
                            <a:srgbClr val="FF0000"/>
                          </a:solidFill>
                          <a:ea typeface="+mn-ea"/>
                        </a:rPr>
                        <a:t>unsigned</a:t>
                      </a:r>
                      <a:r>
                        <a:rPr kumimoji="1" lang="zh-CN" altLang="en-US" sz="2000" dirty="0">
                          <a:solidFill>
                            <a:srgbClr val="FF0000"/>
                          </a:solidFill>
                          <a:ea typeface="+mn-ea"/>
                        </a:rPr>
                        <a:t> 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ea typeface="+mn-ea"/>
                        </a:rPr>
                        <a:t>-2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signed</a:t>
                      </a:r>
                      <a:r>
                        <a:rPr kumimoji="1" lang="zh-CN" altLang="en-US" sz="2000" dirty="0">
                          <a:ea typeface="+mn-ea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CN" sz="2000" dirty="0">
                          <a:ea typeface="+mn-ea"/>
                        </a:rPr>
                        <a:t>(unsigned)-1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ea typeface="+mn-ea"/>
                        </a:rPr>
                        <a:t>-2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>
                          <a:ea typeface="+mn-ea"/>
                        </a:rPr>
                        <a:t>unsigned</a:t>
                      </a:r>
                      <a:r>
                        <a:rPr kumimoji="1" lang="zh-CN" altLang="en-US" sz="2000" dirty="0">
                          <a:ea typeface="+mn-ea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7725" y="1577457"/>
            <a:ext cx="30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en-US" altLang="zh-CN" sz="2000" dirty="0"/>
              <a:t>Examples for </a:t>
            </a:r>
            <a:r>
              <a:rPr kumimoji="1" lang="en-US" altLang="zh-CN" sz="2000" i="1" dirty="0"/>
              <a:t>word size</a:t>
            </a:r>
            <a:r>
              <a:rPr kumimoji="1" lang="en-US" altLang="zh-CN" sz="2000" dirty="0"/>
              <a:t> = 32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DF5BE3-9DF4-407D-A223-2448AA655258}"/>
              </a:ext>
            </a:extLst>
          </p:cNvPr>
          <p:cNvSpPr/>
          <p:nvPr/>
        </p:nvSpPr>
        <p:spPr>
          <a:xfrm>
            <a:off x="3543300" y="280035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510037-A94E-4584-B35D-9B65757D036B}"/>
              </a:ext>
            </a:extLst>
          </p:cNvPr>
          <p:cNvSpPr/>
          <p:nvPr/>
        </p:nvSpPr>
        <p:spPr>
          <a:xfrm>
            <a:off x="3547110" y="318135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A58F26-0FAE-4035-9E7B-B8785DEE7D8D}"/>
              </a:ext>
            </a:extLst>
          </p:cNvPr>
          <p:cNvSpPr/>
          <p:nvPr/>
        </p:nvSpPr>
        <p:spPr>
          <a:xfrm>
            <a:off x="3547110" y="361569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A819E7-D573-4EE8-B644-9ACECE4BC37E}"/>
              </a:ext>
            </a:extLst>
          </p:cNvPr>
          <p:cNvSpPr/>
          <p:nvPr/>
        </p:nvSpPr>
        <p:spPr>
          <a:xfrm>
            <a:off x="3550920" y="399669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ACD4B2-9482-4F50-84D1-B437F765131C}"/>
              </a:ext>
            </a:extLst>
          </p:cNvPr>
          <p:cNvSpPr/>
          <p:nvPr/>
        </p:nvSpPr>
        <p:spPr>
          <a:xfrm>
            <a:off x="3550920" y="441960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F79F8C-942B-4625-9131-0DCD528AB0D1}"/>
              </a:ext>
            </a:extLst>
          </p:cNvPr>
          <p:cNvSpPr/>
          <p:nvPr/>
        </p:nvSpPr>
        <p:spPr>
          <a:xfrm>
            <a:off x="3554730" y="480060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360123-804E-4E08-8C39-11B23B7BE063}"/>
              </a:ext>
            </a:extLst>
          </p:cNvPr>
          <p:cNvSpPr/>
          <p:nvPr/>
        </p:nvSpPr>
        <p:spPr>
          <a:xfrm>
            <a:off x="3558540" y="5215890"/>
            <a:ext cx="5715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37F070-C4D9-4452-A4ED-D411E18910DC}"/>
              </a:ext>
            </a:extLst>
          </p:cNvPr>
          <p:cNvSpPr/>
          <p:nvPr/>
        </p:nvSpPr>
        <p:spPr>
          <a:xfrm>
            <a:off x="6416040" y="280416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BAFDF3-A87D-4ADA-9A5C-927A8C3C66F3}"/>
              </a:ext>
            </a:extLst>
          </p:cNvPr>
          <p:cNvSpPr/>
          <p:nvPr/>
        </p:nvSpPr>
        <p:spPr>
          <a:xfrm>
            <a:off x="6419850" y="319659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DA53B-C363-4B7E-89DA-513CFBFA19CE}"/>
              </a:ext>
            </a:extLst>
          </p:cNvPr>
          <p:cNvSpPr/>
          <p:nvPr/>
        </p:nvSpPr>
        <p:spPr>
          <a:xfrm>
            <a:off x="6419850" y="361950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B6FD5E-F638-444B-94E3-C94CC1B97E8C}"/>
              </a:ext>
            </a:extLst>
          </p:cNvPr>
          <p:cNvSpPr/>
          <p:nvPr/>
        </p:nvSpPr>
        <p:spPr>
          <a:xfrm>
            <a:off x="6423660" y="400050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FB403F-E5C1-4483-B18D-835A2C55F675}"/>
              </a:ext>
            </a:extLst>
          </p:cNvPr>
          <p:cNvSpPr/>
          <p:nvPr/>
        </p:nvSpPr>
        <p:spPr>
          <a:xfrm>
            <a:off x="6423660" y="442341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66657-AADF-48BF-A9BC-21943DDB6846}"/>
              </a:ext>
            </a:extLst>
          </p:cNvPr>
          <p:cNvSpPr/>
          <p:nvPr/>
        </p:nvSpPr>
        <p:spPr>
          <a:xfrm>
            <a:off x="6427470" y="480441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46553D-4B8D-4401-8BE2-9AC65FC02576}"/>
              </a:ext>
            </a:extLst>
          </p:cNvPr>
          <p:cNvSpPr/>
          <p:nvPr/>
        </p:nvSpPr>
        <p:spPr>
          <a:xfrm>
            <a:off x="6431280" y="5219700"/>
            <a:ext cx="936000" cy="268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3930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Practice Problem #1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040" y="1748040"/>
            <a:ext cx="7924800" cy="8382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dirty="0" err="1">
                <a:ea typeface="宋体" panose="02010600030101010101" pitchFamily="2" charset="-122"/>
              </a:rPr>
              <a:t>Nonintuitive</a:t>
            </a:r>
            <a:r>
              <a:rPr kumimoji="1" lang="en-US" altLang="zh-CN" dirty="0">
                <a:ea typeface="宋体" panose="02010600030101010101" pitchFamily="2" charset="-122"/>
              </a:rPr>
              <a:t> Features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55040" y="2344695"/>
            <a:ext cx="7413259" cy="320087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/* WARNING: This is buggy code */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float </a:t>
            </a:r>
            <a:r>
              <a:rPr lang="en-US" altLang="zh-CN" dirty="0" err="1">
                <a:latin typeface="Consolas" panose="020B0609020204030204" pitchFamily="49" charset="0"/>
              </a:rPr>
              <a:t>sum_elements</a:t>
            </a:r>
            <a:r>
              <a:rPr lang="en-US" altLang="zh-CN" dirty="0">
                <a:latin typeface="Consolas" panose="020B0609020204030204" pitchFamily="49" charset="0"/>
              </a:rPr>
              <a:t>(float a[], unsigned length) {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float result = 0;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for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length-1;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  result +=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return result;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5305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Practice Problem #2</a:t>
            </a:r>
            <a:endParaRPr lang="zh-CN" altLang="en-US" sz="4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2960" y="1618004"/>
            <a:ext cx="7543800" cy="39087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/*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unsigned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/* Prototype library function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char *s);</a:t>
            </a:r>
          </a:p>
          <a:p>
            <a:pPr>
              <a:spcBef>
                <a:spcPts val="600"/>
              </a:spcBef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/* Determine whether string s is longer than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stirng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t */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 /* WARNING: This function is buggy */ 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strlonger</a:t>
            </a:r>
            <a:r>
              <a:rPr lang="en-US" altLang="zh-CN" dirty="0">
                <a:latin typeface="Consolas" panose="020B0609020204030204" pitchFamily="49" charset="0"/>
              </a:rPr>
              <a:t>(char *s, char *t) {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(s) –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(t) &gt; 0;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8086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-234391"/>
            <a:ext cx="753727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Practice Problem #3</a:t>
            </a:r>
            <a:br>
              <a:rPr lang="en-US" altLang="zh-CN" sz="4000" dirty="0"/>
            </a:br>
            <a:r>
              <a:rPr lang="en-US" altLang="zh-CN" sz="2800" dirty="0"/>
              <a:t>Security vulnerability</a:t>
            </a:r>
            <a:r>
              <a:rPr lang="zh-CN" altLang="en-US" sz="2800" dirty="0"/>
              <a:t>（脆弱性）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4356" t="24579" b="2401"/>
          <a:stretch/>
        </p:blipFill>
        <p:spPr>
          <a:xfrm>
            <a:off x="636354" y="1531090"/>
            <a:ext cx="7910480" cy="398948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437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/>
              <a:t>Conversions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Signed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v.s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. unsigned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</a:rPr>
              <a:t>Extension and Truncation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59249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1"/>
            <a:ext cx="74676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Expanding the Bit Representation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058" y="1524001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Unsigned: Zero extension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Add leading 0s to the representation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Signed: Sign extension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[x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w-1</a:t>
            </a:r>
            <a:r>
              <a:rPr kumimoji="1" lang="en-US" altLang="zh-CN" dirty="0">
                <a:ea typeface="宋体" panose="02010600030101010101" pitchFamily="2" charset="-122"/>
              </a:rPr>
              <a:t>,x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w-2</a:t>
            </a:r>
            <a:r>
              <a:rPr kumimoji="1" lang="en-US" altLang="zh-CN" dirty="0">
                <a:ea typeface="宋体" panose="02010600030101010101" pitchFamily="2" charset="-122"/>
              </a:rPr>
              <a:t>,x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w-3</a:t>
            </a:r>
            <a:r>
              <a:rPr kumimoji="1" lang="en-US" altLang="zh-CN" dirty="0"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dirty="0"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0</a:t>
            </a:r>
            <a:r>
              <a:rPr kumimoji="1" lang="en-US" altLang="zh-CN" dirty="0">
                <a:ea typeface="宋体" panose="02010600030101010101" pitchFamily="2" charset="-122"/>
              </a:rPr>
              <a:t>]</a:t>
            </a:r>
          </a:p>
        </p:txBody>
      </p:sp>
      <p:grpSp>
        <p:nvGrpSpPr>
          <p:cNvPr id="27653" name="Group 69"/>
          <p:cNvGrpSpPr>
            <a:grpSpLocks/>
          </p:cNvGrpSpPr>
          <p:nvPr/>
        </p:nvGrpSpPr>
        <p:grpSpPr bwMode="auto">
          <a:xfrm>
            <a:off x="105410" y="3341288"/>
            <a:ext cx="4946650" cy="2052638"/>
            <a:chOff x="244" y="2304"/>
            <a:chExt cx="3116" cy="1293"/>
          </a:xfrm>
        </p:grpSpPr>
        <p:grpSp>
          <p:nvGrpSpPr>
            <p:cNvPr id="27683" name="Group 5"/>
            <p:cNvGrpSpPr>
              <a:grpSpLocks/>
            </p:cNvGrpSpPr>
            <p:nvPr/>
          </p:nvGrpSpPr>
          <p:grpSpPr bwMode="auto"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27711" name="Rectangle 6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2" name="Rectangle 7"/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3" name="Rectangle 8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4" name="Rectangle 9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5" name="Rectangle 10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6" name="Rectangle 11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17" name="Rectangle 12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27684" name="Rectangle 13"/>
            <p:cNvSpPr>
              <a:spLocks noChangeArrowheads="1"/>
            </p:cNvSpPr>
            <p:nvPr/>
          </p:nvSpPr>
          <p:spPr bwMode="auto">
            <a:xfrm>
              <a:off x="1384" y="2304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latin typeface="Times" panose="02020603050405020304" pitchFamily="18" charset="0"/>
                </a:rPr>
                <a:t>X</a:t>
              </a:r>
              <a:r>
                <a:rPr lang="en-US" altLang="zh-CN" sz="1800" b="0" dirty="0">
                  <a:latin typeface="Times" panose="02020603050405020304" pitchFamily="18" charset="0"/>
                </a:rPr>
                <a:t> </a:t>
              </a:r>
              <a:endParaRPr lang="en-US" altLang="zh-CN" sz="1800" b="0" dirty="0">
                <a:latin typeface="Symbol" panose="05050102010706020507" pitchFamily="18" charset="2"/>
              </a:endParaRPr>
            </a:p>
          </p:txBody>
        </p:sp>
        <p:sp>
          <p:nvSpPr>
            <p:cNvPr id="27685" name="Rectangle 14"/>
            <p:cNvSpPr>
              <a:spLocks noChangeArrowheads="1"/>
            </p:cNvSpPr>
            <p:nvPr/>
          </p:nvSpPr>
          <p:spPr bwMode="auto">
            <a:xfrm>
              <a:off x="244" y="336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latin typeface="Times" panose="02020603050405020304" pitchFamily="18" charset="0"/>
                </a:rPr>
                <a:t>X</a:t>
              </a:r>
              <a:r>
                <a:rPr lang="en-US" altLang="zh-CN" sz="1800" b="0" dirty="0">
                  <a:latin typeface="Times" panose="02020603050405020304" pitchFamily="18" charset="0"/>
                </a:rPr>
                <a:t> </a:t>
              </a:r>
              <a:r>
                <a:rPr lang="en-US" altLang="zh-CN" sz="1800" b="0" dirty="0">
                  <a:latin typeface="Symbol" panose="05050102010706020507" pitchFamily="18" charset="2"/>
                </a:rPr>
                <a:t></a:t>
              </a:r>
            </a:p>
          </p:txBody>
        </p:sp>
        <p:sp>
          <p:nvSpPr>
            <p:cNvPr id="27686" name="Line 15"/>
            <p:cNvSpPr>
              <a:spLocks noChangeShapeType="1"/>
            </p:cNvSpPr>
            <p:nvPr/>
          </p:nvSpPr>
          <p:spPr bwMode="auto">
            <a:xfrm>
              <a:off x="172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16"/>
            <p:cNvSpPr>
              <a:spLocks noChangeShapeType="1"/>
            </p:cNvSpPr>
            <p:nvPr/>
          </p:nvSpPr>
          <p:spPr bwMode="auto">
            <a:xfrm flipH="1">
              <a:off x="1584" y="254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88" name="Group 17"/>
            <p:cNvGrpSpPr>
              <a:grpSpLocks/>
            </p:cNvGrpSpPr>
            <p:nvPr/>
          </p:nvGrpSpPr>
          <p:grpSpPr bwMode="auto"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27698" name="Rectangle 18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  <p:sp>
            <p:nvSpPr>
              <p:cNvPr id="27699" name="Rectangle 19"/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0" name="Rectangle 20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1" name="Rectangle 21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2" name="Rectangle 22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grpSp>
            <p:nvGrpSpPr>
              <p:cNvPr id="27703" name="Group 23"/>
              <p:cNvGrpSpPr>
                <a:grpSpLocks/>
              </p:cNvGrpSpPr>
              <p:nvPr/>
            </p:nvGrpSpPr>
            <p:grpSpPr bwMode="auto"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27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0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08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09" name="Rectangle 29"/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771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0">
                      <a:latin typeface="Courier New" panose="02070309020205020404" pitchFamily="49" charset="0"/>
                    </a:rPr>
                    <a:t>• • •</a:t>
                  </a:r>
                </a:p>
              </p:txBody>
            </p:sp>
          </p:grpSp>
        </p:grpSp>
        <p:sp>
          <p:nvSpPr>
            <p:cNvPr id="27689" name="Line 31"/>
            <p:cNvSpPr>
              <a:spLocks noChangeShapeType="1"/>
            </p:cNvSpPr>
            <p:nvPr/>
          </p:nvSpPr>
          <p:spPr bwMode="auto">
            <a:xfrm flipH="1">
              <a:off x="1440" y="2544"/>
              <a:ext cx="28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32"/>
            <p:cNvSpPr>
              <a:spLocks noChangeShapeType="1"/>
            </p:cNvSpPr>
            <p:nvPr/>
          </p:nvSpPr>
          <p:spPr bwMode="auto">
            <a:xfrm flipH="1">
              <a:off x="768" y="2544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33"/>
            <p:cNvSpPr>
              <a:spLocks noChangeShapeType="1"/>
            </p:cNvSpPr>
            <p:nvPr/>
          </p:nvSpPr>
          <p:spPr bwMode="auto">
            <a:xfrm flipH="1">
              <a:off x="624" y="2544"/>
              <a:ext cx="110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34"/>
            <p:cNvSpPr>
              <a:spLocks noChangeShapeType="1"/>
            </p:cNvSpPr>
            <p:nvPr/>
          </p:nvSpPr>
          <p:spPr bwMode="auto">
            <a:xfrm>
              <a:off x="187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36"/>
            <p:cNvSpPr>
              <a:spLocks noChangeShapeType="1"/>
            </p:cNvSpPr>
            <p:nvPr/>
          </p:nvSpPr>
          <p:spPr bwMode="auto">
            <a:xfrm>
              <a:off x="3024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38"/>
            <p:cNvSpPr>
              <a:spLocks noChangeShapeType="1"/>
            </p:cNvSpPr>
            <p:nvPr/>
          </p:nvSpPr>
          <p:spPr bwMode="auto">
            <a:xfrm>
              <a:off x="331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Rectangle 39"/>
            <p:cNvSpPr>
              <a:spLocks noChangeArrowheads="1"/>
            </p:cNvSpPr>
            <p:nvPr/>
          </p:nvSpPr>
          <p:spPr bwMode="auto">
            <a:xfrm>
              <a:off x="1056" y="3072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b="0">
                  <a:latin typeface="Courier New" panose="02070309020205020404" pitchFamily="49" charset="0"/>
                </a:rPr>
                <a:t>• • •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83AE60B-A64F-404B-B8A1-1BA9E2277B2A}"/>
              </a:ext>
            </a:extLst>
          </p:cNvPr>
          <p:cNvSpPr txBox="1"/>
          <p:nvPr/>
        </p:nvSpPr>
        <p:spPr>
          <a:xfrm>
            <a:off x="556260" y="5705065"/>
            <a:ext cx="666257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基本原则：位扩展后的值保持不变。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31950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</a:t>
            </a:r>
          </a:p>
          <a:p>
            <a:pPr lvl="1"/>
            <a:r>
              <a:rPr lang="en-US" altLang="zh-CN" dirty="0"/>
              <a:t>Unsigned and Two’s complement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Conversions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761569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16926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Sign Extension Example</a:t>
            </a:r>
          </a:p>
        </p:txBody>
      </p:sp>
      <p:grpSp>
        <p:nvGrpSpPr>
          <p:cNvPr id="28677" name="Group 108"/>
          <p:cNvGrpSpPr>
            <a:grpSpLocks/>
          </p:cNvGrpSpPr>
          <p:nvPr/>
        </p:nvGrpSpPr>
        <p:grpSpPr bwMode="auto">
          <a:xfrm>
            <a:off x="391884" y="3894138"/>
            <a:ext cx="8431213" cy="1439862"/>
            <a:chOff x="192" y="1968"/>
            <a:chExt cx="5311" cy="907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719" y="1984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Decimal</a:t>
              </a:r>
              <a:endParaRPr kumimoji="1" lang="en-US" altLang="zh-CN" sz="2400" b="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679" y="1984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Hex</a:t>
              </a:r>
              <a:endParaRPr kumimoji="1" lang="en-US" altLang="zh-CN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710" y="1984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Binary</a:t>
              </a:r>
              <a:endParaRPr kumimoji="1" lang="en-US" altLang="zh-CN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192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92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204" y="1968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667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679" y="1968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1280" y="196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1291" y="1968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2323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335" y="1968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5491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5491" y="196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192" y="1980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667" y="1980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280" y="1980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323" y="1980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5491" y="1980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241" y="2169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kumimoji="1" lang="en-US" altLang="zh-CN" sz="24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842" y="2162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12345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1854" y="2169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30 39</a:t>
              </a:r>
              <a:endParaRPr kumimoji="1" lang="en-US" altLang="zh-CN" sz="2400" b="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985" y="2169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00110000 00111001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192" y="2146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204" y="2146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667" y="2146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679" y="2146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1280" y="2146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1291" y="2146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323" y="2146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335" y="2146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491" y="2146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92" y="215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667" y="215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280" y="2158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2323" y="215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491" y="215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241" y="2346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ix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842" y="2340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12345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1335" y="2346"/>
              <a:ext cx="9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00 00 30</a:t>
              </a:r>
              <a:r>
                <a:rPr kumimoji="1" lang="en-US" altLang="zh-CN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 39</a:t>
              </a:r>
              <a:endParaRPr kumimoji="1" lang="en-US" altLang="zh-CN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2430" y="2346"/>
              <a:ext cx="30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00000000 00000000 00110000 00111001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192" y="2323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204" y="2323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667" y="2323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679" y="2323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1280" y="2323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1291" y="2323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2323" y="2323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>
              <a:off x="2335" y="2323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5491" y="2323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192" y="2336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667" y="2336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1280" y="2336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2323" y="2336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5491" y="2336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241" y="2524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794" y="2517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-12345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1854" y="2524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CF C7</a:t>
              </a:r>
              <a:endParaRPr kumimoji="1" lang="en-US" altLang="zh-CN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36" name="Rectangle 64"/>
            <p:cNvSpPr>
              <a:spLocks noChangeArrowheads="1"/>
            </p:cNvSpPr>
            <p:nvPr/>
          </p:nvSpPr>
          <p:spPr bwMode="auto">
            <a:xfrm>
              <a:off x="3985" y="2524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11001111 11000111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192" y="250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204" y="2501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39" name="Rectangle 67"/>
            <p:cNvSpPr>
              <a:spLocks noChangeArrowheads="1"/>
            </p:cNvSpPr>
            <p:nvPr/>
          </p:nvSpPr>
          <p:spPr bwMode="auto">
            <a:xfrm>
              <a:off x="667" y="250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0" name="Rectangle 68"/>
            <p:cNvSpPr>
              <a:spLocks noChangeArrowheads="1"/>
            </p:cNvSpPr>
            <p:nvPr/>
          </p:nvSpPr>
          <p:spPr bwMode="auto">
            <a:xfrm>
              <a:off x="679" y="2501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1" name="Rectangle 69"/>
            <p:cNvSpPr>
              <a:spLocks noChangeArrowheads="1"/>
            </p:cNvSpPr>
            <p:nvPr/>
          </p:nvSpPr>
          <p:spPr bwMode="auto">
            <a:xfrm>
              <a:off x="1280" y="250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2" name="Rectangle 70"/>
            <p:cNvSpPr>
              <a:spLocks noChangeArrowheads="1"/>
            </p:cNvSpPr>
            <p:nvPr/>
          </p:nvSpPr>
          <p:spPr bwMode="auto">
            <a:xfrm>
              <a:off x="1291" y="2501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3" name="Rectangle 71"/>
            <p:cNvSpPr>
              <a:spLocks noChangeArrowheads="1"/>
            </p:cNvSpPr>
            <p:nvPr/>
          </p:nvSpPr>
          <p:spPr bwMode="auto">
            <a:xfrm>
              <a:off x="2323" y="250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4" name="Rectangle 72"/>
            <p:cNvSpPr>
              <a:spLocks noChangeArrowheads="1"/>
            </p:cNvSpPr>
            <p:nvPr/>
          </p:nvSpPr>
          <p:spPr bwMode="auto">
            <a:xfrm>
              <a:off x="2335" y="2501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5" name="Rectangle 73"/>
            <p:cNvSpPr>
              <a:spLocks noChangeArrowheads="1"/>
            </p:cNvSpPr>
            <p:nvPr/>
          </p:nvSpPr>
          <p:spPr bwMode="auto">
            <a:xfrm>
              <a:off x="5491" y="250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192" y="2513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7" name="Rectangle 75"/>
            <p:cNvSpPr>
              <a:spLocks noChangeArrowheads="1"/>
            </p:cNvSpPr>
            <p:nvPr/>
          </p:nvSpPr>
          <p:spPr bwMode="auto">
            <a:xfrm>
              <a:off x="667" y="2513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8" name="Rectangle 76"/>
            <p:cNvSpPr>
              <a:spLocks noChangeArrowheads="1"/>
            </p:cNvSpPr>
            <p:nvPr/>
          </p:nvSpPr>
          <p:spPr bwMode="auto">
            <a:xfrm>
              <a:off x="1280" y="2513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49" name="Rectangle 77"/>
            <p:cNvSpPr>
              <a:spLocks noChangeArrowheads="1"/>
            </p:cNvSpPr>
            <p:nvPr/>
          </p:nvSpPr>
          <p:spPr bwMode="auto">
            <a:xfrm>
              <a:off x="2323" y="2513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0" name="Rectangle 78"/>
            <p:cNvSpPr>
              <a:spLocks noChangeArrowheads="1"/>
            </p:cNvSpPr>
            <p:nvPr/>
          </p:nvSpPr>
          <p:spPr bwMode="auto">
            <a:xfrm>
              <a:off x="5491" y="2513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1" name="Rectangle 79"/>
            <p:cNvSpPr>
              <a:spLocks noChangeArrowheads="1"/>
            </p:cNvSpPr>
            <p:nvPr/>
          </p:nvSpPr>
          <p:spPr bwMode="auto">
            <a:xfrm>
              <a:off x="241" y="2702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iy</a:t>
              </a:r>
              <a:endParaRPr kumimoji="1" lang="en-US" altLang="zh-CN" sz="24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8752" name="Rectangle 80"/>
            <p:cNvSpPr>
              <a:spLocks noChangeArrowheads="1"/>
            </p:cNvSpPr>
            <p:nvPr/>
          </p:nvSpPr>
          <p:spPr bwMode="auto">
            <a:xfrm>
              <a:off x="794" y="2695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-12345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53" name="Rectangle 81"/>
            <p:cNvSpPr>
              <a:spLocks noChangeArrowheads="1"/>
            </p:cNvSpPr>
            <p:nvPr/>
          </p:nvSpPr>
          <p:spPr bwMode="auto">
            <a:xfrm>
              <a:off x="1335" y="2702"/>
              <a:ext cx="9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FF FF CF C7</a:t>
              </a:r>
              <a:endParaRPr kumimoji="1" lang="en-US" altLang="zh-CN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54" name="Rectangle 82"/>
            <p:cNvSpPr>
              <a:spLocks noChangeArrowheads="1"/>
            </p:cNvSpPr>
            <p:nvPr/>
          </p:nvSpPr>
          <p:spPr bwMode="auto">
            <a:xfrm>
              <a:off x="2430" y="2702"/>
              <a:ext cx="30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b="0">
                  <a:solidFill>
                    <a:srgbClr val="000000"/>
                  </a:solidFill>
                  <a:latin typeface="Courier New" panose="02070309020205020404" pitchFamily="49" charset="0"/>
                </a:rPr>
                <a:t>11111111 11111111 11001111 11000111</a:t>
              </a:r>
              <a:endParaRPr kumimoji="1" lang="zh-CN" altLang="en-US" sz="24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/>
          </p:nvSpPr>
          <p:spPr bwMode="auto">
            <a:xfrm>
              <a:off x="192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/>
          </p:nvSpPr>
          <p:spPr bwMode="auto">
            <a:xfrm>
              <a:off x="204" y="2679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/>
          </p:nvSpPr>
          <p:spPr bwMode="auto">
            <a:xfrm>
              <a:off x="667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8" name="Rectangle 86"/>
            <p:cNvSpPr>
              <a:spLocks noChangeArrowheads="1"/>
            </p:cNvSpPr>
            <p:nvPr/>
          </p:nvSpPr>
          <p:spPr bwMode="auto">
            <a:xfrm>
              <a:off x="679" y="2679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59" name="Rectangle 87"/>
            <p:cNvSpPr>
              <a:spLocks noChangeArrowheads="1"/>
            </p:cNvSpPr>
            <p:nvPr/>
          </p:nvSpPr>
          <p:spPr bwMode="auto">
            <a:xfrm>
              <a:off x="1280" y="267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/>
          </p:nvSpPr>
          <p:spPr bwMode="auto">
            <a:xfrm>
              <a:off x="1291" y="2679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/>
          </p:nvSpPr>
          <p:spPr bwMode="auto">
            <a:xfrm>
              <a:off x="2323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/>
          </p:nvSpPr>
          <p:spPr bwMode="auto">
            <a:xfrm>
              <a:off x="2335" y="2679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3" name="Rectangle 91"/>
            <p:cNvSpPr>
              <a:spLocks noChangeArrowheads="1"/>
            </p:cNvSpPr>
            <p:nvPr/>
          </p:nvSpPr>
          <p:spPr bwMode="auto">
            <a:xfrm>
              <a:off x="5491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4" name="Rectangle 92"/>
            <p:cNvSpPr>
              <a:spLocks noChangeArrowheads="1"/>
            </p:cNvSpPr>
            <p:nvPr/>
          </p:nvSpPr>
          <p:spPr bwMode="auto">
            <a:xfrm>
              <a:off x="192" y="2691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/>
          </p:nvSpPr>
          <p:spPr bwMode="auto">
            <a:xfrm>
              <a:off x="192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/>
          </p:nvSpPr>
          <p:spPr bwMode="auto">
            <a:xfrm>
              <a:off x="192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/>
          </p:nvSpPr>
          <p:spPr bwMode="auto">
            <a:xfrm>
              <a:off x="204" y="2855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8" name="Rectangle 96"/>
            <p:cNvSpPr>
              <a:spLocks noChangeArrowheads="1"/>
            </p:cNvSpPr>
            <p:nvPr/>
          </p:nvSpPr>
          <p:spPr bwMode="auto">
            <a:xfrm>
              <a:off x="667" y="2691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69" name="Rectangle 97"/>
            <p:cNvSpPr>
              <a:spLocks noChangeArrowheads="1"/>
            </p:cNvSpPr>
            <p:nvPr/>
          </p:nvSpPr>
          <p:spPr bwMode="auto">
            <a:xfrm>
              <a:off x="667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/>
          </p:nvSpPr>
          <p:spPr bwMode="auto">
            <a:xfrm>
              <a:off x="679" y="2855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1280" y="2691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/>
          </p:nvSpPr>
          <p:spPr bwMode="auto">
            <a:xfrm>
              <a:off x="1280" y="28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3" name="Rectangle 101"/>
            <p:cNvSpPr>
              <a:spLocks noChangeArrowheads="1"/>
            </p:cNvSpPr>
            <p:nvPr/>
          </p:nvSpPr>
          <p:spPr bwMode="auto">
            <a:xfrm>
              <a:off x="1291" y="2855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4" name="Rectangle 102"/>
            <p:cNvSpPr>
              <a:spLocks noChangeArrowheads="1"/>
            </p:cNvSpPr>
            <p:nvPr/>
          </p:nvSpPr>
          <p:spPr bwMode="auto">
            <a:xfrm>
              <a:off x="2323" y="2691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/>
          </p:nvSpPr>
          <p:spPr bwMode="auto">
            <a:xfrm>
              <a:off x="2323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/>
          </p:nvSpPr>
          <p:spPr bwMode="auto">
            <a:xfrm>
              <a:off x="2335" y="2855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/>
          </p:nvSpPr>
          <p:spPr bwMode="auto">
            <a:xfrm>
              <a:off x="5491" y="2691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8" name="Rectangle 106"/>
            <p:cNvSpPr>
              <a:spLocks noChangeArrowheads="1"/>
            </p:cNvSpPr>
            <p:nvPr/>
          </p:nvSpPr>
          <p:spPr bwMode="auto">
            <a:xfrm>
              <a:off x="5491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79" name="Rectangle 107"/>
            <p:cNvSpPr>
              <a:spLocks noChangeArrowheads="1"/>
            </p:cNvSpPr>
            <p:nvPr/>
          </p:nvSpPr>
          <p:spPr bwMode="auto">
            <a:xfrm>
              <a:off x="5491" y="28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1228497" y="2139409"/>
            <a:ext cx="6858000" cy="1200329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  short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 =  12345;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  ix = 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 x;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short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 = -12345;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iy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 y;</a:t>
            </a:r>
          </a:p>
        </p:txBody>
      </p:sp>
    </p:spTree>
    <p:extLst>
      <p:ext uri="{BB962C8B-B14F-4D97-AF65-F5344CB8AC3E}">
        <p14:creationId xmlns:p14="http://schemas.microsoft.com/office/powerpoint/2010/main" val="161562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1200"/>
            <a:ext cx="7518991" cy="9144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Truncating Numbers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9701" name="Group 118"/>
          <p:cNvGrpSpPr>
            <a:grpSpLocks/>
          </p:cNvGrpSpPr>
          <p:nvPr/>
        </p:nvGrpSpPr>
        <p:grpSpPr bwMode="auto">
          <a:xfrm>
            <a:off x="298267" y="3040749"/>
            <a:ext cx="8515350" cy="3252788"/>
            <a:chOff x="48" y="1680"/>
            <a:chExt cx="5364" cy="2049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628" y="1696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Decimal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588" y="1696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Hex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3619" y="1696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Binary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01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101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113" y="1680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576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588" y="1680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0" name="Rectangle 13"/>
            <p:cNvSpPr>
              <a:spLocks noChangeArrowheads="1"/>
            </p:cNvSpPr>
            <p:nvPr/>
          </p:nvSpPr>
          <p:spPr bwMode="auto">
            <a:xfrm>
              <a:off x="1189" y="168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1200" y="1680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2" name="Rectangle 15"/>
            <p:cNvSpPr>
              <a:spLocks noChangeArrowheads="1"/>
            </p:cNvSpPr>
            <p:nvPr/>
          </p:nvSpPr>
          <p:spPr bwMode="auto">
            <a:xfrm>
              <a:off x="2232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2244" y="1680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5400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5400" y="168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101" y="1692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576" y="1692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1189" y="1692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9" name="Rectangle 22"/>
            <p:cNvSpPr>
              <a:spLocks noChangeArrowheads="1"/>
            </p:cNvSpPr>
            <p:nvPr/>
          </p:nvSpPr>
          <p:spPr bwMode="auto">
            <a:xfrm>
              <a:off x="2232" y="1692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5400" y="1692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1" name="Rectangle 24"/>
            <p:cNvSpPr>
              <a:spLocks noChangeArrowheads="1"/>
            </p:cNvSpPr>
            <p:nvPr/>
          </p:nvSpPr>
          <p:spPr bwMode="auto">
            <a:xfrm>
              <a:off x="150" y="1881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22" name="Rectangle 25"/>
            <p:cNvSpPr>
              <a:spLocks noChangeArrowheads="1"/>
            </p:cNvSpPr>
            <p:nvPr/>
          </p:nvSpPr>
          <p:spPr bwMode="auto">
            <a:xfrm>
              <a:off x="751" y="1874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53191</a:t>
              </a:r>
              <a:endParaRPr kumimoji="1" lang="zh-CN" altLang="en-US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23" name="Rectangle 26"/>
            <p:cNvSpPr>
              <a:spLocks noChangeArrowheads="1"/>
            </p:cNvSpPr>
            <p:nvPr/>
          </p:nvSpPr>
          <p:spPr bwMode="auto">
            <a:xfrm>
              <a:off x="1248" y="1881"/>
              <a:ext cx="10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00 00 CF C7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24" name="Rectangle 27"/>
            <p:cNvSpPr>
              <a:spLocks noChangeArrowheads="1"/>
            </p:cNvSpPr>
            <p:nvPr/>
          </p:nvSpPr>
          <p:spPr bwMode="auto">
            <a:xfrm>
              <a:off x="2387" y="1872"/>
              <a:ext cx="30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00000000 00000000 11001111 11000111</a:t>
              </a:r>
            </a:p>
          </p:txBody>
        </p:sp>
        <p:sp>
          <p:nvSpPr>
            <p:cNvPr id="29725" name="Rectangle 28"/>
            <p:cNvSpPr>
              <a:spLocks noChangeArrowheads="1"/>
            </p:cNvSpPr>
            <p:nvPr/>
          </p:nvSpPr>
          <p:spPr bwMode="auto">
            <a:xfrm>
              <a:off x="101" y="185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113" y="1858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576" y="185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588" y="1858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1189" y="1858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1200" y="1858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2232" y="185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2244" y="1858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5400" y="1858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4" name="Rectangle 37"/>
            <p:cNvSpPr>
              <a:spLocks noChangeArrowheads="1"/>
            </p:cNvSpPr>
            <p:nvPr/>
          </p:nvSpPr>
          <p:spPr bwMode="auto">
            <a:xfrm>
              <a:off x="101" y="187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5" name="Rectangle 38"/>
            <p:cNvSpPr>
              <a:spLocks noChangeArrowheads="1"/>
            </p:cNvSpPr>
            <p:nvPr/>
          </p:nvSpPr>
          <p:spPr bwMode="auto">
            <a:xfrm>
              <a:off x="576" y="187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6" name="Rectangle 39"/>
            <p:cNvSpPr>
              <a:spLocks noChangeArrowheads="1"/>
            </p:cNvSpPr>
            <p:nvPr/>
          </p:nvSpPr>
          <p:spPr bwMode="auto">
            <a:xfrm>
              <a:off x="1189" y="187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7" name="Rectangle 40"/>
            <p:cNvSpPr>
              <a:spLocks noChangeArrowheads="1"/>
            </p:cNvSpPr>
            <p:nvPr/>
          </p:nvSpPr>
          <p:spPr bwMode="auto">
            <a:xfrm>
              <a:off x="2232" y="187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8" name="Rectangle 41"/>
            <p:cNvSpPr>
              <a:spLocks noChangeArrowheads="1"/>
            </p:cNvSpPr>
            <p:nvPr/>
          </p:nvSpPr>
          <p:spPr bwMode="auto">
            <a:xfrm>
              <a:off x="5400" y="187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9" name="Rectangle 42"/>
            <p:cNvSpPr>
              <a:spLocks noChangeArrowheads="1"/>
            </p:cNvSpPr>
            <p:nvPr/>
          </p:nvSpPr>
          <p:spPr bwMode="auto">
            <a:xfrm>
              <a:off x="150" y="2058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sx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40" name="Rectangle 43"/>
            <p:cNvSpPr>
              <a:spLocks noChangeArrowheads="1"/>
            </p:cNvSpPr>
            <p:nvPr/>
          </p:nvSpPr>
          <p:spPr bwMode="auto">
            <a:xfrm>
              <a:off x="702" y="2052"/>
              <a:ext cx="4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-12345</a:t>
              </a:r>
              <a:endParaRPr kumimoji="1" lang="zh-CN" altLang="en-US" sz="24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41" name="Rectangle 44"/>
            <p:cNvSpPr>
              <a:spLocks noChangeArrowheads="1"/>
            </p:cNvSpPr>
            <p:nvPr/>
          </p:nvSpPr>
          <p:spPr bwMode="auto">
            <a:xfrm>
              <a:off x="1244" y="2058"/>
              <a:ext cx="9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      </a:t>
              </a:r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CF C7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42" name="Rectangle 45"/>
            <p:cNvSpPr>
              <a:spLocks noChangeArrowheads="1"/>
            </p:cNvSpPr>
            <p:nvPr/>
          </p:nvSpPr>
          <p:spPr bwMode="auto">
            <a:xfrm>
              <a:off x="3933" y="2049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11001111 11000111</a:t>
              </a:r>
            </a:p>
          </p:txBody>
        </p:sp>
        <p:sp>
          <p:nvSpPr>
            <p:cNvPr id="29743" name="Rectangle 46"/>
            <p:cNvSpPr>
              <a:spLocks noChangeArrowheads="1"/>
            </p:cNvSpPr>
            <p:nvPr/>
          </p:nvSpPr>
          <p:spPr bwMode="auto">
            <a:xfrm>
              <a:off x="101" y="2035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4" name="Rectangle 47"/>
            <p:cNvSpPr>
              <a:spLocks noChangeArrowheads="1"/>
            </p:cNvSpPr>
            <p:nvPr/>
          </p:nvSpPr>
          <p:spPr bwMode="auto">
            <a:xfrm>
              <a:off x="113" y="2035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5" name="Rectangle 48"/>
            <p:cNvSpPr>
              <a:spLocks noChangeArrowheads="1"/>
            </p:cNvSpPr>
            <p:nvPr/>
          </p:nvSpPr>
          <p:spPr bwMode="auto">
            <a:xfrm>
              <a:off x="576" y="2035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6" name="Rectangle 49"/>
            <p:cNvSpPr>
              <a:spLocks noChangeArrowheads="1"/>
            </p:cNvSpPr>
            <p:nvPr/>
          </p:nvSpPr>
          <p:spPr bwMode="auto">
            <a:xfrm>
              <a:off x="588" y="2035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7" name="Rectangle 50"/>
            <p:cNvSpPr>
              <a:spLocks noChangeArrowheads="1"/>
            </p:cNvSpPr>
            <p:nvPr/>
          </p:nvSpPr>
          <p:spPr bwMode="auto">
            <a:xfrm>
              <a:off x="1189" y="2035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8" name="Rectangle 51"/>
            <p:cNvSpPr>
              <a:spLocks noChangeArrowheads="1"/>
            </p:cNvSpPr>
            <p:nvPr/>
          </p:nvSpPr>
          <p:spPr bwMode="auto">
            <a:xfrm>
              <a:off x="1200" y="2035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9" name="Rectangle 52"/>
            <p:cNvSpPr>
              <a:spLocks noChangeArrowheads="1"/>
            </p:cNvSpPr>
            <p:nvPr/>
          </p:nvSpPr>
          <p:spPr bwMode="auto">
            <a:xfrm>
              <a:off x="2232" y="2035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0" name="Rectangle 53"/>
            <p:cNvSpPr>
              <a:spLocks noChangeArrowheads="1"/>
            </p:cNvSpPr>
            <p:nvPr/>
          </p:nvSpPr>
          <p:spPr bwMode="auto">
            <a:xfrm>
              <a:off x="2244" y="2035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1" name="Rectangle 54"/>
            <p:cNvSpPr>
              <a:spLocks noChangeArrowheads="1"/>
            </p:cNvSpPr>
            <p:nvPr/>
          </p:nvSpPr>
          <p:spPr bwMode="auto">
            <a:xfrm>
              <a:off x="5400" y="2035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2" name="Rectangle 55"/>
            <p:cNvSpPr>
              <a:spLocks noChangeArrowheads="1"/>
            </p:cNvSpPr>
            <p:nvPr/>
          </p:nvSpPr>
          <p:spPr bwMode="auto">
            <a:xfrm>
              <a:off x="101" y="204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3" name="Rectangle 56"/>
            <p:cNvSpPr>
              <a:spLocks noChangeArrowheads="1"/>
            </p:cNvSpPr>
            <p:nvPr/>
          </p:nvSpPr>
          <p:spPr bwMode="auto">
            <a:xfrm>
              <a:off x="576" y="204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4" name="Rectangle 57"/>
            <p:cNvSpPr>
              <a:spLocks noChangeArrowheads="1"/>
            </p:cNvSpPr>
            <p:nvPr/>
          </p:nvSpPr>
          <p:spPr bwMode="auto">
            <a:xfrm>
              <a:off x="1189" y="2048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5" name="Rectangle 58"/>
            <p:cNvSpPr>
              <a:spLocks noChangeArrowheads="1"/>
            </p:cNvSpPr>
            <p:nvPr/>
          </p:nvSpPr>
          <p:spPr bwMode="auto">
            <a:xfrm>
              <a:off x="2232" y="204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6" name="Rectangle 59"/>
            <p:cNvSpPr>
              <a:spLocks noChangeArrowheads="1"/>
            </p:cNvSpPr>
            <p:nvPr/>
          </p:nvSpPr>
          <p:spPr bwMode="auto">
            <a:xfrm>
              <a:off x="5400" y="2048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57" name="Rectangle 60"/>
            <p:cNvSpPr>
              <a:spLocks noChangeArrowheads="1"/>
            </p:cNvSpPr>
            <p:nvPr/>
          </p:nvSpPr>
          <p:spPr bwMode="auto">
            <a:xfrm>
              <a:off x="150" y="2236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58" name="Rectangle 61"/>
            <p:cNvSpPr>
              <a:spLocks noChangeArrowheads="1"/>
            </p:cNvSpPr>
            <p:nvPr/>
          </p:nvSpPr>
          <p:spPr bwMode="auto">
            <a:xfrm>
              <a:off x="703" y="2229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-12345</a:t>
              </a:r>
              <a:endParaRPr kumimoji="1" lang="zh-CN" altLang="en-US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59" name="Rectangle 62"/>
            <p:cNvSpPr>
              <a:spLocks noChangeArrowheads="1"/>
            </p:cNvSpPr>
            <p:nvPr/>
          </p:nvSpPr>
          <p:spPr bwMode="auto">
            <a:xfrm>
              <a:off x="101" y="221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0" name="Rectangle 63"/>
            <p:cNvSpPr>
              <a:spLocks noChangeArrowheads="1"/>
            </p:cNvSpPr>
            <p:nvPr/>
          </p:nvSpPr>
          <p:spPr bwMode="auto">
            <a:xfrm>
              <a:off x="113" y="2213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1" name="Rectangle 64"/>
            <p:cNvSpPr>
              <a:spLocks noChangeArrowheads="1"/>
            </p:cNvSpPr>
            <p:nvPr/>
          </p:nvSpPr>
          <p:spPr bwMode="auto">
            <a:xfrm>
              <a:off x="576" y="221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2" name="Rectangle 65"/>
            <p:cNvSpPr>
              <a:spLocks noChangeArrowheads="1"/>
            </p:cNvSpPr>
            <p:nvPr/>
          </p:nvSpPr>
          <p:spPr bwMode="auto">
            <a:xfrm>
              <a:off x="588" y="2213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3" name="Rectangle 66"/>
            <p:cNvSpPr>
              <a:spLocks noChangeArrowheads="1"/>
            </p:cNvSpPr>
            <p:nvPr/>
          </p:nvSpPr>
          <p:spPr bwMode="auto">
            <a:xfrm>
              <a:off x="1189" y="221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4" name="Rectangle 67"/>
            <p:cNvSpPr>
              <a:spLocks noChangeArrowheads="1"/>
            </p:cNvSpPr>
            <p:nvPr/>
          </p:nvSpPr>
          <p:spPr bwMode="auto">
            <a:xfrm>
              <a:off x="1200" y="2213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5" name="Rectangle 68"/>
            <p:cNvSpPr>
              <a:spLocks noChangeArrowheads="1"/>
            </p:cNvSpPr>
            <p:nvPr/>
          </p:nvSpPr>
          <p:spPr bwMode="auto">
            <a:xfrm>
              <a:off x="2232" y="221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6" name="Rectangle 69"/>
            <p:cNvSpPr>
              <a:spLocks noChangeArrowheads="1"/>
            </p:cNvSpPr>
            <p:nvPr/>
          </p:nvSpPr>
          <p:spPr bwMode="auto">
            <a:xfrm>
              <a:off x="2244" y="2213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7" name="Rectangle 70"/>
            <p:cNvSpPr>
              <a:spLocks noChangeArrowheads="1"/>
            </p:cNvSpPr>
            <p:nvPr/>
          </p:nvSpPr>
          <p:spPr bwMode="auto">
            <a:xfrm>
              <a:off x="5400" y="221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8" name="Rectangle 71"/>
            <p:cNvSpPr>
              <a:spLocks noChangeArrowheads="1"/>
            </p:cNvSpPr>
            <p:nvPr/>
          </p:nvSpPr>
          <p:spPr bwMode="auto">
            <a:xfrm>
              <a:off x="101" y="2225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69" name="Rectangle 72"/>
            <p:cNvSpPr>
              <a:spLocks noChangeArrowheads="1"/>
            </p:cNvSpPr>
            <p:nvPr/>
          </p:nvSpPr>
          <p:spPr bwMode="auto">
            <a:xfrm>
              <a:off x="576" y="2225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0" name="Rectangle 73"/>
            <p:cNvSpPr>
              <a:spLocks noChangeArrowheads="1"/>
            </p:cNvSpPr>
            <p:nvPr/>
          </p:nvSpPr>
          <p:spPr bwMode="auto">
            <a:xfrm>
              <a:off x="1189" y="2225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1" name="Rectangle 74"/>
            <p:cNvSpPr>
              <a:spLocks noChangeArrowheads="1"/>
            </p:cNvSpPr>
            <p:nvPr/>
          </p:nvSpPr>
          <p:spPr bwMode="auto">
            <a:xfrm>
              <a:off x="2232" y="2225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2" name="Rectangle 75"/>
            <p:cNvSpPr>
              <a:spLocks noChangeArrowheads="1"/>
            </p:cNvSpPr>
            <p:nvPr/>
          </p:nvSpPr>
          <p:spPr bwMode="auto">
            <a:xfrm>
              <a:off x="5400" y="2225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3" name="Rectangle 76"/>
            <p:cNvSpPr>
              <a:spLocks noChangeArrowheads="1"/>
            </p:cNvSpPr>
            <p:nvPr/>
          </p:nvSpPr>
          <p:spPr bwMode="auto">
            <a:xfrm>
              <a:off x="1248" y="2208"/>
              <a:ext cx="9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FF FF CF C7</a:t>
              </a:r>
              <a:endParaRPr kumimoji="1" lang="en-US" altLang="zh-CN" sz="24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9774" name="Rectangle 77"/>
            <p:cNvSpPr>
              <a:spLocks noChangeArrowheads="1"/>
            </p:cNvSpPr>
            <p:nvPr/>
          </p:nvSpPr>
          <p:spPr bwMode="auto">
            <a:xfrm>
              <a:off x="2387" y="2222"/>
              <a:ext cx="30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11111111 11111111 11001111 11000111</a:t>
              </a:r>
              <a:endParaRPr kumimoji="1" lang="zh-CN" altLang="en-US" sz="24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75" name="Rectangle 78"/>
            <p:cNvSpPr>
              <a:spLocks noChangeArrowheads="1"/>
            </p:cNvSpPr>
            <p:nvPr/>
          </p:nvSpPr>
          <p:spPr bwMode="auto">
            <a:xfrm>
              <a:off x="101" y="239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6" name="Rectangle 79"/>
            <p:cNvSpPr>
              <a:spLocks noChangeArrowheads="1"/>
            </p:cNvSpPr>
            <p:nvPr/>
          </p:nvSpPr>
          <p:spPr bwMode="auto">
            <a:xfrm>
              <a:off x="113" y="2391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7" name="Rectangle 80"/>
            <p:cNvSpPr>
              <a:spLocks noChangeArrowheads="1"/>
            </p:cNvSpPr>
            <p:nvPr/>
          </p:nvSpPr>
          <p:spPr bwMode="auto">
            <a:xfrm>
              <a:off x="576" y="239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8" name="Rectangle 81"/>
            <p:cNvSpPr>
              <a:spLocks noChangeArrowheads="1"/>
            </p:cNvSpPr>
            <p:nvPr/>
          </p:nvSpPr>
          <p:spPr bwMode="auto">
            <a:xfrm>
              <a:off x="588" y="2391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79" name="Rectangle 82"/>
            <p:cNvSpPr>
              <a:spLocks noChangeArrowheads="1"/>
            </p:cNvSpPr>
            <p:nvPr/>
          </p:nvSpPr>
          <p:spPr bwMode="auto">
            <a:xfrm>
              <a:off x="1189" y="239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80" name="Rectangle 83"/>
            <p:cNvSpPr>
              <a:spLocks noChangeArrowheads="1"/>
            </p:cNvSpPr>
            <p:nvPr/>
          </p:nvSpPr>
          <p:spPr bwMode="auto">
            <a:xfrm>
              <a:off x="1200" y="2391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81" name="Rectangle 84"/>
            <p:cNvSpPr>
              <a:spLocks noChangeArrowheads="1"/>
            </p:cNvSpPr>
            <p:nvPr/>
          </p:nvSpPr>
          <p:spPr bwMode="auto">
            <a:xfrm>
              <a:off x="2232" y="239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82" name="Rectangle 85"/>
            <p:cNvSpPr>
              <a:spLocks noChangeArrowheads="1"/>
            </p:cNvSpPr>
            <p:nvPr/>
          </p:nvSpPr>
          <p:spPr bwMode="auto">
            <a:xfrm>
              <a:off x="2244" y="2391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83" name="Rectangle 86"/>
            <p:cNvSpPr>
              <a:spLocks noChangeArrowheads="1"/>
            </p:cNvSpPr>
            <p:nvPr/>
          </p:nvSpPr>
          <p:spPr bwMode="auto">
            <a:xfrm>
              <a:off x="5400" y="2391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84" name="Group 87"/>
            <p:cNvGrpSpPr>
              <a:grpSpLocks/>
            </p:cNvGrpSpPr>
            <p:nvPr/>
          </p:nvGrpSpPr>
          <p:grpSpPr bwMode="auto">
            <a:xfrm>
              <a:off x="48" y="2448"/>
              <a:ext cx="3342" cy="1281"/>
              <a:chOff x="48" y="2592"/>
              <a:chExt cx="3342" cy="1281"/>
            </a:xfrm>
          </p:grpSpPr>
          <p:grpSp>
            <p:nvGrpSpPr>
              <p:cNvPr id="29785" name="Group 88"/>
              <p:cNvGrpSpPr>
                <a:grpSpLocks/>
              </p:cNvGrpSpPr>
              <p:nvPr/>
            </p:nvGrpSpPr>
            <p:grpSpPr bwMode="auto">
              <a:xfrm>
                <a:off x="1662" y="3714"/>
                <a:ext cx="1728" cy="144"/>
                <a:chOff x="1662" y="3714"/>
                <a:chExt cx="1728" cy="144"/>
              </a:xfrm>
            </p:grpSpPr>
            <p:sp>
              <p:nvSpPr>
                <p:cNvPr id="29808" name="Rectangle 89"/>
                <p:cNvSpPr>
                  <a:spLocks noChangeArrowheads="1"/>
                </p:cNvSpPr>
                <p:nvPr/>
              </p:nvSpPr>
              <p:spPr bwMode="auto">
                <a:xfrm>
                  <a:off x="1662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solidFill>
                      <a:schemeClr val="bg1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09" name="Rectangle 90"/>
                <p:cNvSpPr>
                  <a:spLocks noChangeArrowheads="1"/>
                </p:cNvSpPr>
                <p:nvPr/>
              </p:nvSpPr>
              <p:spPr bwMode="auto">
                <a:xfrm>
                  <a:off x="1806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10" name="Rectangle 91"/>
                <p:cNvSpPr>
                  <a:spLocks noChangeArrowheads="1"/>
                </p:cNvSpPr>
                <p:nvPr/>
              </p:nvSpPr>
              <p:spPr bwMode="auto">
                <a:xfrm>
                  <a:off x="1950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11" name="Rectangle 92"/>
                <p:cNvSpPr>
                  <a:spLocks noChangeArrowheads="1"/>
                </p:cNvSpPr>
                <p:nvPr/>
              </p:nvSpPr>
              <p:spPr bwMode="auto">
                <a:xfrm>
                  <a:off x="2958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12" name="Rectangle 93"/>
                <p:cNvSpPr>
                  <a:spLocks noChangeArrowheads="1"/>
                </p:cNvSpPr>
                <p:nvPr/>
              </p:nvSpPr>
              <p:spPr bwMode="auto">
                <a:xfrm>
                  <a:off x="3102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13" name="Rectangle 94"/>
                <p:cNvSpPr>
                  <a:spLocks noChangeArrowheads="1"/>
                </p:cNvSpPr>
                <p:nvPr/>
              </p:nvSpPr>
              <p:spPr bwMode="auto">
                <a:xfrm>
                  <a:off x="3246" y="371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814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4" y="3714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0">
                      <a:latin typeface="Courier New" panose="02070309020205020404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29786" name="Rectangle 96"/>
              <p:cNvSpPr>
                <a:spLocks noChangeArrowheads="1"/>
              </p:cNvSpPr>
              <p:nvPr/>
            </p:nvSpPr>
            <p:spPr bwMode="auto">
              <a:xfrm>
                <a:off x="66" y="3642"/>
                <a:ext cx="2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 i="1" dirty="0">
                    <a:latin typeface="Times" panose="02020603050405020304" pitchFamily="18" charset="0"/>
                  </a:rPr>
                  <a:t>X</a:t>
                </a:r>
                <a:r>
                  <a:rPr lang="en-US" altLang="zh-CN" sz="1800" b="0" dirty="0">
                    <a:latin typeface="Times" panose="02020603050405020304" pitchFamily="18" charset="0"/>
                  </a:rPr>
                  <a:t> </a:t>
                </a:r>
                <a:endParaRPr lang="en-US" altLang="zh-CN" sz="1800" b="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29787" name="Rectangle 97"/>
              <p:cNvSpPr>
                <a:spLocks noChangeArrowheads="1"/>
              </p:cNvSpPr>
              <p:nvPr/>
            </p:nvSpPr>
            <p:spPr bwMode="auto">
              <a:xfrm>
                <a:off x="48" y="2592"/>
                <a:ext cx="2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 i="1">
                    <a:latin typeface="Times" panose="02020603050405020304" pitchFamily="18" charset="0"/>
                  </a:rPr>
                  <a:t>X</a:t>
                </a:r>
                <a:r>
                  <a:rPr lang="en-US" altLang="zh-CN" sz="1800" b="0">
                    <a:latin typeface="Times" panose="02020603050405020304" pitchFamily="18" charset="0"/>
                  </a:rPr>
                  <a:t> </a:t>
                </a:r>
                <a:r>
                  <a:rPr lang="en-US" altLang="zh-CN" sz="1800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9788" name="Line 98"/>
              <p:cNvSpPr>
                <a:spLocks noChangeShapeType="1"/>
              </p:cNvSpPr>
              <p:nvPr/>
            </p:nvSpPr>
            <p:spPr bwMode="auto">
              <a:xfrm>
                <a:off x="1728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89" name="Group 99"/>
              <p:cNvGrpSpPr>
                <a:grpSpLocks/>
              </p:cNvGrpSpPr>
              <p:nvPr/>
            </p:nvGrpSpPr>
            <p:grpSpPr bwMode="auto">
              <a:xfrm>
                <a:off x="528" y="2640"/>
                <a:ext cx="2832" cy="144"/>
                <a:chOff x="528" y="2640"/>
                <a:chExt cx="2832" cy="144"/>
              </a:xfrm>
            </p:grpSpPr>
            <p:sp>
              <p:nvSpPr>
                <p:cNvPr id="29795" name="Rectangle 10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528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0">
                      <a:latin typeface="Courier New" panose="02070309020205020404" pitchFamily="49" charset="0"/>
                    </a:rPr>
                    <a:t>• • •</a:t>
                  </a:r>
                </a:p>
              </p:txBody>
            </p:sp>
            <p:sp>
              <p:nvSpPr>
                <p:cNvPr id="29796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88" y="2640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7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44" y="2640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798" name="Rectangle 103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799" name="Rectangle 104"/>
                <p:cNvSpPr>
                  <a:spLocks noChangeArrowheads="1"/>
                </p:cNvSpPr>
                <p:nvPr/>
              </p:nvSpPr>
              <p:spPr bwMode="auto">
                <a:xfrm>
                  <a:off x="528" y="2640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grpSp>
              <p:nvGrpSpPr>
                <p:cNvPr id="29800" name="Group 105"/>
                <p:cNvGrpSpPr>
                  <a:grpSpLocks/>
                </p:cNvGrpSpPr>
                <p:nvPr/>
              </p:nvGrpSpPr>
              <p:grpSpPr bwMode="auto">
                <a:xfrm>
                  <a:off x="1632" y="2640"/>
                  <a:ext cx="1728" cy="144"/>
                  <a:chOff x="1632" y="2640"/>
                  <a:chExt cx="1728" cy="144"/>
                </a:xfrm>
              </p:grpSpPr>
              <p:sp>
                <p:nvSpPr>
                  <p:cNvPr id="29801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solidFill>
                        <a:schemeClr val="bg1"/>
                      </a:solidFill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2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3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64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sz="1800" b="0">
                      <a:latin typeface="Courier New" panose="02070309020205020404" pitchFamily="49" charset="0"/>
                    </a:endParaRPr>
                  </a:p>
                </p:txBody>
              </p:sp>
              <p:sp>
                <p:nvSpPr>
                  <p:cNvPr id="2980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640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800" b="0">
                        <a:latin typeface="Courier New" panose="02070309020205020404" pitchFamily="49" charset="0"/>
                      </a:rPr>
                      <a:t>• • •</a:t>
                    </a:r>
                  </a:p>
                </p:txBody>
              </p:sp>
            </p:grpSp>
          </p:grpSp>
          <p:sp>
            <p:nvSpPr>
              <p:cNvPr id="29790" name="Line 113"/>
              <p:cNvSpPr>
                <a:spLocks noChangeShapeType="1"/>
              </p:cNvSpPr>
              <p:nvPr/>
            </p:nvSpPr>
            <p:spPr bwMode="auto">
              <a:xfrm>
                <a:off x="1872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1" name="Line 114"/>
              <p:cNvSpPr>
                <a:spLocks noChangeShapeType="1"/>
              </p:cNvSpPr>
              <p:nvPr/>
            </p:nvSpPr>
            <p:spPr bwMode="auto">
              <a:xfrm>
                <a:off x="2016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2" name="Line 115"/>
              <p:cNvSpPr>
                <a:spLocks noChangeShapeType="1"/>
              </p:cNvSpPr>
              <p:nvPr/>
            </p:nvSpPr>
            <p:spPr bwMode="auto">
              <a:xfrm>
                <a:off x="3024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3" name="Line 116"/>
              <p:cNvSpPr>
                <a:spLocks noChangeShapeType="1"/>
              </p:cNvSpPr>
              <p:nvPr/>
            </p:nvSpPr>
            <p:spPr bwMode="auto">
              <a:xfrm>
                <a:off x="3168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4" name="Line 117"/>
              <p:cNvSpPr>
                <a:spLocks noChangeShapeType="1"/>
              </p:cNvSpPr>
              <p:nvPr/>
            </p:nvSpPr>
            <p:spPr bwMode="auto">
              <a:xfrm>
                <a:off x="3312" y="286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1171800" y="1620979"/>
            <a:ext cx="6858000" cy="107721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  x  </a:t>
            </a:r>
            <a:r>
              <a:rPr lang="en-US" altLang="zh-CN" dirty="0">
                <a:latin typeface="Consolas" panose="020B0609020204030204" pitchFamily="49" charset="0"/>
              </a:rPr>
              <a:t>= 53191;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short </a:t>
            </a:r>
            <a:r>
              <a:rPr lang="en-US" altLang="zh-CN" dirty="0" err="1">
                <a:latin typeface="Consolas" panose="020B0609020204030204" pitchFamily="49" charset="0"/>
              </a:rPr>
              <a:t>sx</a:t>
            </a:r>
            <a:r>
              <a:rPr lang="en-US" altLang="zh-CN" dirty="0">
                <a:latin typeface="Consolas" panose="020B0609020204030204" pitchFamily="49" charset="0"/>
              </a:rPr>
              <a:t> = (short) x;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y  = </a:t>
            </a:r>
            <a:r>
              <a:rPr lang="en-US" altLang="zh-CN" dirty="0" err="1">
                <a:latin typeface="Consolas" panose="020B0609020204030204" pitchFamily="49" charset="0"/>
              </a:rPr>
              <a:t>sx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D1C3947-D34A-41D4-AADE-5A11A5A92963}"/>
              </a:ext>
            </a:extLst>
          </p:cNvPr>
          <p:cNvSpPr txBox="1"/>
          <p:nvPr/>
        </p:nvSpPr>
        <p:spPr>
          <a:xfrm>
            <a:off x="5771064" y="4343441"/>
            <a:ext cx="3270065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基本原则：位截断后可能改变其值（溢出）。</a:t>
            </a:r>
          </a:p>
        </p:txBody>
      </p:sp>
    </p:spTree>
    <p:extLst>
      <p:ext uri="{BB962C8B-B14F-4D97-AF65-F5344CB8AC3E}">
        <p14:creationId xmlns:p14="http://schemas.microsoft.com/office/powerpoint/2010/main" val="42935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I Use Unsigned?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22959" y="1303575"/>
            <a:ext cx="7543801" cy="538817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Don’t Use Just Because Number Nonnegative</a:t>
            </a:r>
          </a:p>
          <a:p>
            <a:pPr lvl="1"/>
            <a:r>
              <a:rPr lang="en-US" altLang="zh-CN" dirty="0"/>
              <a:t>Easy to make mistakes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Can be very subtle(</a:t>
            </a:r>
            <a:r>
              <a:rPr lang="zh-CN" altLang="en-US" dirty="0"/>
              <a:t>不易察觉的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Do Use When</a:t>
            </a:r>
          </a:p>
          <a:p>
            <a:pPr lvl="1"/>
            <a:r>
              <a:rPr lang="en-US" altLang="zh-CN" dirty="0"/>
              <a:t>Bit Vectors</a:t>
            </a:r>
          </a:p>
          <a:p>
            <a:pPr lvl="1"/>
            <a:r>
              <a:rPr lang="en-US" altLang="zh-CN" dirty="0"/>
              <a:t>Mask</a:t>
            </a:r>
          </a:p>
          <a:p>
            <a:pPr lvl="1"/>
            <a:r>
              <a:rPr lang="en-US" altLang="zh-CN" dirty="0"/>
              <a:t>Address</a:t>
            </a:r>
          </a:p>
          <a:p>
            <a:pPr lvl="1"/>
            <a:r>
              <a:rPr kumimoji="1" lang="en-US" altLang="zh-CN" dirty="0" err="1"/>
              <a:t>Multiprecision</a:t>
            </a:r>
            <a:r>
              <a:rPr kumimoji="1" lang="en-US" altLang="zh-CN" dirty="0"/>
              <a:t> Arithmetic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8168" y="1976120"/>
            <a:ext cx="4676832" cy="89255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unsigned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for 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= cnt-2;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&gt;= 0;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--)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  a[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+= a[i-1]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8168" y="3309579"/>
            <a:ext cx="4676832" cy="118494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0" lvl="2" indent="-228600">
              <a:defRPr b="1"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#define DELTA </a:t>
            </a:r>
            <a:r>
              <a:rPr lang="en-US" altLang="zh-CN" sz="1400" dirty="0" err="1"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for 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cnt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-DELTA &gt;= 0;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-= DELTA)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Consolas" panose="020B0609020204030204" pitchFamily="49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2057715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22959" y="1303575"/>
            <a:ext cx="7543801" cy="5388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程序中有符号整型数据和无符号整型数据相互转化时，底层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位表示是相同的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（编译器）对其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解释不同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位扩展分为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零扩展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符号扩展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。扩展后的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值保持不变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位截断可能会造成值变化（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表达式中同时出现无符号数和有符号数，则统一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按无符号数处理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，需特别小心。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11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Conversions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Addition 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Negation (signed)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Using Shift to perform power-of-2 multiply/divide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199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Integer 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45" y="1392382"/>
            <a:ext cx="3147995" cy="475903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Integer Addition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4-bit integers </a:t>
            </a:r>
            <a:r>
              <a:rPr lang="en-US" altLang="zh-CN" dirty="0" err="1"/>
              <a:t>u,v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Compute true sum Add</a:t>
            </a:r>
            <a:r>
              <a:rPr lang="en-US" altLang="zh-CN" baseline="-25000" dirty="0"/>
              <a:t>4</a:t>
            </a:r>
            <a:r>
              <a:rPr lang="en-US" altLang="zh-CN" dirty="0"/>
              <a:t>(u, v)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Values increase linearly with u and v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Form planar surface</a:t>
            </a:r>
            <a:r>
              <a:rPr lang="zh-CN" altLang="en-US" dirty="0"/>
              <a:t>（平面）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0" y="1486278"/>
            <a:ext cx="4722945" cy="41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5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Unsigned Addition</a:t>
            </a:r>
          </a:p>
        </p:txBody>
      </p:sp>
      <p:grpSp>
        <p:nvGrpSpPr>
          <p:cNvPr id="13316" name="Group 48"/>
          <p:cNvGrpSpPr>
            <a:grpSpLocks/>
          </p:cNvGrpSpPr>
          <p:nvPr/>
        </p:nvGrpSpPr>
        <p:grpSpPr bwMode="auto">
          <a:xfrm>
            <a:off x="726469" y="2266384"/>
            <a:ext cx="7736782" cy="2577710"/>
            <a:chOff x="533" y="1296"/>
            <a:chExt cx="4363" cy="1009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3072" y="1296"/>
              <a:ext cx="1728" cy="144"/>
              <a:chOff x="2976" y="816"/>
              <a:chExt cx="1728" cy="144"/>
            </a:xfrm>
          </p:grpSpPr>
          <p:sp>
            <p:nvSpPr>
              <p:cNvPr id="13354" name="Rectangle 5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5" name="Rectangle 6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6" name="Rectangle 7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7" name="Rectangle 8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8" name="Rectangle 9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9" name="Rectangle 10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60" name="Rectangle 11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3318" name="Group 12"/>
            <p:cNvGrpSpPr>
              <a:grpSpLocks/>
            </p:cNvGrpSpPr>
            <p:nvPr/>
          </p:nvGrpSpPr>
          <p:grpSpPr bwMode="auto">
            <a:xfrm>
              <a:off x="3072" y="1584"/>
              <a:ext cx="1728" cy="144"/>
              <a:chOff x="2976" y="1104"/>
              <a:chExt cx="1728" cy="144"/>
            </a:xfrm>
          </p:grpSpPr>
          <p:sp>
            <p:nvSpPr>
              <p:cNvPr id="13347" name="Rectangle 13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48" name="Rectangle 14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49" name="Rectangle 15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0" name="Rectangle 1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1" name="Rectangle 17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2" name="Rectangle 18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53" name="Rectangle 19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13319" name="Rectangle 20"/>
            <p:cNvSpPr>
              <a:spLocks noChangeArrowheads="1"/>
            </p:cNvSpPr>
            <p:nvPr/>
          </p:nvSpPr>
          <p:spPr bwMode="auto">
            <a:xfrm>
              <a:off x="2688" y="1300"/>
              <a:ext cx="16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 dirty="0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2688" y="1580"/>
              <a:ext cx="16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sp>
          <p:nvSpPr>
            <p:cNvPr id="13321" name="Line 22"/>
            <p:cNvSpPr>
              <a:spLocks noChangeShapeType="1"/>
            </p:cNvSpPr>
            <p:nvPr/>
          </p:nvSpPr>
          <p:spPr bwMode="auto">
            <a:xfrm>
              <a:off x="2448" y="1776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Rectangle 23"/>
            <p:cNvSpPr>
              <a:spLocks noChangeArrowheads="1"/>
            </p:cNvSpPr>
            <p:nvPr/>
          </p:nvSpPr>
          <p:spPr bwMode="auto">
            <a:xfrm>
              <a:off x="2448" y="1584"/>
              <a:ext cx="18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3323" name="Group 24"/>
            <p:cNvGrpSpPr>
              <a:grpSpLocks/>
            </p:cNvGrpSpPr>
            <p:nvPr/>
          </p:nvGrpSpPr>
          <p:grpSpPr bwMode="auto">
            <a:xfrm>
              <a:off x="2928" y="1872"/>
              <a:ext cx="1872" cy="144"/>
              <a:chOff x="2832" y="1392"/>
              <a:chExt cx="1872" cy="144"/>
            </a:xfrm>
          </p:grpSpPr>
          <p:grpSp>
            <p:nvGrpSpPr>
              <p:cNvPr id="13338" name="Group 25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1334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2" name="Rectangle 28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3" name="Rectangle 29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4" name="Rectangle 30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5" name="Rectangle 31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1800" b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46" name="Rectangle 32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0">
                      <a:latin typeface="Courier New" panose="02070309020205020404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13339" name="Rectangle 33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3324" name="Rectangle 34"/>
            <p:cNvSpPr>
              <a:spLocks noChangeArrowheads="1"/>
            </p:cNvSpPr>
            <p:nvPr/>
          </p:nvSpPr>
          <p:spPr bwMode="auto">
            <a:xfrm>
              <a:off x="2490" y="1876"/>
              <a:ext cx="3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i="1" dirty="0">
                  <a:latin typeface="Times" panose="02020603050405020304" pitchFamily="18" charset="0"/>
                </a:rPr>
                <a:t>u </a:t>
              </a:r>
              <a:r>
                <a:rPr lang="en-US" altLang="zh-CN" sz="1800" b="0" dirty="0">
                  <a:latin typeface="Times" panose="02020603050405020304" pitchFamily="18" charset="0"/>
                </a:rPr>
                <a:t>+ 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grpSp>
          <p:nvGrpSpPr>
            <p:cNvPr id="13325" name="Group 35"/>
            <p:cNvGrpSpPr>
              <a:grpSpLocks/>
            </p:cNvGrpSpPr>
            <p:nvPr/>
          </p:nvGrpSpPr>
          <p:grpSpPr bwMode="auto">
            <a:xfrm>
              <a:off x="3072" y="2160"/>
              <a:ext cx="1728" cy="144"/>
              <a:chOff x="2976" y="1392"/>
              <a:chExt cx="1728" cy="144"/>
            </a:xfrm>
          </p:grpSpPr>
          <p:sp>
            <p:nvSpPr>
              <p:cNvPr id="13331" name="Rectangle 3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2" name="Rectangle 3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3" name="Rectangle 3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4" name="Rectangle 3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5" name="Rectangle 4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6" name="Rectangle 4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7" name="Rectangle 4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13326" name="Line 43"/>
            <p:cNvSpPr>
              <a:spLocks noChangeShapeType="1"/>
            </p:cNvSpPr>
            <p:nvPr/>
          </p:nvSpPr>
          <p:spPr bwMode="auto">
            <a:xfrm>
              <a:off x="2448" y="2064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Text Box 44"/>
            <p:cNvSpPr txBox="1">
              <a:spLocks noChangeArrowheads="1"/>
            </p:cNvSpPr>
            <p:nvPr/>
          </p:nvSpPr>
          <p:spPr bwMode="auto">
            <a:xfrm>
              <a:off x="599" y="1860"/>
              <a:ext cx="1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True Sum: </a:t>
              </a:r>
              <a:r>
                <a:rPr lang="en-US" altLang="zh-CN" sz="18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800" b="0" dirty="0">
                  <a:latin typeface="Helvetica" panose="020B0604020202020204" pitchFamily="34" charset="0"/>
                </a:rPr>
                <a:t>+1 bits</a:t>
              </a:r>
            </a:p>
          </p:txBody>
        </p:sp>
        <p:sp>
          <p:nvSpPr>
            <p:cNvPr id="13328" name="Text Box 45"/>
            <p:cNvSpPr txBox="1">
              <a:spLocks noChangeArrowheads="1"/>
            </p:cNvSpPr>
            <p:nvPr/>
          </p:nvSpPr>
          <p:spPr bwMode="auto">
            <a:xfrm>
              <a:off x="730" y="1420"/>
              <a:ext cx="107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Operands: </a:t>
              </a:r>
              <a:r>
                <a:rPr lang="en-US" altLang="zh-CN" sz="18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8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13329" name="Text Box 46"/>
            <p:cNvSpPr txBox="1">
              <a:spLocks noChangeArrowheads="1"/>
            </p:cNvSpPr>
            <p:nvPr/>
          </p:nvSpPr>
          <p:spPr bwMode="auto">
            <a:xfrm>
              <a:off x="533" y="2160"/>
              <a:ext cx="153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Discard Carry: </a:t>
              </a:r>
              <a:r>
                <a:rPr lang="en-US" altLang="zh-CN" sz="18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8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13330" name="Rectangle 47"/>
            <p:cNvSpPr>
              <a:spLocks noChangeArrowheads="1"/>
            </p:cNvSpPr>
            <p:nvPr/>
          </p:nvSpPr>
          <p:spPr bwMode="auto">
            <a:xfrm>
              <a:off x="2039" y="2150"/>
              <a:ext cx="8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b="0">
                  <a:latin typeface="Times" panose="02020603050405020304" pitchFamily="18" charset="0"/>
                </a:rPr>
                <a:t>UAdd</a:t>
              </a:r>
              <a:r>
                <a:rPr lang="en-US" altLang="zh-CN" b="0" i="1" baseline="-25000">
                  <a:latin typeface="Times" panose="02020603050405020304" pitchFamily="18" charset="0"/>
                </a:rPr>
                <a:t>w</a:t>
              </a:r>
              <a:r>
                <a:rPr lang="en-US" altLang="zh-CN" b="0">
                  <a:latin typeface="Times" panose="02020603050405020304" pitchFamily="18" charset="0"/>
                </a:rPr>
                <a:t>(</a:t>
              </a:r>
              <a:r>
                <a:rPr lang="en-US" altLang="zh-CN" b="0" i="1">
                  <a:latin typeface="Times" panose="02020603050405020304" pitchFamily="18" charset="0"/>
                </a:rPr>
                <a:t>u</a:t>
              </a:r>
              <a:r>
                <a:rPr lang="en-US" altLang="zh-CN" sz="1800" b="0">
                  <a:latin typeface="Times" panose="02020603050405020304" pitchFamily="18" charset="0"/>
                </a:rPr>
                <a:t> , </a:t>
              </a:r>
              <a:r>
                <a:rPr lang="en-US" altLang="zh-CN" sz="1800" b="0" i="1">
                  <a:latin typeface="Times" panose="02020603050405020304" pitchFamily="18" charset="0"/>
                </a:rPr>
                <a:t>v</a:t>
              </a:r>
              <a:r>
                <a:rPr lang="en-US" altLang="zh-CN" sz="1800" b="0">
                  <a:latin typeface="Times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220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94080" y="304938"/>
            <a:ext cx="693928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Unsigned Addition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4080" y="1785689"/>
            <a:ext cx="7924800" cy="2590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Standard Addition Function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Ignores carry output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Implements Modular Arithmetic</a:t>
            </a:r>
          </a:p>
          <a:p>
            <a:pPr lvl="1">
              <a:lnSpc>
                <a:spcPct val="130000"/>
              </a:lnSpc>
            </a:pPr>
            <a:r>
              <a:rPr kumimoji="1" lang="en-US" altLang="zh-CN" i="1" dirty="0">
                <a:ea typeface="宋体" panose="02010600030101010101" pitchFamily="2" charset="-122"/>
              </a:rPr>
              <a:t>s </a:t>
            </a:r>
            <a:r>
              <a:rPr kumimoji="1" lang="en-US" altLang="zh-CN" dirty="0">
                <a:ea typeface="宋体" panose="02010600030101010101" pitchFamily="2" charset="-122"/>
              </a:rPr>
              <a:t> =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 = </a:t>
            </a:r>
            <a:r>
              <a:rPr kumimoji="1" lang="en-US" altLang="zh-CN" dirty="0" err="1">
                <a:ea typeface="宋体" panose="02010600030101010101" pitchFamily="2" charset="-122"/>
              </a:rPr>
              <a:t>ADD</a:t>
            </a:r>
            <a:r>
              <a:rPr kumimoji="1" lang="en-US" altLang="zh-CN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ea typeface="宋体" panose="02010600030101010101" pitchFamily="2" charset="-122"/>
              </a:rPr>
              <a:t>v)</a:t>
            </a:r>
            <a:r>
              <a:rPr kumimoji="1" lang="en-US" altLang="zh-CN" dirty="0">
                <a:ea typeface="宋体" panose="02010600030101010101" pitchFamily="2" charset="-122"/>
              </a:rPr>
              <a:t>  mod 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</a:p>
        </p:txBody>
      </p:sp>
      <p:graphicFrame>
        <p:nvGraphicFramePr>
          <p:cNvPr id="1026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6269664"/>
              </p:ext>
            </p:extLst>
          </p:nvPr>
        </p:nvGraphicFramePr>
        <p:xfrm>
          <a:off x="1508760" y="425704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1508760" y="4257040"/>
                        <a:ext cx="6096000" cy="1143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6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Visualizing Unsigned Addition 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1" y="1885157"/>
            <a:ext cx="3657600" cy="14478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Wraps Around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If true sum ≥ 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At most once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4267200" y="1746250"/>
            <a:ext cx="4560888" cy="4349750"/>
            <a:chOff x="2400" y="916"/>
            <a:chExt cx="2873" cy="2740"/>
          </a:xfrm>
        </p:grpSpPr>
        <p:graphicFrame>
          <p:nvGraphicFramePr>
            <p:cNvPr id="2050" name="Object 7"/>
            <p:cNvGraphicFramePr>
              <a:graphicFrameLocks noChangeAspect="1"/>
            </p:cNvGraphicFramePr>
            <p:nvPr/>
          </p:nvGraphicFramePr>
          <p:xfrm>
            <a:off x="2400" y="1152"/>
            <a:ext cx="2873" cy="2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" name="Chart" r:id="rId4" imgW="6525006" imgH="5686755" progId="Excel.Chart.8">
                    <p:embed/>
                  </p:oleObj>
                </mc:Choice>
                <mc:Fallback>
                  <p:oleObj name="Chart" r:id="rId4" imgW="6525006" imgH="568675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52"/>
                          <a:ext cx="2873" cy="2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5" name="Rectangle 8"/>
            <p:cNvSpPr>
              <a:spLocks noChangeArrowheads="1"/>
            </p:cNvSpPr>
            <p:nvPr/>
          </p:nvSpPr>
          <p:spPr bwMode="auto">
            <a:xfrm>
              <a:off x="3408" y="1200"/>
              <a:ext cx="10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</a:rPr>
                <a:t>UAdd</a:t>
              </a:r>
              <a:r>
                <a:rPr lang="en-US" altLang="zh-CN" baseline="-25000">
                  <a:solidFill>
                    <a:schemeClr val="tx2"/>
                  </a:solidFill>
                </a:rPr>
                <a:t>4</a:t>
              </a:r>
              <a:r>
                <a:rPr lang="en-US" altLang="zh-CN">
                  <a:solidFill>
                    <a:schemeClr val="tx2"/>
                  </a:solidFill>
                </a:rPr>
                <a:t>(</a:t>
              </a:r>
              <a:r>
                <a:rPr lang="en-US" altLang="zh-CN" i="1">
                  <a:solidFill>
                    <a:schemeClr val="tx2"/>
                  </a:solidFill>
                </a:rPr>
                <a:t>u</a:t>
              </a:r>
              <a:r>
                <a:rPr lang="en-US" altLang="zh-CN">
                  <a:solidFill>
                    <a:schemeClr val="tx2"/>
                  </a:solidFill>
                </a:rPr>
                <a:t> , </a:t>
              </a:r>
              <a:r>
                <a:rPr lang="en-US" altLang="zh-CN" i="1">
                  <a:solidFill>
                    <a:schemeClr val="tx2"/>
                  </a:solidFill>
                </a:rPr>
                <a:t>v</a:t>
              </a:r>
              <a:r>
                <a:rPr lang="en-US" altLang="zh-CN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2076" name="Rectangle 9"/>
            <p:cNvSpPr>
              <a:spLocks noChangeArrowheads="1"/>
            </p:cNvSpPr>
            <p:nvPr/>
          </p:nvSpPr>
          <p:spPr bwMode="auto">
            <a:xfrm>
              <a:off x="2671" y="3279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u</a:t>
              </a:r>
            </a:p>
          </p:txBody>
        </p:sp>
        <p:sp>
          <p:nvSpPr>
            <p:cNvPr id="2077" name="Rectangle 10"/>
            <p:cNvSpPr>
              <a:spLocks noChangeArrowheads="1"/>
            </p:cNvSpPr>
            <p:nvPr/>
          </p:nvSpPr>
          <p:spPr bwMode="auto">
            <a:xfrm>
              <a:off x="4891" y="2847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2078" name="Text Box 11"/>
            <p:cNvSpPr txBox="1">
              <a:spLocks noChangeArrowheads="1"/>
            </p:cNvSpPr>
            <p:nvPr/>
          </p:nvSpPr>
          <p:spPr bwMode="auto">
            <a:xfrm>
              <a:off x="4162" y="916"/>
              <a:ext cx="8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Overflow</a:t>
              </a:r>
            </a:p>
          </p:txBody>
        </p:sp>
        <p:sp>
          <p:nvSpPr>
            <p:cNvPr id="2079" name="Line 12"/>
            <p:cNvSpPr>
              <a:spLocks noChangeShapeType="1"/>
            </p:cNvSpPr>
            <p:nvPr/>
          </p:nvSpPr>
          <p:spPr bwMode="auto">
            <a:xfrm>
              <a:off x="4574" y="1121"/>
              <a:ext cx="130" cy="7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" name="Group 13"/>
          <p:cNvGrpSpPr>
            <a:grpSpLocks/>
          </p:cNvGrpSpPr>
          <p:nvPr/>
        </p:nvGrpSpPr>
        <p:grpSpPr bwMode="auto">
          <a:xfrm>
            <a:off x="924560" y="3256280"/>
            <a:ext cx="2932113" cy="2679700"/>
            <a:chOff x="288" y="1776"/>
            <a:chExt cx="1847" cy="1688"/>
          </a:xfrm>
        </p:grpSpPr>
        <p:grpSp>
          <p:nvGrpSpPr>
            <p:cNvPr id="2057" name="Group 14"/>
            <p:cNvGrpSpPr>
              <a:grpSpLocks/>
            </p:cNvGrpSpPr>
            <p:nvPr/>
          </p:nvGrpSpPr>
          <p:grpSpPr bwMode="auto">
            <a:xfrm>
              <a:off x="423" y="2098"/>
              <a:ext cx="1249" cy="1093"/>
              <a:chOff x="423" y="2098"/>
              <a:chExt cx="1249" cy="1093"/>
            </a:xfrm>
          </p:grpSpPr>
          <p:grpSp>
            <p:nvGrpSpPr>
              <p:cNvPr id="2061" name="Group 15"/>
              <p:cNvGrpSpPr>
                <a:grpSpLocks/>
              </p:cNvGrpSpPr>
              <p:nvPr/>
            </p:nvGrpSpPr>
            <p:grpSpPr bwMode="auto">
              <a:xfrm>
                <a:off x="776" y="2208"/>
                <a:ext cx="80" cy="864"/>
                <a:chOff x="776" y="2208"/>
                <a:chExt cx="80" cy="864"/>
              </a:xfrm>
            </p:grpSpPr>
            <p:sp>
              <p:nvSpPr>
                <p:cNvPr id="2071" name="Line 16"/>
                <p:cNvSpPr>
                  <a:spLocks noChangeShapeType="1"/>
                </p:cNvSpPr>
                <p:nvPr/>
              </p:nvSpPr>
              <p:spPr bwMode="auto">
                <a:xfrm>
                  <a:off x="816" y="2216"/>
                  <a:ext cx="0" cy="8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2" name="Line 17"/>
                <p:cNvSpPr>
                  <a:spLocks noChangeShapeType="1"/>
                </p:cNvSpPr>
                <p:nvPr/>
              </p:nvSpPr>
              <p:spPr bwMode="auto">
                <a:xfrm>
                  <a:off x="776" y="3072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3" name="Line 18"/>
                <p:cNvSpPr>
                  <a:spLocks noChangeShapeType="1"/>
                </p:cNvSpPr>
                <p:nvPr/>
              </p:nvSpPr>
              <p:spPr bwMode="auto">
                <a:xfrm>
                  <a:off x="776" y="264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4" name="Line 19"/>
                <p:cNvSpPr>
                  <a:spLocks noChangeShapeType="1"/>
                </p:cNvSpPr>
                <p:nvPr/>
              </p:nvSpPr>
              <p:spPr bwMode="auto">
                <a:xfrm>
                  <a:off x="776" y="2208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2" name="Group 20"/>
              <p:cNvGrpSpPr>
                <a:grpSpLocks/>
              </p:cNvGrpSpPr>
              <p:nvPr/>
            </p:nvGrpSpPr>
            <p:grpSpPr bwMode="auto">
              <a:xfrm>
                <a:off x="1592" y="2640"/>
                <a:ext cx="80" cy="432"/>
                <a:chOff x="1592" y="2640"/>
                <a:chExt cx="80" cy="432"/>
              </a:xfrm>
            </p:grpSpPr>
            <p:sp>
              <p:nvSpPr>
                <p:cNvPr id="2068" name="Line 21"/>
                <p:cNvSpPr>
                  <a:spLocks noChangeShapeType="1"/>
                </p:cNvSpPr>
                <p:nvPr/>
              </p:nvSpPr>
              <p:spPr bwMode="auto">
                <a:xfrm>
                  <a:off x="1632" y="2648"/>
                  <a:ext cx="0" cy="4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" name="Line 22"/>
                <p:cNvSpPr>
                  <a:spLocks noChangeShapeType="1"/>
                </p:cNvSpPr>
                <p:nvPr/>
              </p:nvSpPr>
              <p:spPr bwMode="auto">
                <a:xfrm>
                  <a:off x="1592" y="3072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0" name="Line 23"/>
                <p:cNvSpPr>
                  <a:spLocks noChangeShapeType="1"/>
                </p:cNvSpPr>
                <p:nvPr/>
              </p:nvSpPr>
              <p:spPr bwMode="auto">
                <a:xfrm>
                  <a:off x="1592" y="264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63" name="Line 24"/>
              <p:cNvSpPr>
                <a:spLocks noChangeShapeType="1"/>
              </p:cNvSpPr>
              <p:nvPr/>
            </p:nvSpPr>
            <p:spPr bwMode="auto">
              <a:xfrm>
                <a:off x="920" y="2880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Freeform 25"/>
              <p:cNvSpPr>
                <a:spLocks/>
              </p:cNvSpPr>
              <p:nvPr/>
            </p:nvSpPr>
            <p:spPr bwMode="auto">
              <a:xfrm>
                <a:off x="912" y="2400"/>
                <a:ext cx="625" cy="337"/>
              </a:xfrm>
              <a:custGeom>
                <a:avLst/>
                <a:gdLst>
                  <a:gd name="T0" fmla="*/ 0 w 625"/>
                  <a:gd name="T1" fmla="*/ 0 h 337"/>
                  <a:gd name="T2" fmla="*/ 240 w 625"/>
                  <a:gd name="T3" fmla="*/ 0 h 337"/>
                  <a:gd name="T4" fmla="*/ 384 w 625"/>
                  <a:gd name="T5" fmla="*/ 336 h 337"/>
                  <a:gd name="T6" fmla="*/ 624 w 625"/>
                  <a:gd name="T7" fmla="*/ 336 h 3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5"/>
                  <a:gd name="T13" fmla="*/ 0 h 337"/>
                  <a:gd name="T14" fmla="*/ 625 w 625"/>
                  <a:gd name="T15" fmla="*/ 337 h 3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5" h="337">
                    <a:moveTo>
                      <a:pt x="0" y="0"/>
                    </a:moveTo>
                    <a:lnTo>
                      <a:pt x="240" y="0"/>
                    </a:lnTo>
                    <a:lnTo>
                      <a:pt x="384" y="336"/>
                    </a:lnTo>
                    <a:lnTo>
                      <a:pt x="624" y="33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Rectangle 26"/>
              <p:cNvSpPr>
                <a:spLocks noChangeArrowheads="1"/>
              </p:cNvSpPr>
              <p:nvPr/>
            </p:nvSpPr>
            <p:spPr bwMode="auto">
              <a:xfrm>
                <a:off x="423" y="2962"/>
                <a:ext cx="19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066" name="Rectangle 27"/>
              <p:cNvSpPr>
                <a:spLocks noChangeArrowheads="1"/>
              </p:cNvSpPr>
              <p:nvPr/>
            </p:nvSpPr>
            <p:spPr bwMode="auto">
              <a:xfrm>
                <a:off x="423" y="2530"/>
                <a:ext cx="2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0">
                    <a:latin typeface="Helvetica" panose="020B0604020202020204" pitchFamily="34" charset="0"/>
                  </a:rPr>
                  <a:t>2</a:t>
                </a:r>
                <a:r>
                  <a:rPr lang="en-US" altLang="zh-CN" sz="1800" b="0" i="1" baseline="30000">
                    <a:latin typeface="Helvetica" panose="020B0604020202020204" pitchFamily="34" charset="0"/>
                  </a:rPr>
                  <a:t>w</a:t>
                </a:r>
              </a:p>
            </p:txBody>
          </p:sp>
          <p:sp>
            <p:nvSpPr>
              <p:cNvPr id="2067" name="Rectangle 28"/>
              <p:cNvSpPr>
                <a:spLocks noChangeArrowheads="1"/>
              </p:cNvSpPr>
              <p:nvPr/>
            </p:nvSpPr>
            <p:spPr bwMode="auto">
              <a:xfrm>
                <a:off x="423" y="2098"/>
                <a:ext cx="37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0">
                    <a:latin typeface="Helvetica" panose="020B0604020202020204" pitchFamily="34" charset="0"/>
                  </a:rPr>
                  <a:t>2</a:t>
                </a:r>
                <a:r>
                  <a:rPr lang="en-US" altLang="zh-CN" sz="1800" b="0" i="1" baseline="30000">
                    <a:latin typeface="Helvetica" panose="020B0604020202020204" pitchFamily="34" charset="0"/>
                  </a:rPr>
                  <a:t>w</a:t>
                </a:r>
                <a:r>
                  <a:rPr lang="en-US" altLang="zh-CN" sz="1800" b="0" baseline="30000">
                    <a:latin typeface="Helvetica" panose="020B0604020202020204" pitchFamily="34" charset="0"/>
                  </a:rPr>
                  <a:t>+1</a:t>
                </a:r>
              </a:p>
            </p:txBody>
          </p:sp>
        </p:grpSp>
        <p:sp>
          <p:nvSpPr>
            <p:cNvPr id="2058" name="Rectangle 29"/>
            <p:cNvSpPr>
              <a:spLocks noChangeArrowheads="1"/>
            </p:cNvSpPr>
            <p:nvPr/>
          </p:nvSpPr>
          <p:spPr bwMode="auto">
            <a:xfrm>
              <a:off x="288" y="1776"/>
              <a:ext cx="8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Helvetica" panose="020B0604020202020204" pitchFamily="34" charset="0"/>
                </a:rPr>
                <a:t>True Sum</a:t>
              </a:r>
            </a:p>
          </p:txBody>
        </p:sp>
        <p:sp>
          <p:nvSpPr>
            <p:cNvPr id="2059" name="Rectangle 30"/>
            <p:cNvSpPr>
              <a:spLocks noChangeArrowheads="1"/>
            </p:cNvSpPr>
            <p:nvPr/>
          </p:nvSpPr>
          <p:spPr bwMode="auto">
            <a:xfrm>
              <a:off x="1008" y="3216"/>
              <a:ext cx="112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Helvetica" panose="020B0604020202020204" pitchFamily="34" charset="0"/>
                </a:rPr>
                <a:t>Modular Sum</a:t>
              </a:r>
            </a:p>
          </p:txBody>
        </p:sp>
        <p:sp>
          <p:nvSpPr>
            <p:cNvPr id="2060" name="Text Box 31"/>
            <p:cNvSpPr txBox="1">
              <a:spLocks noChangeArrowheads="1"/>
            </p:cNvSpPr>
            <p:nvPr/>
          </p:nvSpPr>
          <p:spPr bwMode="auto">
            <a:xfrm>
              <a:off x="960" y="2208"/>
              <a:ext cx="6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>
                  <a:latin typeface="Helvetica" panose="020B0604020202020204" pitchFamily="34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29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21932" y="287288"/>
            <a:ext cx="7366571" cy="946089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Abelian Group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1932" y="1362686"/>
            <a:ext cx="7453850" cy="52393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zh-CN" dirty="0">
                <a:ea typeface="宋体" panose="02010600030101010101" pitchFamily="2" charset="-122"/>
              </a:rPr>
              <a:t>Closed under addition</a:t>
            </a:r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 0  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ea typeface="宋体" panose="02010600030101010101" pitchFamily="2" charset="-122"/>
              </a:rPr>
              <a:t> 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  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ea typeface="宋体" panose="02010600030101010101" pitchFamily="2" charset="-122"/>
              </a:rPr>
              <a:t>  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 –1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zh-CN" dirty="0">
                <a:ea typeface="宋体" panose="02010600030101010101" pitchFamily="2" charset="-122"/>
              </a:rPr>
              <a:t>Commutative </a:t>
            </a:r>
            <a:r>
              <a:rPr kumimoji="1" lang="zh-CN" altLang="en-US" dirty="0">
                <a:ea typeface="宋体" panose="02010600030101010101" pitchFamily="2" charset="-122"/>
              </a:rPr>
              <a:t>（交换律）</a:t>
            </a:r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 = 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zh-CN" dirty="0">
                <a:ea typeface="宋体" panose="02010600030101010101" pitchFamily="2" charset="-122"/>
              </a:rPr>
              <a:t>Associative </a:t>
            </a:r>
            <a:r>
              <a:rPr kumimoji="1" lang="zh-CN" altLang="en-US" dirty="0">
                <a:ea typeface="宋体" panose="02010600030101010101" pitchFamily="2" charset="-122"/>
              </a:rPr>
              <a:t>（结合律）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    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 err="1">
                <a:ea typeface="宋体" panose="02010600030101010101" pitchFamily="2" charset="-122"/>
              </a:rPr>
              <a:t>u</a:t>
            </a:r>
            <a:r>
              <a:rPr kumimoji="1" lang="en-US" altLang="zh-CN" dirty="0" err="1">
                <a:ea typeface="宋体" panose="02010600030101010101" pitchFamily="2" charset="-122"/>
              </a:rPr>
              <a:t>,</a:t>
            </a:r>
            <a:r>
              <a:rPr kumimoji="1" lang="en-US" altLang="zh-CN" i="1" dirty="0" err="1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)) = 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),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zh-CN" dirty="0"/>
              <a:t>0 is additive identity</a:t>
            </a:r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/>
              <a:t>     </a:t>
            </a:r>
            <a:r>
              <a:rPr kumimoji="1" lang="en-US" altLang="zh-CN" dirty="0" err="1"/>
              <a:t>UAdd</a:t>
            </a:r>
            <a:r>
              <a:rPr kumimoji="1" lang="en-US" altLang="zh-CN" i="1" baseline="-25000" dirty="0" err="1"/>
              <a:t>w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u</a:t>
            </a:r>
            <a:r>
              <a:rPr kumimoji="1" lang="en-US" altLang="zh-CN" dirty="0"/>
              <a:t> , 0)  =  </a:t>
            </a:r>
            <a:r>
              <a:rPr kumimoji="1" lang="en-US" altLang="zh-CN" i="1" dirty="0"/>
              <a:t>u</a:t>
            </a:r>
            <a:endParaRPr kumimoji="1" lang="en-US" altLang="zh-CN" dirty="0"/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zh-CN" dirty="0"/>
              <a:t>Every element has additive inverse </a:t>
            </a:r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/>
              <a:t>     Let 	</a:t>
            </a:r>
            <a:r>
              <a:rPr kumimoji="1" lang="en-US" altLang="zh-CN" dirty="0" err="1"/>
              <a:t>UComp</a:t>
            </a:r>
            <a:r>
              <a:rPr kumimoji="1" lang="en-US" altLang="zh-CN" i="1" baseline="-25000" dirty="0" err="1"/>
              <a:t>w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u</a:t>
            </a:r>
            <a:r>
              <a:rPr kumimoji="1" lang="en-US" altLang="zh-CN" dirty="0"/>
              <a:t> )  = 2</a:t>
            </a:r>
            <a:r>
              <a:rPr kumimoji="1" lang="en-US" altLang="zh-CN" i="1" baseline="30000" dirty="0"/>
              <a:t>w</a:t>
            </a:r>
            <a:r>
              <a:rPr kumimoji="1" lang="en-US" altLang="zh-CN" dirty="0"/>
              <a:t> – </a:t>
            </a:r>
            <a:r>
              <a:rPr kumimoji="1" lang="en-US" altLang="zh-CN" i="1" dirty="0"/>
              <a:t>u</a:t>
            </a:r>
            <a:endParaRPr kumimoji="1" lang="en-US" altLang="zh-CN" dirty="0"/>
          </a:p>
          <a:p>
            <a:pPr marL="201168" lvl="1" indent="0">
              <a:lnSpc>
                <a:spcPct val="114000"/>
              </a:lnSpc>
              <a:buNone/>
            </a:pPr>
            <a:r>
              <a:rPr kumimoji="1" lang="en-US" altLang="zh-CN" dirty="0"/>
              <a:t>     </a:t>
            </a:r>
            <a:r>
              <a:rPr kumimoji="1" lang="en-US" altLang="zh-CN" dirty="0" err="1"/>
              <a:t>UAdd</a:t>
            </a:r>
            <a:r>
              <a:rPr kumimoji="1" lang="en-US" altLang="zh-CN" i="1" baseline="-25000" dirty="0" err="1"/>
              <a:t>w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u</a:t>
            </a:r>
            <a:r>
              <a:rPr kumimoji="1" lang="en-US" altLang="zh-CN" dirty="0"/>
              <a:t> , </a:t>
            </a:r>
            <a:r>
              <a:rPr kumimoji="1" lang="en-US" altLang="zh-CN" dirty="0" err="1"/>
              <a:t>UComp</a:t>
            </a:r>
            <a:r>
              <a:rPr kumimoji="1" lang="en-US" altLang="zh-CN" i="1" baseline="-25000" dirty="0" err="1"/>
              <a:t>w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u</a:t>
            </a:r>
            <a:r>
              <a:rPr kumimoji="1" lang="en-US" altLang="zh-CN" dirty="0"/>
              <a:t> ))  =  0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2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Integer Representations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676311"/>
            <a:ext cx="7133771" cy="29105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100" b="1" dirty="0"/>
              <a:t>Typical ranges for C integral data types on a 32-bit machine. </a:t>
            </a:r>
            <a:r>
              <a:rPr lang="en-US" altLang="zh-CN" sz="2100" dirty="0"/>
              <a:t>Text in square brackets is optional.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7" y="2507412"/>
            <a:ext cx="7561523" cy="34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6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227" y="313661"/>
            <a:ext cx="8077200" cy="914400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Addition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3920" y="1517796"/>
            <a:ext cx="8077200" cy="15316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Functionality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True sum requires </a:t>
            </a:r>
            <a:r>
              <a:rPr kumimoji="1" lang="en-US" altLang="zh-CN" b="1" i="1" dirty="0">
                <a:ea typeface="宋体" panose="02010600030101010101" pitchFamily="2" charset="-122"/>
              </a:rPr>
              <a:t>w</a:t>
            </a:r>
            <a:r>
              <a:rPr kumimoji="1" lang="en-US" altLang="zh-CN" b="1" dirty="0">
                <a:ea typeface="宋体" panose="02010600030101010101" pitchFamily="2" charset="-122"/>
              </a:rPr>
              <a:t>+1</a:t>
            </a:r>
            <a:r>
              <a:rPr kumimoji="1" lang="en-US" altLang="zh-CN" dirty="0">
                <a:ea typeface="宋体" panose="02010600030101010101" pitchFamily="2" charset="-122"/>
              </a:rPr>
              <a:t> bits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Drop off MSB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Treat remaining bits as 2’s comp. integer</a:t>
            </a:r>
          </a:p>
        </p:txBody>
      </p:sp>
      <p:graphicFrame>
        <p:nvGraphicFramePr>
          <p:cNvPr id="3074" name="Object 2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5600003"/>
              </p:ext>
            </p:extLst>
          </p:nvPr>
        </p:nvGraphicFramePr>
        <p:xfrm>
          <a:off x="1377950" y="3305175"/>
          <a:ext cx="61563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公式" r:id="rId3" imgW="4025880" imgH="761760" progId="Equation.3">
                  <p:embed/>
                </p:oleObj>
              </mc:Choice>
              <mc:Fallback>
                <p:oleObj name="公式" r:id="rId3" imgW="40258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305175"/>
                        <a:ext cx="61563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24"/>
          <p:cNvSpPr>
            <a:spLocks noChangeArrowheads="1"/>
          </p:cNvSpPr>
          <p:nvPr/>
        </p:nvSpPr>
        <p:spPr bwMode="auto">
          <a:xfrm>
            <a:off x="965200" y="4883296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0" i="1" dirty="0" err="1">
                <a:latin typeface="+mn-lt"/>
              </a:rPr>
              <a:t>PosOver</a:t>
            </a:r>
            <a:r>
              <a:rPr kumimoji="1" lang="zh-CN" altLang="en-US" b="0" dirty="0">
                <a:latin typeface="+mn-lt"/>
              </a:rPr>
              <a:t>： </a:t>
            </a:r>
            <a:r>
              <a:rPr kumimoji="1" lang="en-US" altLang="zh-CN" b="0" dirty="0">
                <a:latin typeface="+mn-lt"/>
              </a:rPr>
              <a:t>Positive Overflow</a:t>
            </a:r>
          </a:p>
          <a:p>
            <a:r>
              <a:rPr kumimoji="1" lang="en-US" altLang="zh-CN" b="0" i="1" dirty="0" err="1">
                <a:latin typeface="+mn-lt"/>
              </a:rPr>
              <a:t>NegOver</a:t>
            </a:r>
            <a:r>
              <a:rPr kumimoji="1" lang="zh-CN" altLang="en-US" b="0" dirty="0">
                <a:latin typeface="+mn-lt"/>
              </a:rPr>
              <a:t>：</a:t>
            </a:r>
            <a:r>
              <a:rPr kumimoji="1" lang="en-US" altLang="zh-CN" b="0" dirty="0">
                <a:latin typeface="+mn-lt"/>
              </a:rPr>
              <a:t>Negative Overflow</a:t>
            </a:r>
            <a:endParaRPr kumimoji="1" lang="zh-CN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5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Addition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939800" y="2382520"/>
            <a:ext cx="2246313" cy="2667000"/>
            <a:chOff x="384" y="2016"/>
            <a:chExt cx="1415" cy="1680"/>
          </a:xfrm>
        </p:grpSpPr>
        <p:sp>
          <p:nvSpPr>
            <p:cNvPr id="16427" name="Rectangle 5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28" name="Rectangle 6"/>
            <p:cNvSpPr>
              <a:spLocks noChangeArrowheads="1"/>
            </p:cNvSpPr>
            <p:nvPr/>
          </p:nvSpPr>
          <p:spPr bwMode="auto">
            <a:xfrm>
              <a:off x="1056" y="3312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Courier New" panose="02070309020205020404" pitchFamily="49" charset="0"/>
                </a:rPr>
                <a:t>u</a:t>
              </a:r>
            </a:p>
          </p:txBody>
        </p:sp>
        <p:sp>
          <p:nvSpPr>
            <p:cNvPr id="16429" name="Rectangle 7"/>
            <p:cNvSpPr>
              <a:spLocks noChangeArrowheads="1"/>
            </p:cNvSpPr>
            <p:nvPr/>
          </p:nvSpPr>
          <p:spPr bwMode="auto">
            <a:xfrm>
              <a:off x="384" y="2690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16430" name="Rectangle 8"/>
            <p:cNvSpPr>
              <a:spLocks noChangeArrowheads="1"/>
            </p:cNvSpPr>
            <p:nvPr/>
          </p:nvSpPr>
          <p:spPr bwMode="auto">
            <a:xfrm>
              <a:off x="768" y="3216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&lt; 0</a:t>
              </a:r>
            </a:p>
          </p:txBody>
        </p:sp>
        <p:sp>
          <p:nvSpPr>
            <p:cNvPr id="16431" name="Rectangle 9"/>
            <p:cNvSpPr>
              <a:spLocks noChangeArrowheads="1"/>
            </p:cNvSpPr>
            <p:nvPr/>
          </p:nvSpPr>
          <p:spPr bwMode="auto">
            <a:xfrm>
              <a:off x="1200" y="3216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&gt; 0</a:t>
              </a:r>
            </a:p>
          </p:txBody>
        </p:sp>
        <p:sp>
          <p:nvSpPr>
            <p:cNvPr id="16432" name="Rectangle 10"/>
            <p:cNvSpPr>
              <a:spLocks noChangeArrowheads="1"/>
            </p:cNvSpPr>
            <p:nvPr/>
          </p:nvSpPr>
          <p:spPr bwMode="auto">
            <a:xfrm>
              <a:off x="384" y="2880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&lt; 0</a:t>
              </a:r>
            </a:p>
          </p:txBody>
        </p:sp>
        <p:sp>
          <p:nvSpPr>
            <p:cNvPr id="16433" name="Rectangle 11"/>
            <p:cNvSpPr>
              <a:spLocks noChangeArrowheads="1"/>
            </p:cNvSpPr>
            <p:nvPr/>
          </p:nvSpPr>
          <p:spPr bwMode="auto">
            <a:xfrm>
              <a:off x="384" y="2496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&gt; 0</a:t>
              </a:r>
            </a:p>
          </p:txBody>
        </p:sp>
        <p:sp>
          <p:nvSpPr>
            <p:cNvPr id="16434" name="Rectangle 12"/>
            <p:cNvSpPr>
              <a:spLocks noChangeArrowheads="1"/>
            </p:cNvSpPr>
            <p:nvPr/>
          </p:nvSpPr>
          <p:spPr bwMode="auto">
            <a:xfrm>
              <a:off x="480" y="3504"/>
              <a:ext cx="5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NegOver</a:t>
              </a:r>
            </a:p>
          </p:txBody>
        </p:sp>
        <p:sp>
          <p:nvSpPr>
            <p:cNvPr id="16435" name="Rectangle 13"/>
            <p:cNvSpPr>
              <a:spLocks noChangeArrowheads="1"/>
            </p:cNvSpPr>
            <p:nvPr/>
          </p:nvSpPr>
          <p:spPr bwMode="auto">
            <a:xfrm>
              <a:off x="1248" y="2016"/>
              <a:ext cx="5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PosOver</a:t>
              </a:r>
            </a:p>
          </p:txBody>
        </p:sp>
        <p:sp>
          <p:nvSpPr>
            <p:cNvPr id="16436" name="Rectangle 14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39" name="Freeform 17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269 w 432"/>
                <a:gd name="T3" fmla="*/ 615 h 384"/>
                <a:gd name="T4" fmla="*/ 269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Freeform 18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269 w 432"/>
                <a:gd name="T3" fmla="*/ 615 h 384"/>
                <a:gd name="T4" fmla="*/ 269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19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20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Rectangle 21"/>
            <p:cNvSpPr>
              <a:spLocks noChangeArrowheads="1"/>
            </p:cNvSpPr>
            <p:nvPr/>
          </p:nvSpPr>
          <p:spPr bwMode="auto">
            <a:xfrm>
              <a:off x="384" y="2160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TAdd(</a:t>
              </a: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u</a:t>
              </a: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 , </a:t>
              </a: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v</a:t>
              </a: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</p:grpSp>
      <p:grpSp>
        <p:nvGrpSpPr>
          <p:cNvPr id="16389" name="Group 23"/>
          <p:cNvGrpSpPr>
            <a:grpSpLocks/>
          </p:cNvGrpSpPr>
          <p:nvPr/>
        </p:nvGrpSpPr>
        <p:grpSpPr bwMode="auto">
          <a:xfrm>
            <a:off x="4109720" y="2230120"/>
            <a:ext cx="4187825" cy="3411538"/>
            <a:chOff x="2640" y="720"/>
            <a:chExt cx="2638" cy="2149"/>
          </a:xfrm>
        </p:grpSpPr>
        <p:grpSp>
          <p:nvGrpSpPr>
            <p:cNvPr id="16390" name="Group 24"/>
            <p:cNvGrpSpPr>
              <a:grpSpLocks/>
            </p:cNvGrpSpPr>
            <p:nvPr/>
          </p:nvGrpSpPr>
          <p:grpSpPr bwMode="auto">
            <a:xfrm>
              <a:off x="2640" y="720"/>
              <a:ext cx="2638" cy="2149"/>
              <a:chOff x="2640" y="720"/>
              <a:chExt cx="2638" cy="2149"/>
            </a:xfrm>
          </p:grpSpPr>
          <p:sp>
            <p:nvSpPr>
              <p:cNvPr id="16393" name="Rectangle 25"/>
              <p:cNvSpPr>
                <a:spLocks noChangeArrowheads="1"/>
              </p:cNvSpPr>
              <p:nvPr/>
            </p:nvSpPr>
            <p:spPr bwMode="auto">
              <a:xfrm>
                <a:off x="3176" y="2256"/>
                <a:ext cx="47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0">
                    <a:latin typeface="Helvetica" panose="020B0604020202020204" pitchFamily="34" charset="0"/>
                  </a:rPr>
                  <a:t>–2</a:t>
                </a:r>
                <a:r>
                  <a:rPr lang="en-US" altLang="zh-CN" sz="1800" b="0" i="1" baseline="30000">
                    <a:latin typeface="Helvetica" panose="020B0604020202020204" pitchFamily="34" charset="0"/>
                  </a:rPr>
                  <a:t>w </a:t>
                </a:r>
                <a:r>
                  <a:rPr lang="en-US" altLang="zh-CN" sz="1800" b="0" baseline="30000">
                    <a:latin typeface="Helvetica" panose="020B0604020202020204" pitchFamily="34" charset="0"/>
                  </a:rPr>
                  <a:t>–1</a:t>
                </a:r>
              </a:p>
            </p:txBody>
          </p:sp>
          <p:sp>
            <p:nvSpPr>
              <p:cNvPr id="16394" name="Rectangle 26"/>
              <p:cNvSpPr>
                <a:spLocks noChangeArrowheads="1"/>
              </p:cNvSpPr>
              <p:nvPr/>
            </p:nvSpPr>
            <p:spPr bwMode="auto">
              <a:xfrm>
                <a:off x="3176" y="2640"/>
                <a:ext cx="34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0">
                    <a:latin typeface="Helvetica" panose="020B0604020202020204" pitchFamily="34" charset="0"/>
                  </a:rPr>
                  <a:t>–2</a:t>
                </a:r>
                <a:r>
                  <a:rPr lang="en-US" altLang="zh-CN" sz="1800" b="0" i="1" baseline="30000">
                    <a:latin typeface="Helvetica" panose="020B0604020202020204" pitchFamily="34" charset="0"/>
                  </a:rPr>
                  <a:t>w</a:t>
                </a:r>
              </a:p>
            </p:txBody>
          </p:sp>
          <p:grpSp>
            <p:nvGrpSpPr>
              <p:cNvPr id="16395" name="Group 27"/>
              <p:cNvGrpSpPr>
                <a:grpSpLocks/>
              </p:cNvGrpSpPr>
              <p:nvPr/>
            </p:nvGrpSpPr>
            <p:grpSpPr bwMode="auto">
              <a:xfrm>
                <a:off x="3224" y="960"/>
                <a:ext cx="1297" cy="1838"/>
                <a:chOff x="3263" y="946"/>
                <a:chExt cx="1297" cy="1838"/>
              </a:xfrm>
            </p:grpSpPr>
            <p:sp>
              <p:nvSpPr>
                <p:cNvPr id="16406" name="Line 28"/>
                <p:cNvSpPr>
                  <a:spLocks noChangeShapeType="1"/>
                </p:cNvSpPr>
                <p:nvPr/>
              </p:nvSpPr>
              <p:spPr bwMode="auto">
                <a:xfrm>
                  <a:off x="3704" y="1064"/>
                  <a:ext cx="0" cy="8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7" name="Line 29"/>
                <p:cNvSpPr>
                  <a:spLocks noChangeShapeType="1"/>
                </p:cNvSpPr>
                <p:nvPr/>
              </p:nvSpPr>
              <p:spPr bwMode="auto">
                <a:xfrm>
                  <a:off x="3664" y="192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8" name="Line 30"/>
                <p:cNvSpPr>
                  <a:spLocks noChangeShapeType="1"/>
                </p:cNvSpPr>
                <p:nvPr/>
              </p:nvSpPr>
              <p:spPr bwMode="auto">
                <a:xfrm>
                  <a:off x="3664" y="1488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09" name="Line 31"/>
                <p:cNvSpPr>
                  <a:spLocks noChangeShapeType="1"/>
                </p:cNvSpPr>
                <p:nvPr/>
              </p:nvSpPr>
              <p:spPr bwMode="auto">
                <a:xfrm>
                  <a:off x="3664" y="1056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0" name="Line 32"/>
                <p:cNvSpPr>
                  <a:spLocks noChangeShapeType="1"/>
                </p:cNvSpPr>
                <p:nvPr/>
              </p:nvSpPr>
              <p:spPr bwMode="auto">
                <a:xfrm>
                  <a:off x="4520" y="1496"/>
                  <a:ext cx="0" cy="4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1" name="Line 33"/>
                <p:cNvSpPr>
                  <a:spLocks noChangeShapeType="1"/>
                </p:cNvSpPr>
                <p:nvPr/>
              </p:nvSpPr>
              <p:spPr bwMode="auto">
                <a:xfrm>
                  <a:off x="4480" y="192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2" name="Line 34"/>
                <p:cNvSpPr>
                  <a:spLocks noChangeShapeType="1"/>
                </p:cNvSpPr>
                <p:nvPr/>
              </p:nvSpPr>
              <p:spPr bwMode="auto">
                <a:xfrm>
                  <a:off x="4480" y="1488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3" name="Line 35"/>
                <p:cNvSpPr>
                  <a:spLocks noChangeShapeType="1"/>
                </p:cNvSpPr>
                <p:nvPr/>
              </p:nvSpPr>
              <p:spPr bwMode="auto">
                <a:xfrm>
                  <a:off x="3808" y="1632"/>
                  <a:ext cx="60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4" name="Freeform 36"/>
                <p:cNvSpPr>
                  <a:spLocks/>
                </p:cNvSpPr>
                <p:nvPr/>
              </p:nvSpPr>
              <p:spPr bwMode="auto">
                <a:xfrm>
                  <a:off x="3800" y="1296"/>
                  <a:ext cx="625" cy="817"/>
                </a:xfrm>
                <a:custGeom>
                  <a:avLst/>
                  <a:gdLst>
                    <a:gd name="T0" fmla="*/ 0 w 625"/>
                    <a:gd name="T1" fmla="*/ 0 h 817"/>
                    <a:gd name="T2" fmla="*/ 240 w 625"/>
                    <a:gd name="T3" fmla="*/ 0 h 817"/>
                    <a:gd name="T4" fmla="*/ 384 w 625"/>
                    <a:gd name="T5" fmla="*/ 816 h 817"/>
                    <a:gd name="T6" fmla="*/ 624 w 625"/>
                    <a:gd name="T7" fmla="*/ 816 h 8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817"/>
                    <a:gd name="T14" fmla="*/ 625 w 625"/>
                    <a:gd name="T15" fmla="*/ 817 h 8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817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84" y="816"/>
                      </a:lnTo>
                      <a:lnTo>
                        <a:pt x="624" y="816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5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1" y="1810"/>
                  <a:ext cx="19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800" b="0">
                      <a:latin typeface="Helvetica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6416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1" y="1378"/>
                  <a:ext cx="396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800" b="0">
                      <a:latin typeface="Helvetica" panose="020B0604020202020204" pitchFamily="34" charset="0"/>
                    </a:rPr>
                    <a:t>2</a:t>
                  </a:r>
                  <a:r>
                    <a:rPr lang="en-US" altLang="zh-CN" sz="1800" b="0" i="1" baseline="30000">
                      <a:latin typeface="Helvetica" panose="020B0604020202020204" pitchFamily="34" charset="0"/>
                    </a:rPr>
                    <a:t>w </a:t>
                  </a:r>
                  <a:r>
                    <a:rPr lang="en-US" altLang="zh-CN" sz="1800" b="0" baseline="30000">
                      <a:latin typeface="Helvetica" panose="020B0604020202020204" pitchFamily="34" charset="0"/>
                    </a:rPr>
                    <a:t>–1</a:t>
                  </a:r>
                </a:p>
              </p:txBody>
            </p:sp>
            <p:sp>
              <p:nvSpPr>
                <p:cNvPr id="16417" name="Rectangle 39"/>
                <p:cNvSpPr>
                  <a:spLocks noChangeArrowheads="1"/>
                </p:cNvSpPr>
                <p:nvPr/>
              </p:nvSpPr>
              <p:spPr bwMode="auto">
                <a:xfrm>
                  <a:off x="3263" y="946"/>
                  <a:ext cx="423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800" b="0">
                      <a:latin typeface="Helvetica" panose="020B0604020202020204" pitchFamily="34" charset="0"/>
                    </a:rPr>
                    <a:t>2</a:t>
                  </a:r>
                  <a:r>
                    <a:rPr lang="en-US" altLang="zh-CN" sz="1800" b="0" i="1" baseline="30000">
                      <a:latin typeface="Helvetica" panose="020B0604020202020204" pitchFamily="34" charset="0"/>
                    </a:rPr>
                    <a:t>w</a:t>
                  </a:r>
                  <a:r>
                    <a:rPr lang="en-US" altLang="zh-CN" sz="1800" b="0">
                      <a:latin typeface="Helvetica" panose="020B0604020202020204" pitchFamily="34" charset="0"/>
                    </a:rPr>
                    <a:t>–1</a:t>
                  </a:r>
                </a:p>
              </p:txBody>
            </p:sp>
            <p:sp>
              <p:nvSpPr>
                <p:cNvPr id="16418" name="Line 40"/>
                <p:cNvSpPr>
                  <a:spLocks noChangeShapeType="1"/>
                </p:cNvSpPr>
                <p:nvPr/>
              </p:nvSpPr>
              <p:spPr bwMode="auto">
                <a:xfrm>
                  <a:off x="3704" y="1928"/>
                  <a:ext cx="0" cy="8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9" name="Line 41"/>
                <p:cNvSpPr>
                  <a:spLocks noChangeShapeType="1"/>
                </p:cNvSpPr>
                <p:nvPr/>
              </p:nvSpPr>
              <p:spPr bwMode="auto">
                <a:xfrm>
                  <a:off x="3664" y="2784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0" name="Line 42"/>
                <p:cNvSpPr>
                  <a:spLocks noChangeShapeType="1"/>
                </p:cNvSpPr>
                <p:nvPr/>
              </p:nvSpPr>
              <p:spPr bwMode="auto">
                <a:xfrm>
                  <a:off x="3664" y="2352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43"/>
                <p:cNvSpPr>
                  <a:spLocks noChangeShapeType="1"/>
                </p:cNvSpPr>
                <p:nvPr/>
              </p:nvSpPr>
              <p:spPr bwMode="auto">
                <a:xfrm>
                  <a:off x="3664" y="192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44"/>
                <p:cNvSpPr>
                  <a:spLocks noChangeShapeType="1"/>
                </p:cNvSpPr>
                <p:nvPr/>
              </p:nvSpPr>
              <p:spPr bwMode="auto">
                <a:xfrm>
                  <a:off x="4520" y="1928"/>
                  <a:ext cx="0" cy="4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3" name="Line 45"/>
                <p:cNvSpPr>
                  <a:spLocks noChangeShapeType="1"/>
                </p:cNvSpPr>
                <p:nvPr/>
              </p:nvSpPr>
              <p:spPr bwMode="auto">
                <a:xfrm>
                  <a:off x="4480" y="2352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4" name="Line 46"/>
                <p:cNvSpPr>
                  <a:spLocks noChangeShapeType="1"/>
                </p:cNvSpPr>
                <p:nvPr/>
              </p:nvSpPr>
              <p:spPr bwMode="auto">
                <a:xfrm>
                  <a:off x="4480" y="1920"/>
                  <a:ext cx="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5" name="Line 47"/>
                <p:cNvSpPr>
                  <a:spLocks noChangeShapeType="1"/>
                </p:cNvSpPr>
                <p:nvPr/>
              </p:nvSpPr>
              <p:spPr bwMode="auto">
                <a:xfrm>
                  <a:off x="3808" y="2208"/>
                  <a:ext cx="60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6" name="Freeform 48"/>
                <p:cNvSpPr>
                  <a:spLocks/>
                </p:cNvSpPr>
                <p:nvPr/>
              </p:nvSpPr>
              <p:spPr bwMode="auto">
                <a:xfrm>
                  <a:off x="3800" y="1776"/>
                  <a:ext cx="625" cy="817"/>
                </a:xfrm>
                <a:custGeom>
                  <a:avLst/>
                  <a:gdLst>
                    <a:gd name="T0" fmla="*/ 0 w 625"/>
                    <a:gd name="T1" fmla="*/ 816 h 817"/>
                    <a:gd name="T2" fmla="*/ 240 w 625"/>
                    <a:gd name="T3" fmla="*/ 816 h 817"/>
                    <a:gd name="T4" fmla="*/ 384 w 625"/>
                    <a:gd name="T5" fmla="*/ 0 h 817"/>
                    <a:gd name="T6" fmla="*/ 624 w 625"/>
                    <a:gd name="T7" fmla="*/ 0 h 8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817"/>
                    <a:gd name="T14" fmla="*/ 625 w 625"/>
                    <a:gd name="T15" fmla="*/ 817 h 8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817">
                      <a:moveTo>
                        <a:pt x="0" y="816"/>
                      </a:moveTo>
                      <a:lnTo>
                        <a:pt x="240" y="816"/>
                      </a:lnTo>
                      <a:lnTo>
                        <a:pt x="384" y="0"/>
                      </a:lnTo>
                      <a:lnTo>
                        <a:pt x="62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6" name="Rectangle 49"/>
              <p:cNvSpPr>
                <a:spLocks noChangeArrowheads="1"/>
              </p:cNvSpPr>
              <p:nvPr/>
            </p:nvSpPr>
            <p:spPr bwMode="auto">
              <a:xfrm>
                <a:off x="3264" y="720"/>
                <a:ext cx="77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latin typeface="Helvetica" panose="020B0604020202020204" pitchFamily="34" charset="0"/>
                  </a:rPr>
                  <a:t>True Sum</a:t>
                </a:r>
              </a:p>
            </p:txBody>
          </p:sp>
          <p:sp>
            <p:nvSpPr>
              <p:cNvPr id="16397" name="Rectangle 50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9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latin typeface="Helvetica" panose="020B0604020202020204" pitchFamily="34" charset="0"/>
                  </a:rPr>
                  <a:t>TAdd Result</a:t>
                </a:r>
              </a:p>
            </p:txBody>
          </p:sp>
          <p:sp>
            <p:nvSpPr>
              <p:cNvPr id="16398" name="Rectangle 51"/>
              <p:cNvSpPr>
                <a:spLocks noChangeArrowheads="1"/>
              </p:cNvSpPr>
              <p:nvPr/>
            </p:nvSpPr>
            <p:spPr bwMode="auto">
              <a:xfrm>
                <a:off x="2640" y="2669"/>
                <a:ext cx="56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>
                    <a:latin typeface="Helvetica" panose="020B0604020202020204" pitchFamily="34" charset="0"/>
                  </a:rPr>
                  <a:t>1</a:t>
                </a:r>
                <a:r>
                  <a:rPr lang="zh-CN" altLang="en-US" sz="1400" b="0">
                    <a:latin typeface="Helvetica" panose="020B0604020202020204" pitchFamily="34" charset="0"/>
                  </a:rPr>
                  <a:t> 000…0</a:t>
                </a:r>
              </a:p>
            </p:txBody>
          </p:sp>
          <p:sp>
            <p:nvSpPr>
              <p:cNvPr id="16399" name="Rectangle 52"/>
              <p:cNvSpPr>
                <a:spLocks noChangeArrowheads="1"/>
              </p:cNvSpPr>
              <p:nvPr/>
            </p:nvSpPr>
            <p:spPr bwMode="auto">
              <a:xfrm>
                <a:off x="2640" y="2237"/>
                <a:ext cx="56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>
                    <a:latin typeface="Helvetica" panose="020B0604020202020204" pitchFamily="34" charset="0"/>
                  </a:rPr>
                  <a:t>1</a:t>
                </a:r>
                <a:r>
                  <a:rPr lang="zh-CN" altLang="en-US" sz="1400" b="0">
                    <a:latin typeface="Helvetica" panose="020B0604020202020204" pitchFamily="34" charset="0"/>
                  </a:rPr>
                  <a:t> 100…0</a:t>
                </a:r>
              </a:p>
            </p:txBody>
          </p:sp>
          <p:sp>
            <p:nvSpPr>
              <p:cNvPr id="16400" name="Rectangle 53"/>
              <p:cNvSpPr>
                <a:spLocks noChangeArrowheads="1"/>
              </p:cNvSpPr>
              <p:nvPr/>
            </p:nvSpPr>
            <p:spPr bwMode="auto">
              <a:xfrm>
                <a:off x="2640" y="1805"/>
                <a:ext cx="56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>
                    <a:latin typeface="Helvetica" panose="020B0604020202020204" pitchFamily="34" charset="0"/>
                  </a:rPr>
                  <a:t>0</a:t>
                </a:r>
                <a:r>
                  <a:rPr lang="zh-CN" altLang="en-US" sz="1400" b="0">
                    <a:latin typeface="Helvetica" panose="020B0604020202020204" pitchFamily="34" charset="0"/>
                  </a:rPr>
                  <a:t> 000…0</a:t>
                </a:r>
              </a:p>
            </p:txBody>
          </p:sp>
          <p:sp>
            <p:nvSpPr>
              <p:cNvPr id="16401" name="Rectangle 54"/>
              <p:cNvSpPr>
                <a:spLocks noChangeArrowheads="1"/>
              </p:cNvSpPr>
              <p:nvPr/>
            </p:nvSpPr>
            <p:spPr bwMode="auto">
              <a:xfrm>
                <a:off x="2640" y="1373"/>
                <a:ext cx="56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>
                    <a:latin typeface="Helvetica" panose="020B0604020202020204" pitchFamily="34" charset="0"/>
                  </a:rPr>
                  <a:t>0</a:t>
                </a:r>
                <a:r>
                  <a:rPr lang="zh-CN" altLang="en-US" sz="1400" b="0">
                    <a:latin typeface="Helvetica" panose="020B0604020202020204" pitchFamily="34" charset="0"/>
                  </a:rPr>
                  <a:t> 100…0</a:t>
                </a:r>
              </a:p>
            </p:txBody>
          </p:sp>
          <p:sp>
            <p:nvSpPr>
              <p:cNvPr id="16402" name="Rectangle 55"/>
              <p:cNvSpPr>
                <a:spLocks noChangeArrowheads="1"/>
              </p:cNvSpPr>
              <p:nvPr/>
            </p:nvSpPr>
            <p:spPr bwMode="auto">
              <a:xfrm>
                <a:off x="2640" y="941"/>
                <a:ext cx="56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>
                    <a:latin typeface="Helvetica" panose="020B0604020202020204" pitchFamily="34" charset="0"/>
                  </a:rPr>
                  <a:t>0</a:t>
                </a:r>
                <a:r>
                  <a:rPr lang="zh-CN" altLang="en-US" sz="1400" b="0">
                    <a:latin typeface="Helvetica" panose="020B0604020202020204" pitchFamily="34" charset="0"/>
                  </a:rPr>
                  <a:t> 111…1</a:t>
                </a:r>
              </a:p>
            </p:txBody>
          </p:sp>
          <p:sp>
            <p:nvSpPr>
              <p:cNvPr id="16403" name="Rectangle 56"/>
              <p:cNvSpPr>
                <a:spLocks noChangeArrowheads="1"/>
              </p:cNvSpPr>
              <p:nvPr/>
            </p:nvSpPr>
            <p:spPr bwMode="auto">
              <a:xfrm>
                <a:off x="4656" y="2285"/>
                <a:ext cx="47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Helvetica" panose="020B0604020202020204" pitchFamily="34" charset="0"/>
                  </a:rPr>
                  <a:t>100…0</a:t>
                </a:r>
              </a:p>
            </p:txBody>
          </p:sp>
          <p:sp>
            <p:nvSpPr>
              <p:cNvPr id="16404" name="Rectangle 57"/>
              <p:cNvSpPr>
                <a:spLocks noChangeArrowheads="1"/>
              </p:cNvSpPr>
              <p:nvPr/>
            </p:nvSpPr>
            <p:spPr bwMode="auto">
              <a:xfrm>
                <a:off x="4656" y="1853"/>
                <a:ext cx="47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Helvetica" panose="020B0604020202020204" pitchFamily="34" charset="0"/>
                  </a:rPr>
                  <a:t>000…0</a:t>
                </a:r>
              </a:p>
            </p:txBody>
          </p:sp>
          <p:sp>
            <p:nvSpPr>
              <p:cNvPr id="16405" name="Rectangle 58"/>
              <p:cNvSpPr>
                <a:spLocks noChangeArrowheads="1"/>
              </p:cNvSpPr>
              <p:nvPr/>
            </p:nvSpPr>
            <p:spPr bwMode="auto">
              <a:xfrm>
                <a:off x="4656" y="1421"/>
                <a:ext cx="47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Helvetica" panose="020B0604020202020204" pitchFamily="34" charset="0"/>
                  </a:rPr>
                  <a:t>011…1</a:t>
                </a:r>
              </a:p>
            </p:txBody>
          </p:sp>
        </p:grpSp>
        <p:sp>
          <p:nvSpPr>
            <p:cNvPr id="16391" name="Text Box 59"/>
            <p:cNvSpPr txBox="1">
              <a:spLocks noChangeArrowheads="1"/>
            </p:cNvSpPr>
            <p:nvPr/>
          </p:nvSpPr>
          <p:spPr bwMode="auto">
            <a:xfrm>
              <a:off x="3696" y="1104"/>
              <a:ext cx="5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PosOver</a:t>
              </a:r>
            </a:p>
          </p:txBody>
        </p:sp>
        <p:sp>
          <p:nvSpPr>
            <p:cNvPr id="16392" name="Text Box 60"/>
            <p:cNvSpPr txBox="1">
              <a:spLocks noChangeArrowheads="1"/>
            </p:cNvSpPr>
            <p:nvPr/>
          </p:nvSpPr>
          <p:spPr bwMode="auto">
            <a:xfrm>
              <a:off x="3744" y="2640"/>
              <a:ext cx="5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NegOver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41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Visualizing 2’s Comp. Addition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88773"/>
            <a:ext cx="80010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Values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4-bit two’s comp.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Range from -8 to +7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Wraps Around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If sum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kumimoji="1" lang="en-US" altLang="zh-CN" dirty="0">
                <a:ea typeface="宋体" panose="02010600030101010101" pitchFamily="2" charset="-122"/>
              </a:rPr>
              <a:t>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w-1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Becomes negative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If sum &lt; –2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–1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Becomes positive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330465" y="2158494"/>
            <a:ext cx="4493495" cy="3080413"/>
            <a:chOff x="2448" y="1296"/>
            <a:chExt cx="2873" cy="2504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448" y="1296"/>
            <a:ext cx="2873" cy="2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6" name="Chart" r:id="rId3" imgW="6525006" imgH="5686755" progId="Excel.Chart.8">
                    <p:embed/>
                  </p:oleObj>
                </mc:Choice>
                <mc:Fallback>
                  <p:oleObj name="Chart" r:id="rId3" imgW="6525006" imgH="568675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96"/>
                          <a:ext cx="2873" cy="2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52" y="1344"/>
              <a:ext cx="6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TAdd</a:t>
              </a:r>
              <a:r>
                <a:rPr lang="en-US" altLang="zh-CN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(</a:t>
              </a: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u</a:t>
              </a: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 , </a:t>
              </a: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v</a:t>
              </a:r>
              <a:r>
                <a:rPr lang="en-US" altLang="zh-CN" sz="1800">
                  <a:solidFill>
                    <a:schemeClr val="tx2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28" y="3504"/>
              <a:ext cx="1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u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608" y="3168"/>
              <a:ext cx="14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1800" i="1">
                  <a:solidFill>
                    <a:schemeClr val="tx2"/>
                  </a:solidFill>
                  <a:latin typeface="Helvetica" panose="020B0604020202020204" pitchFamily="34" charset="0"/>
                </a:rPr>
                <a:t>v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656" y="3504"/>
              <a:ext cx="45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>
                  <a:latin typeface="Helvetica" panose="020B0604020202020204" pitchFamily="34" charset="0"/>
                </a:rPr>
                <a:t>PosOver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463" y="1321"/>
              <a:ext cx="4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 err="1">
                  <a:latin typeface="Helvetica" panose="020B0604020202020204" pitchFamily="34" charset="0"/>
                </a:rPr>
                <a:t>NegOver</a:t>
              </a:r>
              <a:endParaRPr lang="en-US" altLang="zh-CN" sz="1600" b="0" dirty="0">
                <a:latin typeface="Helvetica" panose="020B0604020202020204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60" y="1663"/>
              <a:ext cx="312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4916" y="2958"/>
              <a:ext cx="198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1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Detecting </a:t>
            </a:r>
            <a:r>
              <a:rPr kumimoji="1" lang="en-US" altLang="zh-CN" sz="4000" dirty="0" err="1">
                <a:ea typeface="宋体" panose="02010600030101010101" pitchFamily="2" charset="-122"/>
              </a:rPr>
              <a:t>TAdd</a:t>
            </a:r>
            <a:r>
              <a:rPr kumimoji="1" lang="en-US" altLang="zh-CN" sz="4000" dirty="0">
                <a:ea typeface="宋体" panose="02010600030101010101" pitchFamily="2" charset="-122"/>
              </a:rPr>
              <a:t> Overflow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2068196"/>
            <a:ext cx="8001000" cy="3326764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Task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Given </a:t>
            </a:r>
            <a:r>
              <a:rPr kumimoji="1" lang="en-US" altLang="zh-CN" i="1" dirty="0">
                <a:ea typeface="宋体" panose="02010600030101010101" pitchFamily="2" charset="-122"/>
              </a:rPr>
              <a:t>s</a:t>
            </a:r>
            <a:r>
              <a:rPr kumimoji="1" lang="en-US" altLang="zh-CN" dirty="0">
                <a:ea typeface="宋体" panose="02010600030101010101" pitchFamily="2" charset="-122"/>
              </a:rPr>
              <a:t>  =  </a:t>
            </a:r>
            <a:r>
              <a:rPr kumimoji="1" lang="en-US" altLang="zh-CN" dirty="0" err="1">
                <a:ea typeface="宋体" panose="02010600030101010101" pitchFamily="2" charset="-122"/>
              </a:rPr>
              <a:t>TAdd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Determine if </a:t>
            </a:r>
            <a:r>
              <a:rPr kumimoji="1" lang="en-US" altLang="zh-CN" i="1" dirty="0">
                <a:ea typeface="宋体" panose="02010600030101010101" pitchFamily="2" charset="-122"/>
              </a:rPr>
              <a:t>s   =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Claim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Overflow </a:t>
            </a:r>
            <a:r>
              <a:rPr kumimoji="1" lang="en-US" altLang="zh-CN" dirty="0" err="1">
                <a:ea typeface="宋体" panose="02010600030101010101" pitchFamily="2" charset="-122"/>
              </a:rPr>
              <a:t>iff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ea typeface="宋体" panose="02010600030101010101" pitchFamily="2" charset="-122"/>
              </a:rPr>
              <a:t>（当且仅当）</a:t>
            </a:r>
            <a:r>
              <a:rPr kumimoji="1" lang="en-US" altLang="zh-CN" dirty="0">
                <a:ea typeface="宋体" panose="02010600030101010101" pitchFamily="2" charset="-122"/>
              </a:rPr>
              <a:t> either:</a:t>
            </a:r>
          </a:p>
          <a:p>
            <a:pPr lvl="2"/>
            <a:r>
              <a:rPr kumimoji="1" lang="en-US" altLang="zh-CN" sz="1600" i="1" dirty="0">
                <a:ea typeface="宋体" panose="02010600030101010101" pitchFamily="2" charset="-122"/>
              </a:rPr>
              <a:t>	u</a:t>
            </a:r>
            <a:r>
              <a:rPr kumimoji="1" lang="en-US" altLang="zh-CN" sz="1600" dirty="0">
                <a:ea typeface="宋体" panose="02010600030101010101" pitchFamily="2" charset="-122"/>
              </a:rPr>
              <a:t>, </a:t>
            </a:r>
            <a:r>
              <a:rPr kumimoji="1" lang="en-US" altLang="zh-CN" sz="1600" i="1" dirty="0">
                <a:ea typeface="宋体" panose="02010600030101010101" pitchFamily="2" charset="-122"/>
              </a:rPr>
              <a:t>v</a:t>
            </a:r>
            <a:r>
              <a:rPr kumimoji="1" lang="en-US" altLang="zh-CN" sz="1600" dirty="0">
                <a:ea typeface="宋体" panose="02010600030101010101" pitchFamily="2" charset="-122"/>
              </a:rPr>
              <a:t> &lt; 0, </a:t>
            </a:r>
            <a:r>
              <a:rPr kumimoji="1" lang="en-US" altLang="zh-CN" sz="1600" i="1" dirty="0">
                <a:ea typeface="宋体" panose="02010600030101010101" pitchFamily="2" charset="-122"/>
              </a:rPr>
              <a:t>s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sz="1600" dirty="0">
                <a:ea typeface="宋体" panose="02010600030101010101" pitchFamily="2" charset="-122"/>
              </a:rPr>
              <a:t> 0	(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NegOver</a:t>
            </a:r>
            <a:r>
              <a:rPr kumimoji="1"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kumimoji="1" lang="en-US" altLang="zh-CN" sz="1600" i="1" dirty="0">
                <a:ea typeface="宋体" panose="02010600030101010101" pitchFamily="2" charset="-122"/>
              </a:rPr>
              <a:t>	u</a:t>
            </a:r>
            <a:r>
              <a:rPr kumimoji="1" lang="en-US" altLang="zh-CN" sz="1600" dirty="0">
                <a:ea typeface="宋体" panose="02010600030101010101" pitchFamily="2" charset="-122"/>
              </a:rPr>
              <a:t>, </a:t>
            </a:r>
            <a:r>
              <a:rPr kumimoji="1" lang="en-US" altLang="zh-CN" sz="1600" i="1" dirty="0">
                <a:ea typeface="宋体" panose="02010600030101010101" pitchFamily="2" charset="-122"/>
              </a:rPr>
              <a:t>v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sz="1600" dirty="0">
                <a:ea typeface="宋体" panose="02010600030101010101" pitchFamily="2" charset="-122"/>
              </a:rPr>
              <a:t> 0, </a:t>
            </a:r>
            <a:r>
              <a:rPr kumimoji="1" lang="en-US" altLang="zh-CN" sz="1600" i="1" dirty="0">
                <a:ea typeface="宋体" panose="02010600030101010101" pitchFamily="2" charset="-122"/>
              </a:rPr>
              <a:t>s</a:t>
            </a:r>
            <a:r>
              <a:rPr kumimoji="1" lang="en-US" altLang="zh-CN" sz="1600" dirty="0">
                <a:ea typeface="宋体" panose="02010600030101010101" pitchFamily="2" charset="-122"/>
              </a:rPr>
              <a:t> &lt; 0	(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PosOver</a:t>
            </a:r>
            <a:r>
              <a:rPr kumimoji="1"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overflow =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(u&lt;0 == v&lt;0) &amp;&amp; (u&lt;0 != s&lt;0)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5911533" y="2253298"/>
            <a:ext cx="2058987" cy="2938462"/>
            <a:chOff x="3311" y="850"/>
            <a:chExt cx="1297" cy="1851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3752" y="968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3712" y="182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3712" y="139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3712" y="960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4568" y="1400"/>
              <a:ext cx="0" cy="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4528" y="182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4528" y="139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3856" y="1536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Freeform 13"/>
            <p:cNvSpPr>
              <a:spLocks/>
            </p:cNvSpPr>
            <p:nvPr/>
          </p:nvSpPr>
          <p:spPr bwMode="auto">
            <a:xfrm>
              <a:off x="3848" y="1200"/>
              <a:ext cx="625" cy="817"/>
            </a:xfrm>
            <a:custGeom>
              <a:avLst/>
              <a:gdLst>
                <a:gd name="T0" fmla="*/ 0 w 625"/>
                <a:gd name="T1" fmla="*/ 0 h 817"/>
                <a:gd name="T2" fmla="*/ 240 w 625"/>
                <a:gd name="T3" fmla="*/ 0 h 817"/>
                <a:gd name="T4" fmla="*/ 384 w 625"/>
                <a:gd name="T5" fmla="*/ 816 h 817"/>
                <a:gd name="T6" fmla="*/ 624 w 625"/>
                <a:gd name="T7" fmla="*/ 816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0"/>
                  </a:moveTo>
                  <a:lnTo>
                    <a:pt x="240" y="0"/>
                  </a:lnTo>
                  <a:lnTo>
                    <a:pt x="384" y="816"/>
                  </a:lnTo>
                  <a:lnTo>
                    <a:pt x="624" y="81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3359" y="1714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3359" y="1282"/>
              <a:ext cx="39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2</a:t>
              </a:r>
              <a:r>
                <a:rPr lang="en-US" altLang="zh-CN" sz="1800" b="0" i="1" baseline="30000">
                  <a:latin typeface="Helvetica" panose="020B0604020202020204" pitchFamily="34" charset="0"/>
                </a:rPr>
                <a:t>w </a:t>
              </a:r>
              <a:r>
                <a:rPr lang="en-US" altLang="zh-CN" sz="1800" b="0" baseline="30000">
                  <a:latin typeface="Helvetica" panose="020B0604020202020204" pitchFamily="34" charset="0"/>
                </a:rPr>
                <a:t>–1</a:t>
              </a:r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3311" y="850"/>
              <a:ext cx="42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2</a:t>
              </a:r>
              <a:r>
                <a:rPr lang="en-US" altLang="zh-CN" sz="1800" b="0" i="1" baseline="30000">
                  <a:latin typeface="Helvetica" panose="020B0604020202020204" pitchFamily="34" charset="0"/>
                </a:rPr>
                <a:t>w</a:t>
              </a:r>
              <a:r>
                <a:rPr lang="en-US" altLang="zh-CN" sz="1800" b="0">
                  <a:latin typeface="Helvetica" panose="020B0604020202020204" pitchFamily="34" charset="0"/>
                </a:rPr>
                <a:t>–1</a:t>
              </a:r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3752" y="1832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3712" y="2688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3712" y="2256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3712" y="182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4568" y="1832"/>
              <a:ext cx="0" cy="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>
              <a:off x="4528" y="2256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4528" y="182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856" y="2112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Freeform 25"/>
            <p:cNvSpPr>
              <a:spLocks/>
            </p:cNvSpPr>
            <p:nvPr/>
          </p:nvSpPr>
          <p:spPr bwMode="auto">
            <a:xfrm>
              <a:off x="3848" y="1680"/>
              <a:ext cx="625" cy="817"/>
            </a:xfrm>
            <a:custGeom>
              <a:avLst/>
              <a:gdLst>
                <a:gd name="T0" fmla="*/ 0 w 625"/>
                <a:gd name="T1" fmla="*/ 816 h 817"/>
                <a:gd name="T2" fmla="*/ 240 w 625"/>
                <a:gd name="T3" fmla="*/ 816 h 817"/>
                <a:gd name="T4" fmla="*/ 384 w 625"/>
                <a:gd name="T5" fmla="*/ 0 h 817"/>
                <a:gd name="T6" fmla="*/ 624 w 625"/>
                <a:gd name="T7" fmla="*/ 0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816"/>
                  </a:moveTo>
                  <a:lnTo>
                    <a:pt x="240" y="816"/>
                  </a:lnTo>
                  <a:lnTo>
                    <a:pt x="384" y="0"/>
                  </a:lnTo>
                  <a:lnTo>
                    <a:pt x="62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Rectangle 26"/>
            <p:cNvSpPr>
              <a:spLocks noChangeArrowheads="1"/>
            </p:cNvSpPr>
            <p:nvPr/>
          </p:nvSpPr>
          <p:spPr bwMode="auto">
            <a:xfrm>
              <a:off x="3831" y="1023"/>
              <a:ext cx="5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PosOver</a:t>
              </a:r>
            </a:p>
          </p:txBody>
        </p:sp>
        <p:sp>
          <p:nvSpPr>
            <p:cNvPr id="18460" name="Rectangle 27"/>
            <p:cNvSpPr>
              <a:spLocks noChangeArrowheads="1"/>
            </p:cNvSpPr>
            <p:nvPr/>
          </p:nvSpPr>
          <p:spPr bwMode="auto">
            <a:xfrm>
              <a:off x="3831" y="2511"/>
              <a:ext cx="56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Helvetica" panose="020B0604020202020204" pitchFamily="34" charset="0"/>
                </a:rPr>
                <a:t>NegOver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999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Conversions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Addition 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Negation (signed)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Using Shift to perform power-of-2 multiply/divide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87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8321040" cy="957405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Negating with Complement &amp; Increment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547029"/>
            <a:ext cx="7358380" cy="433930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ea typeface="宋体" panose="02010600030101010101" pitchFamily="2" charset="-122"/>
              </a:rPr>
              <a:t>In C Language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 ~x + 1 == -x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Complement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Observation: ~x + x == 1111…111 == -1</a:t>
            </a: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marL="201168" lvl="1" indent="0">
              <a:buNone/>
            </a:pPr>
            <a:r>
              <a:rPr kumimoji="1" lang="en-US" altLang="zh-CN" dirty="0"/>
              <a:t> ~x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Complement</a:t>
            </a:r>
            <a:r>
              <a:rPr kumimoji="1" lang="zh-CN" altLang="en-US" dirty="0"/>
              <a:t>（反码）</a:t>
            </a:r>
            <a:endParaRPr lang="zh-CN" altLang="en-US" dirty="0"/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2286000" y="3112657"/>
            <a:ext cx="2971800" cy="1600200"/>
            <a:chOff x="2160" y="1968"/>
            <a:chExt cx="1872" cy="1008"/>
          </a:xfrm>
        </p:grpSpPr>
        <p:grpSp>
          <p:nvGrpSpPr>
            <p:cNvPr id="20487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88"/>
              <a:chOff x="2448" y="1968"/>
              <a:chExt cx="1536" cy="288"/>
            </a:xfrm>
          </p:grpSpPr>
          <p:sp>
            <p:nvSpPr>
              <p:cNvPr id="20510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11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12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13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14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15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16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17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18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0">
                    <a:latin typeface="Courier New" panose="02070309020205020404" pitchFamily="49" charset="0"/>
                  </a:rPr>
                  <a:t> </a:t>
                </a:r>
                <a:r>
                  <a:rPr lang="en-US" altLang="zh-CN" sz="2400" b="0">
                    <a:latin typeface="Courier New" panose="02070309020205020404" pitchFamily="49" charset="0"/>
                  </a:rPr>
                  <a:t>x</a:t>
                </a:r>
              </a:p>
            </p:txBody>
          </p:sp>
        </p:grpSp>
        <p:grpSp>
          <p:nvGrpSpPr>
            <p:cNvPr id="20488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88"/>
              <a:chOff x="2448" y="2448"/>
              <a:chExt cx="1536" cy="288"/>
            </a:xfrm>
          </p:grpSpPr>
          <p:sp>
            <p:nvSpPr>
              <p:cNvPr id="20501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02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03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04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05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06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07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08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20509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0">
                    <a:latin typeface="Courier New" panose="02070309020205020404" pitchFamily="49" charset="0"/>
                  </a:rPr>
                  <a:t>~</a:t>
                </a:r>
                <a:r>
                  <a:rPr lang="en-US" altLang="zh-CN" sz="2400" b="0">
                    <a:latin typeface="Courier New" panose="02070309020205020404" pitchFamily="49" charset="0"/>
                  </a:rPr>
                  <a:t>x</a:t>
                </a:r>
              </a:p>
            </p:txBody>
          </p:sp>
        </p:grpSp>
        <p:sp>
          <p:nvSpPr>
            <p:cNvPr id="20489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>
                  <a:latin typeface="Courier New" panose="02070309020205020404" pitchFamily="49" charset="0"/>
                </a:rPr>
                <a:t>+</a:t>
              </a:r>
            </a:p>
          </p:txBody>
        </p:sp>
        <p:sp>
          <p:nvSpPr>
            <p:cNvPr id="20490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1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88"/>
              <a:chOff x="2448" y="1968"/>
              <a:chExt cx="1536" cy="288"/>
            </a:xfrm>
          </p:grpSpPr>
          <p:sp>
            <p:nvSpPr>
              <p:cNvPr id="20492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3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4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5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6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7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8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499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0500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0">
                    <a:latin typeface="Courier New" panose="02070309020205020404" pitchFamily="49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054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Negation</a:t>
            </a:r>
            <a:endParaRPr lang="zh-CN" altLang="en-US" sz="4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42676"/>
              </p:ext>
            </p:extLst>
          </p:nvPr>
        </p:nvGraphicFramePr>
        <p:xfrm>
          <a:off x="919138" y="1669094"/>
          <a:ext cx="3505080" cy="10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3" name="公式" r:id="rId3" imgW="1676160" imgH="482400" progId="Equation.3">
                  <p:embed/>
                </p:oleObj>
              </mc:Choice>
              <mc:Fallback>
                <p:oleObj name="公式" r:id="rId3" imgW="1676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38" y="1669094"/>
                        <a:ext cx="3505080" cy="10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583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Conversions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Addition 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Negation (signed)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Multiplication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Using Shift to perform power-of-2 multiply/divide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29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3071" y="577211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 bit</a:t>
            </a:r>
            <a:endParaRPr lang="zh-CN" alt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Multiplication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516633"/>
            <a:ext cx="7543800" cy="4419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Computing Exact Product</a:t>
            </a:r>
            <a:r>
              <a:rPr kumimoji="1" lang="zh-CN" altLang="en-US" dirty="0">
                <a:ea typeface="宋体" panose="02010600030101010101" pitchFamily="2" charset="-122"/>
              </a:rPr>
              <a:t>（积）</a:t>
            </a:r>
            <a:r>
              <a:rPr kumimoji="1" lang="en-US" altLang="zh-CN" dirty="0">
                <a:ea typeface="宋体" panose="02010600030101010101" pitchFamily="2" charset="-122"/>
              </a:rPr>
              <a:t> of </a:t>
            </a:r>
            <a:r>
              <a:rPr kumimoji="1" lang="en-US" altLang="zh-CN" i="1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-bit numbers </a:t>
            </a:r>
            <a:r>
              <a:rPr kumimoji="1" lang="en-US" altLang="zh-CN" i="1" dirty="0">
                <a:ea typeface="宋体" panose="02010600030101010101" pitchFamily="2" charset="-122"/>
              </a:rPr>
              <a:t>x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ea typeface="宋体" panose="02010600030101010101" pitchFamily="2" charset="-122"/>
              </a:rPr>
              <a:t>y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Either signed or unsigned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Ranges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Unsigned: 0 ≤ </a:t>
            </a:r>
            <a:r>
              <a:rPr kumimoji="1" lang="en-US" altLang="zh-CN" i="1" dirty="0">
                <a:ea typeface="宋体" panose="02010600030101010101" pitchFamily="2" charset="-122"/>
              </a:rPr>
              <a:t>x</a:t>
            </a:r>
            <a:r>
              <a:rPr kumimoji="1" lang="en-US" altLang="zh-CN" dirty="0">
                <a:ea typeface="宋体" panose="02010600030101010101" pitchFamily="2" charset="-122"/>
              </a:rPr>
              <a:t> * </a:t>
            </a:r>
            <a:r>
              <a:rPr kumimoji="1" lang="en-US" altLang="zh-CN" i="1" dirty="0">
                <a:ea typeface="宋体" panose="02010600030101010101" pitchFamily="2" charset="-122"/>
              </a:rPr>
              <a:t>y</a:t>
            </a:r>
            <a:r>
              <a:rPr kumimoji="1" lang="en-US" altLang="zh-CN" dirty="0">
                <a:ea typeface="宋体" panose="02010600030101010101" pitchFamily="2" charset="-122"/>
              </a:rPr>
              <a:t> ≤ (2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 – 1) 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  =  2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 – 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+1</a:t>
            </a:r>
            <a:r>
              <a:rPr kumimoji="1" lang="en-US" altLang="zh-CN" dirty="0">
                <a:ea typeface="宋体" panose="02010600030101010101" pitchFamily="2" charset="-122"/>
              </a:rPr>
              <a:t> + 1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Up to </a:t>
            </a:r>
            <a:r>
              <a:rPr kumimoji="1" lang="en-US" altLang="zh-CN" sz="1600" b="1" dirty="0">
                <a:ea typeface="宋体" panose="02010600030101010101" pitchFamily="2" charset="-122"/>
              </a:rPr>
              <a:t>2</a:t>
            </a:r>
            <a:r>
              <a:rPr kumimoji="1" lang="en-US" altLang="zh-CN" sz="1600" b="1" i="1" dirty="0">
                <a:ea typeface="宋体" panose="02010600030101010101" pitchFamily="2" charset="-122"/>
              </a:rPr>
              <a:t>w</a:t>
            </a:r>
            <a:r>
              <a:rPr kumimoji="1" lang="en-US" altLang="zh-CN" sz="1600" dirty="0">
                <a:ea typeface="宋体" panose="02010600030101010101" pitchFamily="2" charset="-122"/>
              </a:rPr>
              <a:t> bits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Two’s complement min: </a:t>
            </a:r>
            <a:r>
              <a:rPr kumimoji="1" lang="en-US" altLang="zh-CN" i="1" dirty="0">
                <a:ea typeface="宋体" panose="02010600030101010101" pitchFamily="2" charset="-122"/>
              </a:rPr>
              <a:t>x </a:t>
            </a:r>
            <a:r>
              <a:rPr kumimoji="1" lang="en-US" altLang="zh-CN" dirty="0">
                <a:ea typeface="宋体" panose="02010600030101010101" pitchFamily="2" charset="-122"/>
              </a:rPr>
              <a:t>*</a:t>
            </a:r>
            <a:r>
              <a:rPr kumimoji="1" lang="en-US" altLang="zh-CN" i="1" dirty="0">
                <a:ea typeface="宋体" panose="02010600030101010101" pitchFamily="2" charset="-122"/>
              </a:rPr>
              <a:t>y</a:t>
            </a:r>
            <a:r>
              <a:rPr kumimoji="1" lang="en-US" altLang="zh-CN" dirty="0">
                <a:ea typeface="宋体" panose="02010600030101010101" pitchFamily="2" charset="-122"/>
              </a:rPr>
              <a:t> ≥–2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–1</a:t>
            </a:r>
            <a:r>
              <a:rPr kumimoji="1" lang="en-US" altLang="zh-CN" dirty="0">
                <a:ea typeface="宋体" panose="02010600030101010101" pitchFamily="2" charset="-122"/>
              </a:rPr>
              <a:t>*(2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–1</a:t>
            </a:r>
            <a:r>
              <a:rPr kumimoji="1" lang="en-US" altLang="zh-CN" dirty="0">
                <a:ea typeface="宋体" panose="02010600030101010101" pitchFamily="2" charset="-122"/>
              </a:rPr>
              <a:t>–1) = –2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–2</a:t>
            </a:r>
            <a:r>
              <a:rPr kumimoji="1" lang="en-US" altLang="zh-CN" dirty="0">
                <a:ea typeface="宋体" panose="02010600030101010101" pitchFamily="2" charset="-122"/>
              </a:rPr>
              <a:t> + 2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–1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Up to </a:t>
            </a:r>
            <a:r>
              <a:rPr kumimoji="1" lang="en-US" altLang="zh-CN" sz="1600" b="1" dirty="0">
                <a:ea typeface="宋体" panose="02010600030101010101" pitchFamily="2" charset="-122"/>
              </a:rPr>
              <a:t>2</a:t>
            </a:r>
            <a:r>
              <a:rPr kumimoji="1" lang="en-US" altLang="zh-CN" sz="1600" b="1" i="1" dirty="0">
                <a:ea typeface="宋体" panose="02010600030101010101" pitchFamily="2" charset="-122"/>
              </a:rPr>
              <a:t>w</a:t>
            </a:r>
            <a:r>
              <a:rPr kumimoji="1" lang="en-US" altLang="zh-CN" sz="1600" b="1" dirty="0">
                <a:ea typeface="宋体" panose="02010600030101010101" pitchFamily="2" charset="-122"/>
              </a:rPr>
              <a:t>–1</a:t>
            </a:r>
            <a:r>
              <a:rPr kumimoji="1" lang="en-US" altLang="zh-CN" sz="1600" dirty="0">
                <a:ea typeface="宋体" panose="02010600030101010101" pitchFamily="2" charset="-122"/>
              </a:rPr>
              <a:t> bits (</a:t>
            </a:r>
            <a:r>
              <a:rPr kumimoji="1"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including sign bit</a:t>
            </a:r>
            <a:r>
              <a:rPr kumimoji="1"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Two’s complement max: </a:t>
            </a:r>
            <a:r>
              <a:rPr kumimoji="1" lang="en-US" altLang="zh-CN" i="1" dirty="0">
                <a:ea typeface="宋体" panose="02010600030101010101" pitchFamily="2" charset="-122"/>
              </a:rPr>
              <a:t>x</a:t>
            </a:r>
            <a:r>
              <a:rPr kumimoji="1" lang="en-US" altLang="zh-CN" dirty="0">
                <a:ea typeface="宋体" panose="02010600030101010101" pitchFamily="2" charset="-122"/>
              </a:rPr>
              <a:t> * </a:t>
            </a:r>
            <a:r>
              <a:rPr kumimoji="1" lang="en-US" altLang="zh-CN" i="1" dirty="0">
                <a:ea typeface="宋体" panose="02010600030101010101" pitchFamily="2" charset="-122"/>
              </a:rPr>
              <a:t>y</a:t>
            </a:r>
            <a:r>
              <a:rPr kumimoji="1" lang="en-US" altLang="zh-CN" dirty="0">
                <a:ea typeface="宋体" panose="02010600030101010101" pitchFamily="2" charset="-122"/>
              </a:rPr>
              <a:t> ≤ (–2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–1</a:t>
            </a:r>
            <a:r>
              <a:rPr kumimoji="1" lang="en-US" altLang="zh-CN" dirty="0">
                <a:ea typeface="宋体" panose="02010600030101010101" pitchFamily="2" charset="-122"/>
              </a:rPr>
              <a:t>) 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  =  2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baseline="30000" dirty="0">
                <a:ea typeface="宋体" panose="02010600030101010101" pitchFamily="2" charset="-122"/>
              </a:rPr>
              <a:t>–2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Up to </a:t>
            </a:r>
            <a:r>
              <a:rPr kumimoji="1" lang="en-US" altLang="zh-CN" sz="1600" b="1" dirty="0">
                <a:ea typeface="宋体" panose="02010600030101010101" pitchFamily="2" charset="-122"/>
              </a:rPr>
              <a:t>2</a:t>
            </a:r>
            <a:r>
              <a:rPr kumimoji="1" lang="en-US" altLang="zh-CN" sz="1600" b="1" i="1" dirty="0">
                <a:ea typeface="宋体" panose="02010600030101010101" pitchFamily="2" charset="-122"/>
              </a:rPr>
              <a:t>w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/>
              <a:t>bits (</a:t>
            </a:r>
            <a:r>
              <a:rPr kumimoji="1" lang="en-US" altLang="zh-CN" sz="1600" dirty="0">
                <a:solidFill>
                  <a:srgbClr val="FF0000"/>
                </a:solidFill>
              </a:rPr>
              <a:t>including sign bit</a:t>
            </a:r>
            <a:r>
              <a:rPr kumimoji="1" lang="en-US" altLang="zh-CN" sz="1600" dirty="0"/>
              <a:t>), </a:t>
            </a:r>
            <a:r>
              <a:rPr kumimoji="1" lang="en-US" altLang="zh-CN" sz="1600" dirty="0">
                <a:ea typeface="宋体" panose="02010600030101010101" pitchFamily="2" charset="-122"/>
              </a:rPr>
              <a:t>but only for </a:t>
            </a:r>
            <a:r>
              <a:rPr kumimoji="1" lang="en-US" altLang="zh-CN" sz="1600" i="1" dirty="0">
                <a:ea typeface="宋体" panose="02010600030101010101" pitchFamily="2" charset="-122"/>
              </a:rPr>
              <a:t>TMinw</a:t>
            </a:r>
            <a:r>
              <a:rPr kumimoji="1" lang="en-US" altLang="zh-CN" sz="1600" baseline="30000" dirty="0">
                <a:ea typeface="宋体" panose="02010600030101010101" pitchFamily="2" charset="-122"/>
              </a:rPr>
              <a:t>2 </a:t>
            </a:r>
          </a:p>
          <a:p>
            <a:pPr lvl="3">
              <a:lnSpc>
                <a:spcPct val="110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-128 * -128 = 16384 = 4000H = 100 0000 0000 0000B</a:t>
            </a:r>
          </a:p>
          <a:p>
            <a:pPr lvl="3">
              <a:lnSpc>
                <a:spcPct val="110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The 2’s complement is  </a:t>
            </a:r>
            <a:r>
              <a:rPr kumimoji="1"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sz="1600" dirty="0">
                <a:ea typeface="宋体" panose="02010600030101010101" pitchFamily="2" charset="-122"/>
              </a:rPr>
              <a:t>100 0000 0000 0000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544439" y="5609691"/>
            <a:ext cx="1" cy="2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4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Multiplication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477807"/>
            <a:ext cx="7294880" cy="26019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Maintaining Exact Results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Would need to keep expanding word size with each product computed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Done in software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32289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Integer Representations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0" y="2229867"/>
            <a:ext cx="7776919" cy="342388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2960" y="1830421"/>
            <a:ext cx="7133771" cy="29105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100" b="1" dirty="0"/>
              <a:t>Typical ranges for C integral data types on a 64-bit machine.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520112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Unsigned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3823855"/>
            <a:ext cx="7543801" cy="23275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Standard Multiplication Function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Ignores high order </a:t>
            </a:r>
            <a:r>
              <a:rPr lang="en-US" altLang="zh-CN" i="1" dirty="0"/>
              <a:t>w</a:t>
            </a:r>
            <a:r>
              <a:rPr lang="en-US" altLang="zh-CN" dirty="0"/>
              <a:t> bits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Implements Modular Arithmetic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 = (</a:t>
            </a:r>
            <a:r>
              <a:rPr lang="en-US" altLang="zh-CN" i="1" dirty="0"/>
              <a:t>u </a:t>
            </a:r>
            <a:r>
              <a:rPr lang="en-US" altLang="zh-CN" dirty="0">
                <a:latin typeface="Times" panose="02020603050405020304" pitchFamily="18" charset="0"/>
              </a:rPr>
              <a:t>· </a:t>
            </a:r>
            <a:r>
              <a:rPr lang="en-US" altLang="zh-CN" i="1" dirty="0"/>
              <a:t>v) </a:t>
            </a:r>
            <a:r>
              <a:rPr lang="en-US" altLang="zh-CN" dirty="0"/>
              <a:t>mod 2</a:t>
            </a:r>
            <a:r>
              <a:rPr lang="en-US" altLang="zh-CN" i="1" baseline="30000" dirty="0"/>
              <a:t>w</a:t>
            </a:r>
            <a:endParaRPr lang="zh-CN" altLang="en-US" baseline="30000" dirty="0"/>
          </a:p>
        </p:txBody>
      </p:sp>
      <p:grpSp>
        <p:nvGrpSpPr>
          <p:cNvPr id="135" name="组合 134"/>
          <p:cNvGrpSpPr/>
          <p:nvPr/>
        </p:nvGrpSpPr>
        <p:grpSpPr>
          <a:xfrm>
            <a:off x="251806" y="1590013"/>
            <a:ext cx="8686106" cy="1870272"/>
            <a:chOff x="251806" y="1590013"/>
            <a:chExt cx="8686106" cy="1870272"/>
          </a:xfrm>
        </p:grpSpPr>
        <p:grpSp>
          <p:nvGrpSpPr>
            <p:cNvPr id="54" name="Group 6"/>
            <p:cNvGrpSpPr>
              <a:grpSpLocks/>
            </p:cNvGrpSpPr>
            <p:nvPr/>
          </p:nvGrpSpPr>
          <p:grpSpPr bwMode="auto">
            <a:xfrm>
              <a:off x="5919128" y="1669632"/>
              <a:ext cx="2859901" cy="238858"/>
              <a:chOff x="2976" y="816"/>
              <a:chExt cx="1728" cy="144"/>
            </a:xfrm>
          </p:grpSpPr>
          <p:sp>
            <p:nvSpPr>
              <p:cNvPr id="95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96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97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98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99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0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1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5283594" y="1590013"/>
              <a:ext cx="311147" cy="38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5283594" y="2067728"/>
              <a:ext cx="299562" cy="38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2344252" y="2465824"/>
              <a:ext cx="6593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4886386" y="2067728"/>
              <a:ext cx="334317" cy="38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2344251" y="2508648"/>
              <a:ext cx="633879" cy="38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i="1" dirty="0">
                  <a:latin typeface="Times" panose="02020603050405020304" pitchFamily="18" charset="0"/>
                </a:rPr>
                <a:t>u </a:t>
              </a:r>
              <a:r>
                <a:rPr lang="en-US" altLang="zh-CN" sz="1800" b="0" dirty="0">
                  <a:latin typeface="Times" panose="02020603050405020304" pitchFamily="18" charset="0"/>
                </a:rPr>
                <a:t>· 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2344252" y="2943539"/>
              <a:ext cx="6593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251806" y="2552238"/>
              <a:ext cx="2116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True Product: 2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600894" y="1905247"/>
              <a:ext cx="17251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Operands: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251806" y="3097765"/>
              <a:ext cx="25421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Discard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 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4191030" y="3073800"/>
              <a:ext cx="1522632" cy="38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dirty="0" err="1">
                  <a:latin typeface="Times" panose="02020603050405020304" pitchFamily="18" charset="0"/>
                </a:rPr>
                <a:t>UMult</a:t>
              </a:r>
              <a:r>
                <a:rPr lang="en-US" altLang="zh-CN" sz="1800" b="0" i="1" baseline="-25000" dirty="0" err="1">
                  <a:latin typeface="Times" panose="02020603050405020304" pitchFamily="18" charset="0"/>
                </a:rPr>
                <a:t>w</a:t>
              </a:r>
              <a:r>
                <a:rPr lang="en-US" altLang="zh-CN" sz="1800" b="0" dirty="0">
                  <a:latin typeface="Times" panose="02020603050405020304" pitchFamily="18" charset="0"/>
                </a:rPr>
                <a:t>(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u</a:t>
              </a:r>
              <a:r>
                <a:rPr lang="en-US" altLang="zh-CN" sz="1800" b="0" dirty="0">
                  <a:latin typeface="Times" panose="02020603050405020304" pitchFamily="18" charset="0"/>
                </a:rPr>
                <a:t> , 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  <a:r>
                <a:rPr lang="en-US" altLang="zh-CN" sz="1800" b="0" dirty="0">
                  <a:latin typeface="Times" panose="02020603050405020304" pitchFamily="18" charset="0"/>
                </a:rPr>
                <a:t>)</a:t>
              </a:r>
            </a:p>
          </p:txBody>
        </p:sp>
        <p:grpSp>
          <p:nvGrpSpPr>
            <p:cNvPr id="102" name="Group 6"/>
            <p:cNvGrpSpPr>
              <a:grpSpLocks/>
            </p:cNvGrpSpPr>
            <p:nvPr/>
          </p:nvGrpSpPr>
          <p:grpSpPr bwMode="auto">
            <a:xfrm>
              <a:off x="5919128" y="2135744"/>
              <a:ext cx="2859901" cy="238858"/>
              <a:chOff x="2976" y="816"/>
              <a:chExt cx="1728" cy="144"/>
            </a:xfrm>
          </p:grpSpPr>
          <p:sp>
            <p:nvSpPr>
              <p:cNvPr id="103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4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5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6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7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8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09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10" name="Group 6"/>
            <p:cNvGrpSpPr>
              <a:grpSpLocks/>
            </p:cNvGrpSpPr>
            <p:nvPr/>
          </p:nvGrpSpPr>
          <p:grpSpPr bwMode="auto">
            <a:xfrm>
              <a:off x="5919128" y="2613458"/>
              <a:ext cx="2859901" cy="238858"/>
              <a:chOff x="2976" y="816"/>
              <a:chExt cx="1728" cy="144"/>
            </a:xfrm>
          </p:grpSpPr>
          <p:sp>
            <p:nvSpPr>
              <p:cNvPr id="111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2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3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4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5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6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7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18" name="Group 6"/>
            <p:cNvGrpSpPr>
              <a:grpSpLocks/>
            </p:cNvGrpSpPr>
            <p:nvPr/>
          </p:nvGrpSpPr>
          <p:grpSpPr bwMode="auto">
            <a:xfrm>
              <a:off x="3059227" y="2617107"/>
              <a:ext cx="2859901" cy="238858"/>
              <a:chOff x="2976" y="816"/>
              <a:chExt cx="1728" cy="144"/>
            </a:xfrm>
            <a:pattFill prst="ltUpDiag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9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0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1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2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3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4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5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27" name="Group 6"/>
            <p:cNvGrpSpPr>
              <a:grpSpLocks/>
            </p:cNvGrpSpPr>
            <p:nvPr/>
          </p:nvGrpSpPr>
          <p:grpSpPr bwMode="auto">
            <a:xfrm>
              <a:off x="5919128" y="3135488"/>
              <a:ext cx="2859901" cy="238858"/>
              <a:chOff x="2976" y="816"/>
              <a:chExt cx="1728" cy="144"/>
            </a:xfrm>
          </p:grpSpPr>
          <p:sp>
            <p:nvSpPr>
              <p:cNvPr id="128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9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0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1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2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4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233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3569218"/>
            <a:ext cx="7543801" cy="286240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Standard Multiplication Function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Ignores high order w bits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Some of which are different for signed vs. unsigned multiplication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Lower bits are the same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TMult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 = U2T</a:t>
            </a:r>
            <a:r>
              <a:rPr lang="en-US" altLang="zh-CN" baseline="-25000" dirty="0"/>
              <a:t>w</a:t>
            </a:r>
            <a:r>
              <a:rPr lang="en-US" altLang="zh-CN" dirty="0"/>
              <a:t>( (</a:t>
            </a:r>
            <a:r>
              <a:rPr lang="en-US" altLang="zh-CN" i="1" dirty="0"/>
              <a:t>u </a:t>
            </a:r>
            <a:r>
              <a:rPr lang="en-US" altLang="zh-CN" dirty="0">
                <a:latin typeface="Times" panose="02020603050405020304" pitchFamily="18" charset="0"/>
              </a:rPr>
              <a:t>· </a:t>
            </a:r>
            <a:r>
              <a:rPr lang="en-US" altLang="zh-CN" i="1" dirty="0"/>
              <a:t>v) </a:t>
            </a:r>
            <a:r>
              <a:rPr lang="en-US" altLang="zh-CN" dirty="0"/>
              <a:t>mod 2</a:t>
            </a:r>
            <a:r>
              <a:rPr lang="en-US" altLang="zh-CN" i="1" baseline="30000" dirty="0"/>
              <a:t>w</a:t>
            </a:r>
            <a:r>
              <a:rPr lang="en-US" altLang="zh-CN" i="1" baseline="-25000" dirty="0"/>
              <a:t> 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en-US" altLang="zh-CN" dirty="0"/>
              <a:t> instruction is used for signed &amp; unsigned multiplication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806" y="1442231"/>
            <a:ext cx="8686106" cy="1853119"/>
            <a:chOff x="251806" y="1590013"/>
            <a:chExt cx="8686106" cy="185311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919128" y="1669632"/>
              <a:ext cx="2859901" cy="238858"/>
              <a:chOff x="2976" y="816"/>
              <a:chExt cx="1728" cy="144"/>
            </a:xfrm>
          </p:grpSpPr>
          <p:sp>
            <p:nvSpPr>
              <p:cNvPr id="48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9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0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1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5283594" y="1590013"/>
              <a:ext cx="311147" cy="38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5283594" y="2067728"/>
              <a:ext cx="299562" cy="38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344252" y="2465824"/>
              <a:ext cx="6593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886386" y="2067728"/>
              <a:ext cx="334317" cy="38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2344251" y="2508648"/>
              <a:ext cx="633879" cy="38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i="1" dirty="0">
                  <a:latin typeface="Times" panose="02020603050405020304" pitchFamily="18" charset="0"/>
                </a:rPr>
                <a:t>u </a:t>
              </a:r>
              <a:r>
                <a:rPr lang="en-US" altLang="zh-CN" sz="1800" b="0" dirty="0">
                  <a:latin typeface="Times" panose="02020603050405020304" pitchFamily="18" charset="0"/>
                </a:rPr>
                <a:t>· 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V="1">
              <a:off x="2344252" y="2943539"/>
              <a:ext cx="6593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51806" y="2552238"/>
              <a:ext cx="2116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True Product: 2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600894" y="1905247"/>
              <a:ext cx="17251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Operands: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251806" y="3097765"/>
              <a:ext cx="25421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Discard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 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4291477" y="3073800"/>
              <a:ext cx="1422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dirty="0" err="1">
                  <a:latin typeface="Times" panose="02020603050405020304" pitchFamily="18" charset="0"/>
                </a:rPr>
                <a:t>TMult</a:t>
              </a:r>
              <a:r>
                <a:rPr lang="en-US" altLang="zh-CN" sz="1800" b="0" i="1" baseline="-25000" dirty="0" err="1">
                  <a:latin typeface="Times" panose="02020603050405020304" pitchFamily="18" charset="0"/>
                </a:rPr>
                <a:t>w</a:t>
              </a:r>
              <a:r>
                <a:rPr lang="en-US" altLang="zh-CN" sz="1800" b="0" dirty="0">
                  <a:latin typeface="Times" panose="02020603050405020304" pitchFamily="18" charset="0"/>
                </a:rPr>
                <a:t>(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u</a:t>
              </a:r>
              <a:r>
                <a:rPr lang="en-US" altLang="zh-CN" sz="1800" b="0" dirty="0">
                  <a:latin typeface="Times" panose="02020603050405020304" pitchFamily="18" charset="0"/>
                </a:rPr>
                <a:t> , </a:t>
              </a:r>
              <a:r>
                <a:rPr lang="en-US" altLang="zh-CN" sz="1800" b="0" i="1" dirty="0">
                  <a:latin typeface="Times" panose="02020603050405020304" pitchFamily="18" charset="0"/>
                </a:rPr>
                <a:t>v</a:t>
              </a:r>
              <a:r>
                <a:rPr lang="en-US" altLang="zh-CN" sz="1800" b="0" dirty="0">
                  <a:latin typeface="Times" panose="02020603050405020304" pitchFamily="18" charset="0"/>
                </a:rPr>
                <a:t>)</a:t>
              </a:r>
            </a:p>
          </p:txBody>
        </p:sp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5919128" y="2135744"/>
              <a:ext cx="2859901" cy="238858"/>
              <a:chOff x="2976" y="816"/>
              <a:chExt cx="1728" cy="144"/>
            </a:xfrm>
          </p:grpSpPr>
          <p:sp>
            <p:nvSpPr>
              <p:cNvPr id="41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2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3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4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5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6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7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5919128" y="2613458"/>
              <a:ext cx="2859901" cy="238858"/>
              <a:chOff x="2976" y="816"/>
              <a:chExt cx="1728" cy="144"/>
            </a:xfrm>
          </p:grpSpPr>
          <p:sp>
            <p:nvSpPr>
              <p:cNvPr id="34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5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6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7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8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9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3059227" y="2617107"/>
              <a:ext cx="2859901" cy="238858"/>
              <a:chOff x="2976" y="816"/>
              <a:chExt cx="1728" cy="144"/>
            </a:xfrm>
            <a:pattFill prst="ltUpDiag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27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8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9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0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1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2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3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5919128" y="3135488"/>
              <a:ext cx="2859901" cy="238858"/>
              <a:chOff x="2976" y="816"/>
              <a:chExt cx="1728" cy="144"/>
            </a:xfrm>
          </p:grpSpPr>
          <p:sp>
            <p:nvSpPr>
              <p:cNvPr id="20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2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3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5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4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Conversions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Addition 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Negation (signed)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Using Shift to perform power-of-2 multiply/divide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621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Power-of-2 Multiply with Shift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978692" y="1964742"/>
            <a:ext cx="7451337" cy="2373552"/>
            <a:chOff x="717" y="1255"/>
            <a:chExt cx="4947" cy="1560"/>
          </a:xfrm>
        </p:grpSpPr>
        <p:grpSp>
          <p:nvGrpSpPr>
            <p:cNvPr id="24581" name="Group 6"/>
            <p:cNvGrpSpPr>
              <a:grpSpLocks/>
            </p:cNvGrpSpPr>
            <p:nvPr/>
          </p:nvGrpSpPr>
          <p:grpSpPr bwMode="auto">
            <a:xfrm>
              <a:off x="3840" y="1488"/>
              <a:ext cx="1728" cy="144"/>
              <a:chOff x="2976" y="816"/>
              <a:chExt cx="1728" cy="144"/>
            </a:xfrm>
          </p:grpSpPr>
          <p:sp>
            <p:nvSpPr>
              <p:cNvPr id="24622" name="Rectangle 7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3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4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5" name="Rectangle 10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6" name="Rectangle 11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7" name="Rectangle 12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8" name="Rectangle 13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24582" name="Rectangle 14"/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83" name="Rectangle 15"/>
            <p:cNvSpPr>
              <a:spLocks noChangeArrowheads="1"/>
            </p:cNvSpPr>
            <p:nvPr/>
          </p:nvSpPr>
          <p:spPr bwMode="auto">
            <a:xfrm>
              <a:off x="4416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84" name="Rectangle 16"/>
            <p:cNvSpPr>
              <a:spLocks noChangeArrowheads="1"/>
            </p:cNvSpPr>
            <p:nvPr/>
          </p:nvSpPr>
          <p:spPr bwMode="auto">
            <a:xfrm>
              <a:off x="4560" y="177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585" name="Rectangle 17"/>
            <p:cNvSpPr>
              <a:spLocks noChangeArrowheads="1"/>
            </p:cNvSpPr>
            <p:nvPr/>
          </p:nvSpPr>
          <p:spPr bwMode="auto">
            <a:xfrm>
              <a:off x="470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86" name="Rectangle 18"/>
            <p:cNvSpPr>
              <a:spLocks noChangeArrowheads="1"/>
            </p:cNvSpPr>
            <p:nvPr/>
          </p:nvSpPr>
          <p:spPr bwMode="auto">
            <a:xfrm>
              <a:off x="528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87" name="Rectangle 19"/>
            <p:cNvSpPr>
              <a:spLocks noChangeArrowheads="1"/>
            </p:cNvSpPr>
            <p:nvPr/>
          </p:nvSpPr>
          <p:spPr bwMode="auto">
            <a:xfrm>
              <a:off x="542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588" name="Rectangle 20"/>
            <p:cNvSpPr>
              <a:spLocks noChangeArrowheads="1"/>
            </p:cNvSpPr>
            <p:nvPr/>
          </p:nvSpPr>
          <p:spPr bwMode="auto">
            <a:xfrm>
              <a:off x="3984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4589" name="Rectangle 21"/>
            <p:cNvSpPr>
              <a:spLocks noChangeArrowheads="1"/>
            </p:cNvSpPr>
            <p:nvPr/>
          </p:nvSpPr>
          <p:spPr bwMode="auto">
            <a:xfrm>
              <a:off x="3456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24590" name="Rectangle 22"/>
            <p:cNvSpPr>
              <a:spLocks noChangeArrowheads="1"/>
            </p:cNvSpPr>
            <p:nvPr/>
          </p:nvSpPr>
          <p:spPr bwMode="auto">
            <a:xfrm>
              <a:off x="3456" y="1728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Times" panose="02020603050405020304" pitchFamily="18" charset="0"/>
                </a:rPr>
                <a:t>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24591" name="Line 23"/>
            <p:cNvSpPr>
              <a:spLocks noChangeShapeType="1"/>
            </p:cNvSpPr>
            <p:nvPr/>
          </p:nvSpPr>
          <p:spPr bwMode="auto">
            <a:xfrm>
              <a:off x="1680" y="196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Rectangle 24"/>
            <p:cNvSpPr>
              <a:spLocks noChangeArrowheads="1"/>
            </p:cNvSpPr>
            <p:nvPr/>
          </p:nvSpPr>
          <p:spPr bwMode="auto">
            <a:xfrm>
              <a:off x="3230" y="175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dirty="0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4593" name="Rectangle 25"/>
            <p:cNvSpPr>
              <a:spLocks noChangeArrowheads="1"/>
            </p:cNvSpPr>
            <p:nvPr/>
          </p:nvSpPr>
          <p:spPr bwMode="auto">
            <a:xfrm>
              <a:off x="2292" y="2006"/>
              <a:ext cx="4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600" b="0" i="1" dirty="0">
                  <a:latin typeface="Times" panose="02020603050405020304" pitchFamily="18" charset="0"/>
                </a:rPr>
                <a:t>u </a:t>
              </a:r>
              <a:r>
                <a:rPr lang="en-US" altLang="zh-CN" sz="1600" b="0" dirty="0">
                  <a:latin typeface="Times" panose="02020603050405020304" pitchFamily="18" charset="0"/>
                </a:rPr>
                <a:t>· 2</a:t>
              </a:r>
              <a:r>
                <a:rPr lang="en-US" altLang="zh-CN" sz="1600" b="0" i="1" baseline="30000" dirty="0">
                  <a:latin typeface="Times" panose="02020603050405020304" pitchFamily="18" charset="0"/>
                </a:rPr>
                <a:t>k</a:t>
              </a:r>
              <a:endParaRPr lang="en-US" altLang="zh-CN" sz="1600" b="0" i="1" dirty="0">
                <a:latin typeface="Times" panose="02020603050405020304" pitchFamily="18" charset="0"/>
              </a:endParaRPr>
            </a:p>
          </p:txBody>
        </p:sp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 flipV="1">
              <a:off x="1680" y="2256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27"/>
            <p:cNvSpPr txBox="1">
              <a:spLocks noChangeArrowheads="1"/>
            </p:cNvSpPr>
            <p:nvPr/>
          </p:nvSpPr>
          <p:spPr bwMode="auto">
            <a:xfrm>
              <a:off x="720" y="2016"/>
              <a:ext cx="151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True Product: </a:t>
              </a:r>
              <a:r>
                <a:rPr lang="en-US" altLang="zh-CN" sz="1600" b="0" i="1" dirty="0" err="1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 err="1">
                  <a:latin typeface="Helvetica" panose="020B0604020202020204" pitchFamily="34" charset="0"/>
                </a:rPr>
                <a:t>+</a:t>
              </a:r>
              <a:r>
                <a:rPr lang="en-US" altLang="zh-CN" sz="1600" b="0" i="1" dirty="0" err="1">
                  <a:latin typeface="Helvetica" panose="020B0604020202020204" pitchFamily="34" charset="0"/>
                </a:rPr>
                <a:t>k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 bits</a:t>
              </a:r>
            </a:p>
          </p:txBody>
        </p:sp>
        <p:sp>
          <p:nvSpPr>
            <p:cNvPr id="24596" name="Text Box 28"/>
            <p:cNvSpPr txBox="1">
              <a:spLocks noChangeArrowheads="1"/>
            </p:cNvSpPr>
            <p:nvPr/>
          </p:nvSpPr>
          <p:spPr bwMode="auto">
            <a:xfrm>
              <a:off x="719" y="1597"/>
              <a:ext cx="114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Operands: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24597" name="Text Box 29"/>
            <p:cNvSpPr txBox="1">
              <a:spLocks noChangeArrowheads="1"/>
            </p:cNvSpPr>
            <p:nvPr/>
          </p:nvSpPr>
          <p:spPr bwMode="auto">
            <a:xfrm>
              <a:off x="717" y="2462"/>
              <a:ext cx="17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Discard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k 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bits: </a:t>
              </a:r>
              <a:r>
                <a:rPr lang="en-US" altLang="zh-CN" sz="1600" b="0" i="1" dirty="0">
                  <a:latin typeface="Helvetica" panose="020B0604020202020204" pitchFamily="34" charset="0"/>
                </a:rPr>
                <a:t>w</a:t>
              </a:r>
              <a:r>
                <a:rPr lang="en-US" altLang="zh-CN" sz="1600" b="0" dirty="0">
                  <a:latin typeface="Helvetica" panose="020B0604020202020204" pitchFamily="34" charset="0"/>
                </a:rPr>
                <a:t> bits</a:t>
              </a:r>
            </a:p>
          </p:txBody>
        </p:sp>
        <p:sp>
          <p:nvSpPr>
            <p:cNvPr id="24598" name="Rectangle 30"/>
            <p:cNvSpPr>
              <a:spLocks noChangeArrowheads="1"/>
            </p:cNvSpPr>
            <p:nvPr/>
          </p:nvSpPr>
          <p:spPr bwMode="auto">
            <a:xfrm>
              <a:off x="2810" y="2352"/>
              <a:ext cx="91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600" b="0" dirty="0" err="1">
                  <a:latin typeface="Times" panose="02020603050405020304" pitchFamily="18" charset="0"/>
                </a:rPr>
                <a:t>UMult</a:t>
              </a:r>
              <a:r>
                <a:rPr lang="en-US" altLang="zh-CN" sz="1600" b="0" i="1" baseline="-25000" dirty="0" err="1">
                  <a:latin typeface="Times" panose="02020603050405020304" pitchFamily="18" charset="0"/>
                </a:rPr>
                <a:t>w</a:t>
              </a:r>
              <a:r>
                <a:rPr lang="en-US" altLang="zh-CN" sz="1600" b="0" dirty="0">
                  <a:latin typeface="Times" panose="02020603050405020304" pitchFamily="18" charset="0"/>
                </a:rPr>
                <a:t>(</a:t>
              </a:r>
              <a:r>
                <a:rPr lang="en-US" altLang="zh-CN" sz="1600" b="0" i="1" dirty="0">
                  <a:latin typeface="Times" panose="02020603050405020304" pitchFamily="18" charset="0"/>
                </a:rPr>
                <a:t>u</a:t>
              </a:r>
              <a:r>
                <a:rPr lang="en-US" altLang="zh-CN" sz="1600" b="0" dirty="0">
                  <a:latin typeface="Times" panose="02020603050405020304" pitchFamily="18" charset="0"/>
                </a:rPr>
                <a:t> , 2</a:t>
              </a:r>
              <a:r>
                <a:rPr lang="en-US" altLang="zh-CN" sz="1600" b="0" i="1" baseline="30000" dirty="0">
                  <a:latin typeface="Times" panose="02020603050405020304" pitchFamily="18" charset="0"/>
                </a:rPr>
                <a:t>k</a:t>
              </a:r>
              <a:r>
                <a:rPr lang="en-US" altLang="zh-CN" sz="1600" b="0" dirty="0">
                  <a:latin typeface="Times" panose="02020603050405020304" pitchFamily="18" charset="0"/>
                </a:rPr>
                <a:t>)</a:t>
              </a:r>
            </a:p>
          </p:txBody>
        </p:sp>
        <p:sp>
          <p:nvSpPr>
            <p:cNvPr id="24599" name="Rectangle 31"/>
            <p:cNvSpPr>
              <a:spLocks noChangeArrowheads="1"/>
            </p:cNvSpPr>
            <p:nvPr/>
          </p:nvSpPr>
          <p:spPr bwMode="auto">
            <a:xfrm>
              <a:off x="4848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4600" name="Rectangle 32"/>
            <p:cNvSpPr>
              <a:spLocks noChangeArrowheads="1"/>
            </p:cNvSpPr>
            <p:nvPr/>
          </p:nvSpPr>
          <p:spPr bwMode="auto">
            <a:xfrm>
              <a:off x="4542" y="125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 dirty="0">
                  <a:latin typeface="Times" panose="02020603050405020304" pitchFamily="18" charset="0"/>
                </a:rPr>
                <a:t>k</a:t>
              </a:r>
            </a:p>
          </p:txBody>
        </p:sp>
        <p:grpSp>
          <p:nvGrpSpPr>
            <p:cNvPr id="24601" name="Group 33"/>
            <p:cNvGrpSpPr>
              <a:grpSpLocks/>
            </p:cNvGrpSpPr>
            <p:nvPr/>
          </p:nvGrpSpPr>
          <p:grpSpPr bwMode="auto">
            <a:xfrm>
              <a:off x="2976" y="2064"/>
              <a:ext cx="1728" cy="144"/>
              <a:chOff x="2976" y="816"/>
              <a:chExt cx="1728" cy="144"/>
            </a:xfrm>
          </p:grpSpPr>
          <p:sp>
            <p:nvSpPr>
              <p:cNvPr id="24615" name="Rectangle 34" descr="Light upward diagonal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16" name="Rectangle 35" descr="Light upward diagonal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17" name="Rectangle 36" descr="Light upward diagonal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18" name="Rectangle 37" descr="Light upward diagonal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19" name="Rectangle 38" descr="Light upward diagonal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0" name="Rectangle 39" descr="Light upward diagonal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4621" name="Rectangle 40" descr="Light upward diagonal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 dirty="0">
                    <a:latin typeface="Courier New" panose="02070309020205020404" pitchFamily="49" charset="0"/>
                  </a:rPr>
                  <a:t>• • •</a:t>
                </a:r>
              </a:p>
            </p:txBody>
          </p:sp>
        </p:grpSp>
        <p:sp>
          <p:nvSpPr>
            <p:cNvPr id="24602" name="Rectangle 41"/>
            <p:cNvSpPr>
              <a:spLocks noChangeArrowheads="1"/>
            </p:cNvSpPr>
            <p:nvPr/>
          </p:nvSpPr>
          <p:spPr bwMode="auto">
            <a:xfrm>
              <a:off x="470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3" name="Rectangle 42"/>
            <p:cNvSpPr>
              <a:spLocks noChangeArrowheads="1"/>
            </p:cNvSpPr>
            <p:nvPr/>
          </p:nvSpPr>
          <p:spPr bwMode="auto">
            <a:xfrm>
              <a:off x="5280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4" name="Rectangle 43"/>
            <p:cNvSpPr>
              <a:spLocks noChangeArrowheads="1"/>
            </p:cNvSpPr>
            <p:nvPr/>
          </p:nvSpPr>
          <p:spPr bwMode="auto">
            <a:xfrm>
              <a:off x="542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5" name="Rectangle 44"/>
            <p:cNvSpPr>
              <a:spLocks noChangeArrowheads="1"/>
            </p:cNvSpPr>
            <p:nvPr/>
          </p:nvSpPr>
          <p:spPr bwMode="auto">
            <a:xfrm>
              <a:off x="4848" y="206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4606" name="Rectangle 45"/>
            <p:cNvSpPr>
              <a:spLocks noChangeArrowheads="1"/>
            </p:cNvSpPr>
            <p:nvPr/>
          </p:nvSpPr>
          <p:spPr bwMode="auto">
            <a:xfrm>
              <a:off x="2820" y="2592"/>
              <a:ext cx="9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600" b="0" dirty="0" err="1">
                  <a:latin typeface="Times" panose="02020603050405020304" pitchFamily="18" charset="0"/>
                </a:rPr>
                <a:t>TMult</a:t>
              </a:r>
              <a:r>
                <a:rPr lang="en-US" altLang="zh-CN" sz="1600" b="0" i="1" baseline="-25000" dirty="0" err="1">
                  <a:latin typeface="Times" panose="02020603050405020304" pitchFamily="18" charset="0"/>
                </a:rPr>
                <a:t>w</a:t>
              </a:r>
              <a:r>
                <a:rPr lang="en-US" altLang="zh-CN" sz="1600" b="0" dirty="0">
                  <a:latin typeface="Times" panose="02020603050405020304" pitchFamily="18" charset="0"/>
                </a:rPr>
                <a:t>(</a:t>
              </a:r>
              <a:r>
                <a:rPr lang="en-US" altLang="zh-CN" sz="1600" b="0" i="1" dirty="0">
                  <a:latin typeface="Times" panose="02020603050405020304" pitchFamily="18" charset="0"/>
                </a:rPr>
                <a:t>u</a:t>
              </a:r>
              <a:r>
                <a:rPr lang="en-US" altLang="zh-CN" sz="1600" b="0" dirty="0">
                  <a:latin typeface="Times" panose="02020603050405020304" pitchFamily="18" charset="0"/>
                </a:rPr>
                <a:t> , 2</a:t>
              </a:r>
              <a:r>
                <a:rPr lang="en-US" altLang="zh-CN" sz="1600" b="0" i="1" baseline="30000" dirty="0">
                  <a:latin typeface="Times" panose="02020603050405020304" pitchFamily="18" charset="0"/>
                </a:rPr>
                <a:t>k</a:t>
              </a:r>
              <a:r>
                <a:rPr lang="en-US" altLang="zh-CN" sz="1600" b="0" dirty="0">
                  <a:latin typeface="Times" panose="02020603050405020304" pitchFamily="18" charset="0"/>
                </a:rPr>
                <a:t>)</a:t>
              </a:r>
            </a:p>
          </p:txBody>
        </p:sp>
        <p:sp>
          <p:nvSpPr>
            <p:cNvPr id="24607" name="Rectangle 46"/>
            <p:cNvSpPr>
              <a:spLocks noChangeArrowheads="1"/>
            </p:cNvSpPr>
            <p:nvPr/>
          </p:nvSpPr>
          <p:spPr bwMode="auto">
            <a:xfrm>
              <a:off x="470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8" name="Rectangle 47"/>
            <p:cNvSpPr>
              <a:spLocks noChangeArrowheads="1"/>
            </p:cNvSpPr>
            <p:nvPr/>
          </p:nvSpPr>
          <p:spPr bwMode="auto">
            <a:xfrm>
              <a:off x="5280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09" name="Rectangle 48"/>
            <p:cNvSpPr>
              <a:spLocks noChangeArrowheads="1"/>
            </p:cNvSpPr>
            <p:nvPr/>
          </p:nvSpPr>
          <p:spPr bwMode="auto">
            <a:xfrm>
              <a:off x="542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610" name="Rectangle 49"/>
            <p:cNvSpPr>
              <a:spLocks noChangeArrowheads="1"/>
            </p:cNvSpPr>
            <p:nvPr/>
          </p:nvSpPr>
          <p:spPr bwMode="auto">
            <a:xfrm>
              <a:off x="4848" y="235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4611" name="Rectangle 50" descr="Light upward diagonal"/>
            <p:cNvSpPr>
              <a:spLocks noChangeArrowheads="1"/>
            </p:cNvSpPr>
            <p:nvPr/>
          </p:nvSpPr>
          <p:spPr bwMode="auto">
            <a:xfrm>
              <a:off x="4272" y="2352"/>
              <a:ext cx="144" cy="14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4612" name="Rectangle 51" descr="Light upward diagonal"/>
            <p:cNvSpPr>
              <a:spLocks noChangeArrowheads="1"/>
            </p:cNvSpPr>
            <p:nvPr/>
          </p:nvSpPr>
          <p:spPr bwMode="auto">
            <a:xfrm>
              <a:off x="4416" y="2352"/>
              <a:ext cx="144" cy="14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4613" name="Rectangle 52" descr="Light upward diagonal"/>
            <p:cNvSpPr>
              <a:spLocks noChangeArrowheads="1"/>
            </p:cNvSpPr>
            <p:nvPr/>
          </p:nvSpPr>
          <p:spPr bwMode="auto">
            <a:xfrm>
              <a:off x="4560" y="2352"/>
              <a:ext cx="144" cy="14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4614" name="Rectangle 53" descr="Light upward diagonal"/>
            <p:cNvSpPr>
              <a:spLocks noChangeArrowheads="1"/>
            </p:cNvSpPr>
            <p:nvPr/>
          </p:nvSpPr>
          <p:spPr bwMode="auto">
            <a:xfrm>
              <a:off x="3840" y="2352"/>
              <a:ext cx="432" cy="14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Courier New" panose="02070309020205020404" pitchFamily="49" charset="0"/>
                </a:rPr>
                <a:t>•••</a:t>
              </a:r>
            </a:p>
          </p:txBody>
        </p:sp>
      </p:grp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871451" y="1385456"/>
            <a:ext cx="8001000" cy="5154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ea typeface="宋体" panose="02010600030101010101" pitchFamily="2" charset="-122"/>
              </a:rPr>
              <a:t>Operation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u &lt;&lt; k gives u * </a:t>
            </a:r>
            <a:r>
              <a:rPr kumimoji="1" lang="en-US" altLang="zh-CN" i="1" dirty="0">
                <a:ea typeface="宋体" panose="02010600030101010101" pitchFamily="2" charset="-122"/>
              </a:rPr>
              <a:t>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k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Both signed and unsigned</a:t>
            </a: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ea typeface="宋体" panose="02010600030101010101" pitchFamily="2" charset="-122"/>
              </a:rPr>
              <a:t>Examples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(u &lt;&lt; 3)   ==  (u * 8)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(u &lt;&lt; 5)  -  (u &lt;&lt; 3)   ==   u * 24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Most machines shift and add much faster than multiply</a:t>
            </a:r>
          </a:p>
          <a:p>
            <a:pPr lvl="2"/>
            <a:r>
              <a:rPr kumimoji="1" lang="en-US" altLang="zh-CN" sz="1600" dirty="0">
                <a:ea typeface="宋体" panose="02010600030101010101" pitchFamily="2" charset="-122"/>
              </a:rPr>
              <a:t>Compiler will generate this code automatically</a:t>
            </a:r>
            <a:endParaRPr kumimoji="1"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55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-217970"/>
            <a:ext cx="7787640" cy="1450757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Unsigned Power-of-2 Divide with Shift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347816"/>
            <a:ext cx="8001000" cy="1600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Quotient</a:t>
            </a:r>
            <a:r>
              <a:rPr kumimoji="1" lang="zh-CN" altLang="en-US" dirty="0">
                <a:ea typeface="宋体" panose="02010600030101010101" pitchFamily="2" charset="-122"/>
              </a:rPr>
              <a:t>（商）</a:t>
            </a:r>
            <a:r>
              <a:rPr kumimoji="1" lang="en-US" altLang="zh-CN" dirty="0">
                <a:ea typeface="宋体" panose="02010600030101010101" pitchFamily="2" charset="-122"/>
              </a:rPr>
              <a:t> of Unsigned by Power of 2</a:t>
            </a:r>
          </a:p>
          <a:p>
            <a:pPr lvl="1"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 &gt;&gt; k gives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 </a:t>
            </a:r>
            <a:r>
              <a:rPr kumimoji="1" lang="en-US" altLang="zh-CN" dirty="0">
                <a:ea typeface="宋体" panose="02010600030101010101" pitchFamily="2" charset="-122"/>
              </a:rPr>
              <a:t>u / </a:t>
            </a:r>
            <a:r>
              <a:rPr kumimoji="1" lang="en-US" altLang="zh-CN" b="1" i="1" dirty="0">
                <a:ea typeface="宋体" panose="02010600030101010101" pitchFamily="2" charset="-122"/>
              </a:rPr>
              <a:t>2</a:t>
            </a:r>
            <a:r>
              <a:rPr kumimoji="1"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kumimoji="1" lang="en-US" altLang="zh-CN" b="1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endParaRPr kumimoji="1" lang="en-US" altLang="zh-CN" b="1" i="1" dirty="0"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Uses logical shift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716280" y="2382289"/>
            <a:ext cx="8001000" cy="2119312"/>
            <a:chOff x="720" y="1248"/>
            <a:chExt cx="5040" cy="1335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2880" y="148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3024" y="148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3600" y="148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288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3456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3600" y="177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432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446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3024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2496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2496" y="1728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Times" panose="02020603050405020304" pitchFamily="18" charset="0"/>
                </a:rPr>
                <a:t>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1776" y="196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256" y="1728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/</a:t>
              </a:r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2304" y="2016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i="1">
                  <a:latin typeface="Times" panose="02020603050405020304" pitchFamily="18" charset="0"/>
                </a:rPr>
                <a:t>u </a:t>
              </a:r>
              <a:r>
                <a:rPr lang="en-US" altLang="zh-CN" sz="1800" b="0">
                  <a:latin typeface="Times" panose="02020603050405020304" pitchFamily="18" charset="0"/>
                </a:rPr>
                <a:t>/ 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720" y="2016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Division: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720" y="1584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Operands:</a:t>
              </a:r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3888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3552" y="124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3168" y="1488"/>
              <a:ext cx="432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grpSp>
          <p:nvGrpSpPr>
            <p:cNvPr id="26650" name="Group 25"/>
            <p:cNvGrpSpPr>
              <a:grpSpLocks/>
            </p:cNvGrpSpPr>
            <p:nvPr/>
          </p:nvGrpSpPr>
          <p:grpSpPr bwMode="auto">
            <a:xfrm>
              <a:off x="3744" y="1488"/>
              <a:ext cx="864" cy="144"/>
              <a:chOff x="3744" y="1488"/>
              <a:chExt cx="864" cy="144"/>
            </a:xfrm>
          </p:grpSpPr>
          <p:sp>
            <p:nvSpPr>
              <p:cNvPr id="26678" name="Rectangle 26" descr="Small grid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9" name="Rectangle 27" descr="Small grid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0" name="Rectangle 28" descr="Small grid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1" name="Rectangle 29" descr="Small grid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•••</a:t>
                </a:r>
              </a:p>
            </p:txBody>
          </p:sp>
        </p:grpSp>
        <p:sp>
          <p:nvSpPr>
            <p:cNvPr id="26651" name="Rectangle 30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52" name="Rectangle 31"/>
            <p:cNvSpPr>
              <a:spLocks noChangeArrowheads="1"/>
            </p:cNvSpPr>
            <p:nvPr/>
          </p:nvSpPr>
          <p:spPr bwMode="auto">
            <a:xfrm>
              <a:off x="3888" y="2064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53" name="Rectangle 32"/>
            <p:cNvSpPr>
              <a:spLocks noChangeArrowheads="1"/>
            </p:cNvSpPr>
            <p:nvPr/>
          </p:nvSpPr>
          <p:spPr bwMode="auto">
            <a:xfrm>
              <a:off x="4464" y="2064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54" name="Rectangle 33"/>
            <p:cNvSpPr>
              <a:spLocks noChangeArrowheads="1"/>
            </p:cNvSpPr>
            <p:nvPr/>
          </p:nvSpPr>
          <p:spPr bwMode="auto">
            <a:xfrm>
              <a:off x="4032" y="2064"/>
              <a:ext cx="432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655" name="Rectangle 34"/>
            <p:cNvSpPr>
              <a:spLocks noChangeArrowheads="1"/>
            </p:cNvSpPr>
            <p:nvPr/>
          </p:nvSpPr>
          <p:spPr bwMode="auto">
            <a:xfrm>
              <a:off x="2880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56" name="Rectangle 35"/>
            <p:cNvSpPr>
              <a:spLocks noChangeArrowheads="1"/>
            </p:cNvSpPr>
            <p:nvPr/>
          </p:nvSpPr>
          <p:spPr bwMode="auto">
            <a:xfrm>
              <a:off x="3456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57" name="Rectangle 36"/>
            <p:cNvSpPr>
              <a:spLocks noChangeArrowheads="1"/>
            </p:cNvSpPr>
            <p:nvPr/>
          </p:nvSpPr>
          <p:spPr bwMode="auto">
            <a:xfrm>
              <a:off x="3600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58" name="Rectangle 37"/>
            <p:cNvSpPr>
              <a:spLocks noChangeArrowheads="1"/>
            </p:cNvSpPr>
            <p:nvPr/>
          </p:nvSpPr>
          <p:spPr bwMode="auto">
            <a:xfrm>
              <a:off x="3024" y="206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grpSp>
          <p:nvGrpSpPr>
            <p:cNvPr id="26659" name="Group 38"/>
            <p:cNvGrpSpPr>
              <a:grpSpLocks/>
            </p:cNvGrpSpPr>
            <p:nvPr/>
          </p:nvGrpSpPr>
          <p:grpSpPr bwMode="auto">
            <a:xfrm>
              <a:off x="4656" y="2064"/>
              <a:ext cx="864" cy="144"/>
              <a:chOff x="3744" y="1488"/>
              <a:chExt cx="864" cy="144"/>
            </a:xfrm>
          </p:grpSpPr>
          <p:sp>
            <p:nvSpPr>
              <p:cNvPr id="26674" name="Rectangle 39" descr="Small grid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5" name="Rectangle 40" descr="Small grid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6" name="Rectangle 41" descr="Small grid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7" name="Rectangle 42" descr="Small grid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•••</a:t>
                </a:r>
              </a:p>
            </p:txBody>
          </p:sp>
        </p:grpSp>
        <p:sp>
          <p:nvSpPr>
            <p:cNvPr id="26660" name="Line 43"/>
            <p:cNvSpPr>
              <a:spLocks noChangeShapeType="1"/>
            </p:cNvSpPr>
            <p:nvPr/>
          </p:nvSpPr>
          <p:spPr bwMode="auto">
            <a:xfrm>
              <a:off x="1776" y="230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Rectangle 44"/>
            <p:cNvSpPr>
              <a:spLocks noChangeArrowheads="1"/>
            </p:cNvSpPr>
            <p:nvPr/>
          </p:nvSpPr>
          <p:spPr bwMode="auto">
            <a:xfrm>
              <a:off x="2256" y="2352"/>
              <a:ext cx="5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1800" b="0">
                  <a:latin typeface="Times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zh-CN" sz="1800" b="0" i="1">
                  <a:latin typeface="Times" panose="02020603050405020304" pitchFamily="18" charset="0"/>
                </a:rPr>
                <a:t>u </a:t>
              </a:r>
              <a:r>
                <a:rPr lang="en-US" altLang="zh-CN" sz="1800" b="0">
                  <a:latin typeface="Times" panose="02020603050405020304" pitchFamily="18" charset="0"/>
                </a:rPr>
                <a:t>/ 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r>
                <a:rPr lang="en-US" altLang="zh-CN" sz="1800" b="0">
                  <a:latin typeface="Times" panose="02020603050405020304" pitchFamily="18" charset="0"/>
                  <a:sym typeface="Symbol" panose="05050102010706020507" pitchFamily="18" charset="2"/>
                </a:rPr>
                <a:t></a:t>
              </a:r>
              <a:endParaRPr lang="en-US" altLang="zh-CN" sz="1800" b="0">
                <a:latin typeface="Times" panose="02020603050405020304" pitchFamily="18" charset="0"/>
              </a:endParaRPr>
            </a:p>
          </p:txBody>
        </p:sp>
        <p:sp>
          <p:nvSpPr>
            <p:cNvPr id="26662" name="Rectangle 45"/>
            <p:cNvSpPr>
              <a:spLocks noChangeArrowheads="1"/>
            </p:cNvSpPr>
            <p:nvPr/>
          </p:nvSpPr>
          <p:spPr bwMode="auto">
            <a:xfrm>
              <a:off x="3744" y="2400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63" name="Rectangle 46"/>
            <p:cNvSpPr>
              <a:spLocks noChangeArrowheads="1"/>
            </p:cNvSpPr>
            <p:nvPr/>
          </p:nvSpPr>
          <p:spPr bwMode="auto">
            <a:xfrm>
              <a:off x="3888" y="2400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64" name="Rectangle 47"/>
            <p:cNvSpPr>
              <a:spLocks noChangeArrowheads="1"/>
            </p:cNvSpPr>
            <p:nvPr/>
          </p:nvSpPr>
          <p:spPr bwMode="auto">
            <a:xfrm>
              <a:off x="4464" y="2400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6665" name="Rectangle 48"/>
            <p:cNvSpPr>
              <a:spLocks noChangeArrowheads="1"/>
            </p:cNvSpPr>
            <p:nvPr/>
          </p:nvSpPr>
          <p:spPr bwMode="auto">
            <a:xfrm>
              <a:off x="4032" y="2400"/>
              <a:ext cx="432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666" name="Rectangle 49"/>
            <p:cNvSpPr>
              <a:spLocks noChangeArrowheads="1"/>
            </p:cNvSpPr>
            <p:nvPr/>
          </p:nvSpPr>
          <p:spPr bwMode="auto">
            <a:xfrm>
              <a:off x="345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67" name="Rectangle 50"/>
            <p:cNvSpPr>
              <a:spLocks noChangeArrowheads="1"/>
            </p:cNvSpPr>
            <p:nvPr/>
          </p:nvSpPr>
          <p:spPr bwMode="auto">
            <a:xfrm>
              <a:off x="3600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3024" y="2400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 dirty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669" name="Rectangle 52"/>
            <p:cNvSpPr>
              <a:spLocks noChangeArrowheads="1"/>
            </p:cNvSpPr>
            <p:nvPr/>
          </p:nvSpPr>
          <p:spPr bwMode="auto">
            <a:xfrm>
              <a:off x="2880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670" name="Text Box 53"/>
            <p:cNvSpPr txBox="1">
              <a:spLocks noChangeArrowheads="1"/>
            </p:cNvSpPr>
            <p:nvPr/>
          </p:nvSpPr>
          <p:spPr bwMode="auto">
            <a:xfrm>
              <a:off x="720" y="2352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Quotient:</a:t>
              </a:r>
            </a:p>
          </p:txBody>
        </p:sp>
        <p:sp>
          <p:nvSpPr>
            <p:cNvPr id="26671" name="Text Box 54"/>
            <p:cNvSpPr txBox="1">
              <a:spLocks noChangeArrowheads="1"/>
            </p:cNvSpPr>
            <p:nvPr/>
          </p:nvSpPr>
          <p:spPr bwMode="auto">
            <a:xfrm>
              <a:off x="4560" y="201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26672" name="Text Box 55"/>
            <p:cNvSpPr txBox="1">
              <a:spLocks noChangeArrowheads="1"/>
            </p:cNvSpPr>
            <p:nvPr/>
          </p:nvSpPr>
          <p:spPr bwMode="auto">
            <a:xfrm>
              <a:off x="4752" y="1440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Binary Point</a:t>
              </a:r>
            </a:p>
          </p:txBody>
        </p:sp>
        <p:sp>
          <p:nvSpPr>
            <p:cNvPr id="26673" name="Line 56"/>
            <p:cNvSpPr>
              <a:spLocks noChangeShapeType="1"/>
            </p:cNvSpPr>
            <p:nvPr/>
          </p:nvSpPr>
          <p:spPr bwMode="auto">
            <a:xfrm flipH="1">
              <a:off x="4656" y="1713"/>
              <a:ext cx="233" cy="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74" y="4736703"/>
            <a:ext cx="7648926" cy="15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1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-239604"/>
            <a:ext cx="7711440" cy="1450757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Signed Power-of-2 Divide with Shift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394850"/>
            <a:ext cx="8001000" cy="19050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Quotient of Signed by Power of 2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u &gt;&gt; k gives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 </a:t>
            </a:r>
            <a:r>
              <a:rPr kumimoji="1" lang="en-US" altLang="zh-CN" dirty="0">
                <a:ea typeface="宋体" panose="02010600030101010101" pitchFamily="2" charset="-122"/>
              </a:rPr>
              <a:t>u / </a:t>
            </a:r>
            <a:r>
              <a:rPr kumimoji="1" lang="en-US" altLang="zh-CN" b="1" i="1" dirty="0">
                <a:ea typeface="宋体" panose="02010600030101010101" pitchFamily="2" charset="-122"/>
              </a:rPr>
              <a:t>2</a:t>
            </a:r>
            <a:r>
              <a:rPr kumimoji="1"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kumimoji="1" lang="en-US" altLang="zh-CN" b="1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endParaRPr kumimoji="1" lang="en-US" altLang="zh-CN" b="1" i="1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Uses arithmetic shift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Rounds wrong direction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when u &lt; 0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752071" y="2516131"/>
            <a:ext cx="8001000" cy="2143125"/>
            <a:chOff x="480" y="1440"/>
            <a:chExt cx="5040" cy="1350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2640" y="1680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55" name="Rectangle 6" descr="80%"/>
            <p:cNvSpPr>
              <a:spLocks noChangeArrowheads="1"/>
            </p:cNvSpPr>
            <p:nvPr/>
          </p:nvSpPr>
          <p:spPr bwMode="auto">
            <a:xfrm>
              <a:off x="2784" y="1680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56" name="Rectangle 7" descr="80%"/>
            <p:cNvSpPr>
              <a:spLocks noChangeArrowheads="1"/>
            </p:cNvSpPr>
            <p:nvPr/>
          </p:nvSpPr>
          <p:spPr bwMode="auto">
            <a:xfrm>
              <a:off x="3360" y="1680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2640" y="19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3216" y="19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360" y="196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3504" y="19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61" name="Rectangle 12"/>
            <p:cNvSpPr>
              <a:spLocks noChangeArrowheads="1"/>
            </p:cNvSpPr>
            <p:nvPr/>
          </p:nvSpPr>
          <p:spPr bwMode="auto">
            <a:xfrm>
              <a:off x="4080" y="19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784" y="1968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256" y="163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2256" y="1920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Times" panose="02020603050405020304" pitchFamily="18" charset="0"/>
                </a:rPr>
                <a:t>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1536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016" y="1920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/</a:t>
              </a: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064" y="2208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 i="1">
                  <a:latin typeface="Times" panose="02020603050405020304" pitchFamily="18" charset="0"/>
                </a:rPr>
                <a:t>u </a:t>
              </a:r>
              <a:r>
                <a:rPr lang="en-US" altLang="zh-CN" sz="1800" b="0">
                  <a:latin typeface="Times" panose="02020603050405020304" pitchFamily="18" charset="0"/>
                </a:rPr>
                <a:t>/ 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480" y="2208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Division: 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480" y="1776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Operands:</a:t>
              </a: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3648" y="1968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3312" y="144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27673" name="Rectangle 24" descr="80%"/>
            <p:cNvSpPr>
              <a:spLocks noChangeArrowheads="1"/>
            </p:cNvSpPr>
            <p:nvPr/>
          </p:nvSpPr>
          <p:spPr bwMode="auto">
            <a:xfrm>
              <a:off x="2928" y="1680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grpSp>
          <p:nvGrpSpPr>
            <p:cNvPr id="27674" name="Group 25"/>
            <p:cNvGrpSpPr>
              <a:grpSpLocks/>
            </p:cNvGrpSpPr>
            <p:nvPr/>
          </p:nvGrpSpPr>
          <p:grpSpPr bwMode="auto">
            <a:xfrm>
              <a:off x="3504" y="1680"/>
              <a:ext cx="864" cy="144"/>
              <a:chOff x="3744" y="1488"/>
              <a:chExt cx="864" cy="144"/>
            </a:xfrm>
          </p:grpSpPr>
          <p:sp>
            <p:nvSpPr>
              <p:cNvPr id="27704" name="Rectangle 26" descr="Small grid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5" name="Rectangle 27" descr="Small grid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6" name="Rectangle 28" descr="Small grid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7" name="Rectangle 29" descr="Small grid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•••</a:t>
                </a:r>
              </a:p>
            </p:txBody>
          </p:sp>
        </p:grpSp>
        <p:sp>
          <p:nvSpPr>
            <p:cNvPr id="27675" name="Rectangle 30"/>
            <p:cNvSpPr>
              <a:spLocks noChangeArrowheads="1"/>
            </p:cNvSpPr>
            <p:nvPr/>
          </p:nvSpPr>
          <p:spPr bwMode="auto">
            <a:xfrm>
              <a:off x="350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76" name="Rectangle 31" descr="80%"/>
            <p:cNvSpPr>
              <a:spLocks noChangeArrowheads="1"/>
            </p:cNvSpPr>
            <p:nvPr/>
          </p:nvSpPr>
          <p:spPr bwMode="auto">
            <a:xfrm>
              <a:off x="3648" y="2256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77" name="Rectangle 32" descr="80%"/>
            <p:cNvSpPr>
              <a:spLocks noChangeArrowheads="1"/>
            </p:cNvSpPr>
            <p:nvPr/>
          </p:nvSpPr>
          <p:spPr bwMode="auto">
            <a:xfrm>
              <a:off x="4224" y="2256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78" name="Rectangle 33" descr="80%"/>
            <p:cNvSpPr>
              <a:spLocks noChangeArrowheads="1"/>
            </p:cNvSpPr>
            <p:nvPr/>
          </p:nvSpPr>
          <p:spPr bwMode="auto">
            <a:xfrm>
              <a:off x="3792" y="2256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7679" name="Rectangle 34"/>
            <p:cNvSpPr>
              <a:spLocks noChangeArrowheads="1"/>
            </p:cNvSpPr>
            <p:nvPr/>
          </p:nvSpPr>
          <p:spPr bwMode="auto">
            <a:xfrm>
              <a:off x="2640" y="225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80" name="Rectangle 35"/>
            <p:cNvSpPr>
              <a:spLocks noChangeArrowheads="1"/>
            </p:cNvSpPr>
            <p:nvPr/>
          </p:nvSpPr>
          <p:spPr bwMode="auto">
            <a:xfrm>
              <a:off x="321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81" name="Rectangle 36"/>
            <p:cNvSpPr>
              <a:spLocks noChangeArrowheads="1"/>
            </p:cNvSpPr>
            <p:nvPr/>
          </p:nvSpPr>
          <p:spPr bwMode="auto">
            <a:xfrm>
              <a:off x="3360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82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432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grpSp>
          <p:nvGrpSpPr>
            <p:cNvPr id="27683" name="Group 38"/>
            <p:cNvGrpSpPr>
              <a:grpSpLocks/>
            </p:cNvGrpSpPr>
            <p:nvPr/>
          </p:nvGrpSpPr>
          <p:grpSpPr bwMode="auto">
            <a:xfrm>
              <a:off x="4416" y="2256"/>
              <a:ext cx="864" cy="144"/>
              <a:chOff x="4416" y="2256"/>
              <a:chExt cx="864" cy="144"/>
            </a:xfrm>
          </p:grpSpPr>
          <p:sp>
            <p:nvSpPr>
              <p:cNvPr id="27700" name="Rectangle 39" descr="Small grid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1" name="Rectangle 40" descr="Small grid"/>
              <p:cNvSpPr>
                <a:spLocks noChangeArrowheads="1"/>
              </p:cNvSpPr>
              <p:nvPr/>
            </p:nvSpPr>
            <p:spPr bwMode="auto">
              <a:xfrm>
                <a:off x="4992" y="2256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2" name="Rectangle 41" descr="Small grid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144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 b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7703" name="Rectangle 42" descr="Small grid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32" cy="144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0">
                    <a:latin typeface="Courier New" panose="02070309020205020404" pitchFamily="49" charset="0"/>
                  </a:rPr>
                  <a:t>•••</a:t>
                </a:r>
              </a:p>
            </p:txBody>
          </p:sp>
        </p:grpSp>
        <p:sp>
          <p:nvSpPr>
            <p:cNvPr id="27684" name="Line 43"/>
            <p:cNvSpPr>
              <a:spLocks noChangeShapeType="1"/>
            </p:cNvSpPr>
            <p:nvPr/>
          </p:nvSpPr>
          <p:spPr bwMode="auto">
            <a:xfrm>
              <a:off x="1536" y="2496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Rectangle 44"/>
            <p:cNvSpPr>
              <a:spLocks noChangeArrowheads="1"/>
            </p:cNvSpPr>
            <p:nvPr/>
          </p:nvSpPr>
          <p:spPr bwMode="auto">
            <a:xfrm>
              <a:off x="1294" y="2559"/>
              <a:ext cx="1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0">
                  <a:latin typeface="Times" panose="02020603050405020304" pitchFamily="18" charset="0"/>
                </a:rPr>
                <a:t>RoundDown(</a:t>
              </a:r>
              <a:r>
                <a:rPr lang="en-US" altLang="zh-CN" sz="1800" b="0" i="1">
                  <a:latin typeface="Times" panose="02020603050405020304" pitchFamily="18" charset="0"/>
                </a:rPr>
                <a:t>u </a:t>
              </a:r>
              <a:r>
                <a:rPr lang="en-US" altLang="zh-CN" sz="1800" b="0">
                  <a:latin typeface="Times" panose="02020603050405020304" pitchFamily="18" charset="0"/>
                </a:rPr>
                <a:t>/ 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r>
                <a:rPr lang="en-US" altLang="zh-CN" sz="1800" b="0">
                  <a:latin typeface="Times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1800" b="0">
                <a:latin typeface="Times" panose="02020603050405020304" pitchFamily="18" charset="0"/>
              </a:endParaRPr>
            </a:p>
          </p:txBody>
        </p:sp>
        <p:sp>
          <p:nvSpPr>
            <p:cNvPr id="27686" name="Rectangle 45"/>
            <p:cNvSpPr>
              <a:spLocks noChangeArrowheads="1"/>
            </p:cNvSpPr>
            <p:nvPr/>
          </p:nvSpPr>
          <p:spPr bwMode="auto">
            <a:xfrm>
              <a:off x="3504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87" name="Rectangle 46" descr="80%"/>
            <p:cNvSpPr>
              <a:spLocks noChangeArrowheads="1"/>
            </p:cNvSpPr>
            <p:nvPr/>
          </p:nvSpPr>
          <p:spPr bwMode="auto">
            <a:xfrm>
              <a:off x="3648" y="2592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88" name="Rectangle 47" descr="80%"/>
            <p:cNvSpPr>
              <a:spLocks noChangeArrowheads="1"/>
            </p:cNvSpPr>
            <p:nvPr/>
          </p:nvSpPr>
          <p:spPr bwMode="auto">
            <a:xfrm>
              <a:off x="4224" y="2592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89" name="Rectangle 48" descr="80%"/>
            <p:cNvSpPr>
              <a:spLocks noChangeArrowheads="1"/>
            </p:cNvSpPr>
            <p:nvPr/>
          </p:nvSpPr>
          <p:spPr bwMode="auto">
            <a:xfrm>
              <a:off x="3792" y="2592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7690" name="Text Box 49"/>
            <p:cNvSpPr txBox="1">
              <a:spLocks noChangeArrowheads="1"/>
            </p:cNvSpPr>
            <p:nvPr/>
          </p:nvSpPr>
          <p:spPr bwMode="auto">
            <a:xfrm>
              <a:off x="480" y="2544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Result:</a:t>
              </a:r>
            </a:p>
          </p:txBody>
        </p:sp>
        <p:sp>
          <p:nvSpPr>
            <p:cNvPr id="27691" name="Text Box 50"/>
            <p:cNvSpPr txBox="1">
              <a:spLocks noChangeArrowheads="1"/>
            </p:cNvSpPr>
            <p:nvPr/>
          </p:nvSpPr>
          <p:spPr bwMode="auto">
            <a:xfrm>
              <a:off x="4320" y="220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27692" name="Text Box 51"/>
            <p:cNvSpPr txBox="1">
              <a:spLocks noChangeArrowheads="1"/>
            </p:cNvSpPr>
            <p:nvPr/>
          </p:nvSpPr>
          <p:spPr bwMode="auto">
            <a:xfrm>
              <a:off x="4512" y="1632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Binary Point</a:t>
              </a:r>
            </a:p>
          </p:txBody>
        </p:sp>
        <p:sp>
          <p:nvSpPr>
            <p:cNvPr id="27693" name="Line 52"/>
            <p:cNvSpPr>
              <a:spLocks noChangeShapeType="1"/>
            </p:cNvSpPr>
            <p:nvPr/>
          </p:nvSpPr>
          <p:spPr bwMode="auto">
            <a:xfrm flipH="1">
              <a:off x="4416" y="187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Rectangle 53"/>
            <p:cNvSpPr>
              <a:spLocks noChangeArrowheads="1"/>
            </p:cNvSpPr>
            <p:nvPr/>
          </p:nvSpPr>
          <p:spPr bwMode="auto">
            <a:xfrm>
              <a:off x="2640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95" name="Rectangle 54"/>
            <p:cNvSpPr>
              <a:spLocks noChangeArrowheads="1"/>
            </p:cNvSpPr>
            <p:nvPr/>
          </p:nvSpPr>
          <p:spPr bwMode="auto">
            <a:xfrm>
              <a:off x="2640" y="25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696" name="Rectangle 55"/>
            <p:cNvSpPr>
              <a:spLocks noChangeArrowheads="1"/>
            </p:cNvSpPr>
            <p:nvPr/>
          </p:nvSpPr>
          <p:spPr bwMode="auto">
            <a:xfrm>
              <a:off x="3216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97" name="Rectangle 56"/>
            <p:cNvSpPr>
              <a:spLocks noChangeArrowheads="1"/>
            </p:cNvSpPr>
            <p:nvPr/>
          </p:nvSpPr>
          <p:spPr bwMode="auto">
            <a:xfrm>
              <a:off x="3360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27698" name="Rectangle 57"/>
            <p:cNvSpPr>
              <a:spLocks noChangeArrowheads="1"/>
            </p:cNvSpPr>
            <p:nvPr/>
          </p:nvSpPr>
          <p:spPr bwMode="auto">
            <a:xfrm>
              <a:off x="2784" y="2592"/>
              <a:ext cx="432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7699" name="Rectangle 58"/>
            <p:cNvSpPr>
              <a:spLocks noChangeArrowheads="1"/>
            </p:cNvSpPr>
            <p:nvPr/>
          </p:nvSpPr>
          <p:spPr bwMode="auto">
            <a:xfrm>
              <a:off x="2640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60" y="4749151"/>
            <a:ext cx="7763587" cy="15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0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Correct Power-of-2 Divide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314666"/>
            <a:ext cx="8001000" cy="4419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Quotient of Negative Number by Power of 2</a:t>
            </a:r>
          </a:p>
          <a:p>
            <a:pPr lvl="1"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Want 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 </a:t>
            </a:r>
            <a:r>
              <a:rPr kumimoji="1" lang="en-US" altLang="zh-CN" dirty="0">
                <a:ea typeface="宋体" panose="02010600030101010101" pitchFamily="2" charset="-122"/>
              </a:rPr>
              <a:t>u / </a:t>
            </a:r>
            <a:r>
              <a:rPr kumimoji="1" lang="en-US" altLang="zh-CN" b="1" dirty="0">
                <a:ea typeface="宋体" panose="02010600030101010101" pitchFamily="2" charset="-122"/>
              </a:rPr>
              <a:t>2</a:t>
            </a:r>
            <a:r>
              <a:rPr kumimoji="1"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kumimoji="1" lang="en-US" altLang="zh-CN" b="1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    (</a:t>
            </a:r>
            <a:r>
              <a:rPr kumimoji="1" lang="en-US" altLang="zh-CN" b="1" dirty="0">
                <a:ea typeface="宋体" panose="02010600030101010101" pitchFamily="2" charset="-122"/>
              </a:rPr>
              <a:t>Round Toward 0)</a:t>
            </a:r>
          </a:p>
          <a:p>
            <a:pPr lvl="1">
              <a:lnSpc>
                <a:spcPct val="125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Compute as 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 </a:t>
            </a:r>
            <a:r>
              <a:rPr kumimoji="1" lang="en-US" altLang="zh-CN" dirty="0">
                <a:ea typeface="宋体" panose="02010600030101010101" pitchFamily="2" charset="-122"/>
              </a:rPr>
              <a:t>(u+</a:t>
            </a:r>
            <a:r>
              <a:rPr kumimoji="1" lang="en-US" altLang="zh-CN" b="1" dirty="0">
                <a:ea typeface="宋体" panose="02010600030101010101" pitchFamily="2" charset="-122"/>
              </a:rPr>
              <a:t>2</a:t>
            </a:r>
            <a:r>
              <a:rPr kumimoji="1"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kumimoji="1" lang="en-US" altLang="zh-CN" dirty="0">
                <a:ea typeface="宋体" panose="02010600030101010101" pitchFamily="2" charset="-122"/>
              </a:rPr>
              <a:t>-1)/ </a:t>
            </a:r>
            <a:r>
              <a:rPr kumimoji="1" lang="en-US" altLang="zh-CN" b="1" dirty="0">
                <a:ea typeface="宋体" panose="02010600030101010101" pitchFamily="2" charset="-122"/>
              </a:rPr>
              <a:t>2</a:t>
            </a:r>
            <a:r>
              <a:rPr kumimoji="1"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kumimoji="1" lang="en-US" altLang="zh-CN" b="1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5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In C: </a:t>
            </a:r>
            <a:r>
              <a:rPr kumimoji="1" lang="en-US" altLang="zh-CN" sz="1600" b="1" dirty="0">
                <a:ea typeface="宋体" panose="02010600030101010101" pitchFamily="2" charset="-122"/>
              </a:rPr>
              <a:t>(u + (1&lt;&lt;k)-1) &gt;&gt; k</a:t>
            </a:r>
          </a:p>
          <a:p>
            <a:pPr lvl="2">
              <a:lnSpc>
                <a:spcPct val="125000"/>
              </a:lnSpc>
            </a:pPr>
            <a:r>
              <a:rPr kumimoji="1" lang="en-US" altLang="zh-CN" sz="1600" dirty="0">
                <a:ea typeface="宋体" panose="02010600030101010101" pitchFamily="2" charset="-122"/>
              </a:rPr>
              <a:t>Biases divided toward 0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22960" y="3524466"/>
            <a:ext cx="7251903" cy="2677175"/>
            <a:chOff x="510" y="1814"/>
            <a:chExt cx="5058" cy="210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510" y="2945"/>
              <a:ext cx="6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Divisor: 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18" y="2226"/>
              <a:ext cx="72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dirty="0">
                  <a:latin typeface="Helvetica" panose="020B0604020202020204" pitchFamily="34" charset="0"/>
                </a:rPr>
                <a:t>Dividend: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11" y="1814"/>
              <a:ext cx="170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2"/>
                  </a:solidFill>
                  <a:latin typeface="Helvetica" panose="020B0604020202020204" pitchFamily="34" charset="0"/>
                </a:rPr>
                <a:t>Case 1: No rounding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592" y="302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8" y="302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312" y="3024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456" y="302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2" y="302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176" y="302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736" y="302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208" y="2210"/>
              <a:ext cx="2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208" y="2976"/>
              <a:ext cx="24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0">
                  <a:latin typeface="Times" panose="02020603050405020304" pitchFamily="18" charset="0"/>
                </a:rPr>
                <a:t>2</a:t>
              </a:r>
              <a:r>
                <a:rPr lang="en-US" altLang="zh-CN" sz="1600" b="0" i="1" baseline="30000">
                  <a:latin typeface="Times" panose="02020603050405020304" pitchFamily="18" charset="0"/>
                </a:rPr>
                <a:t>k</a:t>
              </a:r>
              <a:endParaRPr lang="en-US" altLang="zh-CN" sz="1600" b="0" i="1">
                <a:latin typeface="Times" panose="02020603050405020304" pitchFamily="18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488" y="3216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968" y="2976"/>
              <a:ext cx="21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Courier New" panose="02070309020205020404" pitchFamily="49" charset="0"/>
                </a:rPr>
                <a:t>/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768" y="3216"/>
              <a:ext cx="66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b="0">
                  <a:latin typeface="Times" panose="02020603050405020304" pitchFamily="18" charset="0"/>
                </a:rPr>
                <a:t> </a:t>
              </a:r>
              <a:r>
                <a:rPr lang="zh-CN" altLang="en-US" sz="1600" b="0">
                  <a:latin typeface="Times" panose="02020603050405020304" pitchFamily="18" charset="0"/>
                  <a:sym typeface="Symbol" panose="05050102010706020507" pitchFamily="18" charset="2"/>
                </a:rPr>
                <a:t> </a:t>
              </a:r>
              <a:r>
                <a:rPr lang="en-US" altLang="zh-CN" sz="1600" b="0" i="1">
                  <a:latin typeface="Times" panose="02020603050405020304" pitchFamily="18" charset="0"/>
                </a:rPr>
                <a:t>u </a:t>
              </a:r>
              <a:r>
                <a:rPr lang="en-US" altLang="zh-CN" sz="1600" b="0">
                  <a:latin typeface="Times" panose="02020603050405020304" pitchFamily="18" charset="0"/>
                </a:rPr>
                <a:t>/ 2</a:t>
              </a:r>
              <a:r>
                <a:rPr lang="en-US" altLang="zh-CN" sz="1600" b="0" i="1" baseline="30000">
                  <a:latin typeface="Times" panose="02020603050405020304" pitchFamily="18" charset="0"/>
                </a:rPr>
                <a:t>k </a:t>
              </a:r>
              <a:r>
                <a:rPr lang="en-US" altLang="zh-CN" sz="1600" i="1" baseline="30000">
                  <a:latin typeface="Times" panose="02020603050405020304" pitchFamily="18" charset="0"/>
                </a:rPr>
                <a:t> </a:t>
              </a:r>
              <a:r>
                <a:rPr lang="en-US" altLang="zh-CN" sz="1600" b="0">
                  <a:latin typeface="Times" panose="02020603050405020304" pitchFamily="18" charset="0"/>
                  <a:sym typeface="Symbol" panose="05050102010706020507" pitchFamily="18" charset="2"/>
                </a:rPr>
                <a:t></a:t>
              </a:r>
              <a:endParaRPr lang="en-US" altLang="zh-CN" b="0">
                <a:latin typeface="Times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00" y="302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264" y="2016"/>
              <a:ext cx="19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2" y="225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" name="Rectangle 24" descr="80%"/>
            <p:cNvSpPr>
              <a:spLocks noChangeArrowheads="1"/>
            </p:cNvSpPr>
            <p:nvPr/>
          </p:nvSpPr>
          <p:spPr bwMode="auto">
            <a:xfrm>
              <a:off x="2736" y="2258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4" name="Rectangle 25" descr="80%"/>
            <p:cNvSpPr>
              <a:spLocks noChangeArrowheads="1"/>
            </p:cNvSpPr>
            <p:nvPr/>
          </p:nvSpPr>
          <p:spPr bwMode="auto">
            <a:xfrm>
              <a:off x="3312" y="2258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25" name="Rectangle 26" descr="80%"/>
            <p:cNvSpPr>
              <a:spLocks noChangeArrowheads="1"/>
            </p:cNvSpPr>
            <p:nvPr/>
          </p:nvSpPr>
          <p:spPr bwMode="auto">
            <a:xfrm>
              <a:off x="2880" y="2258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56" y="225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032" y="225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76" y="225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600" y="2258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456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1" name="Rectangle 32" descr="80%"/>
            <p:cNvSpPr>
              <a:spLocks noChangeArrowheads="1"/>
            </p:cNvSpPr>
            <p:nvPr/>
          </p:nvSpPr>
          <p:spPr bwMode="auto">
            <a:xfrm>
              <a:off x="3600" y="3312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32" name="Rectangle 33" descr="80%"/>
            <p:cNvSpPr>
              <a:spLocks noChangeArrowheads="1"/>
            </p:cNvSpPr>
            <p:nvPr/>
          </p:nvSpPr>
          <p:spPr bwMode="auto">
            <a:xfrm>
              <a:off x="4176" y="3312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33" name="Rectangle 34" descr="80%"/>
            <p:cNvSpPr>
              <a:spLocks noChangeArrowheads="1"/>
            </p:cNvSpPr>
            <p:nvPr/>
          </p:nvSpPr>
          <p:spPr bwMode="auto">
            <a:xfrm>
              <a:off x="3744" y="3312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592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168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736" y="331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4272" y="3264"/>
              <a:ext cx="16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0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464" y="2688"/>
              <a:ext cx="89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>
                  <a:latin typeface="Helvetica" panose="020B0604020202020204" pitchFamily="34" charset="0"/>
                </a:rPr>
                <a:t>Binary Point</a:t>
              </a: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4368" y="2928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592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592" y="249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168" y="249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312" y="249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456" y="249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032" y="249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176" y="249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736" y="2498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863" y="2450"/>
              <a:ext cx="5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1600" b="0">
                  <a:latin typeface="Times" panose="02020603050405020304" pitchFamily="18" charset="0"/>
                </a:rPr>
                <a:t>+2</a:t>
              </a:r>
              <a:r>
                <a:rPr lang="en-US" altLang="zh-CN" sz="1600" b="0" i="1" baseline="30000">
                  <a:latin typeface="Times" panose="02020603050405020304" pitchFamily="18" charset="0"/>
                </a:rPr>
                <a:t>k </a:t>
              </a:r>
              <a:r>
                <a:rPr lang="en-US" altLang="zh-CN" sz="1600" b="0">
                  <a:latin typeface="Times" panose="02020603050405020304" pitchFamily="18" charset="0"/>
                </a:rPr>
                <a:t>+–1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3600" y="2498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4416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992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136" y="331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560" y="331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1584" y="268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2592" y="278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7" name="Rectangle 58" descr="80%"/>
            <p:cNvSpPr>
              <a:spLocks noChangeArrowheads="1"/>
            </p:cNvSpPr>
            <p:nvPr/>
          </p:nvSpPr>
          <p:spPr bwMode="auto">
            <a:xfrm>
              <a:off x="2736" y="2784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58" name="Rectangle 59" descr="80%"/>
            <p:cNvSpPr>
              <a:spLocks noChangeArrowheads="1"/>
            </p:cNvSpPr>
            <p:nvPr/>
          </p:nvSpPr>
          <p:spPr bwMode="auto">
            <a:xfrm>
              <a:off x="3312" y="2784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b="0">
                <a:latin typeface="Courier New" panose="02070309020205020404" pitchFamily="49" charset="0"/>
              </a:endParaRPr>
            </a:p>
          </p:txBody>
        </p:sp>
        <p:sp>
          <p:nvSpPr>
            <p:cNvPr id="59" name="Rectangle 60" descr="80%"/>
            <p:cNvSpPr>
              <a:spLocks noChangeArrowheads="1"/>
            </p:cNvSpPr>
            <p:nvPr/>
          </p:nvSpPr>
          <p:spPr bwMode="auto">
            <a:xfrm>
              <a:off x="2880" y="2784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456" y="278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4032" y="278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176" y="278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600" y="278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28" y="3648"/>
              <a:ext cx="161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lvl="2"/>
              <a:r>
                <a:rPr lang="en-US" altLang="zh-CN" sz="1600" b="0">
                  <a:latin typeface="Helvetica" panose="020B0604020202020204" pitchFamily="34" charset="0"/>
                </a:rPr>
                <a:t>Biasing has no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17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Correct Power-of-2 Divide</a:t>
            </a:r>
          </a:p>
        </p:txBody>
      </p:sp>
      <p:grpSp>
        <p:nvGrpSpPr>
          <p:cNvPr id="30724" name="Group 128"/>
          <p:cNvGrpSpPr>
            <a:grpSpLocks/>
          </p:cNvGrpSpPr>
          <p:nvPr/>
        </p:nvGrpSpPr>
        <p:grpSpPr bwMode="auto">
          <a:xfrm>
            <a:off x="445135" y="1548557"/>
            <a:ext cx="8299450" cy="4305303"/>
            <a:chOff x="340" y="1023"/>
            <a:chExt cx="5228" cy="2712"/>
          </a:xfrm>
        </p:grpSpPr>
        <p:sp>
          <p:nvSpPr>
            <p:cNvPr id="30725" name="Text Box 64"/>
            <p:cNvSpPr txBox="1">
              <a:spLocks noChangeArrowheads="1"/>
            </p:cNvSpPr>
            <p:nvPr/>
          </p:nvSpPr>
          <p:spPr bwMode="auto">
            <a:xfrm>
              <a:off x="570" y="2603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Divisor: </a:t>
              </a:r>
            </a:p>
          </p:txBody>
        </p:sp>
        <p:sp>
          <p:nvSpPr>
            <p:cNvPr id="30726" name="Text Box 65"/>
            <p:cNvSpPr txBox="1">
              <a:spLocks noChangeArrowheads="1"/>
            </p:cNvSpPr>
            <p:nvPr/>
          </p:nvSpPr>
          <p:spPr bwMode="auto">
            <a:xfrm>
              <a:off x="531" y="1335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>
                  <a:latin typeface="Helvetica" panose="020B0604020202020204" pitchFamily="34" charset="0"/>
                </a:rPr>
                <a:t>Dividend:</a:t>
              </a:r>
            </a:p>
          </p:txBody>
        </p:sp>
        <p:sp>
          <p:nvSpPr>
            <p:cNvPr id="30727" name="Rectangle 66"/>
            <p:cNvSpPr>
              <a:spLocks noChangeArrowheads="1"/>
            </p:cNvSpPr>
            <p:nvPr/>
          </p:nvSpPr>
          <p:spPr bwMode="auto">
            <a:xfrm>
              <a:off x="518" y="1023"/>
              <a:ext cx="14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tx2"/>
                  </a:solidFill>
                  <a:latin typeface="Helvetica" panose="020B0604020202020204" pitchFamily="34" charset="0"/>
                </a:rPr>
                <a:t>Case 2: Rounding</a:t>
              </a:r>
            </a:p>
          </p:txBody>
        </p:sp>
        <p:sp>
          <p:nvSpPr>
            <p:cNvPr id="30728" name="Rectangle 67"/>
            <p:cNvSpPr>
              <a:spLocks noChangeArrowheads="1"/>
            </p:cNvSpPr>
            <p:nvPr/>
          </p:nvSpPr>
          <p:spPr bwMode="auto">
            <a:xfrm>
              <a:off x="2592" y="264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29" name="Rectangle 68"/>
            <p:cNvSpPr>
              <a:spLocks noChangeArrowheads="1"/>
            </p:cNvSpPr>
            <p:nvPr/>
          </p:nvSpPr>
          <p:spPr bwMode="auto">
            <a:xfrm>
              <a:off x="3168" y="264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30" name="Rectangle 69"/>
            <p:cNvSpPr>
              <a:spLocks noChangeArrowheads="1"/>
            </p:cNvSpPr>
            <p:nvPr/>
          </p:nvSpPr>
          <p:spPr bwMode="auto">
            <a:xfrm>
              <a:off x="3312" y="2642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31" name="Rectangle 70"/>
            <p:cNvSpPr>
              <a:spLocks noChangeArrowheads="1"/>
            </p:cNvSpPr>
            <p:nvPr/>
          </p:nvSpPr>
          <p:spPr bwMode="auto">
            <a:xfrm>
              <a:off x="3456" y="264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32" name="Rectangle 71"/>
            <p:cNvSpPr>
              <a:spLocks noChangeArrowheads="1"/>
            </p:cNvSpPr>
            <p:nvPr/>
          </p:nvSpPr>
          <p:spPr bwMode="auto">
            <a:xfrm>
              <a:off x="4032" y="264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33" name="Rectangle 72"/>
            <p:cNvSpPr>
              <a:spLocks noChangeArrowheads="1"/>
            </p:cNvSpPr>
            <p:nvPr/>
          </p:nvSpPr>
          <p:spPr bwMode="auto">
            <a:xfrm>
              <a:off x="4176" y="264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34" name="Rectangle 73"/>
            <p:cNvSpPr>
              <a:spLocks noChangeArrowheads="1"/>
            </p:cNvSpPr>
            <p:nvPr/>
          </p:nvSpPr>
          <p:spPr bwMode="auto">
            <a:xfrm>
              <a:off x="2736" y="264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35" name="Rectangle 74"/>
            <p:cNvSpPr>
              <a:spLocks noChangeArrowheads="1"/>
            </p:cNvSpPr>
            <p:nvPr/>
          </p:nvSpPr>
          <p:spPr bwMode="auto">
            <a:xfrm>
              <a:off x="2208" y="134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u</a:t>
              </a:r>
            </a:p>
          </p:txBody>
        </p:sp>
        <p:sp>
          <p:nvSpPr>
            <p:cNvPr id="30736" name="Rectangle 75"/>
            <p:cNvSpPr>
              <a:spLocks noChangeArrowheads="1"/>
            </p:cNvSpPr>
            <p:nvPr/>
          </p:nvSpPr>
          <p:spPr bwMode="auto">
            <a:xfrm>
              <a:off x="2208" y="2594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Times" panose="02020603050405020304" pitchFamily="18" charset="0"/>
                </a:rPr>
                <a:t>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</a:t>
              </a:r>
              <a:endParaRPr lang="en-US" altLang="zh-CN" sz="1800" b="0" i="1">
                <a:latin typeface="Times" panose="02020603050405020304" pitchFamily="18" charset="0"/>
              </a:endParaRPr>
            </a:p>
          </p:txBody>
        </p:sp>
        <p:sp>
          <p:nvSpPr>
            <p:cNvPr id="30737" name="Line 76"/>
            <p:cNvSpPr>
              <a:spLocks noChangeShapeType="1"/>
            </p:cNvSpPr>
            <p:nvPr/>
          </p:nvSpPr>
          <p:spPr bwMode="auto">
            <a:xfrm>
              <a:off x="1488" y="283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Rectangle 77"/>
            <p:cNvSpPr>
              <a:spLocks noChangeArrowheads="1"/>
            </p:cNvSpPr>
            <p:nvPr/>
          </p:nvSpPr>
          <p:spPr bwMode="auto">
            <a:xfrm>
              <a:off x="1968" y="2594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Courier New" panose="02070309020205020404" pitchFamily="49" charset="0"/>
                </a:rPr>
                <a:t>/</a:t>
              </a:r>
            </a:p>
          </p:txBody>
        </p:sp>
        <p:sp>
          <p:nvSpPr>
            <p:cNvPr id="30739" name="Rectangle 78"/>
            <p:cNvSpPr>
              <a:spLocks noChangeArrowheads="1"/>
            </p:cNvSpPr>
            <p:nvPr/>
          </p:nvSpPr>
          <p:spPr bwMode="auto">
            <a:xfrm>
              <a:off x="1774" y="2834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2400" b="0">
                  <a:latin typeface="Times" panose="02020603050405020304" pitchFamily="18" charset="0"/>
                </a:rPr>
                <a:t> </a:t>
              </a:r>
              <a:r>
                <a:rPr lang="zh-CN" altLang="en-US" sz="1800" b="0">
                  <a:latin typeface="Times" panose="02020603050405020304" pitchFamily="18" charset="0"/>
                  <a:sym typeface="Symbol" panose="05050102010706020507" pitchFamily="18" charset="2"/>
                </a:rPr>
                <a:t> </a:t>
              </a:r>
              <a:r>
                <a:rPr lang="en-US" altLang="zh-CN" sz="1800" b="0" i="1">
                  <a:latin typeface="Times" panose="02020603050405020304" pitchFamily="18" charset="0"/>
                </a:rPr>
                <a:t>u </a:t>
              </a:r>
              <a:r>
                <a:rPr lang="en-US" altLang="zh-CN" sz="1800" b="0">
                  <a:latin typeface="Times" panose="02020603050405020304" pitchFamily="18" charset="0"/>
                </a:rPr>
                <a:t>/ 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 </a:t>
              </a:r>
              <a:r>
                <a:rPr lang="en-US" altLang="zh-CN" sz="1800" i="1" baseline="30000">
                  <a:latin typeface="Times" panose="02020603050405020304" pitchFamily="18" charset="0"/>
                </a:rPr>
                <a:t> </a:t>
              </a:r>
              <a:r>
                <a:rPr lang="en-US" altLang="zh-CN" sz="1800" b="0">
                  <a:latin typeface="Times" panose="02020603050405020304" pitchFamily="18" charset="0"/>
                  <a:sym typeface="Symbol" panose="05050102010706020507" pitchFamily="18" charset="2"/>
                </a:rPr>
                <a:t></a:t>
              </a:r>
              <a:endParaRPr lang="en-US" altLang="zh-CN" sz="2400" b="0">
                <a:latin typeface="Times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740" name="Rectangle 79"/>
            <p:cNvSpPr>
              <a:spLocks noChangeArrowheads="1"/>
            </p:cNvSpPr>
            <p:nvPr/>
          </p:nvSpPr>
          <p:spPr bwMode="auto">
            <a:xfrm>
              <a:off x="3600" y="264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41" name="Rectangle 80"/>
            <p:cNvSpPr>
              <a:spLocks noChangeArrowheads="1"/>
            </p:cNvSpPr>
            <p:nvPr/>
          </p:nvSpPr>
          <p:spPr bwMode="auto">
            <a:xfrm>
              <a:off x="3216" y="115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i="1">
                  <a:latin typeface="Times" panose="02020603050405020304" pitchFamily="18" charset="0"/>
                </a:rPr>
                <a:t>k</a:t>
              </a:r>
            </a:p>
          </p:txBody>
        </p:sp>
        <p:sp>
          <p:nvSpPr>
            <p:cNvPr id="30742" name="Rectangle 81"/>
            <p:cNvSpPr>
              <a:spLocks noChangeArrowheads="1"/>
            </p:cNvSpPr>
            <p:nvPr/>
          </p:nvSpPr>
          <p:spPr bwMode="auto">
            <a:xfrm>
              <a:off x="2592" y="139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43" name="Rectangle 82" descr="80%"/>
            <p:cNvSpPr>
              <a:spLocks noChangeArrowheads="1"/>
            </p:cNvSpPr>
            <p:nvPr/>
          </p:nvSpPr>
          <p:spPr bwMode="auto">
            <a:xfrm>
              <a:off x="2736" y="1394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44" name="Rectangle 83" descr="80%"/>
            <p:cNvSpPr>
              <a:spLocks noChangeArrowheads="1"/>
            </p:cNvSpPr>
            <p:nvPr/>
          </p:nvSpPr>
          <p:spPr bwMode="auto">
            <a:xfrm>
              <a:off x="3312" y="1394"/>
              <a:ext cx="144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45" name="Rectangle 84" descr="80%"/>
            <p:cNvSpPr>
              <a:spLocks noChangeArrowheads="1"/>
            </p:cNvSpPr>
            <p:nvPr/>
          </p:nvSpPr>
          <p:spPr bwMode="auto">
            <a:xfrm>
              <a:off x="2880" y="1394"/>
              <a:ext cx="432" cy="144"/>
            </a:xfrm>
            <a:prstGeom prst="rect">
              <a:avLst/>
            </a:prstGeom>
            <a:pattFill prst="pct80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46" name="Rectangle 85" descr="Small grid"/>
            <p:cNvSpPr>
              <a:spLocks noChangeArrowheads="1"/>
            </p:cNvSpPr>
            <p:nvPr/>
          </p:nvSpPr>
          <p:spPr bwMode="auto">
            <a:xfrm>
              <a:off x="3456" y="1394"/>
              <a:ext cx="144" cy="144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47" name="Rectangle 86" descr="Small grid"/>
            <p:cNvSpPr>
              <a:spLocks noChangeArrowheads="1"/>
            </p:cNvSpPr>
            <p:nvPr/>
          </p:nvSpPr>
          <p:spPr bwMode="auto">
            <a:xfrm>
              <a:off x="4032" y="1394"/>
              <a:ext cx="144" cy="144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48" name="Rectangle 87" descr="Small grid"/>
            <p:cNvSpPr>
              <a:spLocks noChangeArrowheads="1"/>
            </p:cNvSpPr>
            <p:nvPr/>
          </p:nvSpPr>
          <p:spPr bwMode="auto">
            <a:xfrm>
              <a:off x="4176" y="1394"/>
              <a:ext cx="144" cy="144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49" name="Rectangle 88" descr="Small grid"/>
            <p:cNvSpPr>
              <a:spLocks noChangeArrowheads="1"/>
            </p:cNvSpPr>
            <p:nvPr/>
          </p:nvSpPr>
          <p:spPr bwMode="auto">
            <a:xfrm>
              <a:off x="3600" y="1394"/>
              <a:ext cx="432" cy="144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50" name="Rectangle 89"/>
            <p:cNvSpPr>
              <a:spLocks noChangeArrowheads="1"/>
            </p:cNvSpPr>
            <p:nvPr/>
          </p:nvSpPr>
          <p:spPr bwMode="auto">
            <a:xfrm>
              <a:off x="3456" y="293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51" name="Rectangle 90" descr="25%"/>
            <p:cNvSpPr>
              <a:spLocks noChangeArrowheads="1"/>
            </p:cNvSpPr>
            <p:nvPr/>
          </p:nvSpPr>
          <p:spPr bwMode="auto">
            <a:xfrm>
              <a:off x="3600" y="2930"/>
              <a:ext cx="144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52" name="Rectangle 91" descr="25%"/>
            <p:cNvSpPr>
              <a:spLocks noChangeArrowheads="1"/>
            </p:cNvSpPr>
            <p:nvPr/>
          </p:nvSpPr>
          <p:spPr bwMode="auto">
            <a:xfrm>
              <a:off x="4176" y="2930"/>
              <a:ext cx="144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53" name="Rectangle 92" descr="25%"/>
            <p:cNvSpPr>
              <a:spLocks noChangeArrowheads="1"/>
            </p:cNvSpPr>
            <p:nvPr/>
          </p:nvSpPr>
          <p:spPr bwMode="auto">
            <a:xfrm>
              <a:off x="3744" y="2930"/>
              <a:ext cx="432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54" name="Rectangle 93"/>
            <p:cNvSpPr>
              <a:spLocks noChangeArrowheads="1"/>
            </p:cNvSpPr>
            <p:nvPr/>
          </p:nvSpPr>
          <p:spPr bwMode="auto">
            <a:xfrm>
              <a:off x="2592" y="293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55" name="Rectangle 94"/>
            <p:cNvSpPr>
              <a:spLocks noChangeArrowheads="1"/>
            </p:cNvSpPr>
            <p:nvPr/>
          </p:nvSpPr>
          <p:spPr bwMode="auto">
            <a:xfrm>
              <a:off x="3168" y="293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56" name="Rectangle 95"/>
            <p:cNvSpPr>
              <a:spLocks noChangeArrowheads="1"/>
            </p:cNvSpPr>
            <p:nvPr/>
          </p:nvSpPr>
          <p:spPr bwMode="auto">
            <a:xfrm>
              <a:off x="3312" y="293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57" name="Rectangle 96"/>
            <p:cNvSpPr>
              <a:spLocks noChangeArrowheads="1"/>
            </p:cNvSpPr>
            <p:nvPr/>
          </p:nvSpPr>
          <p:spPr bwMode="auto">
            <a:xfrm>
              <a:off x="2736" y="2930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58" name="Text Box 97"/>
            <p:cNvSpPr txBox="1">
              <a:spLocks noChangeArrowheads="1"/>
            </p:cNvSpPr>
            <p:nvPr/>
          </p:nvSpPr>
          <p:spPr bwMode="auto">
            <a:xfrm>
              <a:off x="4272" y="2882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0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30759" name="Text Box 98"/>
            <p:cNvSpPr txBox="1">
              <a:spLocks noChangeArrowheads="1"/>
            </p:cNvSpPr>
            <p:nvPr/>
          </p:nvSpPr>
          <p:spPr bwMode="auto">
            <a:xfrm>
              <a:off x="4464" y="2306"/>
              <a:ext cx="8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Binary Point</a:t>
              </a:r>
            </a:p>
          </p:txBody>
        </p:sp>
        <p:sp>
          <p:nvSpPr>
            <p:cNvPr id="30760" name="Line 99"/>
            <p:cNvSpPr>
              <a:spLocks noChangeShapeType="1"/>
            </p:cNvSpPr>
            <p:nvPr/>
          </p:nvSpPr>
          <p:spPr bwMode="auto">
            <a:xfrm flipH="1">
              <a:off x="4368" y="2546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Rectangle 100"/>
            <p:cNvSpPr>
              <a:spLocks noChangeArrowheads="1"/>
            </p:cNvSpPr>
            <p:nvPr/>
          </p:nvSpPr>
          <p:spPr bwMode="auto">
            <a:xfrm>
              <a:off x="2592" y="293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62" name="Rectangle 101"/>
            <p:cNvSpPr>
              <a:spLocks noChangeArrowheads="1"/>
            </p:cNvSpPr>
            <p:nvPr/>
          </p:nvSpPr>
          <p:spPr bwMode="auto">
            <a:xfrm>
              <a:off x="2592" y="163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63" name="Rectangle 102"/>
            <p:cNvSpPr>
              <a:spLocks noChangeArrowheads="1"/>
            </p:cNvSpPr>
            <p:nvPr/>
          </p:nvSpPr>
          <p:spPr bwMode="auto">
            <a:xfrm>
              <a:off x="3168" y="163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64" name="Rectangle 103"/>
            <p:cNvSpPr>
              <a:spLocks noChangeArrowheads="1"/>
            </p:cNvSpPr>
            <p:nvPr/>
          </p:nvSpPr>
          <p:spPr bwMode="auto">
            <a:xfrm>
              <a:off x="3312" y="1634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0765" name="Rectangle 104"/>
            <p:cNvSpPr>
              <a:spLocks noChangeArrowheads="1"/>
            </p:cNvSpPr>
            <p:nvPr/>
          </p:nvSpPr>
          <p:spPr bwMode="auto">
            <a:xfrm>
              <a:off x="3456" y="163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66" name="Rectangle 105"/>
            <p:cNvSpPr>
              <a:spLocks noChangeArrowheads="1"/>
            </p:cNvSpPr>
            <p:nvPr/>
          </p:nvSpPr>
          <p:spPr bwMode="auto">
            <a:xfrm>
              <a:off x="4032" y="163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67" name="Rectangle 106"/>
            <p:cNvSpPr>
              <a:spLocks noChangeArrowheads="1"/>
            </p:cNvSpPr>
            <p:nvPr/>
          </p:nvSpPr>
          <p:spPr bwMode="auto">
            <a:xfrm>
              <a:off x="4176" y="163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68" name="Rectangle 107"/>
            <p:cNvSpPr>
              <a:spLocks noChangeArrowheads="1"/>
            </p:cNvSpPr>
            <p:nvPr/>
          </p:nvSpPr>
          <p:spPr bwMode="auto">
            <a:xfrm>
              <a:off x="2736" y="163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69" name="Rectangle 108"/>
            <p:cNvSpPr>
              <a:spLocks noChangeArrowheads="1"/>
            </p:cNvSpPr>
            <p:nvPr/>
          </p:nvSpPr>
          <p:spPr bwMode="auto">
            <a:xfrm>
              <a:off x="1872" y="1586"/>
              <a:ext cx="5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1800" b="0">
                  <a:latin typeface="Times" panose="02020603050405020304" pitchFamily="18" charset="0"/>
                </a:rPr>
                <a:t>+2</a:t>
              </a:r>
              <a:r>
                <a:rPr lang="en-US" altLang="zh-CN" sz="1800" b="0" i="1" baseline="30000">
                  <a:latin typeface="Times" panose="02020603050405020304" pitchFamily="18" charset="0"/>
                </a:rPr>
                <a:t>k </a:t>
              </a:r>
              <a:r>
                <a:rPr lang="en-US" altLang="zh-CN" sz="1800" b="0">
                  <a:latin typeface="Times" panose="02020603050405020304" pitchFamily="18" charset="0"/>
                </a:rPr>
                <a:t>+–1</a:t>
              </a:r>
            </a:p>
          </p:txBody>
        </p:sp>
        <p:sp>
          <p:nvSpPr>
            <p:cNvPr id="30770" name="Rectangle 109"/>
            <p:cNvSpPr>
              <a:spLocks noChangeArrowheads="1"/>
            </p:cNvSpPr>
            <p:nvPr/>
          </p:nvSpPr>
          <p:spPr bwMode="auto">
            <a:xfrm>
              <a:off x="3600" y="163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71" name="Line 110"/>
            <p:cNvSpPr>
              <a:spLocks noChangeShapeType="1"/>
            </p:cNvSpPr>
            <p:nvPr/>
          </p:nvSpPr>
          <p:spPr bwMode="auto">
            <a:xfrm>
              <a:off x="1584" y="182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Rectangle 111"/>
            <p:cNvSpPr>
              <a:spLocks noChangeArrowheads="1"/>
            </p:cNvSpPr>
            <p:nvPr/>
          </p:nvSpPr>
          <p:spPr bwMode="auto">
            <a:xfrm>
              <a:off x="2592" y="192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773" name="Rectangle 112" descr="25%"/>
            <p:cNvSpPr>
              <a:spLocks noChangeArrowheads="1"/>
            </p:cNvSpPr>
            <p:nvPr/>
          </p:nvSpPr>
          <p:spPr bwMode="auto">
            <a:xfrm>
              <a:off x="2736" y="1920"/>
              <a:ext cx="144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74" name="Rectangle 113" descr="25%"/>
            <p:cNvSpPr>
              <a:spLocks noChangeArrowheads="1"/>
            </p:cNvSpPr>
            <p:nvPr/>
          </p:nvSpPr>
          <p:spPr bwMode="auto">
            <a:xfrm>
              <a:off x="3312" y="1920"/>
              <a:ext cx="144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75" name="Rectangle 114" descr="25%"/>
            <p:cNvSpPr>
              <a:spLocks noChangeArrowheads="1"/>
            </p:cNvSpPr>
            <p:nvPr/>
          </p:nvSpPr>
          <p:spPr bwMode="auto">
            <a:xfrm>
              <a:off x="2880" y="1920"/>
              <a:ext cx="432" cy="144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76" name="Rectangle 115" descr="Light downward diagonal"/>
            <p:cNvSpPr>
              <a:spLocks noChangeArrowheads="1"/>
            </p:cNvSpPr>
            <p:nvPr/>
          </p:nvSpPr>
          <p:spPr bwMode="auto">
            <a:xfrm>
              <a:off x="3456" y="192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77" name="Rectangle 116" descr="Light downward diagonal"/>
            <p:cNvSpPr>
              <a:spLocks noChangeArrowheads="1"/>
            </p:cNvSpPr>
            <p:nvPr/>
          </p:nvSpPr>
          <p:spPr bwMode="auto">
            <a:xfrm>
              <a:off x="4032" y="192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78" name="Rectangle 117" descr="Light downward diagonal"/>
            <p:cNvSpPr>
              <a:spLocks noChangeArrowheads="1"/>
            </p:cNvSpPr>
            <p:nvPr/>
          </p:nvSpPr>
          <p:spPr bwMode="auto">
            <a:xfrm>
              <a:off x="4176" y="192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79" name="Rectangle 118" descr="Light downward diagonal"/>
            <p:cNvSpPr>
              <a:spLocks noChangeArrowheads="1"/>
            </p:cNvSpPr>
            <p:nvPr/>
          </p:nvSpPr>
          <p:spPr bwMode="auto">
            <a:xfrm>
              <a:off x="3600" y="1920"/>
              <a:ext cx="432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80" name="Rectangle 119"/>
            <p:cNvSpPr>
              <a:spLocks noChangeArrowheads="1"/>
            </p:cNvSpPr>
            <p:nvPr/>
          </p:nvSpPr>
          <p:spPr bwMode="auto">
            <a:xfrm>
              <a:off x="340" y="3504"/>
              <a:ext cx="2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lvl="2"/>
              <a:r>
                <a:rPr lang="en-US" altLang="zh-CN" sz="1800" b="0">
                  <a:latin typeface="Helvetica" panose="020B0604020202020204" pitchFamily="34" charset="0"/>
                </a:rPr>
                <a:t>Biasing adds 1 to final result</a:t>
              </a:r>
            </a:p>
          </p:txBody>
        </p:sp>
        <p:sp>
          <p:nvSpPr>
            <p:cNvPr id="30781" name="Rectangle 120" descr="Light downward diagonal"/>
            <p:cNvSpPr>
              <a:spLocks noChangeArrowheads="1"/>
            </p:cNvSpPr>
            <p:nvPr/>
          </p:nvSpPr>
          <p:spPr bwMode="auto">
            <a:xfrm>
              <a:off x="4416" y="293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82" name="Rectangle 121" descr="Light downward diagonal"/>
            <p:cNvSpPr>
              <a:spLocks noChangeArrowheads="1"/>
            </p:cNvSpPr>
            <p:nvPr/>
          </p:nvSpPr>
          <p:spPr bwMode="auto">
            <a:xfrm>
              <a:off x="4992" y="293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83" name="Rectangle 122" descr="Light downward diagonal"/>
            <p:cNvSpPr>
              <a:spLocks noChangeArrowheads="1"/>
            </p:cNvSpPr>
            <p:nvPr/>
          </p:nvSpPr>
          <p:spPr bwMode="auto">
            <a:xfrm>
              <a:off x="5136" y="2930"/>
              <a:ext cx="144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b="0">
                <a:latin typeface="Courier New" panose="02070309020205020404" pitchFamily="49" charset="0"/>
              </a:endParaRPr>
            </a:p>
          </p:txBody>
        </p:sp>
        <p:sp>
          <p:nvSpPr>
            <p:cNvPr id="30784" name="Rectangle 123" descr="Light downward diagonal"/>
            <p:cNvSpPr>
              <a:spLocks noChangeArrowheads="1"/>
            </p:cNvSpPr>
            <p:nvPr/>
          </p:nvSpPr>
          <p:spPr bwMode="auto">
            <a:xfrm>
              <a:off x="4560" y="2930"/>
              <a:ext cx="432" cy="14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latin typeface="Courier New" panose="02070309020205020404" pitchFamily="49" charset="0"/>
                </a:rPr>
                <a:t>•••</a:t>
              </a:r>
            </a:p>
          </p:txBody>
        </p:sp>
        <p:sp>
          <p:nvSpPr>
            <p:cNvPr id="30785" name="AutoShape 124"/>
            <p:cNvSpPr>
              <a:spLocks/>
            </p:cNvSpPr>
            <p:nvPr/>
          </p:nvSpPr>
          <p:spPr bwMode="auto">
            <a:xfrm rot="-5400000">
              <a:off x="3024" y="1826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86" name="Text Box 125"/>
            <p:cNvSpPr txBox="1">
              <a:spLocks noChangeArrowheads="1"/>
            </p:cNvSpPr>
            <p:nvPr/>
          </p:nvSpPr>
          <p:spPr bwMode="auto">
            <a:xfrm>
              <a:off x="2496" y="2306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Incremented by 1</a:t>
              </a:r>
            </a:p>
          </p:txBody>
        </p:sp>
        <p:sp>
          <p:nvSpPr>
            <p:cNvPr id="30787" name="AutoShape 126"/>
            <p:cNvSpPr>
              <a:spLocks/>
            </p:cNvSpPr>
            <p:nvPr/>
          </p:nvSpPr>
          <p:spPr bwMode="auto">
            <a:xfrm rot="-5400000">
              <a:off x="3888" y="288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88" name="Text Box 127"/>
            <p:cNvSpPr txBox="1">
              <a:spLocks noChangeArrowheads="1"/>
            </p:cNvSpPr>
            <p:nvPr/>
          </p:nvSpPr>
          <p:spPr bwMode="auto">
            <a:xfrm>
              <a:off x="3360" y="3362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>
                  <a:latin typeface="Helvetica" panose="020B0604020202020204" pitchFamily="34" charset="0"/>
                </a:rPr>
                <a:t>Incremented by 1</a:t>
              </a:r>
            </a:p>
          </p:txBody>
        </p:sp>
      </p:grpSp>
      <p:sp>
        <p:nvSpPr>
          <p:cNvPr id="68" name="五角星 67"/>
          <p:cNvSpPr/>
          <p:nvPr/>
        </p:nvSpPr>
        <p:spPr>
          <a:xfrm>
            <a:off x="8691419" y="6476546"/>
            <a:ext cx="314036" cy="3140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40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443534"/>
            <a:ext cx="7543801" cy="4847843"/>
          </a:xfrm>
        </p:spPr>
        <p:txBody>
          <a:bodyPr/>
          <a:lstStyle/>
          <a:p>
            <a:r>
              <a:rPr lang="en-US" altLang="zh-CN" b="1" dirty="0"/>
              <a:t>Addition</a:t>
            </a:r>
          </a:p>
          <a:p>
            <a:pPr lvl="1"/>
            <a:r>
              <a:rPr lang="en-US" altLang="zh-CN" dirty="0"/>
              <a:t>Unsigned/signed: Normal addition followed by truncate,</a:t>
            </a:r>
          </a:p>
          <a:p>
            <a:pPr marL="201168" lvl="1" indent="0">
              <a:buNone/>
            </a:pPr>
            <a:r>
              <a:rPr lang="en-US" altLang="zh-CN" dirty="0"/>
              <a:t>    same operation on bit level</a:t>
            </a:r>
          </a:p>
          <a:p>
            <a:pPr lvl="1"/>
            <a:r>
              <a:rPr lang="en-US" altLang="zh-CN" dirty="0"/>
              <a:t>Unsigned: addition mod 2</a:t>
            </a:r>
            <a:r>
              <a:rPr lang="en-US" altLang="zh-CN" baseline="30000" dirty="0"/>
              <a:t>w</a:t>
            </a:r>
          </a:p>
          <a:p>
            <a:pPr lvl="2"/>
            <a:r>
              <a:rPr lang="en-US" altLang="zh-CN" dirty="0"/>
              <a:t>Mathematical addition + possible subtraction of 2</a:t>
            </a:r>
            <a:r>
              <a:rPr lang="en-US" altLang="zh-CN" baseline="30000" dirty="0"/>
              <a:t>w</a:t>
            </a:r>
          </a:p>
          <a:p>
            <a:pPr lvl="1"/>
            <a:r>
              <a:rPr lang="en-US" altLang="zh-CN" dirty="0"/>
              <a:t>Signed: modified addition mod 2</a:t>
            </a:r>
            <a:r>
              <a:rPr lang="en-US" altLang="zh-CN" baseline="30000" dirty="0"/>
              <a:t>w</a:t>
            </a:r>
            <a:r>
              <a:rPr lang="en-US" altLang="zh-CN" dirty="0"/>
              <a:t> (result in proper range)</a:t>
            </a:r>
          </a:p>
          <a:p>
            <a:pPr lvl="2"/>
            <a:r>
              <a:rPr lang="en-US" altLang="zh-CN" dirty="0"/>
              <a:t>Mathematical addition + possible addition or subtraction of 2</a:t>
            </a:r>
            <a:r>
              <a:rPr lang="en-US" altLang="zh-CN" baseline="30000" dirty="0"/>
              <a:t>w</a:t>
            </a:r>
          </a:p>
          <a:p>
            <a:pPr marL="201168" lvl="1" indent="0">
              <a:buNone/>
            </a:pPr>
            <a:r>
              <a:rPr lang="en-US" altLang="zh-CN" dirty="0"/>
              <a:t>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b="1" dirty="0"/>
              <a:t>Multiplication</a:t>
            </a:r>
          </a:p>
          <a:p>
            <a:pPr lvl="1">
              <a:buSzPct val="100000"/>
            </a:pPr>
            <a:r>
              <a:rPr lang="en-US" altLang="zh-CN" dirty="0"/>
              <a:t>Unsigned/signed: Normal multiplication followed by truncate,</a:t>
            </a:r>
          </a:p>
          <a:p>
            <a:pPr marL="201168" lvl="1" indent="0">
              <a:buSzPct val="100000"/>
              <a:buNone/>
            </a:pPr>
            <a:r>
              <a:rPr lang="en-US" altLang="zh-CN" dirty="0"/>
              <a:t>    same operation on bit level</a:t>
            </a:r>
          </a:p>
          <a:p>
            <a:pPr lvl="1">
              <a:buSzPct val="100000"/>
            </a:pPr>
            <a:r>
              <a:rPr lang="en-US" altLang="zh-CN" dirty="0"/>
              <a:t>Unsigned: multiplication mod 2</a:t>
            </a:r>
            <a:r>
              <a:rPr lang="en-US" altLang="zh-CN" baseline="30000" dirty="0"/>
              <a:t>w</a:t>
            </a:r>
          </a:p>
          <a:p>
            <a:pPr lvl="1">
              <a:buSzPct val="100000"/>
            </a:pPr>
            <a:r>
              <a:rPr lang="en-US" altLang="zh-CN" dirty="0"/>
              <a:t>Signed: modified multiplication mod 2</a:t>
            </a:r>
            <a:r>
              <a:rPr lang="en-US" altLang="zh-CN" baseline="30000" dirty="0"/>
              <a:t>w</a:t>
            </a:r>
            <a:r>
              <a:rPr lang="en-US" altLang="zh-CN" dirty="0"/>
              <a:t> (result in proper range)</a:t>
            </a:r>
          </a:p>
        </p:txBody>
      </p:sp>
    </p:spTree>
    <p:extLst>
      <p:ext uri="{BB962C8B-B14F-4D97-AF65-F5344CB8AC3E}">
        <p14:creationId xmlns:p14="http://schemas.microsoft.com/office/powerpoint/2010/main" val="42660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ea typeface="宋体" panose="02010600030101010101" pitchFamily="2" charset="-122"/>
              </a:rPr>
              <a:t>Binary, Unsigned &amp; Signed</a:t>
            </a:r>
          </a:p>
        </p:txBody>
      </p:sp>
      <p:sp>
        <p:nvSpPr>
          <p:cNvPr id="10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2960" y="1876425"/>
            <a:ext cx="7543800" cy="16764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ea typeface="宋体" panose="02010600030101010101" pitchFamily="2" charset="-122"/>
              </a:rPr>
              <a:t>Binary</a:t>
            </a:r>
          </a:p>
          <a:p>
            <a:pPr lvl="1"/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dirty="0">
                <a:ea typeface="宋体" panose="02010600030101010101" pitchFamily="2" charset="-122"/>
              </a:rPr>
              <a:t> Bit vector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Using Two’s complement to represent integer</a:t>
            </a:r>
          </a:p>
        </p:txBody>
      </p:sp>
      <p:sp>
        <p:nvSpPr>
          <p:cNvPr id="1031" name="Text Box 1030"/>
          <p:cNvSpPr txBox="1">
            <a:spLocks noChangeArrowheads="1"/>
          </p:cNvSpPr>
          <p:nvPr/>
        </p:nvSpPr>
        <p:spPr bwMode="auto">
          <a:xfrm>
            <a:off x="1483793" y="3651012"/>
            <a:ext cx="1354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Helvetica" panose="020B0604020202020204" pitchFamily="34" charset="0"/>
              </a:rPr>
              <a:t>Unsigned</a:t>
            </a:r>
          </a:p>
        </p:txBody>
      </p:sp>
      <p:sp>
        <p:nvSpPr>
          <p:cNvPr id="1032" name="Text Box 1031"/>
          <p:cNvSpPr txBox="1">
            <a:spLocks noChangeArrowheads="1"/>
          </p:cNvSpPr>
          <p:nvPr/>
        </p:nvSpPr>
        <p:spPr bwMode="auto">
          <a:xfrm>
            <a:off x="4710187" y="3712003"/>
            <a:ext cx="3446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Helvetica" panose="020B0604020202020204" pitchFamily="34" charset="0"/>
              </a:rPr>
              <a:t>Two’s Complement</a:t>
            </a:r>
            <a:r>
              <a:rPr lang="zh-CN" altLang="en-US" dirty="0">
                <a:latin typeface="Helvetica" panose="020B0604020202020204" pitchFamily="34" charset="0"/>
              </a:rPr>
              <a:t>（补码）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1033" name="Line 1032"/>
          <p:cNvSpPr>
            <a:spLocks noChangeShapeType="1"/>
          </p:cNvSpPr>
          <p:nvPr/>
        </p:nvSpPr>
        <p:spPr bwMode="auto">
          <a:xfrm flipH="1" flipV="1">
            <a:off x="6426653" y="4873910"/>
            <a:ext cx="6804" cy="2423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3"/>
          <p:cNvSpPr>
            <a:spLocks noChangeArrowheads="1"/>
          </p:cNvSpPr>
          <p:nvPr/>
        </p:nvSpPr>
        <p:spPr bwMode="auto">
          <a:xfrm>
            <a:off x="5909582" y="5205019"/>
            <a:ext cx="103414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>
                <a:latin typeface="Helvetica" panose="020B0604020202020204" pitchFamily="34" charset="0"/>
              </a:rPr>
              <a:t>Sign Bit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599893" y="4107234"/>
          <a:ext cx="36671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公式" r:id="rId4" imgW="2019240" imgH="444240" progId="Equation.3">
                  <p:embed/>
                </p:oleObj>
              </mc:Choice>
              <mc:Fallback>
                <p:oleObj name="公式" r:id="rId4" imgW="2019240" imgH="44424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893" y="4107234"/>
                        <a:ext cx="36671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007903" y="4107234"/>
          <a:ext cx="2306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公式" r:id="rId6" imgW="1269720" imgH="444240" progId="Equation.3">
                  <p:embed/>
                </p:oleObj>
              </mc:Choice>
              <mc:Fallback>
                <p:oleObj name="公式" r:id="rId6" imgW="1269720" imgH="44424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03" y="4107234"/>
                        <a:ext cx="2306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406060" y="2130892"/>
          <a:ext cx="3621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公式" r:id="rId8" imgW="1993680" imgH="279360" progId="Equation.3">
                  <p:embed/>
                </p:oleObj>
              </mc:Choice>
              <mc:Fallback>
                <p:oleObj name="公式" r:id="rId8" imgW="1993680" imgH="27936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060" y="2130892"/>
                        <a:ext cx="3621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6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Unsigned Encodings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08" y="3356676"/>
            <a:ext cx="7193273" cy="1369538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018908" y="2351627"/>
          <a:ext cx="2306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5" imgW="1269720" imgH="444240" progId="Equation.3">
                  <p:embed/>
                </p:oleObj>
              </mc:Choice>
              <mc:Fallback>
                <p:oleObj name="公式" r:id="rId5" imgW="126972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908" y="2351627"/>
                        <a:ext cx="2306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7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Two’s-Complement Encodings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227" y="3452117"/>
            <a:ext cx="7641266" cy="1434324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004888" y="2247900"/>
          <a:ext cx="3759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4" imgW="2070000" imgH="444240" progId="Equation.3">
                  <p:embed/>
                </p:oleObj>
              </mc:Choice>
              <mc:Fallback>
                <p:oleObj name="公式" r:id="rId4" imgW="207000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247900"/>
                        <a:ext cx="3759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1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Two’s-Complement Encodings</a:t>
            </a:r>
            <a:endParaRPr kumimoji="1"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2143474"/>
            <a:ext cx="7543800" cy="20156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If nonnegative </a:t>
            </a:r>
            <a:r>
              <a:rPr kumimoji="1" lang="en-US" altLang="zh-CN" dirty="0"/>
              <a:t>(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w-1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kumimoji="1" lang="en-US" altLang="zh-CN" dirty="0"/>
              <a:t>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ea typeface="宋体" panose="02010600030101010101" pitchFamily="2" charset="-122"/>
              </a:rPr>
              <a:t>Nothing changes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If </a:t>
            </a:r>
            <a:r>
              <a:rPr kumimoji="1" lang="en-US" altLang="zh-CN" dirty="0"/>
              <a:t>negative (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w-1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kumimoji="1" lang="en-US" altLang="zh-CN" dirty="0"/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425700" y="38035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4" imgW="177480" imgH="368280" progId="Equation.3">
                  <p:embed/>
                </p:oleObj>
              </mc:Choice>
              <mc:Fallback>
                <p:oleObj name="Equation" r:id="rId4" imgW="177480" imgH="368280" progId="Equation.3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80355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623184" y="5208373"/>
            <a:ext cx="4492877" cy="755208"/>
            <a:chOff x="1102408" y="4484456"/>
            <a:chExt cx="4492877" cy="755208"/>
          </a:xfrm>
        </p:grpSpPr>
        <p:graphicFrame>
          <p:nvGraphicFramePr>
            <p:cNvPr id="2051" name="Object 1"/>
            <p:cNvGraphicFramePr>
              <a:graphicFrameLocks noChangeAspect="1"/>
            </p:cNvGraphicFramePr>
            <p:nvPr/>
          </p:nvGraphicFramePr>
          <p:xfrm>
            <a:off x="1102408" y="4484456"/>
            <a:ext cx="1899648" cy="755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7" name="公式" r:id="rId6" imgW="1117440" imgH="444240" progId="Equation.3">
                    <p:embed/>
                  </p:oleObj>
                </mc:Choice>
                <mc:Fallback>
                  <p:oleObj name="公式" r:id="rId6" imgW="1117440" imgH="444240" progId="Equation.3">
                    <p:embed/>
                    <p:pic>
                      <p:nvPicPr>
                        <p:cNvPr id="2051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408" y="4484456"/>
                          <a:ext cx="1899648" cy="755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3136176" y="4706273"/>
              <a:ext cx="245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（等比数列求和公式）</a:t>
              </a:r>
            </a:p>
          </p:txBody>
        </p:sp>
      </p:grp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073150" y="3152444"/>
          <a:ext cx="2092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公式" r:id="rId8" imgW="1231560" imgH="444240" progId="Equation.3">
                  <p:embed/>
                </p:oleObj>
              </mc:Choice>
              <mc:Fallback>
                <p:oleObj name="公式" r:id="rId8" imgW="1231560" imgH="4442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152444"/>
                        <a:ext cx="20923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33211" y="1623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108075" y="4478006"/>
          <a:ext cx="60436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公式" r:id="rId10" imgW="3327120" imgH="482400" progId="Equation.3">
                  <p:embed/>
                </p:oleObj>
              </mc:Choice>
              <mc:Fallback>
                <p:oleObj name="公式" r:id="rId10" imgW="3327120" imgH="4824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478006"/>
                        <a:ext cx="60436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944113" y="1495094"/>
          <a:ext cx="36671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公式" r:id="rId12" imgW="2019240" imgH="444240" progId="Equation.3">
                  <p:embed/>
                </p:oleObj>
              </mc:Choice>
              <mc:Fallback>
                <p:oleObj name="公式" r:id="rId12" imgW="2019240" imgH="4442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113" y="1495094"/>
                        <a:ext cx="36671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14655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3841</TotalTime>
  <Words>2902</Words>
  <Application>Microsoft Office PowerPoint</Application>
  <PresentationFormat>全屏显示(4:3)</PresentationFormat>
  <Paragraphs>864</Paragraphs>
  <Slides>58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Microsoft YaHei Light</vt:lpstr>
      <vt:lpstr>等线</vt:lpstr>
      <vt:lpstr>微软雅黑</vt:lpstr>
      <vt:lpstr>Arial</vt:lpstr>
      <vt:lpstr>Calibri</vt:lpstr>
      <vt:lpstr>Calibri Light</vt:lpstr>
      <vt:lpstr>Comic Sans MS</vt:lpstr>
      <vt:lpstr>Consolas</vt:lpstr>
      <vt:lpstr>Courier New</vt:lpstr>
      <vt:lpstr>Helvetica</vt:lpstr>
      <vt:lpstr>Symbol</vt:lpstr>
      <vt:lpstr>Times</vt:lpstr>
      <vt:lpstr>Times New Roman</vt:lpstr>
      <vt:lpstr>Wingdings</vt:lpstr>
      <vt:lpstr>回顾</vt:lpstr>
      <vt:lpstr>公式</vt:lpstr>
      <vt:lpstr>Equation</vt:lpstr>
      <vt:lpstr>Chart</vt:lpstr>
      <vt:lpstr>Integer</vt:lpstr>
      <vt:lpstr>注意事项：</vt:lpstr>
      <vt:lpstr>Outline</vt:lpstr>
      <vt:lpstr>Integer Representations</vt:lpstr>
      <vt:lpstr>Integer Representations</vt:lpstr>
      <vt:lpstr>Binary, Unsigned &amp; Signed</vt:lpstr>
      <vt:lpstr>Unsigned Encodings</vt:lpstr>
      <vt:lpstr>Two’s-Complement Encodings</vt:lpstr>
      <vt:lpstr>Two’s-Complement Encodings</vt:lpstr>
      <vt:lpstr>Two’s Complement</vt:lpstr>
      <vt:lpstr>Two’s Complement Encoding Examples</vt:lpstr>
      <vt:lpstr>PowerPoint 演示文稿</vt:lpstr>
      <vt:lpstr>Numeric Range</vt:lpstr>
      <vt:lpstr>Important numbers</vt:lpstr>
      <vt:lpstr>Numeric Range</vt:lpstr>
      <vt:lpstr>Unsigned &amp; Signed Numeric Values</vt:lpstr>
      <vt:lpstr>Alternative Representations</vt:lpstr>
      <vt:lpstr>Outline</vt:lpstr>
      <vt:lpstr>Signed vs. Unsigned in C</vt:lpstr>
      <vt:lpstr>Signed vs. Unsigned in C</vt:lpstr>
      <vt:lpstr>Signed vs. Unsigned in C</vt:lpstr>
      <vt:lpstr>Casting Signed to Unsigned</vt:lpstr>
      <vt:lpstr>Casting Convention</vt:lpstr>
      <vt:lpstr>Casting Convention</vt:lpstr>
      <vt:lpstr>Practice Problem #1</vt:lpstr>
      <vt:lpstr>Practice Problem #2</vt:lpstr>
      <vt:lpstr>Practice Problem #3 Security vulnerability（脆弱性）</vt:lpstr>
      <vt:lpstr>Outline</vt:lpstr>
      <vt:lpstr>Expanding the Bit Representation</vt:lpstr>
      <vt:lpstr>Sign Extension Example</vt:lpstr>
      <vt:lpstr>Truncating Numbers</vt:lpstr>
      <vt:lpstr>Why Should I Use Unsigned?</vt:lpstr>
      <vt:lpstr>Summary</vt:lpstr>
      <vt:lpstr>Outline</vt:lpstr>
      <vt:lpstr>Mathematical Integer Addition</vt:lpstr>
      <vt:lpstr>Unsigned Addition</vt:lpstr>
      <vt:lpstr>Unsigned Addition</vt:lpstr>
      <vt:lpstr>Visualizing Unsigned Addition </vt:lpstr>
      <vt:lpstr>Abelian Group</vt:lpstr>
      <vt:lpstr>Signed Addition</vt:lpstr>
      <vt:lpstr>Signed Addition</vt:lpstr>
      <vt:lpstr>Visualizing 2’s Comp. Addition</vt:lpstr>
      <vt:lpstr>Detecting TAdd Overflow</vt:lpstr>
      <vt:lpstr>Outline</vt:lpstr>
      <vt:lpstr>Negating with Complement &amp; Increment</vt:lpstr>
      <vt:lpstr>Negation</vt:lpstr>
      <vt:lpstr>Outline</vt:lpstr>
      <vt:lpstr>Multiplication</vt:lpstr>
      <vt:lpstr>Multiplication</vt:lpstr>
      <vt:lpstr>Unsigned Multiplication</vt:lpstr>
      <vt:lpstr>Signed Multiplication</vt:lpstr>
      <vt:lpstr>Outline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 Program Structure and Execution</dc:title>
  <dc:creator>李幼萌</dc:creator>
  <cp:lastModifiedBy>WJZ</cp:lastModifiedBy>
  <cp:revision>550</cp:revision>
  <dcterms:created xsi:type="dcterms:W3CDTF">2017-02-20T09:11:05Z</dcterms:created>
  <dcterms:modified xsi:type="dcterms:W3CDTF">2019-09-16T01:51:13Z</dcterms:modified>
</cp:coreProperties>
</file>