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39"/>
  </p:notesMasterIdLst>
  <p:sldIdLst>
    <p:sldId id="370" r:id="rId2"/>
    <p:sldId id="427" r:id="rId3"/>
    <p:sldId id="428" r:id="rId4"/>
    <p:sldId id="416" r:id="rId5"/>
    <p:sldId id="417" r:id="rId6"/>
    <p:sldId id="429" r:id="rId7"/>
    <p:sldId id="318" r:id="rId8"/>
    <p:sldId id="319" r:id="rId9"/>
    <p:sldId id="320" r:id="rId10"/>
    <p:sldId id="439" r:id="rId11"/>
    <p:sldId id="321" r:id="rId12"/>
    <p:sldId id="437" r:id="rId13"/>
    <p:sldId id="436" r:id="rId14"/>
    <p:sldId id="435" r:id="rId15"/>
    <p:sldId id="323" r:id="rId16"/>
    <p:sldId id="301" r:id="rId17"/>
    <p:sldId id="324" r:id="rId18"/>
    <p:sldId id="329" r:id="rId19"/>
    <p:sldId id="330" r:id="rId20"/>
    <p:sldId id="418" r:id="rId21"/>
    <p:sldId id="331" r:id="rId22"/>
    <p:sldId id="333" r:id="rId23"/>
    <p:sldId id="420" r:id="rId24"/>
    <p:sldId id="419" r:id="rId25"/>
    <p:sldId id="422" r:id="rId26"/>
    <p:sldId id="423" r:id="rId27"/>
    <p:sldId id="438" r:id="rId28"/>
    <p:sldId id="334" r:id="rId29"/>
    <p:sldId id="335" r:id="rId30"/>
    <p:sldId id="336" r:id="rId31"/>
    <p:sldId id="440" r:id="rId32"/>
    <p:sldId id="337" r:id="rId33"/>
    <p:sldId id="410" r:id="rId34"/>
    <p:sldId id="411" r:id="rId35"/>
    <p:sldId id="442" r:id="rId36"/>
    <p:sldId id="430" r:id="rId37"/>
    <p:sldId id="44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0676" autoAdjust="0"/>
  </p:normalViewPr>
  <p:slideViewPr>
    <p:cSldViewPr snapToGrid="0">
      <p:cViewPr varScale="1">
        <p:scale>
          <a:sx n="103" d="100"/>
          <a:sy n="103"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C6B01-CE19-413F-B4D7-0E096F04CF81}" type="datetimeFigureOut">
              <a:rPr lang="zh-CN" altLang="en-US" smtClean="0"/>
              <a:t>2019/9/22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4BB7C-AF57-4F05-8879-41B5D2CEDA4A}" type="slidenum">
              <a:rPr lang="zh-CN" altLang="en-US" smtClean="0"/>
              <a:t>‹#›</a:t>
            </a:fld>
            <a:endParaRPr lang="zh-CN" altLang="en-US"/>
          </a:p>
        </p:txBody>
      </p:sp>
    </p:spTree>
    <p:extLst>
      <p:ext uri="{BB962C8B-B14F-4D97-AF65-F5344CB8AC3E}">
        <p14:creationId xmlns:p14="http://schemas.microsoft.com/office/powerpoint/2010/main" val="289539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F4BB7C-AF57-4F05-8879-41B5D2CEDA4A}" type="slidenum">
              <a:rPr lang="zh-CN" altLang="en-US" smtClean="0"/>
              <a:t>3</a:t>
            </a:fld>
            <a:endParaRPr lang="zh-CN" altLang="en-US"/>
          </a:p>
        </p:txBody>
      </p:sp>
    </p:spTree>
    <p:extLst>
      <p:ext uri="{BB962C8B-B14F-4D97-AF65-F5344CB8AC3E}">
        <p14:creationId xmlns:p14="http://schemas.microsoft.com/office/powerpoint/2010/main" val="3300860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引入无穷大使得在计算过程中出现异常的情况下程序能继续进行下去。</a:t>
            </a:r>
          </a:p>
        </p:txBody>
      </p:sp>
      <p:sp>
        <p:nvSpPr>
          <p:cNvPr id="4" name="灯片编号占位符 3"/>
          <p:cNvSpPr>
            <a:spLocks noGrp="1"/>
          </p:cNvSpPr>
          <p:nvPr>
            <p:ph type="sldNum" sz="quarter" idx="5"/>
          </p:nvPr>
        </p:nvSpPr>
        <p:spPr/>
        <p:txBody>
          <a:bodyPr/>
          <a:lstStyle/>
          <a:p>
            <a:fld id="{D3F4BB7C-AF57-4F05-8879-41B5D2CEDA4A}" type="slidenum">
              <a:rPr lang="zh-CN" altLang="en-US" smtClean="0"/>
              <a:t>15</a:t>
            </a:fld>
            <a:endParaRPr lang="zh-CN" altLang="en-US"/>
          </a:p>
        </p:txBody>
      </p:sp>
    </p:spTree>
    <p:extLst>
      <p:ext uri="{BB962C8B-B14F-4D97-AF65-F5344CB8AC3E}">
        <p14:creationId xmlns:p14="http://schemas.microsoft.com/office/powerpoint/2010/main" val="71094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规格化</a:t>
            </a:r>
            <a:endParaRPr lang="en-US" altLang="zh-CN" dirty="0"/>
          </a:p>
          <a:p>
            <a:r>
              <a:rPr lang="zh-CN" altLang="en-US" dirty="0"/>
              <a:t>非规格化</a:t>
            </a:r>
          </a:p>
        </p:txBody>
      </p:sp>
      <p:sp>
        <p:nvSpPr>
          <p:cNvPr id="4" name="灯片编号占位符 3"/>
          <p:cNvSpPr>
            <a:spLocks noGrp="1"/>
          </p:cNvSpPr>
          <p:nvPr>
            <p:ph type="sldNum" sz="quarter" idx="10"/>
          </p:nvPr>
        </p:nvSpPr>
        <p:spPr/>
        <p:txBody>
          <a:bodyPr/>
          <a:lstStyle/>
          <a:p>
            <a:fld id="{3AA9F761-7A3D-4C7E-B06B-E7E213BEC213}" type="slidenum">
              <a:rPr lang="zh-CN" altLang="en-US" smtClean="0"/>
              <a:t>16</a:t>
            </a:fld>
            <a:endParaRPr lang="zh-CN" altLang="en-US"/>
          </a:p>
        </p:txBody>
      </p:sp>
    </p:spTree>
    <p:extLst>
      <p:ext uri="{BB962C8B-B14F-4D97-AF65-F5344CB8AC3E}">
        <p14:creationId xmlns:p14="http://schemas.microsoft.com/office/powerpoint/2010/main" val="2028970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8</a:t>
            </a:r>
            <a:r>
              <a:rPr lang="zh-CN" altLang="en-US" dirty="0"/>
              <a:t>位浮点数的非负值情况</a:t>
            </a:r>
            <a:endParaRPr lang="en-US" altLang="zh-CN" dirty="0"/>
          </a:p>
          <a:p>
            <a:endParaRPr lang="en-US" altLang="zh-CN" dirty="0"/>
          </a:p>
          <a:p>
            <a:r>
              <a:rPr lang="zh-CN" altLang="en-US" dirty="0"/>
              <a:t>最大非规格化数和最小规格化数之前平滑转变（否则，非规划化数的阶值都是</a:t>
            </a:r>
            <a:r>
              <a:rPr lang="en-US" altLang="zh-CN" dirty="0"/>
              <a:t>1/128</a:t>
            </a:r>
            <a:r>
              <a:rPr lang="zh-CN" altLang="en-US" dirty="0"/>
              <a:t>）</a:t>
            </a:r>
          </a:p>
        </p:txBody>
      </p:sp>
      <p:sp>
        <p:nvSpPr>
          <p:cNvPr id="4" name="灯片编号占位符 3"/>
          <p:cNvSpPr>
            <a:spLocks noGrp="1"/>
          </p:cNvSpPr>
          <p:nvPr>
            <p:ph type="sldNum" sz="quarter" idx="5"/>
          </p:nvPr>
        </p:nvSpPr>
        <p:spPr/>
        <p:txBody>
          <a:bodyPr/>
          <a:lstStyle/>
          <a:p>
            <a:fld id="{D3F4BB7C-AF57-4F05-8879-41B5D2CEDA4A}" type="slidenum">
              <a:rPr lang="zh-CN" altLang="en-US" smtClean="0"/>
              <a:t>19</a:t>
            </a:fld>
            <a:endParaRPr lang="zh-CN" altLang="en-US"/>
          </a:p>
        </p:txBody>
      </p:sp>
    </p:spTree>
    <p:extLst>
      <p:ext uri="{BB962C8B-B14F-4D97-AF65-F5344CB8AC3E}">
        <p14:creationId xmlns:p14="http://schemas.microsoft.com/office/powerpoint/2010/main" val="2067127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最小的正非规格化数：最低有效位（尾数最低有效位）为</a:t>
            </a:r>
            <a:r>
              <a:rPr lang="en-US" altLang="zh-CN" dirty="0"/>
              <a:t>1</a:t>
            </a:r>
            <a:r>
              <a:rPr lang="zh-CN" altLang="en-US" dirty="0"/>
              <a:t>，其余位均是</a:t>
            </a:r>
            <a:r>
              <a:rPr lang="en-US" altLang="zh-CN" dirty="0"/>
              <a:t>0</a:t>
            </a:r>
            <a:r>
              <a:rPr lang="zh-CN" altLang="en-US" dirty="0"/>
              <a:t>。尾数值</a:t>
            </a:r>
            <a:r>
              <a:rPr lang="en-US" altLang="zh-CN" dirty="0"/>
              <a:t>M=2</a:t>
            </a:r>
            <a:r>
              <a:rPr lang="en-US" altLang="zh-CN" baseline="30000" dirty="0"/>
              <a:t>-n</a:t>
            </a:r>
            <a:r>
              <a:rPr lang="zh-CN" altLang="en-US" dirty="0"/>
              <a:t>，阶码值</a:t>
            </a:r>
            <a:r>
              <a:rPr lang="en-US" altLang="zh-CN" dirty="0"/>
              <a:t>E=-</a:t>
            </a:r>
            <a:r>
              <a:rPr lang="en-US" altLang="zh-CN" dirty="0" err="1"/>
              <a:t>2</a:t>
            </a:r>
            <a:r>
              <a:rPr lang="en-US" altLang="zh-CN" sz="1200" kern="1200" baseline="30000" dirty="0" err="1">
                <a:solidFill>
                  <a:schemeClr val="tx1"/>
                </a:solidFill>
                <a:latin typeface="+mn-lt"/>
                <a:ea typeface="+mn-ea"/>
                <a:cs typeface="+mn-cs"/>
              </a:rPr>
              <a:t>k</a:t>
            </a:r>
            <a:r>
              <a:rPr lang="en-US" altLang="zh-CN" sz="1200" kern="1200" baseline="30000" dirty="0">
                <a:solidFill>
                  <a:schemeClr val="tx1"/>
                </a:solidFill>
                <a:latin typeface="+mn-lt"/>
                <a:ea typeface="+mn-ea"/>
                <a:cs typeface="+mn-cs"/>
              </a:rPr>
              <a:t>-1</a:t>
            </a:r>
            <a:r>
              <a:rPr lang="en-US" altLang="zh-CN" dirty="0"/>
              <a:t>+2</a:t>
            </a:r>
            <a:r>
              <a:rPr lang="zh-CN" altLang="en-US" dirty="0"/>
              <a:t>。数字值</a:t>
            </a:r>
            <a:r>
              <a:rPr lang="en-US" altLang="zh-CN" dirty="0"/>
              <a:t>V = 2</a:t>
            </a:r>
            <a:r>
              <a:rPr lang="en-US" altLang="zh-CN" sz="1200" kern="1200" baseline="30000" dirty="0">
                <a:solidFill>
                  <a:schemeClr val="tx1"/>
                </a:solidFill>
                <a:latin typeface="+mn-lt"/>
                <a:ea typeface="+mn-ea"/>
                <a:cs typeface="+mn-cs"/>
              </a:rPr>
              <a:t>-n-2^(k-1)+2</a:t>
            </a:r>
            <a:endParaRPr lang="en-US" altLang="zh-CN" sz="1200" kern="1200" baseline="0" dirty="0">
              <a:solidFill>
                <a:schemeClr val="tx1"/>
              </a:solidFill>
              <a:latin typeface="+mn-lt"/>
              <a:ea typeface="+mn-ea"/>
              <a:cs typeface="+mn-cs"/>
            </a:endParaRPr>
          </a:p>
          <a:p>
            <a:endParaRPr lang="en-US" altLang="zh-CN"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2. </a:t>
            </a:r>
            <a:r>
              <a:rPr lang="zh-CN" altLang="en-US" sz="1200" kern="1200" baseline="0" dirty="0">
                <a:solidFill>
                  <a:schemeClr val="tx1"/>
                </a:solidFill>
                <a:latin typeface="+mn-lt"/>
                <a:ea typeface="+mn-ea"/>
                <a:cs typeface="+mn-cs"/>
              </a:rPr>
              <a:t>最大的正非规格化数：阶码字段均是</a:t>
            </a:r>
            <a:r>
              <a:rPr lang="en-US" altLang="zh-CN" sz="1200" kern="1200" baseline="0" dirty="0">
                <a:solidFill>
                  <a:schemeClr val="tx1"/>
                </a:solidFill>
                <a:latin typeface="+mn-lt"/>
                <a:ea typeface="+mn-ea"/>
                <a:cs typeface="+mn-cs"/>
              </a:rPr>
              <a:t>0</a:t>
            </a:r>
            <a:r>
              <a:rPr lang="zh-CN" altLang="en-US" sz="1200" kern="1200" baseline="0" dirty="0">
                <a:solidFill>
                  <a:schemeClr val="tx1"/>
                </a:solidFill>
                <a:latin typeface="+mn-lt"/>
                <a:ea typeface="+mn-ea"/>
                <a:cs typeface="+mn-cs"/>
              </a:rPr>
              <a:t>，尾数字段全是</a:t>
            </a:r>
            <a:r>
              <a:rPr lang="en-US" altLang="zh-CN" sz="1200" kern="1200" baseline="0" dirty="0">
                <a:solidFill>
                  <a:schemeClr val="tx1"/>
                </a:solidFill>
                <a:latin typeface="+mn-lt"/>
                <a:ea typeface="+mn-ea"/>
                <a:cs typeface="+mn-cs"/>
              </a:rPr>
              <a:t>1</a:t>
            </a:r>
            <a:r>
              <a:rPr lang="zh-CN" altLang="en-US" sz="1200" kern="1200" baseline="0" dirty="0">
                <a:solidFill>
                  <a:schemeClr val="tx1"/>
                </a:solidFill>
                <a:latin typeface="+mn-lt"/>
                <a:ea typeface="+mn-ea"/>
                <a:cs typeface="+mn-cs"/>
              </a:rPr>
              <a:t>。尾数值</a:t>
            </a:r>
            <a:r>
              <a:rPr lang="en-US" altLang="zh-CN" sz="1200" kern="1200" baseline="0" dirty="0">
                <a:solidFill>
                  <a:schemeClr val="tx1"/>
                </a:solidFill>
                <a:latin typeface="+mn-lt"/>
                <a:ea typeface="+mn-ea"/>
                <a:cs typeface="+mn-cs"/>
              </a:rPr>
              <a:t>M=(1-2</a:t>
            </a:r>
            <a:r>
              <a:rPr lang="en-US" altLang="zh-CN" baseline="30000" dirty="0"/>
              <a:t>-n</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a:t>
            </a:r>
            <a:r>
              <a:rPr lang="zh-CN" altLang="en-US" dirty="0"/>
              <a:t>阶码值</a:t>
            </a:r>
            <a:r>
              <a:rPr lang="en-US" altLang="zh-CN" dirty="0"/>
              <a:t>E=-2</a:t>
            </a:r>
            <a:r>
              <a:rPr lang="en-US" altLang="zh-CN" sz="1200" kern="1200" baseline="30000" dirty="0">
                <a:solidFill>
                  <a:schemeClr val="tx1"/>
                </a:solidFill>
                <a:latin typeface="+mn-lt"/>
                <a:ea typeface="+mn-ea"/>
                <a:cs typeface="+mn-cs"/>
              </a:rPr>
              <a:t>k-1</a:t>
            </a:r>
            <a:r>
              <a:rPr lang="en-US" altLang="zh-CN" dirty="0"/>
              <a:t>+2</a:t>
            </a:r>
            <a:r>
              <a:rPr lang="zh-CN" altLang="en-US" dirty="0"/>
              <a:t>。数字值</a:t>
            </a:r>
            <a:r>
              <a:rPr lang="en-US" altLang="zh-CN" dirty="0"/>
              <a:t>V = </a:t>
            </a:r>
            <a:r>
              <a:rPr lang="en-US" altLang="zh-CN" sz="1200" kern="1200" baseline="0" dirty="0">
                <a:solidFill>
                  <a:schemeClr val="tx1"/>
                </a:solidFill>
                <a:latin typeface="+mn-lt"/>
                <a:ea typeface="+mn-ea"/>
                <a:cs typeface="+mn-cs"/>
              </a:rPr>
              <a:t>(1-2</a:t>
            </a:r>
            <a:r>
              <a:rPr lang="en-US" altLang="zh-CN" baseline="30000" dirty="0"/>
              <a:t>-n</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a:t>
            </a:r>
            <a:r>
              <a:rPr lang="en-US" altLang="zh-CN" sz="1200" kern="1200" baseline="0" dirty="0">
                <a:solidFill>
                  <a:schemeClr val="tx1"/>
                </a:solidFill>
                <a:latin typeface="+mn-lt"/>
                <a:ea typeface="+mn-ea"/>
                <a:cs typeface="+mn-cs"/>
              </a:rPr>
              <a:t>2</a:t>
            </a:r>
            <a:r>
              <a:rPr lang="en-US" altLang="zh-CN" sz="1200" kern="1200" baseline="30000" dirty="0">
                <a:solidFill>
                  <a:schemeClr val="tx1"/>
                </a:solidFill>
                <a:latin typeface="+mn-lt"/>
                <a:ea typeface="+mn-ea"/>
                <a:cs typeface="+mn-cs"/>
              </a:rPr>
              <a:t>-2^(k-1)+2</a:t>
            </a:r>
          </a:p>
          <a:p>
            <a:endParaRPr lang="en-US" altLang="zh-CN"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3. </a:t>
            </a:r>
            <a:r>
              <a:rPr lang="zh-CN" altLang="en-US" sz="1200" kern="1200" baseline="0" dirty="0">
                <a:solidFill>
                  <a:schemeClr val="tx1"/>
                </a:solidFill>
                <a:latin typeface="+mn-lt"/>
                <a:ea typeface="+mn-ea"/>
                <a:cs typeface="+mn-cs"/>
              </a:rPr>
              <a:t>最小的正规格化数：阶码字段最低有效位是</a:t>
            </a:r>
            <a:r>
              <a:rPr lang="en-US" altLang="zh-CN" sz="1200" kern="1200" baseline="0" dirty="0">
                <a:solidFill>
                  <a:schemeClr val="tx1"/>
                </a:solidFill>
                <a:latin typeface="+mn-lt"/>
                <a:ea typeface="+mn-ea"/>
                <a:cs typeface="+mn-cs"/>
              </a:rPr>
              <a:t>1</a:t>
            </a:r>
            <a:r>
              <a:rPr lang="zh-CN" altLang="en-US" sz="1200" kern="1200" baseline="0" dirty="0">
                <a:solidFill>
                  <a:schemeClr val="tx1"/>
                </a:solidFill>
                <a:latin typeface="+mn-lt"/>
                <a:ea typeface="+mn-ea"/>
                <a:cs typeface="+mn-cs"/>
              </a:rPr>
              <a:t>，尾数字段全是</a:t>
            </a:r>
            <a:r>
              <a:rPr lang="en-US" altLang="zh-CN" sz="1200" kern="1200" baseline="0" dirty="0">
                <a:solidFill>
                  <a:schemeClr val="tx1"/>
                </a:solidFill>
                <a:latin typeface="+mn-lt"/>
                <a:ea typeface="+mn-ea"/>
                <a:cs typeface="+mn-cs"/>
              </a:rPr>
              <a:t>0</a:t>
            </a:r>
            <a:r>
              <a:rPr lang="zh-CN" altLang="en-US" sz="1200" kern="1200" baseline="0" dirty="0">
                <a:solidFill>
                  <a:schemeClr val="tx1"/>
                </a:solidFill>
                <a:latin typeface="+mn-lt"/>
                <a:ea typeface="+mn-ea"/>
                <a:cs typeface="+mn-cs"/>
              </a:rPr>
              <a:t>。尾数值</a:t>
            </a:r>
            <a:r>
              <a:rPr lang="en-US" altLang="zh-CN" sz="1200" kern="1200" baseline="0" dirty="0">
                <a:solidFill>
                  <a:schemeClr val="tx1"/>
                </a:solidFill>
                <a:latin typeface="+mn-lt"/>
                <a:ea typeface="+mn-ea"/>
                <a:cs typeface="+mn-cs"/>
              </a:rPr>
              <a:t>M=1</a:t>
            </a:r>
            <a:r>
              <a:rPr lang="zh-CN" altLang="en-US" sz="1200" kern="1200" baseline="0" dirty="0">
                <a:solidFill>
                  <a:schemeClr val="tx1"/>
                </a:solidFill>
                <a:latin typeface="+mn-lt"/>
                <a:ea typeface="+mn-ea"/>
                <a:cs typeface="+mn-cs"/>
              </a:rPr>
              <a:t>，阶码值</a:t>
            </a:r>
            <a:r>
              <a:rPr lang="en-US" altLang="zh-CN" dirty="0"/>
              <a:t>=-2</a:t>
            </a:r>
            <a:r>
              <a:rPr lang="en-US" altLang="zh-CN" sz="1200" kern="1200" baseline="30000" dirty="0">
                <a:solidFill>
                  <a:schemeClr val="tx1"/>
                </a:solidFill>
                <a:latin typeface="+mn-lt"/>
                <a:ea typeface="+mn-ea"/>
                <a:cs typeface="+mn-cs"/>
              </a:rPr>
              <a:t>k-1</a:t>
            </a:r>
            <a:r>
              <a:rPr lang="en-US" altLang="zh-CN" dirty="0"/>
              <a:t>+2</a:t>
            </a:r>
            <a:r>
              <a:rPr lang="zh-CN" altLang="en-US" dirty="0"/>
              <a:t>。数字值</a:t>
            </a:r>
            <a:r>
              <a:rPr lang="en-US" altLang="zh-CN" dirty="0"/>
              <a:t>V = </a:t>
            </a:r>
            <a:r>
              <a:rPr lang="en-US" altLang="zh-CN" sz="1200" kern="1200" baseline="0" dirty="0">
                <a:solidFill>
                  <a:schemeClr val="tx1"/>
                </a:solidFill>
                <a:latin typeface="+mn-lt"/>
                <a:ea typeface="+mn-ea"/>
                <a:cs typeface="+mn-cs"/>
              </a:rPr>
              <a:t>2</a:t>
            </a:r>
            <a:r>
              <a:rPr lang="en-US" altLang="zh-CN" sz="1200" kern="1200" baseline="30000" dirty="0">
                <a:solidFill>
                  <a:schemeClr val="tx1"/>
                </a:solidFill>
                <a:latin typeface="+mn-lt"/>
                <a:ea typeface="+mn-ea"/>
                <a:cs typeface="+mn-cs"/>
              </a:rPr>
              <a:t>-2^(k-1)+2</a:t>
            </a:r>
            <a:endParaRPr lang="en-US" altLang="zh-CN" sz="1200" kern="1200" baseline="0" dirty="0">
              <a:solidFill>
                <a:schemeClr val="tx1"/>
              </a:solidFill>
              <a:latin typeface="+mn-lt"/>
              <a:ea typeface="+mn-ea"/>
              <a:cs typeface="+mn-cs"/>
            </a:endParaRPr>
          </a:p>
          <a:p>
            <a:endParaRPr lang="en-US" altLang="zh-CN" sz="1200" kern="1200" baseline="0" dirty="0">
              <a:solidFill>
                <a:schemeClr val="tx1"/>
              </a:solidFill>
              <a:latin typeface="+mn-lt"/>
              <a:ea typeface="+mn-ea"/>
              <a:cs typeface="+mn-cs"/>
            </a:endParaRPr>
          </a:p>
          <a:p>
            <a:r>
              <a:rPr lang="en-US" altLang="zh-CN" sz="1200" kern="1200" baseline="0" dirty="0">
                <a:solidFill>
                  <a:schemeClr val="tx1"/>
                </a:solidFill>
                <a:latin typeface="+mn-lt"/>
                <a:ea typeface="+mn-ea"/>
                <a:cs typeface="+mn-cs"/>
              </a:rPr>
              <a:t>4. </a:t>
            </a:r>
            <a:r>
              <a:rPr lang="zh-CN" altLang="en-US" sz="1200" kern="1200" baseline="0" dirty="0">
                <a:solidFill>
                  <a:schemeClr val="tx1"/>
                </a:solidFill>
                <a:latin typeface="+mn-lt"/>
                <a:ea typeface="+mn-ea"/>
                <a:cs typeface="+mn-cs"/>
              </a:rPr>
              <a:t>最大的正规格化数：阶码字段最低有效位是</a:t>
            </a:r>
            <a:r>
              <a:rPr lang="en-US" altLang="zh-CN" sz="1200" kern="1200" baseline="0" dirty="0">
                <a:solidFill>
                  <a:schemeClr val="tx1"/>
                </a:solidFill>
                <a:latin typeface="+mn-lt"/>
                <a:ea typeface="+mn-ea"/>
                <a:cs typeface="+mn-cs"/>
              </a:rPr>
              <a:t>0</a:t>
            </a:r>
            <a:r>
              <a:rPr lang="zh-CN" altLang="en-US" sz="1200" kern="1200" baseline="0" dirty="0">
                <a:solidFill>
                  <a:schemeClr val="tx1"/>
                </a:solidFill>
                <a:latin typeface="+mn-lt"/>
                <a:ea typeface="+mn-ea"/>
                <a:cs typeface="+mn-cs"/>
              </a:rPr>
              <a:t>，其余都是</a:t>
            </a:r>
            <a:r>
              <a:rPr lang="en-US" altLang="zh-CN" sz="1200" kern="1200" baseline="0" dirty="0">
                <a:solidFill>
                  <a:schemeClr val="tx1"/>
                </a:solidFill>
                <a:latin typeface="+mn-lt"/>
                <a:ea typeface="+mn-ea"/>
                <a:cs typeface="+mn-cs"/>
              </a:rPr>
              <a:t>1</a:t>
            </a:r>
            <a:r>
              <a:rPr lang="zh-CN" altLang="en-US" sz="1200" kern="1200" baseline="0" dirty="0">
                <a:solidFill>
                  <a:schemeClr val="tx1"/>
                </a:solidFill>
                <a:latin typeface="+mn-lt"/>
                <a:ea typeface="+mn-ea"/>
                <a:cs typeface="+mn-cs"/>
              </a:rPr>
              <a:t>；尾数字段全</a:t>
            </a:r>
            <a:r>
              <a:rPr lang="en-US" altLang="zh-CN" sz="1200" kern="1200" baseline="0" dirty="0">
                <a:solidFill>
                  <a:schemeClr val="tx1"/>
                </a:solidFill>
                <a:latin typeface="+mn-lt"/>
                <a:ea typeface="+mn-ea"/>
                <a:cs typeface="+mn-cs"/>
              </a:rPr>
              <a:t>1</a:t>
            </a:r>
            <a:r>
              <a:rPr lang="zh-CN" altLang="en-US" sz="1200" kern="1200" baseline="0" dirty="0">
                <a:solidFill>
                  <a:schemeClr val="tx1"/>
                </a:solidFill>
                <a:latin typeface="+mn-lt"/>
                <a:ea typeface="+mn-ea"/>
                <a:cs typeface="+mn-cs"/>
              </a:rPr>
              <a:t>。尾数值</a:t>
            </a:r>
            <a:r>
              <a:rPr lang="en-US" altLang="zh-CN" sz="1200" kern="1200" baseline="0" dirty="0">
                <a:solidFill>
                  <a:schemeClr val="tx1"/>
                </a:solidFill>
                <a:latin typeface="+mn-lt"/>
                <a:ea typeface="+mn-ea"/>
                <a:cs typeface="+mn-cs"/>
              </a:rPr>
              <a:t>M=2-2</a:t>
            </a:r>
            <a:r>
              <a:rPr lang="en-US" altLang="zh-CN" sz="1200" kern="1200" baseline="30000" dirty="0">
                <a:solidFill>
                  <a:schemeClr val="tx1"/>
                </a:solidFill>
                <a:latin typeface="+mn-lt"/>
                <a:ea typeface="+mn-ea"/>
                <a:cs typeface="+mn-cs"/>
              </a:rPr>
              <a:t>-n</a:t>
            </a:r>
            <a:r>
              <a:rPr lang="zh-CN" altLang="en-US" sz="1200" kern="1200" baseline="0" dirty="0">
                <a:solidFill>
                  <a:schemeClr val="tx1"/>
                </a:solidFill>
                <a:latin typeface="+mn-lt"/>
                <a:ea typeface="+mn-ea"/>
                <a:cs typeface="+mn-cs"/>
              </a:rPr>
              <a:t>，阶码值 </a:t>
            </a:r>
            <a:r>
              <a:rPr lang="en-US" altLang="zh-CN" sz="1200" kern="1200" baseline="0" dirty="0">
                <a:solidFill>
                  <a:schemeClr val="tx1"/>
                </a:solidFill>
                <a:latin typeface="+mn-lt"/>
                <a:ea typeface="+mn-ea"/>
                <a:cs typeface="+mn-cs"/>
              </a:rPr>
              <a:t>= 2</a:t>
            </a:r>
            <a:r>
              <a:rPr lang="en-US" altLang="zh-CN" sz="1200" kern="1200" baseline="30000" dirty="0">
                <a:solidFill>
                  <a:schemeClr val="tx1"/>
                </a:solidFill>
                <a:latin typeface="+mn-lt"/>
                <a:ea typeface="+mn-ea"/>
                <a:cs typeface="+mn-cs"/>
              </a:rPr>
              <a:t>k-1</a:t>
            </a:r>
            <a:r>
              <a:rPr lang="en-US" altLang="zh-CN" sz="1200" kern="1200" baseline="0" dirty="0">
                <a:solidFill>
                  <a:schemeClr val="tx1"/>
                </a:solidFill>
                <a:latin typeface="+mn-lt"/>
                <a:ea typeface="+mn-ea"/>
                <a:cs typeface="+mn-cs"/>
              </a:rPr>
              <a:t>-1</a:t>
            </a:r>
            <a:r>
              <a:rPr lang="zh-CN" altLang="en-US" sz="1200" kern="1200" baseline="0" dirty="0">
                <a:solidFill>
                  <a:schemeClr val="tx1"/>
                </a:solidFill>
                <a:latin typeface="+mn-lt"/>
                <a:ea typeface="+mn-ea"/>
                <a:cs typeface="+mn-cs"/>
              </a:rPr>
              <a:t>。数字值</a:t>
            </a:r>
            <a:r>
              <a:rPr lang="en-US" altLang="zh-CN" sz="1200" kern="1200" baseline="0" dirty="0">
                <a:solidFill>
                  <a:schemeClr val="tx1"/>
                </a:solidFill>
                <a:latin typeface="+mn-lt"/>
                <a:ea typeface="+mn-ea"/>
                <a:cs typeface="+mn-cs"/>
              </a:rPr>
              <a:t>V=(2-2</a:t>
            </a:r>
            <a:r>
              <a:rPr lang="en-US" altLang="zh-CN" sz="1200" kern="1200" baseline="30000" dirty="0">
                <a:solidFill>
                  <a:schemeClr val="tx1"/>
                </a:solidFill>
                <a:latin typeface="+mn-lt"/>
                <a:ea typeface="+mn-ea"/>
                <a:cs typeface="+mn-cs"/>
              </a:rPr>
              <a:t>-n</a:t>
            </a:r>
            <a:r>
              <a:rPr lang="en-US" altLang="zh-CN" sz="1200" kern="1200" baseline="0" dirty="0">
                <a:solidFill>
                  <a:schemeClr val="tx1"/>
                </a:solidFill>
                <a:latin typeface="+mn-lt"/>
                <a:ea typeface="+mn-ea"/>
                <a:cs typeface="+mn-cs"/>
              </a:rPr>
              <a:t>)*(2</a:t>
            </a:r>
            <a:r>
              <a:rPr lang="en-US" altLang="zh-CN" sz="1200" kern="1200" baseline="30000" dirty="0">
                <a:solidFill>
                  <a:schemeClr val="tx1"/>
                </a:solidFill>
                <a:latin typeface="+mn-lt"/>
                <a:ea typeface="+mn-ea"/>
                <a:cs typeface="+mn-cs"/>
              </a:rPr>
              <a:t>2^(k-1)-1</a:t>
            </a:r>
            <a:r>
              <a:rPr lang="en-US" altLang="zh-CN" sz="1200" kern="1200" baseline="0" dirty="0">
                <a:solidFill>
                  <a:schemeClr val="tx1"/>
                </a:solidFill>
                <a:latin typeface="+mn-lt"/>
                <a:ea typeface="+mn-ea"/>
                <a:cs typeface="+mn-cs"/>
              </a:rPr>
              <a:t>)</a:t>
            </a:r>
            <a:endParaRPr lang="zh-CN" altLang="en-US" sz="1200"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D3F4BB7C-AF57-4F05-8879-41B5D2CEDA4A}" type="slidenum">
              <a:rPr lang="zh-CN" altLang="en-US" smtClean="0"/>
              <a:t>20</a:t>
            </a:fld>
            <a:endParaRPr lang="zh-CN" altLang="en-US"/>
          </a:p>
        </p:txBody>
      </p:sp>
    </p:spTree>
    <p:extLst>
      <p:ext uri="{BB962C8B-B14F-4D97-AF65-F5344CB8AC3E}">
        <p14:creationId xmlns:p14="http://schemas.microsoft.com/office/powerpoint/2010/main" val="378434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越靠近原点越稠密</a:t>
            </a:r>
          </a:p>
        </p:txBody>
      </p:sp>
      <p:sp>
        <p:nvSpPr>
          <p:cNvPr id="4" name="灯片编号占位符 3"/>
          <p:cNvSpPr>
            <a:spLocks noGrp="1"/>
          </p:cNvSpPr>
          <p:nvPr>
            <p:ph type="sldNum" sz="quarter" idx="5"/>
          </p:nvPr>
        </p:nvSpPr>
        <p:spPr/>
        <p:txBody>
          <a:bodyPr/>
          <a:lstStyle/>
          <a:p>
            <a:fld id="{D3F4BB7C-AF57-4F05-8879-41B5D2CEDA4A}" type="slidenum">
              <a:rPr lang="zh-CN" altLang="en-US" smtClean="0"/>
              <a:t>21</a:t>
            </a:fld>
            <a:endParaRPr lang="zh-CN" altLang="en-US"/>
          </a:p>
        </p:txBody>
      </p:sp>
    </p:spTree>
    <p:extLst>
      <p:ext uri="{BB962C8B-B14F-4D97-AF65-F5344CB8AC3E}">
        <p14:creationId xmlns:p14="http://schemas.microsoft.com/office/powerpoint/2010/main" val="581474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685800" y="1143000"/>
            <a:ext cx="5486400" cy="3086100"/>
          </a:xfrm>
          <a:ln/>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由于在计算机中浮点数的编码字长有限，因此浮点数的表数范围和精度也都受限，因此浮点数只能近似地表示实数。因此，对于一个实数值，我们希望可以找到一个最接近它的，并可以用浮点形式表示的匹配值，这一过程被称为舍入。对于每一个待舍入的值，根据舍入精度，我们都可以找到它的舍入上界和下界，因此舍入的关键在于舍入方向的确定。</a:t>
            </a:r>
            <a:r>
              <a:rPr lang="en-US" altLang="zh-CN" dirty="0">
                <a:latin typeface="Times New Roman" panose="02020603050405020304" pitchFamily="18" charset="0"/>
              </a:rPr>
              <a:t>IEEE</a:t>
            </a:r>
            <a:r>
              <a:rPr lang="zh-CN" altLang="en-US" dirty="0">
                <a:latin typeface="Times New Roman" panose="02020603050405020304" pitchFamily="18" charset="0"/>
              </a:rPr>
              <a:t>提供了</a:t>
            </a:r>
            <a:r>
              <a:rPr lang="en-US" altLang="zh-CN" dirty="0">
                <a:latin typeface="Times New Roman" panose="02020603050405020304" pitchFamily="18" charset="0"/>
              </a:rPr>
              <a:t>4</a:t>
            </a:r>
            <a:r>
              <a:rPr lang="zh-CN" altLang="en-US" dirty="0">
                <a:latin typeface="Times New Roman" panose="02020603050405020304" pitchFamily="18" charset="0"/>
              </a:rPr>
              <a:t>中输入方法。</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en-US" altLang="zh-CN" dirty="0">
                <a:latin typeface="Times New Roman" panose="02020603050405020304" pitchFamily="18" charset="0"/>
              </a:rPr>
              <a:t>Even: </a:t>
            </a:r>
            <a:r>
              <a:rPr lang="zh-CN" altLang="en-US" dirty="0">
                <a:latin typeface="Times New Roman" panose="02020603050405020304" pitchFamily="18" charset="0"/>
              </a:rPr>
              <a:t>向偶数，最低位为偶数</a:t>
            </a:r>
            <a:endParaRPr lang="en-US" altLang="zh-CN" dirty="0">
              <a:latin typeface="Times New Roman" panose="02020603050405020304" pitchFamily="18" charset="0"/>
            </a:endParaRPr>
          </a:p>
          <a:p>
            <a:r>
              <a:rPr lang="en-US" altLang="zh-CN" dirty="0">
                <a:latin typeface="Times New Roman" panose="02020603050405020304" pitchFamily="18" charset="0"/>
              </a:rPr>
              <a:t>Zero: </a:t>
            </a:r>
            <a:r>
              <a:rPr lang="zh-CN" altLang="en-US" dirty="0">
                <a:latin typeface="Times New Roman" panose="02020603050405020304" pitchFamily="18" charset="0"/>
              </a:rPr>
              <a:t>向零方向 （负数向大，正数向小）</a:t>
            </a:r>
            <a:endParaRPr lang="en-US" altLang="zh-CN" dirty="0">
              <a:latin typeface="Times New Roman" panose="02020603050405020304" pitchFamily="18" charset="0"/>
            </a:endParaRPr>
          </a:p>
          <a:p>
            <a:r>
              <a:rPr lang="en-US" altLang="zh-CN" dirty="0">
                <a:latin typeface="Times New Roman" panose="02020603050405020304" pitchFamily="18" charset="0"/>
              </a:rPr>
              <a:t>Down: </a:t>
            </a:r>
            <a:r>
              <a:rPr lang="zh-CN" altLang="en-US" dirty="0">
                <a:latin typeface="Times New Roman" panose="02020603050405020304" pitchFamily="18" charset="0"/>
              </a:rPr>
              <a:t>向小的数</a:t>
            </a:r>
            <a:endParaRPr lang="en-US" altLang="zh-CN" dirty="0">
              <a:latin typeface="Times New Roman" panose="02020603050405020304" pitchFamily="18" charset="0"/>
            </a:endParaRPr>
          </a:p>
          <a:p>
            <a:r>
              <a:rPr lang="en-US" altLang="zh-CN" dirty="0">
                <a:latin typeface="Times New Roman" panose="02020603050405020304" pitchFamily="18" charset="0"/>
              </a:rPr>
              <a:t>Up: </a:t>
            </a:r>
            <a:r>
              <a:rPr lang="zh-CN" altLang="en-US" dirty="0">
                <a:latin typeface="Times New Roman" panose="02020603050405020304" pitchFamily="18" charset="0"/>
              </a:rPr>
              <a:t>向大的数</a:t>
            </a:r>
          </a:p>
        </p:txBody>
      </p:sp>
      <p:sp>
        <p:nvSpPr>
          <p:cNvPr id="77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702030302020204" pitchFamily="66" charset="0"/>
                <a:ea typeface="宋体" panose="02010600030101010101" pitchFamily="2" charset="-122"/>
              </a:defRPr>
            </a:lvl1pPr>
            <a:lvl2pPr marL="742950" indent="-285750">
              <a:defRPr sz="2000" b="1">
                <a:solidFill>
                  <a:schemeClr val="tx1"/>
                </a:solidFill>
                <a:latin typeface="Comic Sans MS" panose="030F0702030302020204" pitchFamily="66" charset="0"/>
                <a:ea typeface="宋体" panose="02010600030101010101" pitchFamily="2" charset="-122"/>
              </a:defRPr>
            </a:lvl2pPr>
            <a:lvl3pPr marL="1143000" indent="-228600">
              <a:defRPr sz="2000" b="1">
                <a:solidFill>
                  <a:schemeClr val="tx1"/>
                </a:solidFill>
                <a:latin typeface="Comic Sans MS" panose="030F0702030302020204" pitchFamily="66" charset="0"/>
                <a:ea typeface="宋体" panose="02010600030101010101" pitchFamily="2" charset="-122"/>
              </a:defRPr>
            </a:lvl3pPr>
            <a:lvl4pPr marL="1600200" indent="-228600">
              <a:defRPr sz="2000" b="1">
                <a:solidFill>
                  <a:schemeClr val="tx1"/>
                </a:solidFill>
                <a:latin typeface="Comic Sans MS" panose="030F0702030302020204" pitchFamily="66" charset="0"/>
                <a:ea typeface="宋体" panose="02010600030101010101" pitchFamily="2" charset="-122"/>
              </a:defRPr>
            </a:lvl4pPr>
            <a:lvl5pPr marL="2057400" indent="-228600">
              <a:defRPr sz="20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702030302020204" pitchFamily="66" charset="0"/>
                <a:ea typeface="宋体" panose="02010600030101010101" pitchFamily="2" charset="-122"/>
              </a:defRPr>
            </a:lvl9pPr>
          </a:lstStyle>
          <a:p>
            <a:fld id="{3A2C6634-7261-4B70-9908-4A6BF036E729}" type="slidenum">
              <a:rPr lang="zh-CN" altLang="en-US" sz="1200" b="0">
                <a:latin typeface="Times New Roman" panose="02020603050405020304" pitchFamily="18" charset="0"/>
              </a:rPr>
              <a:pPr/>
              <a:t>23</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3745378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浮点数的表示方法限制了浮点数的范围和精度，所以浮点运算只能近似地表示实数运算。对于值</a:t>
            </a:r>
            <a:r>
              <a:rPr lang="en-US" altLang="zh-CN" dirty="0"/>
              <a:t>x</a:t>
            </a:r>
            <a:r>
              <a:rPr lang="zh-CN" altLang="en-US" dirty="0"/>
              <a:t>，我们希望找到能够用确定浮点格式表示的、最接近的比配值</a:t>
            </a:r>
            <a:r>
              <a:rPr lang="en-US" altLang="zh-CN" dirty="0"/>
              <a:t>x’</a:t>
            </a:r>
            <a:r>
              <a:rPr lang="zh-CN" altLang="en-US" dirty="0"/>
              <a:t>，这就是所谓的舍入。</a:t>
            </a:r>
            <a:endParaRPr lang="en-US" altLang="zh-CN" dirty="0"/>
          </a:p>
          <a:p>
            <a:endParaRPr lang="en-US" altLang="zh-CN" dirty="0"/>
          </a:p>
          <a:p>
            <a:r>
              <a:rPr lang="zh-CN" altLang="en-US" dirty="0"/>
              <a:t>问题的关键是舍入的方向。</a:t>
            </a:r>
          </a:p>
        </p:txBody>
      </p:sp>
      <p:sp>
        <p:nvSpPr>
          <p:cNvPr id="4" name="灯片编号占位符 3"/>
          <p:cNvSpPr>
            <a:spLocks noGrp="1"/>
          </p:cNvSpPr>
          <p:nvPr>
            <p:ph type="sldNum" sz="quarter" idx="5"/>
          </p:nvPr>
        </p:nvSpPr>
        <p:spPr/>
        <p:txBody>
          <a:bodyPr/>
          <a:lstStyle/>
          <a:p>
            <a:fld id="{D3F4BB7C-AF57-4F05-8879-41B5D2CEDA4A}" type="slidenum">
              <a:rPr lang="zh-CN" altLang="en-US" smtClean="0"/>
              <a:t>24</a:t>
            </a:fld>
            <a:endParaRPr lang="zh-CN" altLang="en-US"/>
          </a:p>
        </p:txBody>
      </p:sp>
    </p:spTree>
    <p:extLst>
      <p:ext uri="{BB962C8B-B14F-4D97-AF65-F5344CB8AC3E}">
        <p14:creationId xmlns:p14="http://schemas.microsoft.com/office/powerpoint/2010/main" val="3619726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舍入到百分位</a:t>
            </a:r>
          </a:p>
        </p:txBody>
      </p:sp>
      <p:sp>
        <p:nvSpPr>
          <p:cNvPr id="4" name="灯片编号占位符 3"/>
          <p:cNvSpPr>
            <a:spLocks noGrp="1"/>
          </p:cNvSpPr>
          <p:nvPr>
            <p:ph type="sldNum" sz="quarter" idx="5"/>
          </p:nvPr>
        </p:nvSpPr>
        <p:spPr/>
        <p:txBody>
          <a:bodyPr/>
          <a:lstStyle/>
          <a:p>
            <a:fld id="{D3F4BB7C-AF57-4F05-8879-41B5D2CEDA4A}" type="slidenum">
              <a:rPr lang="zh-CN" altLang="en-US" smtClean="0"/>
              <a:t>26</a:t>
            </a:fld>
            <a:endParaRPr lang="zh-CN" altLang="en-US"/>
          </a:p>
        </p:txBody>
      </p:sp>
    </p:spTree>
    <p:extLst>
      <p:ext uri="{BB962C8B-B14F-4D97-AF65-F5344CB8AC3E}">
        <p14:creationId xmlns:p14="http://schemas.microsoft.com/office/powerpoint/2010/main" val="599866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F4BB7C-AF57-4F05-8879-41B5D2CEDA4A}" type="slidenum">
              <a:rPr lang="zh-CN" altLang="en-US" smtClean="0"/>
              <a:t>29</a:t>
            </a:fld>
            <a:endParaRPr lang="zh-CN" altLang="en-US"/>
          </a:p>
        </p:txBody>
      </p:sp>
    </p:spTree>
    <p:extLst>
      <p:ext uri="{BB962C8B-B14F-4D97-AF65-F5344CB8AC3E}">
        <p14:creationId xmlns:p14="http://schemas.microsoft.com/office/powerpoint/2010/main" val="671798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F4BB7C-AF57-4F05-8879-41B5D2CEDA4A}" type="slidenum">
              <a:rPr lang="zh-CN" altLang="en-US" smtClean="0"/>
              <a:t>32</a:t>
            </a:fld>
            <a:endParaRPr lang="zh-CN" altLang="en-US"/>
          </a:p>
        </p:txBody>
      </p:sp>
    </p:spTree>
    <p:extLst>
      <p:ext uri="{BB962C8B-B14F-4D97-AF65-F5344CB8AC3E}">
        <p14:creationId xmlns:p14="http://schemas.microsoft.com/office/powerpoint/2010/main" val="237961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F4BB7C-AF57-4F05-8879-41B5D2CEDA4A}" type="slidenum">
              <a:rPr lang="zh-CN" altLang="en-US" smtClean="0"/>
              <a:t>4</a:t>
            </a:fld>
            <a:endParaRPr lang="zh-CN" altLang="en-US"/>
          </a:p>
        </p:txBody>
      </p:sp>
    </p:spTree>
    <p:extLst>
      <p:ext uri="{BB962C8B-B14F-4D97-AF65-F5344CB8AC3E}">
        <p14:creationId xmlns:p14="http://schemas.microsoft.com/office/powerpoint/2010/main" val="64337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对于表示非常大的数字，非常接近</a:t>
            </a:r>
            <a:r>
              <a:rPr lang="en-US" altLang="zh-CN" dirty="0"/>
              <a:t>0</a:t>
            </a:r>
            <a:r>
              <a:rPr lang="zh-CN" altLang="en-US" dirty="0"/>
              <a:t>的数字，以及作为实数运算的近似值非常有用。</a:t>
            </a:r>
          </a:p>
        </p:txBody>
      </p:sp>
      <p:sp>
        <p:nvSpPr>
          <p:cNvPr id="4" name="灯片编号占位符 3"/>
          <p:cNvSpPr>
            <a:spLocks noGrp="1"/>
          </p:cNvSpPr>
          <p:nvPr>
            <p:ph type="sldNum" sz="quarter" idx="10"/>
          </p:nvPr>
        </p:nvSpPr>
        <p:spPr/>
        <p:txBody>
          <a:bodyPr/>
          <a:lstStyle/>
          <a:p>
            <a:fld id="{D3F4BB7C-AF57-4F05-8879-41B5D2CEDA4A}" type="slidenum">
              <a:rPr lang="zh-CN" altLang="en-US" smtClean="0"/>
              <a:t>5</a:t>
            </a:fld>
            <a:endParaRPr lang="zh-CN" altLang="en-US"/>
          </a:p>
        </p:txBody>
      </p:sp>
    </p:spTree>
    <p:extLst>
      <p:ext uri="{BB962C8B-B14F-4D97-AF65-F5344CB8AC3E}">
        <p14:creationId xmlns:p14="http://schemas.microsoft.com/office/powerpoint/2010/main" val="315946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ea typeface="宋体" panose="02010600030101010101" pitchFamily="2" charset="-122"/>
              </a:rPr>
              <a:t>fast speed, easy implementation, less accuracy</a:t>
            </a:r>
            <a:endParaRPr lang="zh-CN" altLang="en-US" dirty="0"/>
          </a:p>
        </p:txBody>
      </p:sp>
      <p:sp>
        <p:nvSpPr>
          <p:cNvPr id="4" name="灯片编号占位符 3"/>
          <p:cNvSpPr>
            <a:spLocks noGrp="1"/>
          </p:cNvSpPr>
          <p:nvPr>
            <p:ph type="sldNum" sz="quarter" idx="10"/>
          </p:nvPr>
        </p:nvSpPr>
        <p:spPr/>
        <p:txBody>
          <a:bodyPr/>
          <a:lstStyle/>
          <a:p>
            <a:fld id="{D3F4BB7C-AF57-4F05-8879-41B5D2CEDA4A}" type="slidenum">
              <a:rPr lang="zh-CN" altLang="en-US" smtClean="0"/>
              <a:t>6</a:t>
            </a:fld>
            <a:endParaRPr lang="zh-CN" altLang="en-US"/>
          </a:p>
        </p:txBody>
      </p:sp>
    </p:spTree>
    <p:extLst>
      <p:ext uri="{BB962C8B-B14F-4D97-AF65-F5344CB8AC3E}">
        <p14:creationId xmlns:p14="http://schemas.microsoft.com/office/powerpoint/2010/main" val="144188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Significand  </a:t>
            </a:r>
            <a:r>
              <a:rPr lang="zh-CN" altLang="en-US" dirty="0"/>
              <a:t>尾数</a:t>
            </a:r>
            <a:endParaRPr lang="en-US" altLang="zh-CN" dirty="0"/>
          </a:p>
          <a:p>
            <a:r>
              <a:rPr lang="en-US" altLang="zh-CN" dirty="0"/>
              <a:t>Exponent    </a:t>
            </a:r>
            <a:r>
              <a:rPr lang="zh-CN" altLang="en-US" dirty="0"/>
              <a:t>阶码，</a:t>
            </a:r>
            <a:r>
              <a:rPr lang="en-US" altLang="zh-CN" dirty="0" err="1"/>
              <a:t>2E</a:t>
            </a:r>
            <a:r>
              <a:rPr lang="zh-CN" altLang="en-US" dirty="0"/>
              <a:t>表示浮点数的阶，</a:t>
            </a:r>
            <a:r>
              <a:rPr lang="en-US" altLang="zh-CN" dirty="0"/>
              <a:t>E</a:t>
            </a:r>
            <a:r>
              <a:rPr lang="zh-CN" altLang="en-US" dirty="0"/>
              <a:t>为阶码</a:t>
            </a:r>
          </a:p>
        </p:txBody>
      </p:sp>
      <p:sp>
        <p:nvSpPr>
          <p:cNvPr id="4" name="灯片编号占位符 3"/>
          <p:cNvSpPr>
            <a:spLocks noGrp="1"/>
          </p:cNvSpPr>
          <p:nvPr>
            <p:ph type="sldNum" sz="quarter" idx="10"/>
          </p:nvPr>
        </p:nvSpPr>
        <p:spPr/>
        <p:txBody>
          <a:bodyPr/>
          <a:lstStyle/>
          <a:p>
            <a:fld id="{D3F4BB7C-AF57-4F05-8879-41B5D2CEDA4A}" type="slidenum">
              <a:rPr lang="zh-CN" altLang="en-US" smtClean="0"/>
              <a:t>7</a:t>
            </a:fld>
            <a:endParaRPr lang="zh-CN" altLang="en-US"/>
          </a:p>
        </p:txBody>
      </p:sp>
    </p:spTree>
    <p:extLst>
      <p:ext uri="{BB962C8B-B14F-4D97-AF65-F5344CB8AC3E}">
        <p14:creationId xmlns:p14="http://schemas.microsoft.com/office/powerpoint/2010/main" val="1541789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给定浮点数编码格式后，根据</a:t>
            </a:r>
            <a:r>
              <a:rPr lang="en-US" altLang="zh-CN" dirty="0"/>
              <a:t>exp</a:t>
            </a:r>
            <a:r>
              <a:rPr lang="zh-CN" altLang="en-US" dirty="0"/>
              <a:t>的值，浮点数取值有三种不同的情况：规格化的值、非规格化的值以及特殊值（无穷大或非数）</a:t>
            </a:r>
          </a:p>
        </p:txBody>
      </p:sp>
      <p:sp>
        <p:nvSpPr>
          <p:cNvPr id="4" name="灯片编号占位符 3"/>
          <p:cNvSpPr>
            <a:spLocks noGrp="1"/>
          </p:cNvSpPr>
          <p:nvPr>
            <p:ph type="sldNum" sz="quarter" idx="5"/>
          </p:nvPr>
        </p:nvSpPr>
        <p:spPr/>
        <p:txBody>
          <a:bodyPr/>
          <a:lstStyle/>
          <a:p>
            <a:fld id="{D3F4BB7C-AF57-4F05-8879-41B5D2CEDA4A}" type="slidenum">
              <a:rPr lang="zh-CN" altLang="en-US" smtClean="0"/>
              <a:t>8</a:t>
            </a:fld>
            <a:endParaRPr lang="zh-CN" altLang="en-US"/>
          </a:p>
        </p:txBody>
      </p:sp>
    </p:spTree>
    <p:extLst>
      <p:ext uri="{BB962C8B-B14F-4D97-AF65-F5344CB8AC3E}">
        <p14:creationId xmlns:p14="http://schemas.microsoft.com/office/powerpoint/2010/main" val="33892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阶码非全零或全</a:t>
            </a:r>
            <a:r>
              <a:rPr lang="en-US" altLang="zh-CN" dirty="0"/>
              <a:t>1. </a:t>
            </a:r>
            <a:r>
              <a:rPr lang="zh-CN" altLang="en-US" dirty="0"/>
              <a:t>此时阶码被解释为以偏置形式表示的有符号数。</a:t>
            </a:r>
            <a:endParaRPr lang="en-US" altLang="zh-CN" dirty="0"/>
          </a:p>
          <a:p>
            <a:r>
              <a:rPr lang="zh-CN" altLang="en-US" dirty="0"/>
              <a:t>规格化的尾数小数点在最高有效位左边，并且总是</a:t>
            </a:r>
            <a:r>
              <a:rPr lang="en-US" altLang="zh-CN" dirty="0"/>
              <a:t>1</a:t>
            </a:r>
            <a:r>
              <a:rPr lang="zh-CN" altLang="en-US" dirty="0"/>
              <a:t>，故尾数值为</a:t>
            </a:r>
            <a:r>
              <a:rPr lang="en-US" altLang="zh-CN" dirty="0"/>
              <a:t>[1, 2)</a:t>
            </a:r>
            <a:r>
              <a:rPr lang="zh-CN" altLang="en-US" dirty="0"/>
              <a:t>。但</a:t>
            </a:r>
            <a:r>
              <a:rPr lang="en-US" altLang="zh-CN" dirty="0"/>
              <a:t>1</a:t>
            </a:r>
            <a:r>
              <a:rPr lang="zh-CN" altLang="en-US" dirty="0"/>
              <a:t>总被隐去（隐藏位），因此</a:t>
            </a:r>
            <a:r>
              <a:rPr lang="en-US" altLang="zh-CN" dirty="0"/>
              <a:t>23</a:t>
            </a:r>
            <a:r>
              <a:rPr lang="zh-CN" altLang="en-US" dirty="0"/>
              <a:t>位尾数表示的实际上是</a:t>
            </a:r>
            <a:r>
              <a:rPr lang="en-US" altLang="zh-CN" dirty="0"/>
              <a:t>24</a:t>
            </a:r>
            <a:r>
              <a:rPr lang="zh-CN" altLang="en-US" dirty="0"/>
              <a:t>位有效数字。</a:t>
            </a:r>
            <a:endParaRPr lang="en-US" altLang="zh-CN" dirty="0"/>
          </a:p>
          <a:p>
            <a:r>
              <a:rPr lang="zh-CN" altLang="en-US" dirty="0"/>
              <a:t>通过调整解码，可以很方便的将尾数调整为规格化的表示，即取值在大于等于</a:t>
            </a:r>
            <a:r>
              <a:rPr lang="en-US" altLang="zh-CN" dirty="0"/>
              <a:t>1</a:t>
            </a:r>
            <a:r>
              <a:rPr lang="zh-CN" altLang="en-US" dirty="0"/>
              <a:t>，小于</a:t>
            </a:r>
            <a:r>
              <a:rPr lang="en-US" altLang="zh-CN" dirty="0"/>
              <a:t>2</a:t>
            </a:r>
            <a:r>
              <a:rPr lang="zh-CN" altLang="en-US" dirty="0"/>
              <a:t>的范围内。</a:t>
            </a:r>
          </a:p>
        </p:txBody>
      </p:sp>
      <p:sp>
        <p:nvSpPr>
          <p:cNvPr id="4" name="灯片编号占位符 3"/>
          <p:cNvSpPr>
            <a:spLocks noGrp="1"/>
          </p:cNvSpPr>
          <p:nvPr>
            <p:ph type="sldNum" sz="quarter" idx="5"/>
          </p:nvPr>
        </p:nvSpPr>
        <p:spPr/>
        <p:txBody>
          <a:bodyPr/>
          <a:lstStyle/>
          <a:p>
            <a:fld id="{D3F4BB7C-AF57-4F05-8879-41B5D2CEDA4A}" type="slidenum">
              <a:rPr lang="zh-CN" altLang="en-US" smtClean="0"/>
              <a:t>9</a:t>
            </a:fld>
            <a:endParaRPr lang="zh-CN" altLang="en-US"/>
          </a:p>
        </p:txBody>
      </p:sp>
    </p:spTree>
    <p:extLst>
      <p:ext uri="{BB962C8B-B14F-4D97-AF65-F5344CB8AC3E}">
        <p14:creationId xmlns:p14="http://schemas.microsoft.com/office/powerpoint/2010/main" val="16465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F4BB7C-AF57-4F05-8879-41B5D2CEDA4A}" type="slidenum">
              <a:rPr lang="zh-CN" altLang="en-US" smtClean="0"/>
              <a:t>10</a:t>
            </a:fld>
            <a:endParaRPr lang="zh-CN" altLang="en-US"/>
          </a:p>
        </p:txBody>
      </p:sp>
    </p:spTree>
    <p:extLst>
      <p:ext uri="{BB962C8B-B14F-4D97-AF65-F5344CB8AC3E}">
        <p14:creationId xmlns:p14="http://schemas.microsoft.com/office/powerpoint/2010/main" val="287374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非规格化值有两个用途：表示数值</a:t>
            </a:r>
            <a:r>
              <a:rPr lang="en-US" altLang="zh-CN" dirty="0"/>
              <a:t>0</a:t>
            </a:r>
            <a:r>
              <a:rPr lang="zh-CN" altLang="en-US" dirty="0"/>
              <a:t>和非常接近于</a:t>
            </a:r>
            <a:r>
              <a:rPr lang="en-US" altLang="zh-CN" dirty="0"/>
              <a:t>0</a:t>
            </a:r>
            <a:r>
              <a:rPr lang="zh-CN" altLang="en-US" dirty="0"/>
              <a:t>的数值</a:t>
            </a:r>
            <a:endParaRPr lang="en-US" altLang="zh-CN" dirty="0"/>
          </a:p>
          <a:p>
            <a:r>
              <a:rPr lang="zh-CN" altLang="en-US" dirty="0"/>
              <a:t>用于处理阶码下溢。当运算结果的阶太小（小于</a:t>
            </a:r>
            <a:r>
              <a:rPr lang="en-US" altLang="zh-CN" dirty="0"/>
              <a:t>-126</a:t>
            </a:r>
            <a:r>
              <a:rPr lang="zh-CN" altLang="en-US" dirty="0"/>
              <a:t>）时，尾数右移，阶码加</a:t>
            </a:r>
            <a:r>
              <a:rPr lang="en-US" altLang="zh-CN" dirty="0"/>
              <a:t>1</a:t>
            </a:r>
            <a:r>
              <a:rPr lang="zh-CN" altLang="en-US" dirty="0"/>
              <a:t>，如此循环直到尾数为</a:t>
            </a:r>
            <a:r>
              <a:rPr lang="en-US" altLang="zh-CN" dirty="0"/>
              <a:t>0</a:t>
            </a:r>
            <a:r>
              <a:rPr lang="zh-CN" altLang="en-US" dirty="0"/>
              <a:t>或阶达到最小值，该过程称为“逐级下溢”</a:t>
            </a:r>
          </a:p>
        </p:txBody>
      </p:sp>
      <p:sp>
        <p:nvSpPr>
          <p:cNvPr id="4" name="灯片编号占位符 3"/>
          <p:cNvSpPr>
            <a:spLocks noGrp="1"/>
          </p:cNvSpPr>
          <p:nvPr>
            <p:ph type="sldNum" sz="quarter" idx="10"/>
          </p:nvPr>
        </p:nvSpPr>
        <p:spPr/>
        <p:txBody>
          <a:bodyPr/>
          <a:lstStyle/>
          <a:p>
            <a:fld id="{D3F4BB7C-AF57-4F05-8879-41B5D2CEDA4A}" type="slidenum">
              <a:rPr lang="zh-CN" altLang="en-US" smtClean="0"/>
              <a:t>14</a:t>
            </a:fld>
            <a:endParaRPr lang="zh-CN" altLang="en-US"/>
          </a:p>
        </p:txBody>
      </p:sp>
    </p:spTree>
    <p:extLst>
      <p:ext uri="{BB962C8B-B14F-4D97-AF65-F5344CB8AC3E}">
        <p14:creationId xmlns:p14="http://schemas.microsoft.com/office/powerpoint/2010/main" val="1781371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78789EB6-2880-42CB-A4E2-DBF191ECCDC3}" type="datetimeFigureOut">
              <a:rPr lang="zh-CN" altLang="en-US" smtClean="0"/>
              <a:t>2019/9/22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D50A77-6AD7-4DDE-9350-5B79180C0B55}"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31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789EB6-2880-42CB-A4E2-DBF191ECCDC3}" type="datetimeFigureOut">
              <a:rPr lang="zh-CN" altLang="en-US" smtClean="0"/>
              <a:t>2019/9/22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D50A77-6AD7-4DDE-9350-5B79180C0B55}" type="slidenum">
              <a:rPr lang="zh-CN" altLang="en-US" smtClean="0"/>
              <a:t>‹#›</a:t>
            </a:fld>
            <a:endParaRPr lang="zh-CN" altLang="en-US"/>
          </a:p>
        </p:txBody>
      </p:sp>
    </p:spTree>
    <p:extLst>
      <p:ext uri="{BB962C8B-B14F-4D97-AF65-F5344CB8AC3E}">
        <p14:creationId xmlns:p14="http://schemas.microsoft.com/office/powerpoint/2010/main" val="372709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789EB6-2880-42CB-A4E2-DBF191ECCDC3}" type="datetimeFigureOut">
              <a:rPr lang="zh-CN" altLang="en-US" smtClean="0"/>
              <a:t>2019/9/22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D50A77-6AD7-4DDE-9350-5B79180C0B55}" type="slidenum">
              <a:rPr lang="zh-CN" altLang="en-US" smtClean="0"/>
              <a:t>‹#›</a:t>
            </a:fld>
            <a:endParaRPr lang="zh-CN" altLang="en-US"/>
          </a:p>
        </p:txBody>
      </p:sp>
    </p:spTree>
    <p:extLst>
      <p:ext uri="{BB962C8B-B14F-4D97-AF65-F5344CB8AC3E}">
        <p14:creationId xmlns:p14="http://schemas.microsoft.com/office/powerpoint/2010/main" val="1582265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7696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54356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600200"/>
            <a:ext cx="54356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D2547E22-4D00-47C6-BA61-2081AB12E09C}" type="datetime1">
              <a:rPr lang="zh-CN" altLang="en-US"/>
              <a:pPr>
                <a:defRPr/>
              </a:pPr>
              <a:t>2019/9/22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C6C92DE-DBC4-4954-A468-384E34F74DA1}" type="slidenum">
              <a:rPr lang="zh-CN" altLang="en-US"/>
              <a:pPr/>
              <a:t>‹#›</a:t>
            </a:fld>
            <a:endParaRPr lang="en-US" altLang="zh-CN"/>
          </a:p>
        </p:txBody>
      </p:sp>
    </p:spTree>
    <p:extLst>
      <p:ext uri="{BB962C8B-B14F-4D97-AF65-F5344CB8AC3E}">
        <p14:creationId xmlns:p14="http://schemas.microsoft.com/office/powerpoint/2010/main" val="2951709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769600" cy="9144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0"/>
            <a:ext cx="11074400" cy="44196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1B6BF567-34B7-46B8-B25F-9403CB0F004B}" type="datetime1">
              <a:rPr lang="zh-CN" altLang="en-US"/>
              <a:pPr>
                <a:defRPr/>
              </a:pPr>
              <a:t>2019/9/22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E3D448D-5FD5-4CFE-AFFF-4F1DB221AFDF}" type="slidenum">
              <a:rPr lang="zh-CN" altLang="en-US"/>
              <a:pPr/>
              <a:t>‹#›</a:t>
            </a:fld>
            <a:endParaRPr lang="en-US" altLang="zh-CN"/>
          </a:p>
        </p:txBody>
      </p:sp>
    </p:spTree>
    <p:extLst>
      <p:ext uri="{BB962C8B-B14F-4D97-AF65-F5344CB8AC3E}">
        <p14:creationId xmlns:p14="http://schemas.microsoft.com/office/powerpoint/2010/main" val="182783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789EB6-2880-42CB-A4E2-DBF191ECCDC3}" type="datetimeFigureOut">
              <a:rPr lang="zh-CN" altLang="en-US" smtClean="0"/>
              <a:t>2019/9/22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D50A77-6AD7-4DDE-9350-5B79180C0B55}" type="slidenum">
              <a:rPr lang="zh-CN" altLang="en-US" smtClean="0"/>
              <a:t>‹#›</a:t>
            </a:fld>
            <a:endParaRPr lang="zh-CN" altLang="en-US"/>
          </a:p>
        </p:txBody>
      </p:sp>
    </p:spTree>
    <p:extLst>
      <p:ext uri="{BB962C8B-B14F-4D97-AF65-F5344CB8AC3E}">
        <p14:creationId xmlns:p14="http://schemas.microsoft.com/office/powerpoint/2010/main" val="427555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789EB6-2880-42CB-A4E2-DBF191ECCDC3}" type="datetimeFigureOut">
              <a:rPr lang="zh-CN" altLang="en-US" smtClean="0"/>
              <a:t>2019/9/22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D50A77-6AD7-4DDE-9350-5B79180C0B55}"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3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8789EB6-2880-42CB-A4E2-DBF191ECCDC3}" type="datetimeFigureOut">
              <a:rPr lang="zh-CN" altLang="en-US" smtClean="0"/>
              <a:t>2019/9/22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D50A77-6AD7-4DDE-9350-5B79180C0B55}" type="slidenum">
              <a:rPr lang="zh-CN" altLang="en-US" smtClean="0"/>
              <a:t>‹#›</a:t>
            </a:fld>
            <a:endParaRPr lang="zh-CN" altLang="en-US"/>
          </a:p>
        </p:txBody>
      </p:sp>
    </p:spTree>
    <p:extLst>
      <p:ext uri="{BB962C8B-B14F-4D97-AF65-F5344CB8AC3E}">
        <p14:creationId xmlns:p14="http://schemas.microsoft.com/office/powerpoint/2010/main" val="295003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789EB6-2880-42CB-A4E2-DBF191ECCDC3}" type="datetimeFigureOut">
              <a:rPr lang="zh-CN" altLang="en-US" smtClean="0"/>
              <a:t>2019/9/22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4D50A77-6AD7-4DDE-9350-5B79180C0B55}" type="slidenum">
              <a:rPr lang="zh-CN" altLang="en-US" smtClean="0"/>
              <a:t>‹#›</a:t>
            </a:fld>
            <a:endParaRPr lang="zh-CN" altLang="en-US"/>
          </a:p>
        </p:txBody>
      </p:sp>
    </p:spTree>
    <p:extLst>
      <p:ext uri="{BB962C8B-B14F-4D97-AF65-F5344CB8AC3E}">
        <p14:creationId xmlns:p14="http://schemas.microsoft.com/office/powerpoint/2010/main" val="305692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8789EB6-2880-42CB-A4E2-DBF191ECCDC3}" type="datetimeFigureOut">
              <a:rPr lang="zh-CN" altLang="en-US" smtClean="0"/>
              <a:t>2019/9/22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4D50A77-6AD7-4DDE-9350-5B79180C0B55}" type="slidenum">
              <a:rPr lang="zh-CN" altLang="en-US" smtClean="0"/>
              <a:t>‹#›</a:t>
            </a:fld>
            <a:endParaRPr lang="zh-CN" altLang="en-US"/>
          </a:p>
        </p:txBody>
      </p:sp>
    </p:spTree>
    <p:extLst>
      <p:ext uri="{BB962C8B-B14F-4D97-AF65-F5344CB8AC3E}">
        <p14:creationId xmlns:p14="http://schemas.microsoft.com/office/powerpoint/2010/main" val="193968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789EB6-2880-42CB-A4E2-DBF191ECCDC3}" type="datetimeFigureOut">
              <a:rPr lang="zh-CN" altLang="en-US" smtClean="0"/>
              <a:t>2019/9/22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84D50A77-6AD7-4DDE-9350-5B79180C0B55}" type="slidenum">
              <a:rPr lang="zh-CN" altLang="en-US" smtClean="0"/>
              <a:t>‹#›</a:t>
            </a:fld>
            <a:endParaRPr lang="zh-CN" altLang="en-US"/>
          </a:p>
        </p:txBody>
      </p:sp>
    </p:spTree>
    <p:extLst>
      <p:ext uri="{BB962C8B-B14F-4D97-AF65-F5344CB8AC3E}">
        <p14:creationId xmlns:p14="http://schemas.microsoft.com/office/powerpoint/2010/main" val="137233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789EB6-2880-42CB-A4E2-DBF191ECCDC3}" type="datetimeFigureOut">
              <a:rPr lang="zh-CN" altLang="en-US" smtClean="0"/>
              <a:t>2019/9/22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D50A77-6AD7-4DDE-9350-5B79180C0B55}" type="slidenum">
              <a:rPr lang="zh-CN" altLang="en-US" smtClean="0"/>
              <a:t>‹#›</a:t>
            </a:fld>
            <a:endParaRPr lang="zh-CN" altLang="en-US"/>
          </a:p>
        </p:txBody>
      </p:sp>
    </p:spTree>
    <p:extLst>
      <p:ext uri="{BB962C8B-B14F-4D97-AF65-F5344CB8AC3E}">
        <p14:creationId xmlns:p14="http://schemas.microsoft.com/office/powerpoint/2010/main" val="347906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8789EB6-2880-42CB-A4E2-DBF191ECCDC3}" type="datetimeFigureOut">
              <a:rPr lang="zh-CN" altLang="en-US" smtClean="0"/>
              <a:t>2019/9/22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D50A77-6AD7-4DDE-9350-5B79180C0B55}" type="slidenum">
              <a:rPr lang="zh-CN" altLang="en-US" smtClean="0"/>
              <a:t>‹#›</a:t>
            </a:fld>
            <a:endParaRPr lang="zh-CN" altLang="en-US"/>
          </a:p>
        </p:txBody>
      </p:sp>
    </p:spTree>
    <p:extLst>
      <p:ext uri="{BB962C8B-B14F-4D97-AF65-F5344CB8AC3E}">
        <p14:creationId xmlns:p14="http://schemas.microsoft.com/office/powerpoint/2010/main" val="342663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643562"/>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80" y="1079938"/>
            <a:ext cx="10058400" cy="5076496"/>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789EB6-2880-42CB-A4E2-DBF191ECCDC3}" type="datetimeFigureOut">
              <a:rPr lang="zh-CN" altLang="en-US" smtClean="0"/>
              <a:t>2019/9/22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4D50A77-6AD7-4DDE-9350-5B79180C0B55}" type="slidenum">
              <a:rPr lang="zh-CN" altLang="en-US" smtClean="0"/>
              <a:t>‹#›</a:t>
            </a:fld>
            <a:endParaRPr lang="zh-CN" altLang="en-US"/>
          </a:p>
        </p:txBody>
      </p:sp>
      <p:cxnSp>
        <p:nvCxnSpPr>
          <p:cNvPr id="10" name="Straight Connector 9"/>
          <p:cNvCxnSpPr/>
          <p:nvPr/>
        </p:nvCxnSpPr>
        <p:spPr>
          <a:xfrm>
            <a:off x="1193532" y="94168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8818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Lst>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r"/>
            <a:r>
              <a:rPr lang="en-US" altLang="zh-CN" sz="4800" dirty="0"/>
              <a:t>Floating</a:t>
            </a:r>
            <a:endParaRPr lang="zh-CN" altLang="en-US" sz="4800" dirty="0"/>
          </a:p>
        </p:txBody>
      </p:sp>
      <p:sp>
        <p:nvSpPr>
          <p:cNvPr id="4" name="副标题 3"/>
          <p:cNvSpPr>
            <a:spLocks noGrp="1"/>
          </p:cNvSpPr>
          <p:nvPr>
            <p:ph type="subTitle" idx="1"/>
          </p:nvPr>
        </p:nvSpPr>
        <p:spPr/>
        <p:txBody>
          <a:bodyPr/>
          <a:lstStyle/>
          <a:p>
            <a:pPr algn="r"/>
            <a:r>
              <a:rPr lang="en-US" altLang="zh-CN" dirty="0"/>
              <a:t>LESSON 5</a:t>
            </a:r>
            <a:endParaRPr lang="zh-CN" altLang="en-US" dirty="0"/>
          </a:p>
        </p:txBody>
      </p:sp>
    </p:spTree>
    <p:extLst>
      <p:ext uri="{BB962C8B-B14F-4D97-AF65-F5344CB8AC3E}">
        <p14:creationId xmlns:p14="http://schemas.microsoft.com/office/powerpoint/2010/main" val="358453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Single Precision Exponent Coding (frame shit)</a:t>
            </a:r>
            <a:endParaRPr lang="zh-CN" altLang="en-US" sz="4000" dirty="0"/>
          </a:p>
        </p:txBody>
      </p:sp>
      <p:graphicFrame>
        <p:nvGraphicFramePr>
          <p:cNvPr id="5" name="表格 7">
            <a:extLst>
              <a:ext uri="{FF2B5EF4-FFF2-40B4-BE49-F238E27FC236}">
                <a16:creationId xmlns:a16="http://schemas.microsoft.com/office/drawing/2014/main" id="{FEB803B6-21F4-4335-8C3D-C15B675EA9E5}"/>
              </a:ext>
            </a:extLst>
          </p:cNvPr>
          <p:cNvGraphicFramePr>
            <a:graphicFrameLocks noGrp="1"/>
          </p:cNvGraphicFramePr>
          <p:nvPr>
            <p:extLst>
              <p:ext uri="{D42A27DB-BD31-4B8C-83A1-F6EECF244321}">
                <p14:modId xmlns:p14="http://schemas.microsoft.com/office/powerpoint/2010/main" val="1449118471"/>
              </p:ext>
            </p:extLst>
          </p:nvPr>
        </p:nvGraphicFramePr>
        <p:xfrm>
          <a:off x="1111117" y="998529"/>
          <a:ext cx="9966744" cy="4572000"/>
        </p:xfrm>
        <a:graphic>
          <a:graphicData uri="http://schemas.openxmlformats.org/drawingml/2006/table">
            <a:tbl>
              <a:tblPr firstRow="1" bandRow="1">
                <a:tableStyleId>{5C22544A-7EE6-4342-B048-85BDC9FD1C3A}</a:tableStyleId>
              </a:tblPr>
              <a:tblGrid>
                <a:gridCol w="3322248">
                  <a:extLst>
                    <a:ext uri="{9D8B030D-6E8A-4147-A177-3AD203B41FA5}">
                      <a16:colId xmlns:a16="http://schemas.microsoft.com/office/drawing/2014/main" val="3537874524"/>
                    </a:ext>
                  </a:extLst>
                </a:gridCol>
                <a:gridCol w="3322248">
                  <a:extLst>
                    <a:ext uri="{9D8B030D-6E8A-4147-A177-3AD203B41FA5}">
                      <a16:colId xmlns:a16="http://schemas.microsoft.com/office/drawing/2014/main" val="3259804745"/>
                    </a:ext>
                  </a:extLst>
                </a:gridCol>
                <a:gridCol w="3322248">
                  <a:extLst>
                    <a:ext uri="{9D8B030D-6E8A-4147-A177-3AD203B41FA5}">
                      <a16:colId xmlns:a16="http://schemas.microsoft.com/office/drawing/2014/main" val="1604466949"/>
                    </a:ext>
                  </a:extLst>
                </a:gridCol>
              </a:tblGrid>
              <a:tr h="370840">
                <a:tc>
                  <a:txBody>
                    <a:bodyPr/>
                    <a:lstStyle/>
                    <a:p>
                      <a:pPr algn="ctr"/>
                      <a:r>
                        <a:rPr lang="en-US" altLang="zh-CN" sz="2400" dirty="0"/>
                        <a:t>E (exponent value)</a:t>
                      </a:r>
                      <a:endParaRPr lang="zh-CN" altLang="en-US" sz="2400" dirty="0"/>
                    </a:p>
                  </a:txBody>
                  <a:tcPr/>
                </a:tc>
                <a:tc>
                  <a:txBody>
                    <a:bodyPr/>
                    <a:lstStyle/>
                    <a:p>
                      <a:pPr algn="ctr"/>
                      <a:r>
                        <a:rPr lang="en-US" altLang="zh-CN" sz="2400" dirty="0"/>
                        <a:t>exp (two’s complement)</a:t>
                      </a:r>
                      <a:endParaRPr lang="zh-CN" altLang="en-US" sz="2400" dirty="0"/>
                    </a:p>
                  </a:txBody>
                  <a:tcPr/>
                </a:tc>
                <a:tc>
                  <a:txBody>
                    <a:bodyPr/>
                    <a:lstStyle/>
                    <a:p>
                      <a:pPr algn="ctr"/>
                      <a:r>
                        <a:rPr lang="en-US" altLang="zh-CN" sz="2400" dirty="0"/>
                        <a:t>exp (frame shit)</a:t>
                      </a:r>
                      <a:endParaRPr lang="zh-CN" altLang="en-US" sz="2400" dirty="0"/>
                    </a:p>
                  </a:txBody>
                  <a:tcPr/>
                </a:tc>
                <a:extLst>
                  <a:ext uri="{0D108BD9-81ED-4DB2-BD59-A6C34878D82A}">
                    <a16:rowId xmlns:a16="http://schemas.microsoft.com/office/drawing/2014/main" val="4229383137"/>
                  </a:ext>
                </a:extLst>
              </a:tr>
              <a:tr h="370840">
                <a:tc>
                  <a:txBody>
                    <a:bodyPr/>
                    <a:lstStyle/>
                    <a:p>
                      <a:pPr algn="ctr"/>
                      <a:r>
                        <a:rPr lang="en-US" altLang="zh-CN" sz="2400" dirty="0"/>
                        <a:t>-126</a:t>
                      </a:r>
                      <a:r>
                        <a:rPr lang="en-US" altLang="zh-CN" sz="2400" baseline="-25000" dirty="0"/>
                        <a:t>10</a:t>
                      </a:r>
                      <a:endParaRPr lang="zh-CN" altLang="en-US" sz="2400" baseline="-25000" dirty="0"/>
                    </a:p>
                  </a:txBody>
                  <a:tcPr/>
                </a:tc>
                <a:tc>
                  <a:txBody>
                    <a:bodyPr/>
                    <a:lstStyle/>
                    <a:p>
                      <a:pPr algn="ctr"/>
                      <a:r>
                        <a:rPr lang="en-US" altLang="zh-CN" sz="2400" dirty="0"/>
                        <a:t>1000 0010</a:t>
                      </a:r>
                      <a:endParaRPr lang="zh-CN" altLang="en-US" sz="2400" dirty="0"/>
                    </a:p>
                  </a:txBody>
                  <a:tcPr/>
                </a:tc>
                <a:tc>
                  <a:txBody>
                    <a:bodyPr/>
                    <a:lstStyle/>
                    <a:p>
                      <a:pPr algn="ctr"/>
                      <a:r>
                        <a:rPr lang="en-US" altLang="zh-CN" sz="2400" dirty="0"/>
                        <a:t>0000 0001</a:t>
                      </a:r>
                      <a:endParaRPr lang="zh-CN" altLang="en-US" sz="2400" dirty="0"/>
                    </a:p>
                  </a:txBody>
                  <a:tcPr/>
                </a:tc>
                <a:extLst>
                  <a:ext uri="{0D108BD9-81ED-4DB2-BD59-A6C34878D82A}">
                    <a16:rowId xmlns:a16="http://schemas.microsoft.com/office/drawing/2014/main" val="2244489559"/>
                  </a:ext>
                </a:extLst>
              </a:tr>
              <a:tr h="370840">
                <a:tc>
                  <a:txBody>
                    <a:bodyPr/>
                    <a:lstStyle/>
                    <a:p>
                      <a:pPr algn="ctr"/>
                      <a:r>
                        <a:rPr lang="en-US" altLang="zh-CN" sz="2400" dirty="0"/>
                        <a:t>-125</a:t>
                      </a:r>
                      <a:r>
                        <a:rPr lang="en-US" altLang="zh-CN" sz="2400" baseline="-25000" dirty="0"/>
                        <a:t>10</a:t>
                      </a:r>
                      <a:endParaRPr lang="zh-CN" altLang="en-US" sz="2400" dirty="0"/>
                    </a:p>
                  </a:txBody>
                  <a:tcPr/>
                </a:tc>
                <a:tc>
                  <a:txBody>
                    <a:bodyPr/>
                    <a:lstStyle/>
                    <a:p>
                      <a:pPr algn="ctr"/>
                      <a:r>
                        <a:rPr lang="en-US" altLang="zh-CN" sz="2400" dirty="0"/>
                        <a:t>1000 0011</a:t>
                      </a:r>
                      <a:endParaRPr lang="zh-CN" altLang="en-US" sz="2400" dirty="0"/>
                    </a:p>
                  </a:txBody>
                  <a:tcPr/>
                </a:tc>
                <a:tc>
                  <a:txBody>
                    <a:bodyPr/>
                    <a:lstStyle/>
                    <a:p>
                      <a:pPr algn="ctr"/>
                      <a:r>
                        <a:rPr lang="en-US" altLang="zh-CN" sz="2400" dirty="0"/>
                        <a:t>0000 0010</a:t>
                      </a:r>
                      <a:endParaRPr lang="zh-CN" altLang="en-US" sz="2400" dirty="0"/>
                    </a:p>
                  </a:txBody>
                  <a:tcPr/>
                </a:tc>
                <a:extLst>
                  <a:ext uri="{0D108BD9-81ED-4DB2-BD59-A6C34878D82A}">
                    <a16:rowId xmlns:a16="http://schemas.microsoft.com/office/drawing/2014/main" val="4136877089"/>
                  </a:ext>
                </a:extLst>
              </a:tr>
              <a:tr h="370840">
                <a:tc>
                  <a:txBody>
                    <a:bodyPr/>
                    <a:lstStyle/>
                    <a:p>
                      <a:pPr algn="ctr"/>
                      <a:r>
                        <a:rPr lang="en-US" altLang="zh-CN" sz="2400" dirty="0"/>
                        <a:t>. . . .</a:t>
                      </a:r>
                      <a:endParaRPr lang="zh-CN" altLang="en-US" sz="2400" dirty="0"/>
                    </a:p>
                  </a:txBody>
                  <a:tcPr/>
                </a:tc>
                <a:tc>
                  <a:txBody>
                    <a:bodyPr/>
                    <a:lstStyle/>
                    <a:p>
                      <a:pPr algn="ctr"/>
                      <a:r>
                        <a:rPr lang="en-US" altLang="zh-CN" sz="2400" dirty="0"/>
                        <a:t>. . . . </a:t>
                      </a:r>
                      <a:endParaRPr lang="zh-CN" altLang="en-US" sz="2400" dirty="0"/>
                    </a:p>
                  </a:txBody>
                  <a:tcPr/>
                </a:tc>
                <a:tc>
                  <a:txBody>
                    <a:bodyPr/>
                    <a:lstStyle/>
                    <a:p>
                      <a:pPr algn="ctr"/>
                      <a:r>
                        <a:rPr lang="en-US" altLang="zh-CN" sz="2400" dirty="0"/>
                        <a:t>. . . .</a:t>
                      </a:r>
                      <a:endParaRPr lang="zh-CN" altLang="en-US" sz="2400" dirty="0"/>
                    </a:p>
                  </a:txBody>
                  <a:tcPr/>
                </a:tc>
                <a:extLst>
                  <a:ext uri="{0D108BD9-81ED-4DB2-BD59-A6C34878D82A}">
                    <a16:rowId xmlns:a16="http://schemas.microsoft.com/office/drawing/2014/main" val="4189100509"/>
                  </a:ext>
                </a:extLst>
              </a:tr>
              <a:tr h="370840">
                <a:tc>
                  <a:txBody>
                    <a:bodyPr/>
                    <a:lstStyle/>
                    <a:p>
                      <a:pPr algn="ctr"/>
                      <a:r>
                        <a:rPr lang="en-US" altLang="zh-CN" sz="2400" dirty="0"/>
                        <a:t>-1</a:t>
                      </a:r>
                      <a:r>
                        <a:rPr lang="en-US" altLang="zh-CN" sz="2400" baseline="-25000" dirty="0"/>
                        <a:t>10</a:t>
                      </a:r>
                      <a:endParaRPr lang="zh-CN" altLang="en-US" sz="2400" dirty="0"/>
                    </a:p>
                  </a:txBody>
                  <a:tcPr/>
                </a:tc>
                <a:tc>
                  <a:txBody>
                    <a:bodyPr/>
                    <a:lstStyle/>
                    <a:p>
                      <a:pPr algn="ctr"/>
                      <a:r>
                        <a:rPr lang="en-US" altLang="zh-CN" sz="2400" dirty="0"/>
                        <a:t>1111 1111</a:t>
                      </a:r>
                      <a:endParaRPr lang="zh-CN" altLang="en-US" sz="2400" dirty="0"/>
                    </a:p>
                  </a:txBody>
                  <a:tcPr/>
                </a:tc>
                <a:tc>
                  <a:txBody>
                    <a:bodyPr/>
                    <a:lstStyle/>
                    <a:p>
                      <a:pPr algn="ctr"/>
                      <a:r>
                        <a:rPr lang="en-US" altLang="zh-CN" sz="2400" dirty="0"/>
                        <a:t>0111 1110</a:t>
                      </a:r>
                      <a:endParaRPr lang="zh-CN" altLang="en-US" sz="2400" dirty="0"/>
                    </a:p>
                  </a:txBody>
                  <a:tcPr/>
                </a:tc>
                <a:extLst>
                  <a:ext uri="{0D108BD9-81ED-4DB2-BD59-A6C34878D82A}">
                    <a16:rowId xmlns:a16="http://schemas.microsoft.com/office/drawing/2014/main" val="3841788203"/>
                  </a:ext>
                </a:extLst>
              </a:tr>
              <a:tr h="370840">
                <a:tc>
                  <a:txBody>
                    <a:bodyPr/>
                    <a:lstStyle/>
                    <a:p>
                      <a:pPr algn="ctr"/>
                      <a:r>
                        <a:rPr lang="en-US" altLang="zh-CN" sz="2400" dirty="0"/>
                        <a:t>0</a:t>
                      </a:r>
                      <a:r>
                        <a:rPr lang="en-US" altLang="zh-CN" sz="2400" baseline="-25000" dirty="0"/>
                        <a:t>10</a:t>
                      </a:r>
                      <a:endParaRPr lang="zh-CN" altLang="en-US" sz="2400" dirty="0"/>
                    </a:p>
                  </a:txBody>
                  <a:tcPr/>
                </a:tc>
                <a:tc>
                  <a:txBody>
                    <a:bodyPr/>
                    <a:lstStyle/>
                    <a:p>
                      <a:pPr algn="ctr"/>
                      <a:r>
                        <a:rPr lang="en-US" altLang="zh-CN" sz="2400" dirty="0"/>
                        <a:t>0000 0000</a:t>
                      </a:r>
                      <a:endParaRPr lang="zh-CN" altLang="en-US" sz="2400" dirty="0"/>
                    </a:p>
                  </a:txBody>
                  <a:tcPr/>
                </a:tc>
                <a:tc>
                  <a:txBody>
                    <a:bodyPr/>
                    <a:lstStyle/>
                    <a:p>
                      <a:pPr algn="ctr"/>
                      <a:r>
                        <a:rPr lang="en-US" altLang="zh-CN" sz="2400" dirty="0"/>
                        <a:t>0111 1111</a:t>
                      </a:r>
                      <a:endParaRPr lang="zh-CN" altLang="en-US" sz="2400" dirty="0"/>
                    </a:p>
                  </a:txBody>
                  <a:tcPr/>
                </a:tc>
                <a:extLst>
                  <a:ext uri="{0D108BD9-81ED-4DB2-BD59-A6C34878D82A}">
                    <a16:rowId xmlns:a16="http://schemas.microsoft.com/office/drawing/2014/main" val="408064463"/>
                  </a:ext>
                </a:extLst>
              </a:tr>
              <a:tr h="370840">
                <a:tc>
                  <a:txBody>
                    <a:bodyPr/>
                    <a:lstStyle/>
                    <a:p>
                      <a:pPr algn="ctr"/>
                      <a:r>
                        <a:rPr lang="en-US" altLang="zh-CN" sz="2400" dirty="0"/>
                        <a:t>1</a:t>
                      </a:r>
                      <a:r>
                        <a:rPr lang="en-US" altLang="zh-CN" sz="2400" baseline="-25000" dirty="0"/>
                        <a:t>10</a:t>
                      </a:r>
                      <a:endParaRPr lang="zh-CN" altLang="en-US" sz="2400" dirty="0"/>
                    </a:p>
                  </a:txBody>
                  <a:tcPr/>
                </a:tc>
                <a:tc>
                  <a:txBody>
                    <a:bodyPr/>
                    <a:lstStyle/>
                    <a:p>
                      <a:pPr algn="ctr"/>
                      <a:r>
                        <a:rPr lang="en-US" altLang="zh-CN" sz="2400" dirty="0"/>
                        <a:t>0000 0001</a:t>
                      </a:r>
                      <a:endParaRPr lang="zh-CN" altLang="en-US" sz="2400" dirty="0"/>
                    </a:p>
                  </a:txBody>
                  <a:tcPr/>
                </a:tc>
                <a:tc>
                  <a:txBody>
                    <a:bodyPr/>
                    <a:lstStyle/>
                    <a:p>
                      <a:pPr algn="ctr"/>
                      <a:r>
                        <a:rPr lang="en-US" altLang="zh-CN" sz="2400" dirty="0"/>
                        <a:t>1000 0000</a:t>
                      </a:r>
                      <a:endParaRPr lang="zh-CN" altLang="en-US" sz="2400" dirty="0"/>
                    </a:p>
                  </a:txBody>
                  <a:tcPr/>
                </a:tc>
                <a:extLst>
                  <a:ext uri="{0D108BD9-81ED-4DB2-BD59-A6C34878D82A}">
                    <a16:rowId xmlns:a16="http://schemas.microsoft.com/office/drawing/2014/main" val="1324899785"/>
                  </a:ext>
                </a:extLst>
              </a:tr>
              <a:tr h="370840">
                <a:tc>
                  <a:txBody>
                    <a:bodyPr/>
                    <a:lstStyle/>
                    <a:p>
                      <a:pPr algn="ctr"/>
                      <a:r>
                        <a:rPr lang="en-US" altLang="zh-CN" sz="2400" dirty="0"/>
                        <a:t>2</a:t>
                      </a:r>
                      <a:r>
                        <a:rPr lang="en-US" altLang="zh-CN" sz="2400" baseline="-25000" dirty="0"/>
                        <a:t>10</a:t>
                      </a:r>
                      <a:endParaRPr lang="zh-CN" altLang="en-US" sz="2400" dirty="0"/>
                    </a:p>
                  </a:txBody>
                  <a:tcPr/>
                </a:tc>
                <a:tc>
                  <a:txBody>
                    <a:bodyPr/>
                    <a:lstStyle/>
                    <a:p>
                      <a:pPr algn="ctr"/>
                      <a:r>
                        <a:rPr lang="en-US" altLang="zh-CN" sz="2400" dirty="0"/>
                        <a:t>0000 0010</a:t>
                      </a:r>
                      <a:endParaRPr lang="zh-CN" altLang="en-US" sz="2400" dirty="0"/>
                    </a:p>
                  </a:txBody>
                  <a:tcPr/>
                </a:tc>
                <a:tc>
                  <a:txBody>
                    <a:bodyPr/>
                    <a:lstStyle/>
                    <a:p>
                      <a:pPr algn="ctr"/>
                      <a:r>
                        <a:rPr lang="en-US" altLang="zh-CN" sz="2400" dirty="0"/>
                        <a:t>1000 0001</a:t>
                      </a:r>
                      <a:endParaRPr lang="zh-CN" altLang="en-US" sz="2400" dirty="0"/>
                    </a:p>
                  </a:txBody>
                  <a:tcPr/>
                </a:tc>
                <a:extLst>
                  <a:ext uri="{0D108BD9-81ED-4DB2-BD59-A6C34878D82A}">
                    <a16:rowId xmlns:a16="http://schemas.microsoft.com/office/drawing/2014/main" val="22345257"/>
                  </a:ext>
                </a:extLst>
              </a:tr>
              <a:tr h="370840">
                <a:tc>
                  <a:txBody>
                    <a:bodyPr/>
                    <a:lstStyle/>
                    <a:p>
                      <a:pPr algn="ctr"/>
                      <a:r>
                        <a:rPr lang="en-US" altLang="zh-CN" sz="2400" dirty="0"/>
                        <a:t>. . . .</a:t>
                      </a:r>
                      <a:endParaRPr lang="zh-CN" altLang="en-US" sz="2400" dirty="0"/>
                    </a:p>
                  </a:txBody>
                  <a:tcPr/>
                </a:tc>
                <a:tc>
                  <a:txBody>
                    <a:bodyPr/>
                    <a:lstStyle/>
                    <a:p>
                      <a:pPr algn="ctr"/>
                      <a:r>
                        <a:rPr lang="en-US" altLang="zh-CN" sz="2400" dirty="0"/>
                        <a:t>. . . .</a:t>
                      </a:r>
                      <a:endParaRPr lang="zh-CN" altLang="en-US" sz="2400" dirty="0"/>
                    </a:p>
                  </a:txBody>
                  <a:tcPr/>
                </a:tc>
                <a:tc>
                  <a:txBody>
                    <a:bodyPr/>
                    <a:lstStyle/>
                    <a:p>
                      <a:pPr algn="ctr"/>
                      <a:r>
                        <a:rPr lang="en-US" altLang="zh-CN" sz="2400" dirty="0"/>
                        <a:t>. . . .</a:t>
                      </a:r>
                      <a:endParaRPr lang="zh-CN" altLang="en-US" sz="2400" dirty="0"/>
                    </a:p>
                  </a:txBody>
                  <a:tcPr/>
                </a:tc>
                <a:extLst>
                  <a:ext uri="{0D108BD9-81ED-4DB2-BD59-A6C34878D82A}">
                    <a16:rowId xmlns:a16="http://schemas.microsoft.com/office/drawing/2014/main" val="4144738290"/>
                  </a:ext>
                </a:extLst>
              </a:tr>
              <a:tr h="370840">
                <a:tc>
                  <a:txBody>
                    <a:bodyPr/>
                    <a:lstStyle/>
                    <a:p>
                      <a:pPr algn="ctr"/>
                      <a:r>
                        <a:rPr lang="en-US" altLang="zh-CN" sz="2400" dirty="0"/>
                        <a:t>127</a:t>
                      </a:r>
                      <a:r>
                        <a:rPr lang="en-US" altLang="zh-CN" sz="2400" baseline="-25000" dirty="0"/>
                        <a:t>10</a:t>
                      </a:r>
                      <a:endParaRPr lang="zh-CN" altLang="en-US" sz="2400" dirty="0"/>
                    </a:p>
                  </a:txBody>
                  <a:tcPr/>
                </a:tc>
                <a:tc>
                  <a:txBody>
                    <a:bodyPr/>
                    <a:lstStyle/>
                    <a:p>
                      <a:pPr algn="ctr"/>
                      <a:r>
                        <a:rPr lang="en-US" altLang="zh-CN" sz="2400" dirty="0"/>
                        <a:t>0111 1111</a:t>
                      </a:r>
                      <a:endParaRPr lang="zh-CN" altLang="en-US" sz="2400" dirty="0"/>
                    </a:p>
                  </a:txBody>
                  <a:tcPr/>
                </a:tc>
                <a:tc>
                  <a:txBody>
                    <a:bodyPr/>
                    <a:lstStyle/>
                    <a:p>
                      <a:pPr algn="ctr"/>
                      <a:r>
                        <a:rPr lang="en-US" altLang="zh-CN" sz="2400" dirty="0"/>
                        <a:t>1111 1110</a:t>
                      </a:r>
                      <a:endParaRPr lang="zh-CN" altLang="en-US" sz="2400" dirty="0"/>
                    </a:p>
                  </a:txBody>
                  <a:tcPr/>
                </a:tc>
                <a:extLst>
                  <a:ext uri="{0D108BD9-81ED-4DB2-BD59-A6C34878D82A}">
                    <a16:rowId xmlns:a16="http://schemas.microsoft.com/office/drawing/2014/main" val="3044083645"/>
                  </a:ext>
                </a:extLst>
              </a:tr>
            </a:tbl>
          </a:graphicData>
        </a:graphic>
      </p:graphicFrame>
      <p:sp>
        <p:nvSpPr>
          <p:cNvPr id="9" name="文本框 8">
            <a:extLst>
              <a:ext uri="{FF2B5EF4-FFF2-40B4-BE49-F238E27FC236}">
                <a16:creationId xmlns:a16="http://schemas.microsoft.com/office/drawing/2014/main" id="{3B198752-ADD0-403D-B75E-15514C71C8B2}"/>
              </a:ext>
            </a:extLst>
          </p:cNvPr>
          <p:cNvSpPr txBox="1"/>
          <p:nvPr/>
        </p:nvSpPr>
        <p:spPr>
          <a:xfrm>
            <a:off x="1097280" y="5706894"/>
            <a:ext cx="10121954"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txBody>
          <a:bodyPr wrap="square" rtlCol="0">
            <a:spAutoFit/>
          </a:bodyPr>
          <a:lstStyle/>
          <a:p>
            <a:r>
              <a:rPr lang="zh-CN" altLang="en-US" b="1" dirty="0">
                <a:solidFill>
                  <a:srgbClr val="FF0000"/>
                </a:solidFill>
              </a:rPr>
              <a:t>阶码采用移码编码，按照无符号</a:t>
            </a:r>
            <a:r>
              <a:rPr lang="zh-CN" altLang="en-US" b="1">
                <a:solidFill>
                  <a:srgbClr val="FF0000"/>
                </a:solidFill>
              </a:rPr>
              <a:t>数解释时，</a:t>
            </a:r>
            <a:r>
              <a:rPr lang="zh-CN" altLang="en-US" b="1" dirty="0">
                <a:solidFill>
                  <a:srgbClr val="FF0000"/>
                </a:solidFill>
              </a:rPr>
              <a:t>阶码编码排序与阶码值排序一致，便于阶码比较（对阶）</a:t>
            </a:r>
          </a:p>
        </p:txBody>
      </p:sp>
    </p:spTree>
    <p:extLst>
      <p:ext uri="{BB962C8B-B14F-4D97-AF65-F5344CB8AC3E}">
        <p14:creationId xmlns:p14="http://schemas.microsoft.com/office/powerpoint/2010/main" val="313708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Normalized Encoding Example</a:t>
            </a:r>
            <a:endParaRPr lang="zh-CN" altLang="en-US" sz="4000" dirty="0"/>
          </a:p>
        </p:txBody>
      </p:sp>
      <p:sp>
        <p:nvSpPr>
          <p:cNvPr id="7" name="内容占位符 2"/>
          <p:cNvSpPr>
            <a:spLocks noGrp="1"/>
          </p:cNvSpPr>
          <p:nvPr>
            <p:ph idx="1"/>
          </p:nvPr>
        </p:nvSpPr>
        <p:spPr/>
        <p:txBody>
          <a:bodyPr>
            <a:normAutofit/>
          </a:bodyPr>
          <a:lstStyle/>
          <a:p>
            <a:r>
              <a:rPr lang="en-US" altLang="zh-CN" dirty="0"/>
              <a:t>Value:      float f = 15213.0</a:t>
            </a:r>
          </a:p>
          <a:p>
            <a:pPr marL="201168" lvl="1" indent="0">
              <a:buNone/>
            </a:pPr>
            <a:r>
              <a:rPr lang="en-US" altLang="zh-CN" dirty="0"/>
              <a:t>    15213</a:t>
            </a:r>
            <a:r>
              <a:rPr lang="en-US" altLang="zh-CN" baseline="-25000" dirty="0"/>
              <a:t>10</a:t>
            </a:r>
            <a:r>
              <a:rPr lang="en-US" altLang="zh-CN" dirty="0"/>
              <a:t> =  11101101101101</a:t>
            </a:r>
            <a:r>
              <a:rPr lang="en-US" altLang="zh-CN" baseline="-25000" dirty="0"/>
              <a:t>2</a:t>
            </a:r>
          </a:p>
          <a:p>
            <a:pPr marL="201168" lvl="1" indent="0">
              <a:buNone/>
            </a:pPr>
            <a:r>
              <a:rPr lang="en-US" altLang="zh-CN" dirty="0"/>
              <a:t>	     =  1.1101101101101</a:t>
            </a:r>
            <a:r>
              <a:rPr lang="en-US" altLang="zh-CN" baseline="-25000" dirty="0"/>
              <a:t>2</a:t>
            </a:r>
            <a:r>
              <a:rPr lang="en-US" altLang="zh-CN" dirty="0"/>
              <a:t> </a:t>
            </a:r>
            <a:r>
              <a:rPr lang="en-US" altLang="zh-CN" dirty="0">
                <a:solidFill>
                  <a:srgbClr val="231F20"/>
                </a:solidFill>
              </a:rPr>
              <a:t>× 2</a:t>
            </a:r>
            <a:r>
              <a:rPr lang="en-US" altLang="zh-CN" baseline="30000" dirty="0">
                <a:solidFill>
                  <a:srgbClr val="231F20"/>
                </a:solidFill>
              </a:rPr>
              <a:t>13</a:t>
            </a:r>
          </a:p>
          <a:p>
            <a:pPr marL="91440" lvl="1" indent="-91440">
              <a:spcBef>
                <a:spcPts val="1200"/>
              </a:spcBef>
              <a:spcAft>
                <a:spcPts val="200"/>
              </a:spcAft>
              <a:buSzPct val="100000"/>
              <a:buFont typeface="Calibri" panose="020F0502020204030204" pitchFamily="34" charset="0"/>
              <a:buChar char=" "/>
            </a:pPr>
            <a:r>
              <a:rPr lang="en-US" altLang="zh-CN" sz="2000" dirty="0"/>
              <a:t>Significand</a:t>
            </a:r>
            <a:r>
              <a:rPr lang="zh-CN" altLang="en-US" sz="2000" dirty="0"/>
              <a:t>：</a:t>
            </a:r>
            <a:endParaRPr lang="en-US" altLang="zh-CN" sz="2000" dirty="0"/>
          </a:p>
          <a:p>
            <a:pPr marL="201168" lvl="1" indent="0">
              <a:buSzPct val="100000"/>
              <a:buNone/>
            </a:pPr>
            <a:r>
              <a:rPr lang="en-US" altLang="zh-CN" dirty="0"/>
              <a:t>     M    = 1.</a:t>
            </a:r>
            <a:r>
              <a:rPr lang="en-US" altLang="zh-CN" b="1" u="sng" dirty="0"/>
              <a:t>1101101101101</a:t>
            </a:r>
            <a:r>
              <a:rPr lang="en-US" altLang="zh-CN" baseline="-25000" dirty="0"/>
              <a:t>2</a:t>
            </a:r>
          </a:p>
          <a:p>
            <a:pPr marL="201168" lvl="1" indent="0">
              <a:buSzPct val="100000"/>
              <a:buNone/>
            </a:pPr>
            <a:r>
              <a:rPr lang="en-US" altLang="zh-CN" dirty="0"/>
              <a:t>     </a:t>
            </a:r>
            <a:r>
              <a:rPr lang="en-US" altLang="zh-CN" dirty="0" err="1"/>
              <a:t>frac</a:t>
            </a:r>
            <a:r>
              <a:rPr lang="en-US" altLang="zh-CN" dirty="0"/>
              <a:t> =   </a:t>
            </a:r>
            <a:r>
              <a:rPr lang="en-US" altLang="zh-CN" baseline="-25000" dirty="0"/>
              <a:t>  </a:t>
            </a:r>
            <a:r>
              <a:rPr lang="en-US" altLang="zh-CN" b="1" u="sng" dirty="0"/>
              <a:t>1101101101101</a:t>
            </a:r>
            <a:r>
              <a:rPr lang="en-US" altLang="zh-CN" dirty="0"/>
              <a:t>0000000000</a:t>
            </a:r>
            <a:r>
              <a:rPr lang="en-US" altLang="zh-CN" baseline="-25000" dirty="0"/>
              <a:t>2</a:t>
            </a:r>
          </a:p>
          <a:p>
            <a:pPr marL="91440" lvl="1" indent="-91440">
              <a:spcBef>
                <a:spcPts val="1200"/>
              </a:spcBef>
              <a:spcAft>
                <a:spcPts val="200"/>
              </a:spcAft>
              <a:buSzPct val="100000"/>
              <a:buFont typeface="Calibri" panose="020F0502020204030204" pitchFamily="34" charset="0"/>
              <a:buChar char=" "/>
            </a:pPr>
            <a:r>
              <a:rPr lang="en-US" altLang="zh-CN" sz="2000" dirty="0"/>
              <a:t>Exponent</a:t>
            </a:r>
            <a:r>
              <a:rPr lang="zh-CN" altLang="en-US" sz="2000" dirty="0"/>
              <a:t>：</a:t>
            </a:r>
            <a:endParaRPr lang="en-US" altLang="zh-CN" sz="2000" dirty="0"/>
          </a:p>
          <a:p>
            <a:pPr marL="201168" lvl="1" indent="0">
              <a:buSzPct val="100000"/>
              <a:buNone/>
            </a:pPr>
            <a:r>
              <a:rPr lang="en-US" altLang="zh-CN" dirty="0"/>
              <a:t>     E       =       13</a:t>
            </a:r>
          </a:p>
          <a:p>
            <a:pPr marL="201168" lvl="1" indent="0">
              <a:buSzPct val="100000"/>
              <a:buNone/>
            </a:pPr>
            <a:r>
              <a:rPr lang="en-US" altLang="zh-CN" dirty="0"/>
              <a:t>     bias  =       127</a:t>
            </a:r>
          </a:p>
          <a:p>
            <a:pPr marL="201168" lvl="1" indent="0">
              <a:buSzPct val="100000"/>
              <a:buNone/>
            </a:pPr>
            <a:r>
              <a:rPr lang="en-US" altLang="zh-CN" dirty="0"/>
              <a:t>     exp   =       140    =      10001100</a:t>
            </a:r>
            <a:r>
              <a:rPr lang="en-US" altLang="zh-CN" baseline="-25000" dirty="0"/>
              <a:t>2</a:t>
            </a:r>
          </a:p>
          <a:p>
            <a:pPr marL="91440" lvl="1" indent="-91440">
              <a:spcBef>
                <a:spcPts val="1200"/>
              </a:spcBef>
              <a:spcAft>
                <a:spcPts val="200"/>
              </a:spcAft>
              <a:buSzPct val="100000"/>
              <a:buFont typeface="Calibri" panose="020F0502020204030204" pitchFamily="34" charset="0"/>
              <a:buChar char=" "/>
            </a:pPr>
            <a:r>
              <a:rPr lang="en-US" altLang="zh-CN" sz="2000" dirty="0"/>
              <a:t>Result</a:t>
            </a:r>
          </a:p>
        </p:txBody>
      </p:sp>
      <p:pic>
        <p:nvPicPr>
          <p:cNvPr id="4" name="图片 3"/>
          <p:cNvPicPr>
            <a:picLocks noChangeAspect="1"/>
          </p:cNvPicPr>
          <p:nvPr/>
        </p:nvPicPr>
        <p:blipFill>
          <a:blip r:embed="rId2"/>
          <a:stretch>
            <a:fillRect/>
          </a:stretch>
        </p:blipFill>
        <p:spPr>
          <a:xfrm>
            <a:off x="2292615" y="5463047"/>
            <a:ext cx="5534025" cy="590550"/>
          </a:xfrm>
          <a:prstGeom prst="rect">
            <a:avLst/>
          </a:prstGeom>
        </p:spPr>
      </p:pic>
    </p:spTree>
    <p:extLst>
      <p:ext uri="{BB962C8B-B14F-4D97-AF65-F5344CB8AC3E}">
        <p14:creationId xmlns:p14="http://schemas.microsoft.com/office/powerpoint/2010/main" val="292626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Normalized Encoding Practice (1)</a:t>
            </a:r>
            <a:endParaRPr lang="zh-CN" altLang="en-US" sz="4000" dirty="0"/>
          </a:p>
        </p:txBody>
      </p:sp>
      <p:sp>
        <p:nvSpPr>
          <p:cNvPr id="7" name="内容占位符 2"/>
          <p:cNvSpPr>
            <a:spLocks noGrp="1"/>
          </p:cNvSpPr>
          <p:nvPr>
            <p:ph idx="1"/>
          </p:nvPr>
        </p:nvSpPr>
        <p:spPr/>
        <p:txBody>
          <a:bodyPr>
            <a:normAutofit fontScale="92500" lnSpcReduction="10000"/>
          </a:bodyPr>
          <a:lstStyle/>
          <a:p>
            <a:r>
              <a:rPr lang="en-US" altLang="zh-CN" dirty="0"/>
              <a:t>Value:      float f = -0.75</a:t>
            </a:r>
          </a:p>
          <a:p>
            <a:pPr marL="201168" lvl="1" indent="0">
              <a:buNone/>
            </a:pPr>
            <a:r>
              <a:rPr lang="en-US" altLang="zh-CN" dirty="0"/>
              <a:t>    -0.75</a:t>
            </a:r>
            <a:r>
              <a:rPr lang="en-US" altLang="zh-CN" baseline="-25000" dirty="0"/>
              <a:t>10</a:t>
            </a:r>
            <a:r>
              <a:rPr lang="en-US" altLang="zh-CN" dirty="0"/>
              <a:t> =  -0.11</a:t>
            </a:r>
            <a:r>
              <a:rPr lang="en-US" altLang="zh-CN" baseline="-25000" dirty="0"/>
              <a:t>2</a:t>
            </a:r>
          </a:p>
          <a:p>
            <a:pPr marL="201168" lvl="1" indent="0">
              <a:buNone/>
            </a:pPr>
            <a:r>
              <a:rPr lang="en-US" altLang="zh-CN" dirty="0"/>
              <a:t>	     =  -1.1</a:t>
            </a:r>
            <a:r>
              <a:rPr lang="en-US" altLang="zh-CN" baseline="-25000" dirty="0"/>
              <a:t>2</a:t>
            </a:r>
            <a:r>
              <a:rPr lang="en-US" altLang="zh-CN" dirty="0"/>
              <a:t> </a:t>
            </a:r>
            <a:r>
              <a:rPr lang="en-US" altLang="zh-CN" dirty="0">
                <a:solidFill>
                  <a:srgbClr val="231F20"/>
                </a:solidFill>
              </a:rPr>
              <a:t>× 2</a:t>
            </a:r>
            <a:r>
              <a:rPr lang="en-US" altLang="zh-CN" baseline="30000" dirty="0">
                <a:solidFill>
                  <a:srgbClr val="231F20"/>
                </a:solidFill>
              </a:rPr>
              <a:t>-1</a:t>
            </a:r>
          </a:p>
          <a:p>
            <a:pPr marL="91440" lvl="1" indent="-91440">
              <a:spcBef>
                <a:spcPts val="1200"/>
              </a:spcBef>
              <a:spcAft>
                <a:spcPts val="200"/>
              </a:spcAft>
              <a:buSzPct val="100000"/>
              <a:buFont typeface="Calibri" panose="020F0502020204030204" pitchFamily="34" charset="0"/>
              <a:buChar char=" "/>
            </a:pPr>
            <a:r>
              <a:rPr lang="en-US" altLang="zh-CN" sz="2000" b="1" dirty="0">
                <a:solidFill>
                  <a:srgbClr val="0070C0"/>
                </a:solidFill>
              </a:rPr>
              <a:t>Sign</a:t>
            </a:r>
            <a:r>
              <a:rPr lang="en-US" altLang="zh-CN" b="1" dirty="0">
                <a:solidFill>
                  <a:srgbClr val="0070C0"/>
                </a:solidFill>
              </a:rPr>
              <a:t>:</a:t>
            </a:r>
          </a:p>
          <a:p>
            <a:pPr marL="91440" lvl="1" indent="-91440">
              <a:spcBef>
                <a:spcPts val="1200"/>
              </a:spcBef>
              <a:spcAft>
                <a:spcPts val="200"/>
              </a:spcAft>
              <a:buSzPct val="100000"/>
              <a:buFont typeface="Calibri" panose="020F0502020204030204" pitchFamily="34" charset="0"/>
              <a:buChar char=" "/>
            </a:pPr>
            <a:r>
              <a:rPr lang="en-US" altLang="zh-CN" sz="2000" dirty="0"/>
              <a:t>       s = 1</a:t>
            </a:r>
          </a:p>
          <a:p>
            <a:pPr marL="91440" lvl="1" indent="-91440">
              <a:spcBef>
                <a:spcPts val="1200"/>
              </a:spcBef>
              <a:spcAft>
                <a:spcPts val="200"/>
              </a:spcAft>
              <a:buSzPct val="100000"/>
              <a:buFont typeface="Calibri" panose="020F0502020204030204" pitchFamily="34" charset="0"/>
              <a:buChar char=" "/>
            </a:pPr>
            <a:r>
              <a:rPr lang="en-US" altLang="zh-CN" sz="2100" b="1" dirty="0">
                <a:solidFill>
                  <a:srgbClr val="0070C0"/>
                </a:solidFill>
              </a:rPr>
              <a:t>Significand</a:t>
            </a:r>
            <a:r>
              <a:rPr lang="zh-CN" altLang="en-US" sz="2100" b="1" dirty="0">
                <a:solidFill>
                  <a:srgbClr val="0070C0"/>
                </a:solidFill>
              </a:rPr>
              <a:t>：</a:t>
            </a:r>
            <a:endParaRPr lang="en-US" altLang="zh-CN" sz="2100" b="1" dirty="0">
              <a:solidFill>
                <a:srgbClr val="0070C0"/>
              </a:solidFill>
            </a:endParaRPr>
          </a:p>
          <a:p>
            <a:pPr marL="201168" lvl="1" indent="0">
              <a:buSzPct val="100000"/>
              <a:buNone/>
            </a:pPr>
            <a:r>
              <a:rPr lang="en-US" altLang="zh-CN" dirty="0"/>
              <a:t>     M    = 1.</a:t>
            </a:r>
            <a:r>
              <a:rPr lang="en-US" altLang="zh-CN" b="1" u="sng" dirty="0"/>
              <a:t>1</a:t>
            </a:r>
            <a:r>
              <a:rPr lang="en-US" altLang="zh-CN" baseline="-25000" dirty="0"/>
              <a:t>2</a:t>
            </a:r>
          </a:p>
          <a:p>
            <a:pPr marL="201168" lvl="1" indent="0">
              <a:buSzPct val="100000"/>
              <a:buNone/>
            </a:pPr>
            <a:r>
              <a:rPr lang="en-US" altLang="zh-CN" dirty="0"/>
              <a:t>     frac =    </a:t>
            </a:r>
            <a:r>
              <a:rPr lang="en-US" altLang="zh-CN" baseline="-25000" dirty="0"/>
              <a:t> </a:t>
            </a:r>
            <a:r>
              <a:rPr lang="en-US" altLang="zh-CN" b="1" u="sng" dirty="0"/>
              <a:t>1</a:t>
            </a:r>
            <a:r>
              <a:rPr lang="en-US" altLang="zh-CN" dirty="0"/>
              <a:t>000 0000 0000 0000 0000 000</a:t>
            </a:r>
            <a:r>
              <a:rPr lang="en-US" altLang="zh-CN" baseline="-25000" dirty="0"/>
              <a:t>2</a:t>
            </a:r>
          </a:p>
          <a:p>
            <a:pPr marL="91440" lvl="1" indent="-91440">
              <a:spcBef>
                <a:spcPts val="1200"/>
              </a:spcBef>
              <a:spcAft>
                <a:spcPts val="200"/>
              </a:spcAft>
              <a:buSzPct val="100000"/>
              <a:buFont typeface="Calibri" panose="020F0502020204030204" pitchFamily="34" charset="0"/>
              <a:buChar char=" "/>
            </a:pPr>
            <a:r>
              <a:rPr lang="en-US" altLang="zh-CN" sz="2100" b="1" dirty="0">
                <a:solidFill>
                  <a:srgbClr val="0070C0"/>
                </a:solidFill>
              </a:rPr>
              <a:t>Exponent</a:t>
            </a:r>
            <a:r>
              <a:rPr lang="zh-CN" altLang="en-US" sz="2100" b="1" dirty="0">
                <a:solidFill>
                  <a:srgbClr val="0070C0"/>
                </a:solidFill>
              </a:rPr>
              <a:t>：</a:t>
            </a:r>
            <a:endParaRPr lang="en-US" altLang="zh-CN" sz="2100" b="1" dirty="0">
              <a:solidFill>
                <a:srgbClr val="0070C0"/>
              </a:solidFill>
            </a:endParaRPr>
          </a:p>
          <a:p>
            <a:pPr marL="201168" lvl="1" indent="0">
              <a:buSzPct val="100000"/>
              <a:buNone/>
            </a:pPr>
            <a:r>
              <a:rPr lang="en-US" altLang="zh-CN" dirty="0"/>
              <a:t>     E       =       -1</a:t>
            </a:r>
          </a:p>
          <a:p>
            <a:pPr marL="201168" lvl="1" indent="0">
              <a:buSzPct val="100000"/>
              <a:buNone/>
            </a:pPr>
            <a:r>
              <a:rPr lang="en-US" altLang="zh-CN" dirty="0"/>
              <a:t>     bias  =       127</a:t>
            </a:r>
          </a:p>
          <a:p>
            <a:pPr marL="201168" lvl="1" indent="0">
              <a:buSzPct val="100000"/>
              <a:buNone/>
            </a:pPr>
            <a:r>
              <a:rPr lang="en-US" altLang="zh-CN" dirty="0"/>
              <a:t>     Exp   =       126    =      0111 1110</a:t>
            </a:r>
            <a:r>
              <a:rPr lang="en-US" altLang="zh-CN" baseline="-25000" dirty="0"/>
              <a:t>2</a:t>
            </a:r>
          </a:p>
          <a:p>
            <a:pPr marL="91440" lvl="1" indent="-91440">
              <a:spcBef>
                <a:spcPts val="1200"/>
              </a:spcBef>
              <a:spcAft>
                <a:spcPts val="200"/>
              </a:spcAft>
              <a:buSzPct val="100000"/>
              <a:buFont typeface="Calibri" panose="020F0502020204030204" pitchFamily="34" charset="0"/>
              <a:buChar char=" "/>
            </a:pPr>
            <a:r>
              <a:rPr lang="en-US" altLang="zh-CN" sz="2100" b="1" dirty="0">
                <a:solidFill>
                  <a:srgbClr val="FF0000"/>
                </a:solidFill>
              </a:rPr>
              <a:t>Result:</a:t>
            </a:r>
          </a:p>
          <a:p>
            <a:pPr marL="91440" lvl="1" indent="-91440">
              <a:spcBef>
                <a:spcPts val="1200"/>
              </a:spcBef>
              <a:spcAft>
                <a:spcPts val="200"/>
              </a:spcAft>
              <a:buSzPct val="100000"/>
              <a:buFont typeface="Calibri" panose="020F0502020204030204" pitchFamily="34" charset="0"/>
              <a:buChar char=" "/>
            </a:pPr>
            <a:r>
              <a:rPr lang="en-US" altLang="zh-CN" dirty="0"/>
              <a:t>        1 </a:t>
            </a:r>
            <a:r>
              <a:rPr lang="en-US" altLang="zh-CN" b="1" u="sng" dirty="0"/>
              <a:t>0111 1110</a:t>
            </a:r>
            <a:r>
              <a:rPr lang="en-US" altLang="zh-CN" dirty="0"/>
              <a:t>   </a:t>
            </a:r>
            <a:r>
              <a:rPr lang="en-US" altLang="zh-CN" b="1" u="sng" dirty="0"/>
              <a:t>1000 0000 0000 0000 0000 000</a:t>
            </a:r>
            <a:r>
              <a:rPr lang="en-US" altLang="zh-CN" dirty="0"/>
              <a:t> </a:t>
            </a:r>
            <a:r>
              <a:rPr lang="en-US" altLang="zh-CN" dirty="0">
                <a:sym typeface="Wingdings" panose="05000000000000000000" pitchFamily="2" charset="2"/>
              </a:rPr>
              <a:t> </a:t>
            </a:r>
            <a:r>
              <a:rPr lang="en-US" altLang="zh-CN" dirty="0" err="1">
                <a:sym typeface="Wingdings" panose="05000000000000000000" pitchFamily="2" charset="2"/>
              </a:rPr>
              <a:t>0xBF400000</a:t>
            </a:r>
            <a:endParaRPr lang="en-US" altLang="zh-CN" sz="2000" dirty="0"/>
          </a:p>
        </p:txBody>
      </p:sp>
    </p:spTree>
    <p:extLst>
      <p:ext uri="{BB962C8B-B14F-4D97-AF65-F5344CB8AC3E}">
        <p14:creationId xmlns:p14="http://schemas.microsoft.com/office/powerpoint/2010/main" val="222895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Normalized Encoding Practice </a:t>
            </a:r>
            <a:r>
              <a:rPr lang="en-US" altLang="zh-CN" dirty="0"/>
              <a:t>(2)</a:t>
            </a:r>
            <a:endParaRPr lang="zh-CN" altLang="en-US" sz="4000" dirty="0"/>
          </a:p>
        </p:txBody>
      </p:sp>
      <p:sp>
        <p:nvSpPr>
          <p:cNvPr id="7" name="内容占位符 2"/>
          <p:cNvSpPr>
            <a:spLocks noGrp="1"/>
          </p:cNvSpPr>
          <p:nvPr>
            <p:ph idx="1"/>
          </p:nvPr>
        </p:nvSpPr>
        <p:spPr/>
        <p:txBody>
          <a:bodyPr>
            <a:normAutofit fontScale="92500" lnSpcReduction="10000"/>
          </a:bodyPr>
          <a:lstStyle/>
          <a:p>
            <a:r>
              <a:rPr lang="zh-CN" altLang="en-US" dirty="0"/>
              <a:t>求</a:t>
            </a:r>
            <a:r>
              <a:rPr lang="en-US" altLang="zh-CN" dirty="0"/>
              <a:t>IEEE 754</a:t>
            </a:r>
            <a:r>
              <a:rPr lang="zh-CN" altLang="en-US" dirty="0"/>
              <a:t>单精度浮点数</a:t>
            </a:r>
            <a:r>
              <a:rPr lang="en-US" altLang="zh-CN" dirty="0" err="1"/>
              <a:t>0xC0A00000</a:t>
            </a:r>
            <a:r>
              <a:rPr lang="zh-CN" altLang="en-US" dirty="0"/>
              <a:t>的值是多少？</a:t>
            </a:r>
            <a:endParaRPr lang="en-US" altLang="zh-CN" dirty="0"/>
          </a:p>
          <a:p>
            <a:r>
              <a:rPr lang="en-US" altLang="zh-CN" dirty="0"/>
              <a:t> </a:t>
            </a:r>
            <a:r>
              <a:rPr lang="en-US" altLang="zh-CN" dirty="0" err="1"/>
              <a:t>0xC0A00000</a:t>
            </a:r>
            <a:r>
              <a:rPr lang="en-US" altLang="zh-CN" dirty="0"/>
              <a:t> =  1 10000001 0100 0000 0000 0000 0000 000</a:t>
            </a:r>
            <a:r>
              <a:rPr lang="en-US" altLang="zh-CN" baseline="-25000" dirty="0"/>
              <a:t>2</a:t>
            </a:r>
          </a:p>
          <a:p>
            <a:pPr marL="91440" lvl="1" indent="-91440">
              <a:spcBef>
                <a:spcPts val="1200"/>
              </a:spcBef>
              <a:spcAft>
                <a:spcPts val="200"/>
              </a:spcAft>
              <a:buSzPct val="100000"/>
              <a:buFont typeface="Calibri" panose="020F0502020204030204" pitchFamily="34" charset="0"/>
              <a:buChar char=" "/>
            </a:pPr>
            <a:r>
              <a:rPr lang="en-US" altLang="zh-CN" sz="2000" b="1" dirty="0">
                <a:solidFill>
                  <a:srgbClr val="0070C0"/>
                </a:solidFill>
              </a:rPr>
              <a:t>Sign</a:t>
            </a:r>
            <a:r>
              <a:rPr lang="en-US" altLang="zh-CN" b="1" dirty="0">
                <a:solidFill>
                  <a:srgbClr val="0070C0"/>
                </a:solidFill>
              </a:rPr>
              <a:t>:</a:t>
            </a:r>
          </a:p>
          <a:p>
            <a:pPr marL="91440" lvl="1" indent="-91440">
              <a:spcBef>
                <a:spcPts val="1200"/>
              </a:spcBef>
              <a:spcAft>
                <a:spcPts val="200"/>
              </a:spcAft>
              <a:buSzPct val="100000"/>
              <a:buFont typeface="Calibri" panose="020F0502020204030204" pitchFamily="34" charset="0"/>
              <a:buChar char=" "/>
            </a:pPr>
            <a:r>
              <a:rPr lang="en-US" altLang="zh-CN" sz="2000" dirty="0"/>
              <a:t>       s = 1</a:t>
            </a:r>
          </a:p>
          <a:p>
            <a:pPr marL="91440" lvl="1" indent="-91440">
              <a:spcBef>
                <a:spcPts val="1200"/>
              </a:spcBef>
              <a:spcAft>
                <a:spcPts val="200"/>
              </a:spcAft>
              <a:buSzPct val="100000"/>
              <a:buFont typeface="Calibri" panose="020F0502020204030204" pitchFamily="34" charset="0"/>
              <a:buChar char=" "/>
            </a:pPr>
            <a:r>
              <a:rPr lang="en-US" altLang="zh-CN" sz="2100" b="1" dirty="0">
                <a:solidFill>
                  <a:srgbClr val="0070C0"/>
                </a:solidFill>
              </a:rPr>
              <a:t>Significand</a:t>
            </a:r>
            <a:r>
              <a:rPr lang="zh-CN" altLang="en-US" sz="2100" b="1" dirty="0">
                <a:solidFill>
                  <a:srgbClr val="0070C0"/>
                </a:solidFill>
              </a:rPr>
              <a:t>：</a:t>
            </a:r>
            <a:endParaRPr lang="en-US" altLang="zh-CN" baseline="-25000" dirty="0"/>
          </a:p>
          <a:p>
            <a:pPr marL="201168" lvl="1" indent="0">
              <a:buSzPct val="100000"/>
              <a:buNone/>
            </a:pPr>
            <a:r>
              <a:rPr lang="en-US" altLang="zh-CN" dirty="0"/>
              <a:t>     frac =    </a:t>
            </a:r>
            <a:r>
              <a:rPr lang="en-US" altLang="zh-CN" baseline="-25000" dirty="0"/>
              <a:t> </a:t>
            </a:r>
            <a:r>
              <a:rPr lang="en-US" altLang="zh-CN" b="1" u="sng" dirty="0"/>
              <a:t>01</a:t>
            </a:r>
            <a:r>
              <a:rPr lang="en-US" altLang="zh-CN" dirty="0"/>
              <a:t>00 0000 0000 0000 0000 000</a:t>
            </a:r>
            <a:r>
              <a:rPr lang="en-US" altLang="zh-CN" baseline="-25000" dirty="0"/>
              <a:t>2</a:t>
            </a:r>
          </a:p>
          <a:p>
            <a:pPr marL="201168" lvl="1" indent="0">
              <a:buSzPct val="100000"/>
              <a:buNone/>
            </a:pPr>
            <a:r>
              <a:rPr lang="en-US" altLang="zh-CN" baseline="-25000" dirty="0"/>
              <a:t>       </a:t>
            </a:r>
            <a:r>
              <a:rPr lang="en-US" altLang="zh-CN" dirty="0"/>
              <a:t>M    = 1.01</a:t>
            </a:r>
            <a:r>
              <a:rPr lang="en-US" altLang="zh-CN" baseline="-25000" dirty="0"/>
              <a:t>2</a:t>
            </a:r>
            <a:r>
              <a:rPr lang="en-US" altLang="zh-CN" dirty="0"/>
              <a:t> = 1.25</a:t>
            </a:r>
            <a:r>
              <a:rPr lang="en-US" altLang="zh-CN" baseline="-25000" dirty="0"/>
              <a:t>10</a:t>
            </a:r>
          </a:p>
          <a:p>
            <a:pPr marL="91440" lvl="1" indent="-91440">
              <a:spcBef>
                <a:spcPts val="1200"/>
              </a:spcBef>
              <a:spcAft>
                <a:spcPts val="200"/>
              </a:spcAft>
              <a:buSzPct val="100000"/>
              <a:buFont typeface="Calibri" panose="020F0502020204030204" pitchFamily="34" charset="0"/>
              <a:buChar char=" "/>
            </a:pPr>
            <a:r>
              <a:rPr lang="en-US" altLang="zh-CN" sz="2100" b="1" dirty="0">
                <a:solidFill>
                  <a:srgbClr val="0070C0"/>
                </a:solidFill>
              </a:rPr>
              <a:t>Exponent</a:t>
            </a:r>
            <a:r>
              <a:rPr lang="zh-CN" altLang="en-US" sz="2100" b="1" dirty="0">
                <a:solidFill>
                  <a:srgbClr val="0070C0"/>
                </a:solidFill>
              </a:rPr>
              <a:t>：</a:t>
            </a:r>
            <a:endParaRPr lang="en-US" altLang="zh-CN" sz="2100" b="1" dirty="0">
              <a:solidFill>
                <a:srgbClr val="0070C0"/>
              </a:solidFill>
            </a:endParaRPr>
          </a:p>
          <a:p>
            <a:pPr marL="201168" lvl="1" indent="0">
              <a:buSzPct val="100000"/>
              <a:buNone/>
            </a:pPr>
            <a:r>
              <a:rPr lang="en-US" altLang="zh-CN" dirty="0"/>
              <a:t>    exp   = 1000 0001</a:t>
            </a:r>
            <a:r>
              <a:rPr lang="en-US" altLang="zh-CN" baseline="-25000" dirty="0"/>
              <a:t>2</a:t>
            </a:r>
            <a:r>
              <a:rPr lang="en-US" altLang="zh-CN" dirty="0"/>
              <a:t>    =   129</a:t>
            </a:r>
            <a:r>
              <a:rPr lang="en-US" altLang="zh-CN" sz="2200" baseline="-25000" dirty="0"/>
              <a:t>10</a:t>
            </a:r>
            <a:r>
              <a:rPr lang="en-US" altLang="zh-CN" dirty="0"/>
              <a:t>     </a:t>
            </a:r>
            <a:endParaRPr lang="en-US" altLang="zh-CN" baseline="-25000" dirty="0"/>
          </a:p>
          <a:p>
            <a:pPr marL="201168" lvl="1" indent="0">
              <a:buSzPct val="100000"/>
              <a:buNone/>
            </a:pPr>
            <a:r>
              <a:rPr lang="en-US" altLang="zh-CN" dirty="0"/>
              <a:t>    bias  =       127</a:t>
            </a:r>
          </a:p>
          <a:p>
            <a:pPr marL="201168" lvl="1" indent="0">
              <a:buSzPct val="100000"/>
              <a:buNone/>
            </a:pPr>
            <a:r>
              <a:rPr lang="en-US" altLang="zh-CN" dirty="0"/>
              <a:t>    E       =       129 – 127 = 2</a:t>
            </a:r>
          </a:p>
          <a:p>
            <a:pPr marL="201168" lvl="1" indent="0">
              <a:buSzPct val="100000"/>
              <a:buNone/>
            </a:pPr>
            <a:endParaRPr lang="en-US" altLang="zh-CN" baseline="-25000" dirty="0"/>
          </a:p>
          <a:p>
            <a:pPr marL="91440" lvl="1" indent="-91440">
              <a:spcBef>
                <a:spcPts val="1200"/>
              </a:spcBef>
              <a:spcAft>
                <a:spcPts val="200"/>
              </a:spcAft>
              <a:buSzPct val="100000"/>
              <a:buFont typeface="Calibri" panose="020F0502020204030204" pitchFamily="34" charset="0"/>
              <a:buChar char=" "/>
            </a:pPr>
            <a:r>
              <a:rPr lang="en-US" altLang="zh-CN" sz="2100" b="1" dirty="0">
                <a:solidFill>
                  <a:srgbClr val="FF0000"/>
                </a:solidFill>
              </a:rPr>
              <a:t>Result:</a:t>
            </a:r>
          </a:p>
          <a:p>
            <a:pPr marL="91440" lvl="1" indent="-91440">
              <a:spcBef>
                <a:spcPts val="1200"/>
              </a:spcBef>
              <a:spcAft>
                <a:spcPts val="200"/>
              </a:spcAft>
              <a:buSzPct val="100000"/>
              <a:buFont typeface="Calibri" panose="020F0502020204030204" pitchFamily="34" charset="0"/>
              <a:buChar char=" "/>
            </a:pPr>
            <a:r>
              <a:rPr lang="en-US" altLang="zh-CN" dirty="0"/>
              <a:t>        (-1)</a:t>
            </a:r>
            <a:r>
              <a:rPr lang="en-US" altLang="zh-CN" baseline="30000" dirty="0"/>
              <a:t>1</a:t>
            </a:r>
            <a:r>
              <a:rPr lang="en-US" altLang="zh-CN" dirty="0"/>
              <a:t> </a:t>
            </a:r>
            <a:r>
              <a:rPr lang="en-US" altLang="zh-CN" dirty="0">
                <a:solidFill>
                  <a:srgbClr val="231F20"/>
                </a:solidFill>
              </a:rPr>
              <a:t>× 1.25 × 2</a:t>
            </a:r>
            <a:r>
              <a:rPr lang="en-US" altLang="zh-CN" sz="2100" baseline="30000" dirty="0"/>
              <a:t>2</a:t>
            </a:r>
            <a:r>
              <a:rPr lang="en-US" altLang="zh-CN" dirty="0">
                <a:solidFill>
                  <a:srgbClr val="231F20"/>
                </a:solidFill>
              </a:rPr>
              <a:t> = -5.0</a:t>
            </a:r>
            <a:endParaRPr lang="en-US" altLang="zh-CN" sz="2000" dirty="0"/>
          </a:p>
        </p:txBody>
      </p:sp>
    </p:spTree>
    <p:extLst>
      <p:ext uri="{BB962C8B-B14F-4D97-AF65-F5344CB8AC3E}">
        <p14:creationId xmlns:p14="http://schemas.microsoft.com/office/powerpoint/2010/main" val="228044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a:t>
            </a:r>
            <a:r>
              <a:rPr lang="en-US" altLang="zh-CN" sz="4000" dirty="0" err="1"/>
              <a:t>Denormalized</a:t>
            </a:r>
            <a:r>
              <a:rPr lang="en-US" altLang="zh-CN" sz="4000" dirty="0"/>
              <a:t>” Values</a:t>
            </a:r>
            <a:endParaRPr lang="zh-CN" altLang="en-US" sz="4000" dirty="0"/>
          </a:p>
        </p:txBody>
      </p:sp>
      <p:sp>
        <p:nvSpPr>
          <p:cNvPr id="3" name="内容占位符 2"/>
          <p:cNvSpPr>
            <a:spLocks noGrp="1"/>
          </p:cNvSpPr>
          <p:nvPr>
            <p:ph idx="1"/>
          </p:nvPr>
        </p:nvSpPr>
        <p:spPr/>
        <p:txBody>
          <a:bodyPr>
            <a:normAutofit/>
          </a:bodyPr>
          <a:lstStyle/>
          <a:p>
            <a:r>
              <a:rPr lang="en-US" altLang="zh-CN" dirty="0"/>
              <a:t>Condition: </a:t>
            </a:r>
            <a:r>
              <a:rPr lang="en-US" altLang="zh-CN" dirty="0" err="1">
                <a:solidFill>
                  <a:srgbClr val="FF0000"/>
                </a:solidFill>
              </a:rPr>
              <a:t>exp</a:t>
            </a:r>
            <a:r>
              <a:rPr lang="en-US" altLang="zh-CN" dirty="0">
                <a:solidFill>
                  <a:srgbClr val="FF0000"/>
                </a:solidFill>
              </a:rPr>
              <a:t> = 000…0</a:t>
            </a:r>
          </a:p>
          <a:p>
            <a:endParaRPr lang="en-US" altLang="zh-CN" dirty="0">
              <a:solidFill>
                <a:srgbClr val="FF0000"/>
              </a:solidFill>
            </a:endParaRPr>
          </a:p>
          <a:p>
            <a:r>
              <a:rPr lang="en-US" altLang="zh-CN" dirty="0">
                <a:solidFill>
                  <a:schemeClr val="tx1"/>
                </a:solidFill>
              </a:rPr>
              <a:t>Exponent value: </a:t>
            </a:r>
            <a:r>
              <a:rPr lang="en-US" altLang="zh-CN" dirty="0">
                <a:solidFill>
                  <a:srgbClr val="FF0000"/>
                </a:solidFill>
              </a:rPr>
              <a:t>E = - Bias + 1  </a:t>
            </a:r>
            <a:r>
              <a:rPr lang="en-US" altLang="zh-CN" dirty="0">
                <a:solidFill>
                  <a:schemeClr val="tx1"/>
                </a:solidFill>
              </a:rPr>
              <a:t>(</a:t>
            </a:r>
            <a:r>
              <a:rPr lang="en-US" altLang="zh-CN" dirty="0" err="1">
                <a:solidFill>
                  <a:schemeClr val="tx1"/>
                </a:solidFill>
              </a:rPr>
              <a:t>insteads</a:t>
            </a:r>
            <a:r>
              <a:rPr lang="en-US" altLang="zh-CN" dirty="0">
                <a:solidFill>
                  <a:schemeClr val="tx1"/>
                </a:solidFill>
              </a:rPr>
              <a:t> of E = 0 - Bias)</a:t>
            </a:r>
          </a:p>
          <a:p>
            <a:r>
              <a:rPr lang="en-US" altLang="zh-CN" dirty="0">
                <a:solidFill>
                  <a:schemeClr val="tx1"/>
                </a:solidFill>
              </a:rPr>
              <a:t>Significand coded with implied </a:t>
            </a:r>
            <a:r>
              <a:rPr lang="en-US" altLang="zh-CN" b="1" dirty="0">
                <a:solidFill>
                  <a:srgbClr val="7030A0"/>
                </a:solidFill>
              </a:rPr>
              <a:t>leading “0”(Not “1”)</a:t>
            </a:r>
            <a:r>
              <a:rPr lang="en-US" altLang="zh-CN" dirty="0">
                <a:solidFill>
                  <a:schemeClr val="tx1"/>
                </a:solidFill>
              </a:rPr>
              <a:t>: M = 0.xxx…x</a:t>
            </a:r>
            <a:r>
              <a:rPr lang="en-US" altLang="zh-CN" baseline="-25000" dirty="0">
                <a:solidFill>
                  <a:schemeClr val="tx1"/>
                </a:solidFill>
              </a:rPr>
              <a:t>2</a:t>
            </a:r>
          </a:p>
          <a:p>
            <a:pPr lvl="1"/>
            <a:r>
              <a:rPr lang="en-US" altLang="zh-CN" dirty="0"/>
              <a:t>xxx…x: bits of </a:t>
            </a:r>
            <a:r>
              <a:rPr lang="en-US" altLang="zh-CN" dirty="0" err="1"/>
              <a:t>frac</a:t>
            </a:r>
            <a:endParaRPr lang="en-US" altLang="zh-CN" dirty="0"/>
          </a:p>
          <a:p>
            <a:pPr marL="91440" lvl="1" indent="-91440">
              <a:spcBef>
                <a:spcPts val="1200"/>
              </a:spcBef>
              <a:spcAft>
                <a:spcPts val="200"/>
              </a:spcAft>
              <a:buSzPct val="100000"/>
              <a:buFont typeface="Calibri" panose="020F0502020204030204" pitchFamily="34" charset="0"/>
              <a:buChar char=" "/>
            </a:pPr>
            <a:endParaRPr lang="en-US" altLang="zh-CN" sz="2000" dirty="0"/>
          </a:p>
          <a:p>
            <a:pPr marL="91440" lvl="1" indent="-91440">
              <a:spcBef>
                <a:spcPts val="1200"/>
              </a:spcBef>
              <a:spcAft>
                <a:spcPts val="200"/>
              </a:spcAft>
              <a:buSzPct val="100000"/>
              <a:buFont typeface="Calibri" panose="020F0502020204030204" pitchFamily="34" charset="0"/>
              <a:buChar char=" "/>
            </a:pPr>
            <a:r>
              <a:rPr lang="en-US" altLang="zh-CN" sz="2000" dirty="0"/>
              <a:t>Case: </a:t>
            </a:r>
            <a:r>
              <a:rPr lang="en-US" altLang="zh-CN" sz="2000" dirty="0" err="1">
                <a:solidFill>
                  <a:srgbClr val="FF0000"/>
                </a:solidFill>
              </a:rPr>
              <a:t>exp</a:t>
            </a:r>
            <a:r>
              <a:rPr lang="en-US" altLang="zh-CN" sz="2000" dirty="0">
                <a:solidFill>
                  <a:srgbClr val="FF0000"/>
                </a:solidFill>
              </a:rPr>
              <a:t> = 000…0</a:t>
            </a:r>
            <a:r>
              <a:rPr lang="en-US" altLang="zh-CN" sz="2000" dirty="0"/>
              <a:t>, </a:t>
            </a:r>
            <a:r>
              <a:rPr lang="en-US" altLang="zh-CN" sz="2000" dirty="0" err="1">
                <a:solidFill>
                  <a:srgbClr val="FF0000"/>
                </a:solidFill>
              </a:rPr>
              <a:t>frac</a:t>
            </a:r>
            <a:r>
              <a:rPr lang="en-US" altLang="zh-CN" sz="2000" dirty="0">
                <a:solidFill>
                  <a:srgbClr val="FF0000"/>
                </a:solidFill>
              </a:rPr>
              <a:t> = 000…0</a:t>
            </a:r>
          </a:p>
          <a:p>
            <a:pPr lvl="1">
              <a:buSzPct val="100000"/>
            </a:pPr>
            <a:r>
              <a:rPr lang="en-US" altLang="zh-CN" dirty="0"/>
              <a:t>Represents zero value</a:t>
            </a:r>
          </a:p>
          <a:p>
            <a:pPr lvl="1">
              <a:buSzPct val="100000"/>
            </a:pPr>
            <a:r>
              <a:rPr lang="en-US" altLang="zh-CN" dirty="0"/>
              <a:t>Note distinct values: +0 and -0 (why?)</a:t>
            </a:r>
          </a:p>
          <a:p>
            <a:pPr marL="91440" lvl="1" indent="-91440">
              <a:spcBef>
                <a:spcPts val="1200"/>
              </a:spcBef>
              <a:spcAft>
                <a:spcPts val="200"/>
              </a:spcAft>
              <a:buSzPct val="100000"/>
              <a:buFont typeface="Calibri" panose="020F0502020204030204" pitchFamily="34" charset="0"/>
              <a:buChar char=" "/>
            </a:pPr>
            <a:r>
              <a:rPr lang="en-US" altLang="zh-CN" sz="2000" dirty="0"/>
              <a:t>Case: </a:t>
            </a:r>
            <a:r>
              <a:rPr lang="en-US" altLang="zh-CN" sz="2000" dirty="0" err="1">
                <a:solidFill>
                  <a:srgbClr val="FF0000"/>
                </a:solidFill>
              </a:rPr>
              <a:t>exp</a:t>
            </a:r>
            <a:r>
              <a:rPr lang="en-US" altLang="zh-CN" sz="2000" dirty="0">
                <a:solidFill>
                  <a:srgbClr val="FF0000"/>
                </a:solidFill>
              </a:rPr>
              <a:t> = 000…0</a:t>
            </a:r>
            <a:r>
              <a:rPr lang="en-US" altLang="zh-CN" sz="2000" dirty="0"/>
              <a:t>, </a:t>
            </a:r>
            <a:r>
              <a:rPr lang="en-US" altLang="zh-CN" sz="2000" dirty="0" err="1">
                <a:solidFill>
                  <a:srgbClr val="FF0000"/>
                </a:solidFill>
              </a:rPr>
              <a:t>frac</a:t>
            </a:r>
            <a:r>
              <a:rPr lang="en-US" altLang="zh-CN" sz="2000" dirty="0">
                <a:solidFill>
                  <a:srgbClr val="FF0000"/>
                </a:solidFill>
              </a:rPr>
              <a:t> </a:t>
            </a:r>
            <a:r>
              <a:rPr lang="zh-CN" altLang="en-US" sz="2000" dirty="0">
                <a:solidFill>
                  <a:srgbClr val="FF0000"/>
                </a:solidFill>
              </a:rPr>
              <a:t>≠</a:t>
            </a:r>
            <a:r>
              <a:rPr lang="en-US" altLang="zh-CN" sz="2000" dirty="0">
                <a:solidFill>
                  <a:srgbClr val="FF0000"/>
                </a:solidFill>
              </a:rPr>
              <a:t> 000…0</a:t>
            </a:r>
          </a:p>
          <a:p>
            <a:pPr lvl="1">
              <a:buSzPct val="100000"/>
            </a:pPr>
            <a:r>
              <a:rPr lang="en-US" altLang="zh-CN" dirty="0"/>
              <a:t>Numbers closest to 0.0</a:t>
            </a:r>
          </a:p>
          <a:p>
            <a:pPr lvl="1">
              <a:buSzPct val="100000"/>
            </a:pPr>
            <a:r>
              <a:rPr lang="en-US" altLang="zh-CN" dirty="0" err="1"/>
              <a:t>Equispaced</a:t>
            </a:r>
            <a:r>
              <a:rPr lang="zh-CN" altLang="en-US" b="1" dirty="0"/>
              <a:t> </a:t>
            </a:r>
            <a:r>
              <a:rPr lang="en-US" altLang="zh-CN" b="1" dirty="0">
                <a:latin typeface="+mn-ea"/>
              </a:rPr>
              <a:t>(</a:t>
            </a:r>
            <a:r>
              <a:rPr lang="zh-CN" altLang="en-US" b="1" dirty="0">
                <a:latin typeface="+mn-ea"/>
              </a:rPr>
              <a:t>等间距的</a:t>
            </a:r>
            <a:r>
              <a:rPr lang="en-US" altLang="zh-CN" b="1" dirty="0">
                <a:latin typeface="+mn-ea"/>
              </a:rPr>
              <a:t>)</a:t>
            </a:r>
            <a:endParaRPr lang="en-US" altLang="zh-CN" dirty="0">
              <a:latin typeface="+mn-ea"/>
            </a:endParaRPr>
          </a:p>
        </p:txBody>
      </p:sp>
    </p:spTree>
    <p:extLst>
      <p:ext uri="{BB962C8B-B14F-4D97-AF65-F5344CB8AC3E}">
        <p14:creationId xmlns:p14="http://schemas.microsoft.com/office/powerpoint/2010/main" val="72887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Special Values</a:t>
            </a:r>
            <a:endParaRPr lang="zh-CN" altLang="en-US" sz="4000" dirty="0"/>
          </a:p>
        </p:txBody>
      </p:sp>
      <mc:AlternateContent xmlns:mc="http://schemas.openxmlformats.org/markup-compatibility/2006" xmlns:a14="http://schemas.microsoft.com/office/drawing/2010/main">
        <mc:Choice Requires="a14">
          <p:sp>
            <p:nvSpPr>
              <p:cNvPr id="5" name="内容占位符 2"/>
              <p:cNvSpPr>
                <a:spLocks noGrp="1"/>
              </p:cNvSpPr>
              <p:nvPr>
                <p:ph idx="1"/>
              </p:nvPr>
            </p:nvSpPr>
            <p:spPr/>
            <p:txBody>
              <a:bodyPr>
                <a:normAutofit/>
              </a:bodyPr>
              <a:lstStyle/>
              <a:p>
                <a:r>
                  <a:rPr lang="en-US" altLang="zh-CN" dirty="0"/>
                  <a:t>Condition: </a:t>
                </a:r>
                <a:r>
                  <a:rPr lang="en-US" altLang="zh-CN" dirty="0" err="1">
                    <a:solidFill>
                      <a:srgbClr val="FF0000"/>
                    </a:solidFill>
                  </a:rPr>
                  <a:t>exp</a:t>
                </a:r>
                <a:r>
                  <a:rPr lang="en-US" altLang="zh-CN" dirty="0">
                    <a:solidFill>
                      <a:srgbClr val="FF0000"/>
                    </a:solidFill>
                  </a:rPr>
                  <a:t> = 111…1</a:t>
                </a:r>
              </a:p>
              <a:p>
                <a:endParaRPr lang="en-US" altLang="zh-CN" dirty="0">
                  <a:solidFill>
                    <a:srgbClr val="FF0000"/>
                  </a:solidFill>
                </a:endParaRPr>
              </a:p>
              <a:p>
                <a:r>
                  <a:rPr lang="en-US" altLang="zh-CN" dirty="0">
                    <a:solidFill>
                      <a:schemeClr val="tx1"/>
                    </a:solidFill>
                  </a:rPr>
                  <a:t>Case: </a:t>
                </a:r>
                <a:r>
                  <a:rPr lang="en-US" altLang="zh-CN" dirty="0" err="1">
                    <a:solidFill>
                      <a:srgbClr val="FF0000"/>
                    </a:solidFill>
                  </a:rPr>
                  <a:t>exp</a:t>
                </a:r>
                <a:r>
                  <a:rPr lang="en-US" altLang="zh-CN" dirty="0">
                    <a:solidFill>
                      <a:srgbClr val="FF0000"/>
                    </a:solidFill>
                  </a:rPr>
                  <a:t> = 111…1</a:t>
                </a:r>
                <a:r>
                  <a:rPr lang="en-US" altLang="zh-CN" dirty="0">
                    <a:solidFill>
                      <a:schemeClr val="tx1"/>
                    </a:solidFill>
                  </a:rPr>
                  <a:t>, </a:t>
                </a:r>
                <a:r>
                  <a:rPr lang="en-US" altLang="zh-CN" dirty="0" err="1">
                    <a:solidFill>
                      <a:srgbClr val="FF0000"/>
                    </a:solidFill>
                  </a:rPr>
                  <a:t>frac</a:t>
                </a:r>
                <a:r>
                  <a:rPr lang="en-US" altLang="zh-CN" dirty="0">
                    <a:solidFill>
                      <a:srgbClr val="FF0000"/>
                    </a:solidFill>
                  </a:rPr>
                  <a:t> = 000…0</a:t>
                </a:r>
              </a:p>
              <a:p>
                <a:pPr lvl="1"/>
                <a:r>
                  <a:rPr lang="en-US" altLang="zh-CN" dirty="0">
                    <a:solidFill>
                      <a:schemeClr val="tx1"/>
                    </a:solidFill>
                  </a:rPr>
                  <a:t>Represent value </a:t>
                </a:r>
                <a:r>
                  <a:rPr lang="zh-CN" altLang="en-US" dirty="0"/>
                  <a:t>∞ </a:t>
                </a:r>
                <a:r>
                  <a:rPr lang="en-US" altLang="zh-CN" dirty="0"/>
                  <a:t>(infinity)</a:t>
                </a:r>
              </a:p>
              <a:p>
                <a:pPr lvl="1"/>
                <a:r>
                  <a:rPr lang="en-US" altLang="zh-CN" dirty="0">
                    <a:solidFill>
                      <a:schemeClr val="tx1"/>
                    </a:solidFill>
                  </a:rPr>
                  <a:t>Operation that overflows</a:t>
                </a:r>
              </a:p>
              <a:p>
                <a:pPr lvl="1"/>
                <a:r>
                  <a:rPr lang="en-US" altLang="zh-CN" dirty="0">
                    <a:solidFill>
                      <a:schemeClr val="tx1"/>
                    </a:solidFill>
                  </a:rPr>
                  <a:t>Both positive and negative</a:t>
                </a:r>
              </a:p>
              <a:p>
                <a:pPr lvl="1"/>
                <a:r>
                  <a:rPr lang="en-US" altLang="zh-CN" dirty="0">
                    <a:solidFill>
                      <a:schemeClr val="tx1"/>
                    </a:solidFill>
                  </a:rPr>
                  <a:t>E.g., 1.0/0.0 = -1.0/-0.0 = + </a:t>
                </a:r>
                <a:r>
                  <a:rPr lang="zh-CN" altLang="en-US" dirty="0"/>
                  <a:t>∞</a:t>
                </a:r>
                <a:r>
                  <a:rPr lang="en-US" altLang="zh-CN" dirty="0"/>
                  <a:t>,  1.0 / -0.0 = -</a:t>
                </a:r>
                <a:r>
                  <a:rPr lang="zh-CN" altLang="en-US" dirty="0"/>
                  <a:t> ∞</a:t>
                </a:r>
                <a:endParaRPr lang="en-US" altLang="zh-CN" dirty="0"/>
              </a:p>
              <a:p>
                <a:pPr lvl="1"/>
                <a:endParaRPr lang="en-US" altLang="zh-CN" dirty="0"/>
              </a:p>
              <a:p>
                <a:pPr marL="91440" lvl="1" indent="-91440">
                  <a:spcBef>
                    <a:spcPts val="1200"/>
                  </a:spcBef>
                  <a:spcAft>
                    <a:spcPts val="200"/>
                  </a:spcAft>
                  <a:buSzPct val="100000"/>
                  <a:buFont typeface="Calibri" panose="020F0502020204030204" pitchFamily="34" charset="0"/>
                  <a:buChar char=" "/>
                </a:pPr>
                <a:r>
                  <a:rPr lang="en-US" altLang="zh-CN" sz="2000" dirty="0">
                    <a:solidFill>
                      <a:schemeClr val="tx1"/>
                    </a:solidFill>
                  </a:rPr>
                  <a:t>Case: </a:t>
                </a:r>
                <a:r>
                  <a:rPr lang="en-US" altLang="zh-CN" sz="2000" dirty="0" err="1">
                    <a:solidFill>
                      <a:srgbClr val="FF0000"/>
                    </a:solidFill>
                  </a:rPr>
                  <a:t>exp</a:t>
                </a:r>
                <a:r>
                  <a:rPr lang="en-US" altLang="zh-CN" sz="2000" dirty="0">
                    <a:solidFill>
                      <a:srgbClr val="FF0000"/>
                    </a:solidFill>
                  </a:rPr>
                  <a:t> = 111…1</a:t>
                </a:r>
                <a:r>
                  <a:rPr lang="en-US" altLang="zh-CN" sz="2000" dirty="0">
                    <a:solidFill>
                      <a:schemeClr val="tx1"/>
                    </a:solidFill>
                  </a:rPr>
                  <a:t>, </a:t>
                </a:r>
                <a:r>
                  <a:rPr lang="en-US" altLang="zh-CN" sz="2000" dirty="0" err="1">
                    <a:solidFill>
                      <a:srgbClr val="FF0000"/>
                    </a:solidFill>
                  </a:rPr>
                  <a:t>frac</a:t>
                </a:r>
                <a:r>
                  <a:rPr lang="en-US" altLang="zh-CN" sz="2000" dirty="0">
                    <a:solidFill>
                      <a:srgbClr val="FF0000"/>
                    </a:solidFill>
                  </a:rPr>
                  <a:t> </a:t>
                </a:r>
                <a:r>
                  <a:rPr lang="zh-CN" altLang="en-US" sz="2000" dirty="0">
                    <a:solidFill>
                      <a:srgbClr val="FF0000"/>
                    </a:solidFill>
                  </a:rPr>
                  <a:t>≠ </a:t>
                </a:r>
                <a:r>
                  <a:rPr lang="en-US" altLang="zh-CN" sz="2000" dirty="0">
                    <a:solidFill>
                      <a:srgbClr val="FF0000"/>
                    </a:solidFill>
                  </a:rPr>
                  <a:t>000…0</a:t>
                </a:r>
              </a:p>
              <a:p>
                <a:pPr lvl="1">
                  <a:buSzPct val="100000"/>
                </a:pPr>
                <a:r>
                  <a:rPr lang="en-US" altLang="zh-CN" dirty="0">
                    <a:solidFill>
                      <a:schemeClr val="tx1"/>
                    </a:solidFill>
                  </a:rPr>
                  <a:t>Not-a-Number (</a:t>
                </a:r>
                <a:r>
                  <a:rPr lang="en-US" altLang="zh-CN" dirty="0" err="1">
                    <a:solidFill>
                      <a:schemeClr val="tx1"/>
                    </a:solidFill>
                  </a:rPr>
                  <a:t>NaN</a:t>
                </a:r>
                <a:r>
                  <a:rPr lang="en-US" altLang="zh-CN" dirty="0">
                    <a:solidFill>
                      <a:schemeClr val="tx1"/>
                    </a:solidFill>
                  </a:rPr>
                  <a:t>)</a:t>
                </a:r>
              </a:p>
              <a:p>
                <a:pPr lvl="1">
                  <a:buSzPct val="100000"/>
                </a:pPr>
                <a:r>
                  <a:rPr lang="en-US" altLang="zh-CN" dirty="0">
                    <a:solidFill>
                      <a:schemeClr val="tx1"/>
                    </a:solidFill>
                  </a:rPr>
                  <a:t>Represents case when no numeric value can be determined</a:t>
                </a:r>
              </a:p>
              <a:p>
                <a:pPr lvl="1">
                  <a:buSzPct val="100000"/>
                </a:pPr>
                <a:r>
                  <a:rPr lang="en-US" altLang="zh-CN" dirty="0">
                    <a:solidFill>
                      <a:schemeClr val="tx1"/>
                    </a:solidFill>
                  </a:rPr>
                  <a:t>E.g., </a:t>
                </a:r>
                <a14:m>
                  <m:oMath xmlns:m="http://schemas.openxmlformats.org/officeDocument/2006/math">
                    <m:rad>
                      <m:radPr>
                        <m:degHide m:val="on"/>
                        <m:ctrlPr>
                          <a:rPr lang="en-US" altLang="zh-CN" i="1" dirty="0" smtClean="0">
                            <a:solidFill>
                              <a:schemeClr val="tx1"/>
                            </a:solidFill>
                            <a:latin typeface="Cambria Math" panose="02040503050406030204" pitchFamily="18" charset="0"/>
                          </a:rPr>
                        </m:ctrlPr>
                      </m:radPr>
                      <m:deg/>
                      <m:e>
                        <m:r>
                          <a:rPr lang="en-US" altLang="zh-CN" dirty="0">
                            <a:solidFill>
                              <a:schemeClr val="tx1"/>
                            </a:solidFill>
                            <a:latin typeface="Cambria Math" panose="02040503050406030204" pitchFamily="18" charset="0"/>
                          </a:rPr>
                          <m:t>−</m:t>
                        </m:r>
                        <m:r>
                          <a:rPr lang="en-US" altLang="zh-CN" i="0" dirty="0">
                            <a:solidFill>
                              <a:schemeClr val="tx1"/>
                            </a:solidFill>
                            <a:latin typeface="Cambria Math" panose="02040503050406030204" pitchFamily="18" charset="0"/>
                          </a:rPr>
                          <m:t>1</m:t>
                        </m:r>
                      </m:e>
                    </m:rad>
                    <m:r>
                      <a:rPr lang="zh-CN" altLang="en-US" i="1" dirty="0" smtClean="0">
                        <a:solidFill>
                          <a:schemeClr val="tx1"/>
                        </a:solidFill>
                        <a:latin typeface="Cambria Math" panose="02040503050406030204" pitchFamily="18" charset="0"/>
                      </a:rPr>
                      <m:t>，</m:t>
                    </m:r>
                  </m:oMath>
                </a14:m>
                <a:r>
                  <a:rPr lang="zh-CN" altLang="en-US" dirty="0"/>
                  <a:t>∞</a:t>
                </a:r>
                <a:r>
                  <a:rPr lang="en-US" altLang="zh-CN" dirty="0"/>
                  <a:t> - </a:t>
                </a:r>
                <a:r>
                  <a:rPr lang="zh-CN" altLang="en-US" dirty="0"/>
                  <a:t>∞，∞</a:t>
                </a:r>
                <a:r>
                  <a:rPr lang="en-US" altLang="zh-CN" dirty="0"/>
                  <a:t> × 0</a:t>
                </a:r>
                <a:endParaRPr lang="en-US" altLang="zh-CN" dirty="0">
                  <a:solidFill>
                    <a:schemeClr val="tx1"/>
                  </a:solidFill>
                </a:endParaRPr>
              </a:p>
              <a:p>
                <a:pPr marL="274320" lvl="2" indent="-91440">
                  <a:spcBef>
                    <a:spcPts val="1200"/>
                  </a:spcBef>
                  <a:spcAft>
                    <a:spcPts val="200"/>
                  </a:spcAft>
                  <a:buSzPct val="100000"/>
                  <a:buFont typeface="Calibri" panose="020F0502020204030204" pitchFamily="34" charset="0"/>
                  <a:buChar char=" "/>
                </a:pPr>
                <a:endParaRPr lang="zh-CN" altLang="en-US" sz="1600" dirty="0">
                  <a:solidFill>
                    <a:schemeClr val="tx1"/>
                  </a:solidFill>
                </a:endParaRPr>
              </a:p>
            </p:txBody>
          </p:sp>
        </mc:Choice>
        <mc:Fallback xmlns="">
          <p:sp>
            <p:nvSpPr>
              <p:cNvPr id="5" name="内容占位符 2"/>
              <p:cNvSpPr>
                <a:spLocks noGrp="1" noRot="1" noChangeAspect="1" noMove="1" noResize="1" noEditPoints="1" noAdjustHandles="1" noChangeArrowheads="1" noChangeShapeType="1" noTextEdit="1"/>
              </p:cNvSpPr>
              <p:nvPr>
                <p:ph idx="1"/>
              </p:nvPr>
            </p:nvSpPr>
            <p:spPr>
              <a:blipFill>
                <a:blip r:embed="rId3"/>
                <a:stretch>
                  <a:fillRect l="-788" t="-15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506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Categories of single-precision  floating-point values</a:t>
            </a:r>
            <a:endParaRPr lang="zh-CN" altLang="en-US" dirty="0"/>
          </a:p>
        </p:txBody>
      </p:sp>
      <p:pic>
        <p:nvPicPr>
          <p:cNvPr id="4" name="图片 3"/>
          <p:cNvPicPr>
            <a:picLocks noChangeAspect="1"/>
          </p:cNvPicPr>
          <p:nvPr/>
        </p:nvPicPr>
        <p:blipFill>
          <a:blip r:embed="rId3"/>
          <a:stretch>
            <a:fillRect/>
          </a:stretch>
        </p:blipFill>
        <p:spPr>
          <a:xfrm>
            <a:off x="2346960" y="1739609"/>
            <a:ext cx="7542642" cy="3657727"/>
          </a:xfrm>
          <a:prstGeom prst="rect">
            <a:avLst/>
          </a:prstGeom>
        </p:spPr>
      </p:pic>
    </p:spTree>
    <p:extLst>
      <p:ext uri="{BB962C8B-B14F-4D97-AF65-F5344CB8AC3E}">
        <p14:creationId xmlns:p14="http://schemas.microsoft.com/office/powerpoint/2010/main" val="3399826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Visualization: Floating Point Encodings</a:t>
            </a:r>
            <a:endParaRPr lang="zh-CN" altLang="en-US" dirty="0"/>
          </a:p>
        </p:txBody>
      </p:sp>
      <p:pic>
        <p:nvPicPr>
          <p:cNvPr id="4" name="图片 3"/>
          <p:cNvPicPr>
            <a:picLocks noChangeAspect="1"/>
          </p:cNvPicPr>
          <p:nvPr/>
        </p:nvPicPr>
        <p:blipFill>
          <a:blip r:embed="rId2"/>
          <a:stretch>
            <a:fillRect/>
          </a:stretch>
        </p:blipFill>
        <p:spPr>
          <a:xfrm>
            <a:off x="2288828" y="2357269"/>
            <a:ext cx="7601933" cy="1364126"/>
          </a:xfrm>
          <a:prstGeom prst="rect">
            <a:avLst/>
          </a:prstGeom>
        </p:spPr>
      </p:pic>
    </p:spTree>
    <p:extLst>
      <p:ext uri="{BB962C8B-B14F-4D97-AF65-F5344CB8AC3E}">
        <p14:creationId xmlns:p14="http://schemas.microsoft.com/office/powerpoint/2010/main" val="170553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Tiny Floating Point Example</a:t>
            </a:r>
            <a:endParaRPr lang="zh-CN" altLang="en-US" sz="4000" dirty="0"/>
          </a:p>
        </p:txBody>
      </p:sp>
      <p:sp>
        <p:nvSpPr>
          <p:cNvPr id="3" name="内容占位符 2"/>
          <p:cNvSpPr>
            <a:spLocks noGrp="1"/>
          </p:cNvSpPr>
          <p:nvPr>
            <p:ph idx="1"/>
          </p:nvPr>
        </p:nvSpPr>
        <p:spPr/>
        <p:txBody>
          <a:bodyPr/>
          <a:lstStyle/>
          <a:p>
            <a:endParaRPr lang="en-US" altLang="zh-CN" dirty="0"/>
          </a:p>
          <a:p>
            <a:endParaRPr lang="en-US" altLang="zh-CN" dirty="0"/>
          </a:p>
          <a:p>
            <a:r>
              <a:rPr lang="en-US" altLang="zh-CN" dirty="0"/>
              <a:t>8-bit Floating Point Representation</a:t>
            </a:r>
          </a:p>
          <a:p>
            <a:pPr lvl="1"/>
            <a:r>
              <a:rPr lang="en-US" altLang="zh-CN" dirty="0"/>
              <a:t>The sign bit is in the most significant bit</a:t>
            </a:r>
          </a:p>
          <a:p>
            <a:pPr lvl="1"/>
            <a:r>
              <a:rPr lang="en-US" altLang="zh-CN" dirty="0"/>
              <a:t>The next four bits are the </a:t>
            </a:r>
            <a:r>
              <a:rPr lang="en-US" altLang="zh-CN" i="1" dirty="0"/>
              <a:t>exponent</a:t>
            </a:r>
            <a:r>
              <a:rPr lang="en-US" altLang="zh-CN" dirty="0"/>
              <a:t>, with a </a:t>
            </a:r>
            <a:r>
              <a:rPr lang="en-US" altLang="zh-CN" i="1" dirty="0"/>
              <a:t>bias</a:t>
            </a:r>
            <a:r>
              <a:rPr lang="en-US" altLang="zh-CN" dirty="0"/>
              <a:t> of 7</a:t>
            </a:r>
          </a:p>
          <a:p>
            <a:pPr lvl="1"/>
            <a:r>
              <a:rPr lang="en-US" altLang="zh-CN" dirty="0"/>
              <a:t>The last three bits are the </a:t>
            </a:r>
            <a:r>
              <a:rPr lang="en-US" altLang="zh-CN" i="1" dirty="0" err="1"/>
              <a:t>frac</a:t>
            </a:r>
            <a:endParaRPr lang="en-US" altLang="zh-CN" i="1" dirty="0"/>
          </a:p>
          <a:p>
            <a:pPr lvl="1"/>
            <a:endParaRPr lang="en-US" altLang="zh-CN" i="1" dirty="0"/>
          </a:p>
          <a:p>
            <a:pPr marL="91440" lvl="1" indent="-91440">
              <a:spcBef>
                <a:spcPts val="1200"/>
              </a:spcBef>
              <a:spcAft>
                <a:spcPts val="200"/>
              </a:spcAft>
              <a:buSzPct val="100000"/>
              <a:buFont typeface="Calibri" panose="020F0502020204030204" pitchFamily="34" charset="0"/>
              <a:buChar char=" "/>
            </a:pPr>
            <a:r>
              <a:rPr lang="en-US" altLang="zh-CN" sz="2000" dirty="0"/>
              <a:t>Same general form as IEEE Format</a:t>
            </a:r>
          </a:p>
          <a:p>
            <a:pPr lvl="1">
              <a:buSzPct val="100000"/>
            </a:pPr>
            <a:r>
              <a:rPr lang="en-US" altLang="zh-CN" dirty="0"/>
              <a:t>normalized, </a:t>
            </a:r>
            <a:r>
              <a:rPr lang="en-US" altLang="zh-CN" dirty="0" err="1"/>
              <a:t>denormalized</a:t>
            </a:r>
            <a:endParaRPr lang="en-US" altLang="zh-CN" dirty="0"/>
          </a:p>
          <a:p>
            <a:pPr lvl="1">
              <a:buSzPct val="100000"/>
            </a:pPr>
            <a:r>
              <a:rPr lang="en-US" altLang="zh-CN" dirty="0" err="1"/>
              <a:t>represenation</a:t>
            </a:r>
            <a:r>
              <a:rPr lang="en-US" altLang="zh-CN" dirty="0"/>
              <a:t> of 0, </a:t>
            </a:r>
            <a:r>
              <a:rPr lang="en-US" altLang="zh-CN" dirty="0" err="1"/>
              <a:t>NaN</a:t>
            </a:r>
            <a:r>
              <a:rPr lang="en-US" altLang="zh-CN" dirty="0"/>
              <a:t>, infinity</a:t>
            </a:r>
            <a:endParaRPr lang="zh-CN" altLang="en-US" dirty="0"/>
          </a:p>
        </p:txBody>
      </p:sp>
      <p:pic>
        <p:nvPicPr>
          <p:cNvPr id="5" name="图片 4"/>
          <p:cNvPicPr>
            <a:picLocks noChangeAspect="1"/>
          </p:cNvPicPr>
          <p:nvPr/>
        </p:nvPicPr>
        <p:blipFill>
          <a:blip r:embed="rId2"/>
          <a:stretch>
            <a:fillRect/>
          </a:stretch>
        </p:blipFill>
        <p:spPr>
          <a:xfrm>
            <a:off x="4585334" y="1144532"/>
            <a:ext cx="3067050" cy="742950"/>
          </a:xfrm>
          <a:prstGeom prst="rect">
            <a:avLst/>
          </a:prstGeom>
        </p:spPr>
      </p:pic>
    </p:spTree>
    <p:extLst>
      <p:ext uri="{BB962C8B-B14F-4D97-AF65-F5344CB8AC3E}">
        <p14:creationId xmlns:p14="http://schemas.microsoft.com/office/powerpoint/2010/main" val="200999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Dynamic Range (Positive Only)</a:t>
            </a:r>
            <a:endParaRPr lang="zh-CN" altLang="en-US" sz="4000" dirty="0"/>
          </a:p>
        </p:txBody>
      </p:sp>
      <p:pic>
        <p:nvPicPr>
          <p:cNvPr id="6" name="图片 5"/>
          <p:cNvPicPr>
            <a:picLocks noChangeAspect="1"/>
          </p:cNvPicPr>
          <p:nvPr/>
        </p:nvPicPr>
        <p:blipFill rotWithShape="1">
          <a:blip r:embed="rId3"/>
          <a:srcRect l="1739" r="1718"/>
          <a:stretch/>
        </p:blipFill>
        <p:spPr>
          <a:xfrm>
            <a:off x="563062" y="1025166"/>
            <a:ext cx="11122257" cy="5262880"/>
          </a:xfrm>
          <a:prstGeom prst="rect">
            <a:avLst/>
          </a:prstGeom>
        </p:spPr>
      </p:pic>
      <p:sp>
        <p:nvSpPr>
          <p:cNvPr id="3" name="矩形 2">
            <a:extLst>
              <a:ext uri="{FF2B5EF4-FFF2-40B4-BE49-F238E27FC236}">
                <a16:creationId xmlns:a16="http://schemas.microsoft.com/office/drawing/2014/main" id="{41951645-CE65-458E-9BBE-99AA72D5F07A}"/>
              </a:ext>
            </a:extLst>
          </p:cNvPr>
          <p:cNvSpPr/>
          <p:nvPr/>
        </p:nvSpPr>
        <p:spPr>
          <a:xfrm>
            <a:off x="2291938" y="2743200"/>
            <a:ext cx="5878285" cy="510639"/>
          </a:xfrm>
          <a:prstGeom prst="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87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852863" y="1728574"/>
            <a:ext cx="5384388" cy="4518088"/>
          </a:xfrm>
          <a:prstGeom prst="rect">
            <a:avLst/>
          </a:prstGeom>
          <a:ln>
            <a:noFill/>
          </a:ln>
        </p:spPr>
      </p:pic>
      <p:sp>
        <p:nvSpPr>
          <p:cNvPr id="2" name="标题 1"/>
          <p:cNvSpPr>
            <a:spLocks noGrp="1"/>
          </p:cNvSpPr>
          <p:nvPr>
            <p:ph type="title"/>
          </p:nvPr>
        </p:nvSpPr>
        <p:spPr/>
        <p:txBody>
          <a:bodyPr>
            <a:normAutofit/>
          </a:bodyPr>
          <a:lstStyle/>
          <a:p>
            <a:r>
              <a:rPr lang="en-US" altLang="zh-CN" sz="4000" dirty="0"/>
              <a:t>Fractional Binary Representation</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16305" y="1089642"/>
                <a:ext cx="7543800" cy="2910580"/>
              </a:xfrm>
            </p:spPr>
            <p:txBody>
              <a:bodyPr>
                <a:noAutofit/>
              </a:bodyPr>
              <a:lstStyle/>
              <a:p>
                <a:pPr>
                  <a:lnSpc>
                    <a:spcPct val="100000"/>
                  </a:lnSpc>
                </a:pPr>
                <a:r>
                  <a:rPr lang="en-US" altLang="zh-CN" dirty="0"/>
                  <a:t>Digits to the left of the binary point have weights of the form 2</a:t>
                </a:r>
                <a:r>
                  <a:rPr lang="en-US" altLang="zh-CN" i="1" baseline="30000" dirty="0"/>
                  <a:t>i</a:t>
                </a:r>
                <a:r>
                  <a:rPr lang="en-US" altLang="zh-CN" dirty="0"/>
                  <a:t>, while those to the right have weights of the form 1</a:t>
                </a:r>
                <a:r>
                  <a:rPr lang="en-US" altLang="zh-CN" i="1" dirty="0"/>
                  <a:t>/</a:t>
                </a:r>
                <a:r>
                  <a:rPr lang="en-US" altLang="zh-CN" dirty="0"/>
                  <a:t>2</a:t>
                </a:r>
                <a:r>
                  <a:rPr lang="en-US" altLang="zh-CN" i="1" baseline="30000" dirty="0"/>
                  <a:t>i</a:t>
                </a:r>
                <a:r>
                  <a:rPr lang="en-US" altLang="zh-CN" dirty="0"/>
                  <a:t>.</a:t>
                </a:r>
              </a:p>
              <a:p>
                <a:pPr>
                  <a:lnSpc>
                    <a:spcPct val="100000"/>
                  </a:lnSpc>
                </a:pPr>
                <a:endParaRPr lang="en-US" altLang="zh-CN" dirty="0"/>
              </a:p>
              <a:p>
                <a:pPr>
                  <a:lnSpc>
                    <a:spcPct val="100000"/>
                  </a:lnSpc>
                </a:pPr>
                <a:endParaRPr lang="en-US" altLang="zh-CN" dirty="0"/>
              </a:p>
              <a:p>
                <a:pPr>
                  <a:lnSpc>
                    <a:spcPct val="100000"/>
                  </a:lnSpc>
                </a:pPr>
                <a:endParaRPr lang="en-US" altLang="zh-CN" dirty="0"/>
              </a:p>
              <a:p>
                <a:pPr>
                  <a:lnSpc>
                    <a:spcPct val="100000"/>
                  </a:lnSpc>
                </a:pPr>
                <a14:m>
                  <m:oMath xmlns:m="http://schemas.openxmlformats.org/officeDocument/2006/math">
                    <m:r>
                      <a:rPr lang="en-US" altLang="zh-CN" sz="2400" i="1">
                        <a:latin typeface="Cambria Math" panose="02040503050406030204" pitchFamily="18" charset="0"/>
                        <a:ea typeface="Cambria Math" panose="02040503050406030204" pitchFamily="18" charset="0"/>
                      </a:rPr>
                      <m:t>𝑏</m:t>
                    </m:r>
                    <m:r>
                      <a:rPr lang="en-US" altLang="zh-CN" sz="2400" i="1">
                        <a:latin typeface="Cambria Math" panose="02040503050406030204" pitchFamily="18" charset="0"/>
                        <a:ea typeface="Cambria Math" panose="02040503050406030204" pitchFamily="18" charset="0"/>
                      </a:rPr>
                      <m:t>=</m:t>
                    </m:r>
                    <m:limUpp>
                      <m:limUppPr>
                        <m:ctrlPr>
                          <a:rPr lang="en-US" altLang="zh-CN" sz="2400" i="1">
                            <a:latin typeface="Cambria Math" panose="02040503050406030204" pitchFamily="18" charset="0"/>
                            <a:ea typeface="Cambria Math" panose="02040503050406030204" pitchFamily="18" charset="0"/>
                          </a:rPr>
                        </m:ctrlPr>
                      </m:limUppPr>
                      <m:e>
                        <m:limLow>
                          <m:limLowPr>
                            <m:ctrlPr>
                              <a:rPr lang="en-US" altLang="zh-CN" sz="2400" i="1">
                                <a:latin typeface="Cambria Math" panose="02040503050406030204" pitchFamily="18" charset="0"/>
                                <a:ea typeface="Cambria Math" panose="02040503050406030204" pitchFamily="18" charset="0"/>
                              </a:rPr>
                            </m:ctrlPr>
                          </m:limLowPr>
                          <m:e>
                            <m:r>
                              <a:rPr lang="en-US" altLang="zh-CN" sz="2400" i="1">
                                <a:latin typeface="Cambria Math" panose="02040503050406030204" pitchFamily="18" charset="0"/>
                                <a:ea typeface="Cambria Math" panose="02040503050406030204" pitchFamily="18" charset="0"/>
                              </a:rPr>
                              <m:t>∑</m:t>
                            </m:r>
                          </m:e>
                          <m:lim>
                            <m:r>
                              <a:rPr lang="en-US" altLang="zh-CN" sz="2400" i="1">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𝑛</m:t>
                            </m:r>
                          </m:lim>
                        </m:limLow>
                      </m:e>
                      <m:lim>
                        <m:r>
                          <a:rPr lang="en-US" altLang="zh-CN" sz="2400" i="1">
                            <a:latin typeface="Cambria Math" panose="02040503050406030204" pitchFamily="18" charset="0"/>
                            <a:ea typeface="Cambria Math" panose="02040503050406030204" pitchFamily="18" charset="0"/>
                          </a:rPr>
                          <m:t>𝑚</m:t>
                        </m:r>
                      </m:lim>
                    </m:limUpp>
                    <m:r>
                      <a:rPr lang="en-US" altLang="zh-CN" sz="2400" i="1">
                        <a:latin typeface="Cambria Math" panose="02040503050406030204" pitchFamily="18" charset="0"/>
                        <a:ea typeface="Cambria Math" panose="02040503050406030204" pitchFamily="18" charset="0"/>
                      </a:rPr>
                      <m:t> </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2</m:t>
                        </m:r>
                      </m:e>
                      <m:sup>
                        <m:r>
                          <a:rPr lang="en-US" altLang="zh-CN" sz="2400" i="1">
                            <a:latin typeface="Cambria Math" panose="02040503050406030204" pitchFamily="18" charset="0"/>
                            <a:ea typeface="Cambria Math" panose="02040503050406030204" pitchFamily="18" charset="0"/>
                          </a:rPr>
                          <m:t>𝑖</m:t>
                        </m:r>
                      </m:sup>
                    </m:sSup>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𝑏</m:t>
                        </m:r>
                      </m:e>
                      <m:sub>
                        <m:r>
                          <a:rPr lang="en-US" altLang="zh-CN" sz="2400" i="1">
                            <a:latin typeface="Cambria Math" panose="02040503050406030204" pitchFamily="18" charset="0"/>
                            <a:ea typeface="Cambria Math" panose="02040503050406030204" pitchFamily="18" charset="0"/>
                          </a:rPr>
                          <m:t>𝑖</m:t>
                        </m:r>
                      </m:sub>
                    </m:sSub>
                  </m:oMath>
                </a14:m>
                <a:endParaRPr lang="en-US" altLang="zh-CN" dirty="0">
                  <a:latin typeface="Cambria Math" panose="02040503050406030204" pitchFamily="18" charset="0"/>
                  <a:ea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16305" y="1089642"/>
                <a:ext cx="7543800" cy="2910580"/>
              </a:xfrm>
              <a:blipFill>
                <a:blip r:embed="rId3"/>
                <a:stretch>
                  <a:fillRect l="-1051" t="-1468" b="-7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1792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a:bodyPr>
          <a:lstStyle/>
          <a:p>
            <a:r>
              <a:rPr lang="en-US" altLang="zh-CN" sz="4000" dirty="0">
                <a:ea typeface="宋体" panose="02010600030101010101" pitchFamily="2" charset="-122"/>
              </a:rPr>
              <a:t>Interesting Numbers</a:t>
            </a:r>
            <a:endParaRPr lang="en-US" altLang="zh-CN" sz="1800" dirty="0">
              <a:solidFill>
                <a:srgbClr val="FF0000"/>
              </a:solidFill>
              <a:ea typeface="宋体" panose="02010600030101010101" pitchFamily="2" charset="-122"/>
            </a:endParaRPr>
          </a:p>
        </p:txBody>
      </p:sp>
      <p:pic>
        <p:nvPicPr>
          <p:cNvPr id="55300"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97280" y="1286694"/>
            <a:ext cx="9949312" cy="3463436"/>
          </a:xfrm>
          <a:noFill/>
        </p:spPr>
      </p:pic>
      <p:sp>
        <p:nvSpPr>
          <p:cNvPr id="4" name="文本框 3">
            <a:extLst>
              <a:ext uri="{FF2B5EF4-FFF2-40B4-BE49-F238E27FC236}">
                <a16:creationId xmlns:a16="http://schemas.microsoft.com/office/drawing/2014/main" id="{890296FC-74FF-452F-8881-57C9118AC7B5}"/>
              </a:ext>
            </a:extLst>
          </p:cNvPr>
          <p:cNvSpPr txBox="1"/>
          <p:nvPr/>
        </p:nvSpPr>
        <p:spPr>
          <a:xfrm>
            <a:off x="1097280" y="4921992"/>
            <a:ext cx="10121954" cy="64633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p:spPr>
        <p:txBody>
          <a:bodyPr wrap="square" rtlCol="0">
            <a:spAutoFit/>
          </a:bodyPr>
          <a:lstStyle/>
          <a:p>
            <a:r>
              <a:rPr lang="zh-CN" altLang="en-US" b="1" dirty="0">
                <a:solidFill>
                  <a:srgbClr val="FF0000"/>
                </a:solidFill>
              </a:rPr>
              <a:t>参照该表，请推出最小</a:t>
            </a:r>
            <a:r>
              <a:rPr lang="en-US" altLang="zh-CN" b="1" dirty="0">
                <a:solidFill>
                  <a:srgbClr val="FF0000"/>
                </a:solidFill>
              </a:rPr>
              <a:t>/</a:t>
            </a:r>
            <a:r>
              <a:rPr lang="zh-CN" altLang="en-US" b="1" dirty="0">
                <a:solidFill>
                  <a:srgbClr val="FF0000"/>
                </a:solidFill>
              </a:rPr>
              <a:t>最大非规格化负数、最小</a:t>
            </a:r>
            <a:r>
              <a:rPr lang="en-US" altLang="zh-CN" b="1" dirty="0">
                <a:solidFill>
                  <a:srgbClr val="FF0000"/>
                </a:solidFill>
              </a:rPr>
              <a:t>/</a:t>
            </a:r>
            <a:r>
              <a:rPr lang="zh-CN" altLang="en-US" b="1" dirty="0">
                <a:solidFill>
                  <a:srgbClr val="FF0000"/>
                </a:solidFill>
              </a:rPr>
              <a:t>最大规格化整数、</a:t>
            </a:r>
            <a:r>
              <a:rPr lang="en-US" altLang="zh-CN" b="1" dirty="0">
                <a:solidFill>
                  <a:srgbClr val="FF0000"/>
                </a:solidFill>
              </a:rPr>
              <a:t>-1</a:t>
            </a:r>
            <a:r>
              <a:rPr lang="zh-CN" altLang="en-US" b="1" dirty="0">
                <a:solidFill>
                  <a:srgbClr val="FF0000"/>
                </a:solidFill>
              </a:rPr>
              <a:t>的数值表达式。假设尾数部分位宽为</a:t>
            </a:r>
            <a:r>
              <a:rPr lang="en-US" altLang="zh-CN" b="1" dirty="0">
                <a:solidFill>
                  <a:srgbClr val="FF0000"/>
                </a:solidFill>
              </a:rPr>
              <a:t>n</a:t>
            </a:r>
            <a:r>
              <a:rPr lang="zh-CN" altLang="en-US" b="1" dirty="0">
                <a:solidFill>
                  <a:srgbClr val="FF0000"/>
                </a:solidFill>
              </a:rPr>
              <a:t>，阶码位宽为</a:t>
            </a:r>
            <a:r>
              <a:rPr lang="en-US" altLang="zh-CN" b="1" dirty="0">
                <a:solidFill>
                  <a:srgbClr val="FF0000"/>
                </a:solidFill>
              </a:rPr>
              <a:t>k</a:t>
            </a:r>
            <a:r>
              <a:rPr lang="zh-CN" altLang="en-US" b="1" dirty="0">
                <a:solidFill>
                  <a:srgbClr val="FF0000"/>
                </a:solidFill>
              </a:rPr>
              <a:t>。（作为本章作业）</a:t>
            </a:r>
          </a:p>
        </p:txBody>
      </p:sp>
    </p:spTree>
    <p:extLst>
      <p:ext uri="{BB962C8B-B14F-4D97-AF65-F5344CB8AC3E}">
        <p14:creationId xmlns:p14="http://schemas.microsoft.com/office/powerpoint/2010/main" val="363744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Distribution of values</a:t>
            </a:r>
            <a:endParaRPr lang="zh-CN" altLang="en-US" sz="4000" dirty="0"/>
          </a:p>
        </p:txBody>
      </p:sp>
      <p:sp>
        <p:nvSpPr>
          <p:cNvPr id="9" name="Rectangle 2">
            <a:extLst>
              <a:ext uri="{FF2B5EF4-FFF2-40B4-BE49-F238E27FC236}">
                <a16:creationId xmlns:a16="http://schemas.microsoft.com/office/drawing/2014/main" id="{B1B05546-2DEF-4DA5-8FCB-B766350DA85D}"/>
              </a:ext>
            </a:extLst>
          </p:cNvPr>
          <p:cNvSpPr>
            <a:spLocks noChangeArrowheads="1"/>
          </p:cNvSpPr>
          <p:nvPr/>
        </p:nvSpPr>
        <p:spPr bwMode="auto">
          <a:xfrm>
            <a:off x="4706550" y="3000534"/>
            <a:ext cx="2479675"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pic>
        <p:nvPicPr>
          <p:cNvPr id="10" name="Picture 3" descr="非规格化数的密度">
            <a:extLst>
              <a:ext uri="{FF2B5EF4-FFF2-40B4-BE49-F238E27FC236}">
                <a16:creationId xmlns:a16="http://schemas.microsoft.com/office/drawing/2014/main" id="{0CC3AEF4-5A43-42C4-BF5F-CD52664EB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987" y="1036796"/>
            <a:ext cx="8915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a:extLst>
              <a:ext uri="{FF2B5EF4-FFF2-40B4-BE49-F238E27FC236}">
                <a16:creationId xmlns:a16="http://schemas.microsoft.com/office/drawing/2014/main" id="{AF940B53-A7C2-4199-B830-3194222EF6E7}"/>
              </a:ext>
            </a:extLst>
          </p:cNvPr>
          <p:cNvSpPr txBox="1">
            <a:spLocks noChangeArrowheads="1"/>
          </p:cNvSpPr>
          <p:nvPr/>
        </p:nvSpPr>
        <p:spPr bwMode="auto">
          <a:xfrm>
            <a:off x="2941250" y="2240121"/>
            <a:ext cx="852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solidFill>
                  <a:srgbClr val="3333FF"/>
                </a:solidFill>
                <a:latin typeface="Tahoma" panose="020B0604030504040204" pitchFamily="34" charset="0"/>
              </a:rPr>
              <a:t>2</a:t>
            </a:r>
            <a:r>
              <a:rPr kumimoji="1" lang="zh-CN" altLang="en-US" sz="2400" b="1" baseline="30000">
                <a:solidFill>
                  <a:srgbClr val="3333FF"/>
                </a:solidFill>
                <a:latin typeface="Tahoma" panose="020B0604030504040204" pitchFamily="34" charset="0"/>
              </a:rPr>
              <a:t>-126</a:t>
            </a:r>
          </a:p>
        </p:txBody>
      </p:sp>
      <p:sp>
        <p:nvSpPr>
          <p:cNvPr id="12" name="Text Box 6">
            <a:extLst>
              <a:ext uri="{FF2B5EF4-FFF2-40B4-BE49-F238E27FC236}">
                <a16:creationId xmlns:a16="http://schemas.microsoft.com/office/drawing/2014/main" id="{B982CE3B-9294-484F-A121-5054091EE4FA}"/>
              </a:ext>
            </a:extLst>
          </p:cNvPr>
          <p:cNvSpPr txBox="1">
            <a:spLocks noChangeArrowheads="1"/>
          </p:cNvSpPr>
          <p:nvPr/>
        </p:nvSpPr>
        <p:spPr bwMode="auto">
          <a:xfrm>
            <a:off x="3966775" y="2157571"/>
            <a:ext cx="1352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2</a:t>
            </a:r>
            <a:r>
              <a:rPr kumimoji="1" lang="zh-CN" altLang="en-US" sz="2400" b="1" baseline="30000">
                <a:latin typeface="Tahoma" panose="020B0604030504040204" pitchFamily="34" charset="0"/>
              </a:rPr>
              <a:t>-125</a:t>
            </a:r>
          </a:p>
        </p:txBody>
      </p:sp>
      <p:sp>
        <p:nvSpPr>
          <p:cNvPr id="13" name="Text Box 7">
            <a:extLst>
              <a:ext uri="{FF2B5EF4-FFF2-40B4-BE49-F238E27FC236}">
                <a16:creationId xmlns:a16="http://schemas.microsoft.com/office/drawing/2014/main" id="{6D3F8186-85AA-4A4B-8FDE-74A6B4C955BB}"/>
              </a:ext>
            </a:extLst>
          </p:cNvPr>
          <p:cNvSpPr txBox="1">
            <a:spLocks noChangeArrowheads="1"/>
          </p:cNvSpPr>
          <p:nvPr/>
        </p:nvSpPr>
        <p:spPr bwMode="auto">
          <a:xfrm>
            <a:off x="5765412" y="2187734"/>
            <a:ext cx="1309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2</a:t>
            </a:r>
            <a:r>
              <a:rPr kumimoji="1" lang="zh-CN" altLang="en-US" sz="2400" b="1" baseline="30000">
                <a:latin typeface="Tahoma" panose="020B0604030504040204" pitchFamily="34" charset="0"/>
              </a:rPr>
              <a:t>-124</a:t>
            </a:r>
          </a:p>
        </p:txBody>
      </p:sp>
      <p:sp>
        <p:nvSpPr>
          <p:cNvPr id="14" name="Text Box 8">
            <a:extLst>
              <a:ext uri="{FF2B5EF4-FFF2-40B4-BE49-F238E27FC236}">
                <a16:creationId xmlns:a16="http://schemas.microsoft.com/office/drawing/2014/main" id="{55E66AE3-B572-430E-B975-472590358B46}"/>
              </a:ext>
            </a:extLst>
          </p:cNvPr>
          <p:cNvSpPr txBox="1">
            <a:spLocks noChangeArrowheads="1"/>
          </p:cNvSpPr>
          <p:nvPr/>
        </p:nvSpPr>
        <p:spPr bwMode="auto">
          <a:xfrm>
            <a:off x="9281725" y="2184559"/>
            <a:ext cx="10969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2</a:t>
            </a:r>
            <a:r>
              <a:rPr kumimoji="1" lang="zh-CN" altLang="en-US" sz="2400" b="1" baseline="30000">
                <a:latin typeface="Tahoma" panose="020B0604030504040204" pitchFamily="34" charset="0"/>
              </a:rPr>
              <a:t>-123</a:t>
            </a:r>
          </a:p>
        </p:txBody>
      </p:sp>
      <p:sp>
        <p:nvSpPr>
          <p:cNvPr id="15" name="Text Box 9">
            <a:extLst>
              <a:ext uri="{FF2B5EF4-FFF2-40B4-BE49-F238E27FC236}">
                <a16:creationId xmlns:a16="http://schemas.microsoft.com/office/drawing/2014/main" id="{478BEFD1-5005-491E-B31F-3D6F56D315BF}"/>
              </a:ext>
            </a:extLst>
          </p:cNvPr>
          <p:cNvSpPr txBox="1">
            <a:spLocks noChangeArrowheads="1"/>
          </p:cNvSpPr>
          <p:nvPr/>
        </p:nvSpPr>
        <p:spPr bwMode="auto">
          <a:xfrm>
            <a:off x="2069712" y="949484"/>
            <a:ext cx="4643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1.0</a:t>
            </a:r>
            <a:r>
              <a:rPr kumimoji="1" lang="zh-CN" altLang="en-US" sz="2400" b="1">
                <a:latin typeface="Times New Roman" panose="02020603050405020304" pitchFamily="18" charset="0"/>
              </a:rPr>
              <a:t>…</a:t>
            </a:r>
            <a:r>
              <a:rPr kumimoji="1" lang="zh-CN" altLang="en-US" sz="2400" b="1">
                <a:latin typeface="Tahoma" panose="020B0604030504040204" pitchFamily="34" charset="0"/>
              </a:rPr>
              <a:t>0</a:t>
            </a:r>
            <a:r>
              <a:rPr kumimoji="1" lang="en-US" altLang="zh-CN" sz="2400" b="1">
                <a:latin typeface="Tahoma" panose="020B0604030504040204" pitchFamily="34" charset="0"/>
              </a:rPr>
              <a:t>x2</a:t>
            </a:r>
            <a:r>
              <a:rPr kumimoji="1" lang="en-US" altLang="zh-CN" sz="2400" b="1" baseline="30000">
                <a:latin typeface="Tahoma" panose="020B0604030504040204" pitchFamily="34" charset="0"/>
              </a:rPr>
              <a:t>-126</a:t>
            </a:r>
            <a:r>
              <a:rPr kumimoji="1" lang="en-US" altLang="zh-CN" sz="2400" b="1">
                <a:latin typeface="Tahoma" panose="020B0604030504040204" pitchFamily="34" charset="0"/>
              </a:rPr>
              <a:t>~ 1.1</a:t>
            </a:r>
            <a:r>
              <a:rPr kumimoji="1" lang="en-US" altLang="zh-CN" sz="2400" b="1">
                <a:latin typeface="Times New Roman" panose="02020603050405020304" pitchFamily="18" charset="0"/>
              </a:rPr>
              <a:t>…</a:t>
            </a:r>
            <a:r>
              <a:rPr kumimoji="1" lang="en-US" altLang="zh-CN" sz="2400" b="1">
                <a:latin typeface="Tahoma" panose="020B0604030504040204" pitchFamily="34" charset="0"/>
              </a:rPr>
              <a:t>1x2</a:t>
            </a:r>
            <a:r>
              <a:rPr kumimoji="1" lang="en-US" altLang="zh-CN" sz="2400" b="1" baseline="30000">
                <a:latin typeface="Tahoma" panose="020B0604030504040204" pitchFamily="34" charset="0"/>
              </a:rPr>
              <a:t>-126</a:t>
            </a:r>
          </a:p>
        </p:txBody>
      </p:sp>
      <p:sp>
        <p:nvSpPr>
          <p:cNvPr id="16" name="Rectangle 10">
            <a:extLst>
              <a:ext uri="{FF2B5EF4-FFF2-40B4-BE49-F238E27FC236}">
                <a16:creationId xmlns:a16="http://schemas.microsoft.com/office/drawing/2014/main" id="{A564658C-0A77-4240-A80E-3F95E0AF86B9}"/>
              </a:ext>
            </a:extLst>
          </p:cNvPr>
          <p:cNvSpPr>
            <a:spLocks noChangeArrowheads="1"/>
          </p:cNvSpPr>
          <p:nvPr/>
        </p:nvSpPr>
        <p:spPr bwMode="auto">
          <a:xfrm>
            <a:off x="4055675" y="1374934"/>
            <a:ext cx="774700"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17" name="Line 11">
            <a:extLst>
              <a:ext uri="{FF2B5EF4-FFF2-40B4-BE49-F238E27FC236}">
                <a16:creationId xmlns:a16="http://schemas.microsoft.com/office/drawing/2014/main" id="{7DF8A45B-B442-44E5-A17A-3150ADBD2595}"/>
              </a:ext>
            </a:extLst>
          </p:cNvPr>
          <p:cNvSpPr>
            <a:spLocks noChangeShapeType="1"/>
          </p:cNvSpPr>
          <p:nvPr/>
        </p:nvSpPr>
        <p:spPr bwMode="auto">
          <a:xfrm flipH="1">
            <a:off x="4117587" y="1387634"/>
            <a:ext cx="650875" cy="404812"/>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Text Box 12">
            <a:extLst>
              <a:ext uri="{FF2B5EF4-FFF2-40B4-BE49-F238E27FC236}">
                <a16:creationId xmlns:a16="http://schemas.microsoft.com/office/drawing/2014/main" id="{75E47651-FBD4-47D9-8FB6-432616861FEC}"/>
              </a:ext>
            </a:extLst>
          </p:cNvPr>
          <p:cNvSpPr txBox="1">
            <a:spLocks noChangeArrowheads="1"/>
          </p:cNvSpPr>
          <p:nvPr/>
        </p:nvSpPr>
        <p:spPr bwMode="auto">
          <a:xfrm>
            <a:off x="1390262" y="3429159"/>
            <a:ext cx="47926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0.0</a:t>
            </a:r>
            <a:r>
              <a:rPr kumimoji="1" lang="zh-CN" altLang="en-US" sz="2400" b="1">
                <a:latin typeface="Times New Roman" panose="02020603050405020304" pitchFamily="18" charset="0"/>
              </a:rPr>
              <a:t>…</a:t>
            </a:r>
            <a:r>
              <a:rPr kumimoji="1" lang="zh-CN" altLang="en-US" sz="2400" b="1">
                <a:latin typeface="Tahoma" panose="020B0604030504040204" pitchFamily="34" charset="0"/>
              </a:rPr>
              <a:t>0</a:t>
            </a:r>
            <a:r>
              <a:rPr kumimoji="1" lang="en-US" altLang="zh-CN" sz="2400" b="1">
                <a:latin typeface="Tahoma" panose="020B0604030504040204" pitchFamily="34" charset="0"/>
              </a:rPr>
              <a:t>x2</a:t>
            </a:r>
            <a:r>
              <a:rPr kumimoji="1" lang="en-US" altLang="zh-CN" sz="2400" b="1" baseline="30000">
                <a:latin typeface="Tahoma" panose="020B0604030504040204" pitchFamily="34" charset="0"/>
              </a:rPr>
              <a:t>-126</a:t>
            </a:r>
            <a:r>
              <a:rPr kumimoji="1" lang="en-US" altLang="zh-CN" sz="2400" b="1">
                <a:latin typeface="Tahoma" panose="020B0604030504040204" pitchFamily="34" charset="0"/>
              </a:rPr>
              <a:t>~ 0.1</a:t>
            </a:r>
            <a:r>
              <a:rPr kumimoji="1" lang="en-US" altLang="zh-CN" sz="2400" b="1">
                <a:latin typeface="Times New Roman" panose="02020603050405020304" pitchFamily="18" charset="0"/>
              </a:rPr>
              <a:t>…</a:t>
            </a:r>
            <a:r>
              <a:rPr kumimoji="1" lang="en-US" altLang="zh-CN" sz="2400" b="1">
                <a:latin typeface="Tahoma" panose="020B0604030504040204" pitchFamily="34" charset="0"/>
              </a:rPr>
              <a:t>1x2</a:t>
            </a:r>
            <a:r>
              <a:rPr kumimoji="1" lang="en-US" altLang="zh-CN" sz="2400" b="1" baseline="30000">
                <a:latin typeface="Tahoma" panose="020B0604030504040204" pitchFamily="34" charset="0"/>
              </a:rPr>
              <a:t>-126</a:t>
            </a:r>
          </a:p>
        </p:txBody>
      </p:sp>
      <p:sp>
        <p:nvSpPr>
          <p:cNvPr id="19" name="Rectangle 13">
            <a:extLst>
              <a:ext uri="{FF2B5EF4-FFF2-40B4-BE49-F238E27FC236}">
                <a16:creationId xmlns:a16="http://schemas.microsoft.com/office/drawing/2014/main" id="{97093248-662C-429B-82B9-A10B2B1DD3C2}"/>
              </a:ext>
            </a:extLst>
          </p:cNvPr>
          <p:cNvSpPr>
            <a:spLocks noChangeArrowheads="1"/>
          </p:cNvSpPr>
          <p:nvPr/>
        </p:nvSpPr>
        <p:spPr bwMode="auto">
          <a:xfrm>
            <a:off x="3126987" y="3808571"/>
            <a:ext cx="944563" cy="47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20" name="Line 14">
            <a:extLst>
              <a:ext uri="{FF2B5EF4-FFF2-40B4-BE49-F238E27FC236}">
                <a16:creationId xmlns:a16="http://schemas.microsoft.com/office/drawing/2014/main" id="{9085F2F6-A0C6-489B-BBA5-790E20B36123}"/>
              </a:ext>
            </a:extLst>
          </p:cNvPr>
          <p:cNvSpPr>
            <a:spLocks noChangeShapeType="1"/>
          </p:cNvSpPr>
          <p:nvPr/>
        </p:nvSpPr>
        <p:spPr bwMode="auto">
          <a:xfrm flipH="1">
            <a:off x="3123812" y="3787934"/>
            <a:ext cx="882650" cy="592137"/>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Text Box 15">
            <a:extLst>
              <a:ext uri="{FF2B5EF4-FFF2-40B4-BE49-F238E27FC236}">
                <a16:creationId xmlns:a16="http://schemas.microsoft.com/office/drawing/2014/main" id="{D4CB952D-FF7A-44A5-8007-D120AE800FBD}"/>
              </a:ext>
            </a:extLst>
          </p:cNvPr>
          <p:cNvSpPr txBox="1">
            <a:spLocks noChangeArrowheads="1"/>
          </p:cNvSpPr>
          <p:nvPr/>
        </p:nvSpPr>
        <p:spPr bwMode="auto">
          <a:xfrm>
            <a:off x="2936487" y="4764246"/>
            <a:ext cx="852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3333FF"/>
                </a:solidFill>
              </a:rPr>
              <a:t>2</a:t>
            </a:r>
            <a:r>
              <a:rPr kumimoji="1" lang="zh-CN" altLang="en-US" sz="2400" b="1" baseline="30000">
                <a:solidFill>
                  <a:srgbClr val="3333FF"/>
                </a:solidFill>
              </a:rPr>
              <a:t>-126</a:t>
            </a:r>
          </a:p>
        </p:txBody>
      </p:sp>
      <p:sp>
        <p:nvSpPr>
          <p:cNvPr id="22" name="Text Box 16">
            <a:extLst>
              <a:ext uri="{FF2B5EF4-FFF2-40B4-BE49-F238E27FC236}">
                <a16:creationId xmlns:a16="http://schemas.microsoft.com/office/drawing/2014/main" id="{FE45F97D-2D40-4D08-A2E3-24A3C94EE95A}"/>
              </a:ext>
            </a:extLst>
          </p:cNvPr>
          <p:cNvSpPr txBox="1">
            <a:spLocks noChangeArrowheads="1"/>
          </p:cNvSpPr>
          <p:nvPr/>
        </p:nvSpPr>
        <p:spPr bwMode="auto">
          <a:xfrm>
            <a:off x="3882637" y="4729321"/>
            <a:ext cx="1087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2</a:t>
            </a:r>
            <a:r>
              <a:rPr kumimoji="1" lang="zh-CN" altLang="en-US" sz="2400" b="1" baseline="30000">
                <a:latin typeface="Tahoma" panose="020B0604030504040204" pitchFamily="34" charset="0"/>
              </a:rPr>
              <a:t>-125</a:t>
            </a:r>
          </a:p>
        </p:txBody>
      </p:sp>
      <p:sp>
        <p:nvSpPr>
          <p:cNvPr id="23" name="Text Box 17">
            <a:extLst>
              <a:ext uri="{FF2B5EF4-FFF2-40B4-BE49-F238E27FC236}">
                <a16:creationId xmlns:a16="http://schemas.microsoft.com/office/drawing/2014/main" id="{69771B97-8EFB-430D-83F0-5B6FD24F7A7E}"/>
              </a:ext>
            </a:extLst>
          </p:cNvPr>
          <p:cNvSpPr txBox="1">
            <a:spLocks noChangeArrowheads="1"/>
          </p:cNvSpPr>
          <p:nvPr/>
        </p:nvSpPr>
        <p:spPr bwMode="auto">
          <a:xfrm>
            <a:off x="5617775" y="4711859"/>
            <a:ext cx="11826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2</a:t>
            </a:r>
            <a:r>
              <a:rPr kumimoji="1" lang="zh-CN" altLang="en-US" sz="2400" b="1" baseline="30000">
                <a:latin typeface="Tahoma" panose="020B0604030504040204" pitchFamily="34" charset="0"/>
              </a:rPr>
              <a:t>-124</a:t>
            </a:r>
          </a:p>
        </p:txBody>
      </p:sp>
      <p:sp>
        <p:nvSpPr>
          <p:cNvPr id="24" name="Text Box 18">
            <a:extLst>
              <a:ext uri="{FF2B5EF4-FFF2-40B4-BE49-F238E27FC236}">
                <a16:creationId xmlns:a16="http://schemas.microsoft.com/office/drawing/2014/main" id="{6F263105-D6EA-4186-9D05-B3E69AA525D0}"/>
              </a:ext>
            </a:extLst>
          </p:cNvPr>
          <p:cNvSpPr txBox="1">
            <a:spLocks noChangeArrowheads="1"/>
          </p:cNvSpPr>
          <p:nvPr/>
        </p:nvSpPr>
        <p:spPr bwMode="auto">
          <a:xfrm>
            <a:off x="9261087" y="4756309"/>
            <a:ext cx="11080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2</a:t>
            </a:r>
            <a:r>
              <a:rPr kumimoji="1" lang="zh-CN" altLang="en-US" sz="2400" b="1" baseline="30000">
                <a:latin typeface="Tahoma" panose="020B0604030504040204" pitchFamily="34" charset="0"/>
              </a:rPr>
              <a:t>-123</a:t>
            </a:r>
          </a:p>
        </p:txBody>
      </p:sp>
      <p:sp>
        <p:nvSpPr>
          <p:cNvPr id="25" name="Text Box 19">
            <a:extLst>
              <a:ext uri="{FF2B5EF4-FFF2-40B4-BE49-F238E27FC236}">
                <a16:creationId xmlns:a16="http://schemas.microsoft.com/office/drawing/2014/main" id="{AF929F1E-ABEC-4742-8774-A9B1EA79BC4D}"/>
              </a:ext>
            </a:extLst>
          </p:cNvPr>
          <p:cNvSpPr txBox="1">
            <a:spLocks noChangeArrowheads="1"/>
          </p:cNvSpPr>
          <p:nvPr/>
        </p:nvSpPr>
        <p:spPr bwMode="auto">
          <a:xfrm>
            <a:off x="2150675" y="4843621"/>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solidFill>
                  <a:srgbClr val="3333FF"/>
                </a:solidFill>
                <a:latin typeface="Tahoma" panose="020B0604030504040204" pitchFamily="34" charset="0"/>
              </a:rPr>
              <a:t>0</a:t>
            </a:r>
          </a:p>
        </p:txBody>
      </p:sp>
      <p:sp>
        <p:nvSpPr>
          <p:cNvPr id="26" name="Text Box 20">
            <a:extLst>
              <a:ext uri="{FF2B5EF4-FFF2-40B4-BE49-F238E27FC236}">
                <a16:creationId xmlns:a16="http://schemas.microsoft.com/office/drawing/2014/main" id="{87330F3A-4952-47D3-90A0-5A07AA9A950C}"/>
              </a:ext>
            </a:extLst>
          </p:cNvPr>
          <p:cNvSpPr txBox="1">
            <a:spLocks noChangeArrowheads="1"/>
          </p:cNvSpPr>
          <p:nvPr/>
        </p:nvSpPr>
        <p:spPr bwMode="auto">
          <a:xfrm>
            <a:off x="2226875" y="2252821"/>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solidFill>
                  <a:srgbClr val="3333FF"/>
                </a:solidFill>
                <a:latin typeface="Tahoma" panose="020B0604030504040204" pitchFamily="34" charset="0"/>
              </a:rPr>
              <a:t>0</a:t>
            </a:r>
          </a:p>
        </p:txBody>
      </p:sp>
      <p:sp>
        <p:nvSpPr>
          <p:cNvPr id="27" name="Text Box 21">
            <a:extLst>
              <a:ext uri="{FF2B5EF4-FFF2-40B4-BE49-F238E27FC236}">
                <a16:creationId xmlns:a16="http://schemas.microsoft.com/office/drawing/2014/main" id="{859BC94A-1BA1-4726-ABD9-CC75EA608EF8}"/>
              </a:ext>
            </a:extLst>
          </p:cNvPr>
          <p:cNvSpPr txBox="1">
            <a:spLocks noChangeArrowheads="1"/>
          </p:cNvSpPr>
          <p:nvPr/>
        </p:nvSpPr>
        <p:spPr bwMode="auto">
          <a:xfrm>
            <a:off x="4552562" y="5588159"/>
            <a:ext cx="302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sz="2400">
              <a:latin typeface="Tahoma" panose="020B0604030504040204" pitchFamily="34" charset="0"/>
            </a:endParaRPr>
          </a:p>
        </p:txBody>
      </p:sp>
      <p:sp>
        <p:nvSpPr>
          <p:cNvPr id="28" name="Line 22">
            <a:extLst>
              <a:ext uri="{FF2B5EF4-FFF2-40B4-BE49-F238E27FC236}">
                <a16:creationId xmlns:a16="http://schemas.microsoft.com/office/drawing/2014/main" id="{0E430446-B030-4F3B-AAC7-504AE03B1FD6}"/>
              </a:ext>
            </a:extLst>
          </p:cNvPr>
          <p:cNvSpPr>
            <a:spLocks noChangeShapeType="1"/>
          </p:cNvSpPr>
          <p:nvPr/>
        </p:nvSpPr>
        <p:spPr bwMode="auto">
          <a:xfrm flipH="1">
            <a:off x="3266687" y="1432084"/>
            <a:ext cx="49213" cy="46672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24">
            <a:extLst>
              <a:ext uri="{FF2B5EF4-FFF2-40B4-BE49-F238E27FC236}">
                <a16:creationId xmlns:a16="http://schemas.microsoft.com/office/drawing/2014/main" id="{62740069-A8DA-4686-8A07-09E76B7485A4}"/>
              </a:ext>
            </a:extLst>
          </p:cNvPr>
          <p:cNvSpPr>
            <a:spLocks noChangeShapeType="1"/>
          </p:cNvSpPr>
          <p:nvPr/>
        </p:nvSpPr>
        <p:spPr bwMode="auto">
          <a:xfrm>
            <a:off x="2320537" y="5246846"/>
            <a:ext cx="0" cy="8699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Rectangle 25">
            <a:extLst>
              <a:ext uri="{FF2B5EF4-FFF2-40B4-BE49-F238E27FC236}">
                <a16:creationId xmlns:a16="http://schemas.microsoft.com/office/drawing/2014/main" id="{7BDA14D8-2F3A-4ABB-8683-4CBC51DDC681}"/>
              </a:ext>
            </a:extLst>
          </p:cNvPr>
          <p:cNvSpPr>
            <a:spLocks noChangeArrowheads="1"/>
          </p:cNvSpPr>
          <p:nvPr/>
        </p:nvSpPr>
        <p:spPr bwMode="auto">
          <a:xfrm>
            <a:off x="4784337" y="2984659"/>
            <a:ext cx="2511425" cy="465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31" name="Oval 26">
            <a:extLst>
              <a:ext uri="{FF2B5EF4-FFF2-40B4-BE49-F238E27FC236}">
                <a16:creationId xmlns:a16="http://schemas.microsoft.com/office/drawing/2014/main" id="{0B2E2AD0-A0FE-4FB7-83FC-D7E86388AA01}"/>
              </a:ext>
            </a:extLst>
          </p:cNvPr>
          <p:cNvSpPr>
            <a:spLocks noChangeArrowheads="1"/>
          </p:cNvSpPr>
          <p:nvPr/>
        </p:nvSpPr>
        <p:spPr bwMode="auto">
          <a:xfrm>
            <a:off x="2412612" y="1792446"/>
            <a:ext cx="882650" cy="558800"/>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32" name="Text Box 27">
            <a:extLst>
              <a:ext uri="{FF2B5EF4-FFF2-40B4-BE49-F238E27FC236}">
                <a16:creationId xmlns:a16="http://schemas.microsoft.com/office/drawing/2014/main" id="{EE6AEB4C-B27A-49F6-B0A6-AD6593977B7E}"/>
              </a:ext>
            </a:extLst>
          </p:cNvPr>
          <p:cNvSpPr txBox="1">
            <a:spLocks noChangeArrowheads="1"/>
          </p:cNvSpPr>
          <p:nvPr/>
        </p:nvSpPr>
        <p:spPr bwMode="auto">
          <a:xfrm>
            <a:off x="2460237" y="1919446"/>
            <a:ext cx="836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ahoma" panose="020B0604030504040204" pitchFamily="34" charset="0"/>
              </a:rPr>
              <a:t>GAP</a:t>
            </a:r>
          </a:p>
        </p:txBody>
      </p:sp>
      <p:grpSp>
        <p:nvGrpSpPr>
          <p:cNvPr id="33" name="Group 28">
            <a:extLst>
              <a:ext uri="{FF2B5EF4-FFF2-40B4-BE49-F238E27FC236}">
                <a16:creationId xmlns:a16="http://schemas.microsoft.com/office/drawing/2014/main" id="{7481A012-916E-45FE-9639-8A3FAB6FB14F}"/>
              </a:ext>
            </a:extLst>
          </p:cNvPr>
          <p:cNvGrpSpPr>
            <a:grpSpLocks/>
          </p:cNvGrpSpPr>
          <p:nvPr/>
        </p:nvGrpSpPr>
        <p:grpSpPr bwMode="auto">
          <a:xfrm>
            <a:off x="3293675" y="2713196"/>
            <a:ext cx="4595812" cy="688975"/>
            <a:chOff x="1199" y="2017"/>
            <a:chExt cx="2895" cy="434"/>
          </a:xfrm>
        </p:grpSpPr>
        <p:sp>
          <p:nvSpPr>
            <p:cNvPr id="34" name="Text Box 29">
              <a:extLst>
                <a:ext uri="{FF2B5EF4-FFF2-40B4-BE49-F238E27FC236}">
                  <a16:creationId xmlns:a16="http://schemas.microsoft.com/office/drawing/2014/main" id="{F6E17CEA-5D6F-4369-87A4-CB48A46AEB80}"/>
                </a:ext>
              </a:extLst>
            </p:cNvPr>
            <p:cNvSpPr txBox="1">
              <a:spLocks noChangeArrowheads="1"/>
            </p:cNvSpPr>
            <p:nvPr/>
          </p:nvSpPr>
          <p:spPr bwMode="auto">
            <a:xfrm>
              <a:off x="1550" y="2017"/>
              <a:ext cx="254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21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 </a:t>
              </a:r>
              <a:r>
                <a:rPr kumimoji="1" lang="en-US" altLang="zh-CN" sz="2800" b="1">
                  <a:solidFill>
                    <a:srgbClr val="CC0000"/>
                  </a:solidFill>
                </a:rPr>
                <a:t>Normalized numbers</a:t>
              </a:r>
            </a:p>
          </p:txBody>
        </p:sp>
        <p:sp>
          <p:nvSpPr>
            <p:cNvPr id="35" name="Line 30">
              <a:extLst>
                <a:ext uri="{FF2B5EF4-FFF2-40B4-BE49-F238E27FC236}">
                  <a16:creationId xmlns:a16="http://schemas.microsoft.com/office/drawing/2014/main" id="{7C6CDCDF-1EBD-4CEC-AA55-5F21467B6153}"/>
                </a:ext>
              </a:extLst>
            </p:cNvPr>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6" name="Rectangle 31">
            <a:extLst>
              <a:ext uri="{FF2B5EF4-FFF2-40B4-BE49-F238E27FC236}">
                <a16:creationId xmlns:a16="http://schemas.microsoft.com/office/drawing/2014/main" id="{6C9DCA41-12DF-4F99-8792-01B78D07F750}"/>
              </a:ext>
            </a:extLst>
          </p:cNvPr>
          <p:cNvSpPr>
            <a:spLocks noChangeArrowheads="1"/>
          </p:cNvSpPr>
          <p:nvPr/>
        </p:nvSpPr>
        <p:spPr bwMode="auto">
          <a:xfrm>
            <a:off x="4800212" y="5665946"/>
            <a:ext cx="2355850"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grpSp>
        <p:nvGrpSpPr>
          <p:cNvPr id="37" name="Group 34">
            <a:extLst>
              <a:ext uri="{FF2B5EF4-FFF2-40B4-BE49-F238E27FC236}">
                <a16:creationId xmlns:a16="http://schemas.microsoft.com/office/drawing/2014/main" id="{B973F970-40F9-41BD-9E32-720A080EFFF1}"/>
              </a:ext>
            </a:extLst>
          </p:cNvPr>
          <p:cNvGrpSpPr>
            <a:grpSpLocks/>
          </p:cNvGrpSpPr>
          <p:nvPr/>
        </p:nvGrpSpPr>
        <p:grpSpPr bwMode="auto">
          <a:xfrm>
            <a:off x="2322125" y="5278596"/>
            <a:ext cx="3014662" cy="858838"/>
            <a:chOff x="587" y="3378"/>
            <a:chExt cx="1899" cy="541"/>
          </a:xfrm>
        </p:grpSpPr>
        <p:sp>
          <p:nvSpPr>
            <p:cNvPr id="38" name="Line 23">
              <a:extLst>
                <a:ext uri="{FF2B5EF4-FFF2-40B4-BE49-F238E27FC236}">
                  <a16:creationId xmlns:a16="http://schemas.microsoft.com/office/drawing/2014/main" id="{81649793-1A0F-4585-BFE2-8222F1C5A9B5}"/>
                </a:ext>
              </a:extLst>
            </p:cNvPr>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 name="AutoShape 32">
              <a:extLst>
                <a:ext uri="{FF2B5EF4-FFF2-40B4-BE49-F238E27FC236}">
                  <a16:creationId xmlns:a16="http://schemas.microsoft.com/office/drawing/2014/main" id="{6076F967-AB7F-4710-8E4B-C1413355BF79}"/>
                </a:ext>
              </a:extLst>
            </p:cNvPr>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t>Denorms</a:t>
              </a:r>
            </a:p>
          </p:txBody>
        </p:sp>
      </p:grpSp>
      <p:sp>
        <p:nvSpPr>
          <p:cNvPr id="40" name="Rectangle 33">
            <a:extLst>
              <a:ext uri="{FF2B5EF4-FFF2-40B4-BE49-F238E27FC236}">
                <a16:creationId xmlns:a16="http://schemas.microsoft.com/office/drawing/2014/main" id="{DA353C24-97D2-4658-9E92-8B9CB3105390}"/>
              </a:ext>
            </a:extLst>
          </p:cNvPr>
          <p:cNvSpPr>
            <a:spLocks noChangeArrowheads="1"/>
          </p:cNvSpPr>
          <p:nvPr/>
        </p:nvSpPr>
        <p:spPr bwMode="auto">
          <a:xfrm>
            <a:off x="5643175" y="5519896"/>
            <a:ext cx="419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Tree>
    <p:extLst>
      <p:ext uri="{BB962C8B-B14F-4D97-AF65-F5344CB8AC3E}">
        <p14:creationId xmlns:p14="http://schemas.microsoft.com/office/powerpoint/2010/main" val="211584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animBg="1"/>
      <p:bldP spid="26" grpId="0" animBg="1"/>
      <p:bldP spid="31" grpId="0" animBg="1"/>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Special Properties of the IEEE Encoding</a:t>
            </a:r>
            <a:endParaRPr lang="zh-CN" altLang="en-US" sz="4000" dirty="0"/>
          </a:p>
        </p:txBody>
      </p:sp>
      <p:sp>
        <p:nvSpPr>
          <p:cNvPr id="3" name="内容占位符 2"/>
          <p:cNvSpPr>
            <a:spLocks noGrp="1"/>
          </p:cNvSpPr>
          <p:nvPr>
            <p:ph idx="1"/>
          </p:nvPr>
        </p:nvSpPr>
        <p:spPr/>
        <p:txBody>
          <a:bodyPr/>
          <a:lstStyle/>
          <a:p>
            <a:r>
              <a:rPr lang="en-US" altLang="zh-CN" dirty="0"/>
              <a:t>FP Zero Same as Integer Zero</a:t>
            </a:r>
          </a:p>
          <a:p>
            <a:pPr lvl="1"/>
            <a:r>
              <a:rPr lang="en-US" altLang="zh-CN" dirty="0"/>
              <a:t>All bits = 0</a:t>
            </a:r>
          </a:p>
          <a:p>
            <a:pPr lvl="1"/>
            <a:endParaRPr lang="en-US" altLang="zh-CN" dirty="0"/>
          </a:p>
          <a:p>
            <a:pPr marL="91440" lvl="1" indent="-91440">
              <a:spcBef>
                <a:spcPts val="1200"/>
              </a:spcBef>
              <a:spcAft>
                <a:spcPts val="200"/>
              </a:spcAft>
              <a:buSzPct val="100000"/>
              <a:buFont typeface="Calibri" panose="020F0502020204030204" pitchFamily="34" charset="0"/>
              <a:buChar char=" "/>
            </a:pPr>
            <a:r>
              <a:rPr lang="en-US" altLang="zh-CN" sz="2000" dirty="0"/>
              <a:t>Can (Almost) Use Unsigned Integer Comparison</a:t>
            </a:r>
          </a:p>
          <a:p>
            <a:pPr lvl="1">
              <a:buSzPct val="100000"/>
            </a:pPr>
            <a:r>
              <a:rPr lang="en-US" altLang="zh-CN" dirty="0"/>
              <a:t>Must first compare sign bits</a:t>
            </a:r>
          </a:p>
          <a:p>
            <a:pPr lvl="1">
              <a:buSzPct val="100000"/>
            </a:pPr>
            <a:r>
              <a:rPr lang="en-US" altLang="zh-CN" dirty="0"/>
              <a:t>Must consider -0 = 0</a:t>
            </a:r>
          </a:p>
          <a:p>
            <a:pPr lvl="1">
              <a:buSzPct val="100000"/>
            </a:pPr>
            <a:r>
              <a:rPr lang="en-US" altLang="zh-CN" dirty="0"/>
              <a:t>Nans problematic</a:t>
            </a:r>
          </a:p>
          <a:p>
            <a:pPr lvl="2">
              <a:buSzPct val="100000"/>
            </a:pPr>
            <a:r>
              <a:rPr lang="en-US" altLang="zh-CN" sz="1600" dirty="0"/>
              <a:t>Will be greater than any other values</a:t>
            </a:r>
          </a:p>
          <a:p>
            <a:pPr lvl="1">
              <a:buSzPct val="100000"/>
            </a:pPr>
            <a:r>
              <a:rPr lang="en-US" altLang="zh-CN" dirty="0"/>
              <a:t>Otherwise OK</a:t>
            </a:r>
          </a:p>
          <a:p>
            <a:pPr lvl="2">
              <a:buSzPct val="100000"/>
            </a:pPr>
            <a:r>
              <a:rPr lang="en-US" altLang="zh-CN" sz="1600" dirty="0" err="1"/>
              <a:t>Denormalized</a:t>
            </a:r>
            <a:r>
              <a:rPr lang="en-US" altLang="zh-CN" sz="1600" dirty="0"/>
              <a:t> vs. Normalized</a:t>
            </a:r>
          </a:p>
          <a:p>
            <a:pPr lvl="2">
              <a:buSzPct val="100000"/>
            </a:pPr>
            <a:r>
              <a:rPr lang="en-US" altLang="zh-CN" sz="1600" dirty="0"/>
              <a:t>Normalized vs. Infinity</a:t>
            </a:r>
            <a:endParaRPr lang="zh-CN" altLang="en-US" sz="1600" dirty="0"/>
          </a:p>
        </p:txBody>
      </p:sp>
    </p:spTree>
    <p:extLst>
      <p:ext uri="{BB962C8B-B14F-4D97-AF65-F5344CB8AC3E}">
        <p14:creationId xmlns:p14="http://schemas.microsoft.com/office/powerpoint/2010/main" val="3773913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a:bodyPr>
          <a:lstStyle/>
          <a:p>
            <a:r>
              <a:rPr lang="en-US" altLang="zh-CN" sz="4000" dirty="0">
                <a:ea typeface="宋体" panose="02010600030101010101" pitchFamily="2" charset="-122"/>
              </a:rPr>
              <a:t>Round</a:t>
            </a:r>
            <a:r>
              <a:rPr lang="zh-CN" altLang="en-US" dirty="0"/>
              <a:t> （舍入）</a:t>
            </a:r>
            <a:r>
              <a:rPr lang="en-US" altLang="zh-CN" sz="4000" dirty="0">
                <a:ea typeface="宋体" panose="02010600030101010101" pitchFamily="2" charset="-122"/>
              </a:rPr>
              <a:t>Mode</a:t>
            </a:r>
            <a:endParaRPr lang="en-US" altLang="zh-CN" sz="1800" dirty="0">
              <a:solidFill>
                <a:srgbClr val="FF0000"/>
              </a:solidFill>
              <a:ea typeface="宋体" panose="02010600030101010101" pitchFamily="2" charset="-122"/>
            </a:endParaRPr>
          </a:p>
        </p:txBody>
      </p:sp>
      <p:graphicFrame>
        <p:nvGraphicFramePr>
          <p:cNvPr id="675895" name="Group 55"/>
          <p:cNvGraphicFramePr>
            <a:graphicFrameLocks noGrp="1"/>
          </p:cNvGraphicFramePr>
          <p:nvPr>
            <p:ph idx="1"/>
            <p:extLst>
              <p:ext uri="{D42A27DB-BD31-4B8C-83A1-F6EECF244321}">
                <p14:modId xmlns:p14="http://schemas.microsoft.com/office/powerpoint/2010/main" val="1359230444"/>
              </p:ext>
            </p:extLst>
          </p:nvPr>
        </p:nvGraphicFramePr>
        <p:xfrm>
          <a:off x="1096963" y="1079500"/>
          <a:ext cx="10058793" cy="3171020"/>
        </p:xfrm>
        <a:graphic>
          <a:graphicData uri="http://schemas.openxmlformats.org/drawingml/2006/table">
            <a:tbl>
              <a:tblPr/>
              <a:tblGrid>
                <a:gridCol w="3820828">
                  <a:extLst>
                    <a:ext uri="{9D8B030D-6E8A-4147-A177-3AD203B41FA5}">
                      <a16:colId xmlns:a16="http://schemas.microsoft.com/office/drawing/2014/main" val="3701658809"/>
                    </a:ext>
                  </a:extLst>
                </a:gridCol>
                <a:gridCol w="1247593">
                  <a:extLst>
                    <a:ext uri="{9D8B030D-6E8A-4147-A177-3AD203B41FA5}">
                      <a16:colId xmlns:a16="http://schemas.microsoft.com/office/drawing/2014/main" val="3817408007"/>
                    </a:ext>
                  </a:extLst>
                </a:gridCol>
                <a:gridCol w="1247593">
                  <a:extLst>
                    <a:ext uri="{9D8B030D-6E8A-4147-A177-3AD203B41FA5}">
                      <a16:colId xmlns:a16="http://schemas.microsoft.com/office/drawing/2014/main" val="3783650541"/>
                    </a:ext>
                  </a:extLst>
                </a:gridCol>
                <a:gridCol w="1247593">
                  <a:extLst>
                    <a:ext uri="{9D8B030D-6E8A-4147-A177-3AD203B41FA5}">
                      <a16:colId xmlns:a16="http://schemas.microsoft.com/office/drawing/2014/main" val="4132862262"/>
                    </a:ext>
                  </a:extLst>
                </a:gridCol>
                <a:gridCol w="1247593">
                  <a:extLst>
                    <a:ext uri="{9D8B030D-6E8A-4147-A177-3AD203B41FA5}">
                      <a16:colId xmlns:a16="http://schemas.microsoft.com/office/drawing/2014/main" val="2195465369"/>
                    </a:ext>
                  </a:extLst>
                </a:gridCol>
                <a:gridCol w="1247593">
                  <a:extLst>
                    <a:ext uri="{9D8B030D-6E8A-4147-A177-3AD203B41FA5}">
                      <a16:colId xmlns:a16="http://schemas.microsoft.com/office/drawing/2014/main" val="1063080025"/>
                    </a:ext>
                  </a:extLst>
                </a:gridCol>
              </a:tblGrid>
              <a:tr h="634204">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Mode</a:t>
                      </a:r>
                    </a:p>
                  </a:txBody>
                  <a:tcPr marL="119137" marR="1191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1.40</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1.60</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1.50</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2.50</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-1.50</a:t>
                      </a:r>
                    </a:p>
                  </a:txBody>
                  <a:tcPr marL="119137" marR="1191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3713010"/>
                  </a:ext>
                </a:extLst>
              </a:tr>
              <a:tr h="634204">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Round-to-Even</a:t>
                      </a:r>
                    </a:p>
                  </a:txBody>
                  <a:tcPr marL="119137" marR="1191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1</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2</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2</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2</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-2</a:t>
                      </a:r>
                    </a:p>
                  </a:txBody>
                  <a:tcPr marL="119137" marR="1191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5105078"/>
                  </a:ext>
                </a:extLst>
              </a:tr>
              <a:tr h="634204">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Round-toward-zero</a:t>
                      </a:r>
                    </a:p>
                  </a:txBody>
                  <a:tcPr marL="119137" marR="1191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1</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1</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1</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2</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-1</a:t>
                      </a:r>
                    </a:p>
                  </a:txBody>
                  <a:tcPr marL="119137" marR="1191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6055406"/>
                  </a:ext>
                </a:extLst>
              </a:tr>
              <a:tr h="634204">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Round-down</a:t>
                      </a:r>
                    </a:p>
                  </a:txBody>
                  <a:tcPr marL="119137" marR="1191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1</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1</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1</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2</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-2</a:t>
                      </a:r>
                    </a:p>
                  </a:txBody>
                  <a:tcPr marL="119137" marR="1191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4854575"/>
                  </a:ext>
                </a:extLst>
              </a:tr>
              <a:tr h="634204">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Round-up</a:t>
                      </a:r>
                    </a:p>
                  </a:txBody>
                  <a:tcPr marL="119137" marR="1191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2</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n-lt"/>
                          <a:ea typeface="宋体" panose="02010600030101010101" pitchFamily="2" charset="-122"/>
                        </a:rPr>
                        <a:t>2</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2</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3</a:t>
                      </a:r>
                    </a:p>
                  </a:txBody>
                  <a:tcPr marL="119137" marR="1191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n-lt"/>
                          <a:ea typeface="宋体" panose="02010600030101010101" pitchFamily="2" charset="-122"/>
                        </a:rPr>
                        <a:t>-1</a:t>
                      </a:r>
                    </a:p>
                  </a:txBody>
                  <a:tcPr marL="119137" marR="1191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7521735"/>
                  </a:ext>
                </a:extLst>
              </a:tr>
            </a:tbl>
          </a:graphicData>
        </a:graphic>
      </p:graphicFrame>
    </p:spTree>
    <p:extLst>
      <p:ext uri="{BB962C8B-B14F-4D97-AF65-F5344CB8AC3E}">
        <p14:creationId xmlns:p14="http://schemas.microsoft.com/office/powerpoint/2010/main" val="3917462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normAutofit/>
          </a:bodyPr>
          <a:lstStyle/>
          <a:p>
            <a:r>
              <a:rPr lang="en-US" altLang="zh-CN" sz="4000" dirty="0">
                <a:ea typeface="宋体" panose="02010600030101010101" pitchFamily="2" charset="-122"/>
              </a:rPr>
              <a:t>Round Mode</a:t>
            </a:r>
            <a:endParaRPr lang="en-US" altLang="zh-CN" sz="1800" dirty="0">
              <a:solidFill>
                <a:srgbClr val="FF0000"/>
              </a:solidFill>
              <a:ea typeface="宋体" panose="02010600030101010101" pitchFamily="2" charset="-122"/>
            </a:endParaRPr>
          </a:p>
        </p:txBody>
      </p:sp>
      <p:sp>
        <p:nvSpPr>
          <p:cNvPr id="57348" name="Rectangle 3"/>
          <p:cNvSpPr>
            <a:spLocks noGrp="1" noChangeArrowheads="1"/>
          </p:cNvSpPr>
          <p:nvPr>
            <p:ph idx="1"/>
          </p:nvPr>
        </p:nvSpPr>
        <p:spPr/>
        <p:txBody>
          <a:bodyPr/>
          <a:lstStyle/>
          <a:p>
            <a:r>
              <a:rPr lang="en-US" altLang="zh-CN" dirty="0">
                <a:ea typeface="宋体" panose="02010600030101010101" pitchFamily="2" charset="-122"/>
              </a:rPr>
              <a:t>Round down: </a:t>
            </a:r>
          </a:p>
          <a:p>
            <a:pPr lvl="1"/>
            <a:r>
              <a:rPr lang="en-US" altLang="zh-CN" dirty="0">
                <a:ea typeface="宋体" panose="02010600030101010101" pitchFamily="2" charset="-122"/>
              </a:rPr>
              <a:t>rounded result is close to but no greater than true result.</a:t>
            </a:r>
          </a:p>
          <a:p>
            <a:r>
              <a:rPr lang="en-US" altLang="zh-CN" dirty="0">
                <a:ea typeface="宋体" panose="02010600030101010101" pitchFamily="2" charset="-122"/>
              </a:rPr>
              <a:t>Round up: </a:t>
            </a:r>
          </a:p>
          <a:p>
            <a:pPr lvl="1"/>
            <a:r>
              <a:rPr lang="en-US" altLang="zh-CN" dirty="0">
                <a:ea typeface="宋体" panose="02010600030101010101" pitchFamily="2" charset="-122"/>
              </a:rPr>
              <a:t>rounded result is close to but no less than true result. </a:t>
            </a:r>
          </a:p>
          <a:p>
            <a:r>
              <a:rPr lang="en-US" altLang="zh-CN" dirty="0">
                <a:ea typeface="宋体" panose="02010600030101010101" pitchFamily="2" charset="-122"/>
              </a:rPr>
              <a:t>Round to Zero</a:t>
            </a:r>
          </a:p>
          <a:p>
            <a:pPr lvl="1"/>
            <a:r>
              <a:rPr lang="en-US" altLang="zh-CN" dirty="0"/>
              <a:t>rounded result is close to 0.</a:t>
            </a:r>
          </a:p>
          <a:p>
            <a:pPr lvl="1"/>
            <a:r>
              <a:rPr lang="en-US" altLang="zh-CN" dirty="0">
                <a:ea typeface="宋体" panose="02010600030101010101" pitchFamily="2" charset="-122"/>
              </a:rPr>
              <a:t>if positive, round result is no greater than true result</a:t>
            </a:r>
          </a:p>
          <a:p>
            <a:pPr lvl="1"/>
            <a:r>
              <a:rPr lang="en-US" altLang="zh-CN" dirty="0">
                <a:ea typeface="宋体" panose="02010600030101010101" pitchFamily="2" charset="-122"/>
              </a:rPr>
              <a:t>otherwise, no less than true result.</a:t>
            </a:r>
          </a:p>
          <a:p>
            <a:r>
              <a:rPr lang="en-US" altLang="zh-CN" b="1" dirty="0">
                <a:solidFill>
                  <a:srgbClr val="7030A0"/>
                </a:solidFill>
              </a:rPr>
              <a:t>Round to Even (Default Rounding Mode)</a:t>
            </a:r>
          </a:p>
          <a:p>
            <a:pPr lvl="1">
              <a:lnSpc>
                <a:spcPct val="120000"/>
              </a:lnSpc>
            </a:pPr>
            <a:r>
              <a:rPr lang="en-US" altLang="zh-CN" dirty="0"/>
              <a:t>half-way may be round up or round down</a:t>
            </a:r>
          </a:p>
          <a:p>
            <a:pPr lvl="1"/>
            <a:r>
              <a:rPr lang="en-US" altLang="zh-CN" dirty="0">
                <a:ea typeface="宋体" panose="02010600030101010101" pitchFamily="2" charset="-122"/>
              </a:rPr>
              <a:t>the least significant digit of rounded result (half-way) must be even</a:t>
            </a:r>
          </a:p>
          <a:p>
            <a:pPr lvl="1"/>
            <a:r>
              <a:rPr lang="en-US" altLang="zh-CN" dirty="0">
                <a:ea typeface="宋体" panose="02010600030101010101" pitchFamily="2" charset="-122"/>
              </a:rPr>
              <a:t>others are rounded to the nearest bound  </a:t>
            </a:r>
          </a:p>
        </p:txBody>
      </p:sp>
    </p:spTree>
    <p:extLst>
      <p:ext uri="{BB962C8B-B14F-4D97-AF65-F5344CB8AC3E}">
        <p14:creationId xmlns:p14="http://schemas.microsoft.com/office/powerpoint/2010/main" val="2360662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normAutofit/>
          </a:bodyPr>
          <a:lstStyle/>
          <a:p>
            <a:r>
              <a:rPr lang="en-US" altLang="zh-CN" sz="4000" dirty="0">
                <a:ea typeface="宋体" panose="02010600030101010101" pitchFamily="2" charset="-122"/>
              </a:rPr>
              <a:t>Round-to-Even</a:t>
            </a:r>
          </a:p>
        </p:txBody>
      </p:sp>
      <p:sp>
        <p:nvSpPr>
          <p:cNvPr id="60420" name="Rectangle 3"/>
          <p:cNvSpPr>
            <a:spLocks noGrp="1" noChangeArrowheads="1"/>
          </p:cNvSpPr>
          <p:nvPr>
            <p:ph idx="1"/>
          </p:nvPr>
        </p:nvSpPr>
        <p:spPr/>
        <p:txBody>
          <a:bodyPr/>
          <a:lstStyle/>
          <a:p>
            <a:pPr>
              <a:lnSpc>
                <a:spcPct val="130000"/>
              </a:lnSpc>
            </a:pPr>
            <a:r>
              <a:rPr lang="en-US" altLang="zh-CN" dirty="0">
                <a:ea typeface="宋体" panose="02010600030101010101" pitchFamily="2" charset="-122"/>
              </a:rPr>
              <a:t>Applying to Other Decimal Places</a:t>
            </a:r>
          </a:p>
          <a:p>
            <a:pPr lvl="1">
              <a:lnSpc>
                <a:spcPct val="130000"/>
              </a:lnSpc>
            </a:pPr>
            <a:r>
              <a:rPr lang="en-US" altLang="zh-CN" dirty="0">
                <a:ea typeface="宋体" panose="02010600030101010101" pitchFamily="2" charset="-122"/>
              </a:rPr>
              <a:t>When exactly halfway between two possible values</a:t>
            </a:r>
          </a:p>
          <a:p>
            <a:pPr lvl="2">
              <a:lnSpc>
                <a:spcPct val="130000"/>
              </a:lnSpc>
            </a:pPr>
            <a:r>
              <a:rPr lang="en-US" altLang="zh-CN" sz="1600" dirty="0">
                <a:ea typeface="宋体" panose="02010600030101010101" pitchFamily="2" charset="-122"/>
              </a:rPr>
              <a:t>Round so that least significant digit is even</a:t>
            </a:r>
          </a:p>
          <a:p>
            <a:pPr lvl="1">
              <a:lnSpc>
                <a:spcPct val="130000"/>
              </a:lnSpc>
            </a:pPr>
            <a:r>
              <a:rPr lang="en-US" altLang="zh-CN" dirty="0">
                <a:ea typeface="宋体" panose="02010600030101010101" pitchFamily="2" charset="-122"/>
              </a:rPr>
              <a:t>E.g., round to nearest hundredth</a:t>
            </a:r>
          </a:p>
          <a:p>
            <a:pPr lvl="2">
              <a:lnSpc>
                <a:spcPct val="130000"/>
              </a:lnSpc>
              <a:buFontTx/>
              <a:buNone/>
            </a:pPr>
            <a:r>
              <a:rPr lang="en-US" altLang="zh-CN" dirty="0">
                <a:ea typeface="宋体" panose="02010600030101010101" pitchFamily="2" charset="-122"/>
              </a:rPr>
              <a:t>1.2349999	1.23	(Less than half way)</a:t>
            </a:r>
          </a:p>
          <a:p>
            <a:pPr lvl="2">
              <a:lnSpc>
                <a:spcPct val="130000"/>
              </a:lnSpc>
              <a:buFontTx/>
              <a:buNone/>
            </a:pPr>
            <a:r>
              <a:rPr lang="en-US" altLang="zh-CN" dirty="0">
                <a:ea typeface="宋体" panose="02010600030101010101" pitchFamily="2" charset="-122"/>
              </a:rPr>
              <a:t>1.2350001	1.24	(Greater than half way)</a:t>
            </a:r>
          </a:p>
          <a:p>
            <a:pPr lvl="2">
              <a:lnSpc>
                <a:spcPct val="130000"/>
              </a:lnSpc>
              <a:buFontTx/>
              <a:buNone/>
            </a:pPr>
            <a:r>
              <a:rPr lang="en-US" altLang="zh-CN" dirty="0">
                <a:ea typeface="宋体" panose="02010600030101010101" pitchFamily="2" charset="-122"/>
              </a:rPr>
              <a:t>1.2350000	1.24	(Half way—round up)</a:t>
            </a:r>
          </a:p>
          <a:p>
            <a:pPr lvl="2">
              <a:lnSpc>
                <a:spcPct val="130000"/>
              </a:lnSpc>
              <a:buFontTx/>
              <a:buNone/>
            </a:pPr>
            <a:r>
              <a:rPr lang="en-US" altLang="zh-CN" dirty="0">
                <a:ea typeface="宋体" panose="02010600030101010101" pitchFamily="2" charset="-122"/>
              </a:rPr>
              <a:t>1.2450000	1.24	(Half way—round down)</a:t>
            </a:r>
          </a:p>
        </p:txBody>
      </p:sp>
    </p:spTree>
    <p:extLst>
      <p:ext uri="{BB962C8B-B14F-4D97-AF65-F5344CB8AC3E}">
        <p14:creationId xmlns:p14="http://schemas.microsoft.com/office/powerpoint/2010/main" val="3387731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normAutofit/>
          </a:bodyPr>
          <a:lstStyle/>
          <a:p>
            <a:r>
              <a:rPr lang="en-US" altLang="zh-CN" sz="4000" dirty="0">
                <a:ea typeface="宋体" panose="02010600030101010101" pitchFamily="2" charset="-122"/>
              </a:rPr>
              <a:t>Rounding Binary Number</a:t>
            </a:r>
            <a:endParaRPr lang="en-US" altLang="zh-CN" sz="1800" dirty="0">
              <a:solidFill>
                <a:srgbClr val="FF0000"/>
              </a:solidFill>
              <a:ea typeface="宋体" panose="02010600030101010101" pitchFamily="2" charset="-122"/>
            </a:endParaRPr>
          </a:p>
        </p:txBody>
      </p:sp>
      <p:sp>
        <p:nvSpPr>
          <p:cNvPr id="61444" name="Rectangle 3"/>
          <p:cNvSpPr>
            <a:spLocks noGrp="1" noChangeArrowheads="1"/>
          </p:cNvSpPr>
          <p:nvPr>
            <p:ph idx="1"/>
          </p:nvPr>
        </p:nvSpPr>
        <p:spPr/>
        <p:txBody>
          <a:bodyPr/>
          <a:lstStyle/>
          <a:p>
            <a:r>
              <a:rPr lang="zh-CN" altLang="en-US" dirty="0">
                <a:ea typeface="宋体" panose="02010600030101010101" pitchFamily="2" charset="-122"/>
              </a:rPr>
              <a:t>“</a:t>
            </a:r>
            <a:r>
              <a:rPr lang="en-US" altLang="zh-CN" dirty="0">
                <a:ea typeface="宋体" panose="02010600030101010101" pitchFamily="2" charset="-122"/>
              </a:rPr>
              <a:t>Even” when least significant bit is 0</a:t>
            </a:r>
          </a:p>
          <a:p>
            <a:r>
              <a:rPr lang="en-US" altLang="zh-CN" dirty="0">
                <a:ea typeface="宋体" panose="02010600030101010101" pitchFamily="2" charset="-122"/>
              </a:rPr>
              <a:t>Half way when bits to right of rounding position = 100…</a:t>
            </a:r>
            <a:r>
              <a:rPr lang="en-US" altLang="zh-CN" baseline="-25000" dirty="0">
                <a:ea typeface="宋体" panose="02010600030101010101" pitchFamily="2" charset="-122"/>
              </a:rPr>
              <a:t>2</a:t>
            </a:r>
          </a:p>
        </p:txBody>
      </p:sp>
      <p:graphicFrame>
        <p:nvGraphicFramePr>
          <p:cNvPr id="678956" name="Group 44"/>
          <p:cNvGraphicFramePr>
            <a:graphicFrameLocks noGrp="1"/>
          </p:cNvGraphicFramePr>
          <p:nvPr>
            <p:ph sz="half" idx="4294967295"/>
            <p:extLst>
              <p:ext uri="{D42A27DB-BD31-4B8C-83A1-F6EECF244321}">
                <p14:modId xmlns:p14="http://schemas.microsoft.com/office/powerpoint/2010/main" val="3109439764"/>
              </p:ext>
            </p:extLst>
          </p:nvPr>
        </p:nvGraphicFramePr>
        <p:xfrm>
          <a:off x="2368061" y="2640867"/>
          <a:ext cx="7696200" cy="2819401"/>
        </p:xfrm>
        <a:graphic>
          <a:graphicData uri="http://schemas.openxmlformats.org/drawingml/2006/table">
            <a:tbl>
              <a:tblPr/>
              <a:tblGrid>
                <a:gridCol w="1539875">
                  <a:extLst>
                    <a:ext uri="{9D8B030D-6E8A-4147-A177-3AD203B41FA5}">
                      <a16:colId xmlns:a16="http://schemas.microsoft.com/office/drawing/2014/main" val="423281560"/>
                    </a:ext>
                  </a:extLst>
                </a:gridCol>
                <a:gridCol w="1538288">
                  <a:extLst>
                    <a:ext uri="{9D8B030D-6E8A-4147-A177-3AD203B41FA5}">
                      <a16:colId xmlns:a16="http://schemas.microsoft.com/office/drawing/2014/main" val="3862115967"/>
                    </a:ext>
                  </a:extLst>
                </a:gridCol>
                <a:gridCol w="1539875">
                  <a:extLst>
                    <a:ext uri="{9D8B030D-6E8A-4147-A177-3AD203B41FA5}">
                      <a16:colId xmlns:a16="http://schemas.microsoft.com/office/drawing/2014/main" val="2960224727"/>
                    </a:ext>
                  </a:extLst>
                </a:gridCol>
                <a:gridCol w="1538287">
                  <a:extLst>
                    <a:ext uri="{9D8B030D-6E8A-4147-A177-3AD203B41FA5}">
                      <a16:colId xmlns:a16="http://schemas.microsoft.com/office/drawing/2014/main" val="1992389672"/>
                    </a:ext>
                  </a:extLst>
                </a:gridCol>
                <a:gridCol w="1539875">
                  <a:extLst>
                    <a:ext uri="{9D8B030D-6E8A-4147-A177-3AD203B41FA5}">
                      <a16:colId xmlns:a16="http://schemas.microsoft.com/office/drawing/2014/main" val="2108050317"/>
                    </a:ext>
                  </a:extLst>
                </a:gridCol>
              </a:tblGrid>
              <a:tr h="86042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Rounded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Round 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7999244"/>
                  </a:ext>
                </a:extLst>
              </a:tr>
              <a:tr h="490538">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2 3/32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10.00</a:t>
                      </a:r>
                      <a:r>
                        <a:rPr kumimoji="0" lang="en-US" altLang="zh-CN" sz="2000" b="1" i="0" u="none" strike="noStrike" cap="none" normalizeH="0" baseline="0" dirty="0">
                          <a:ln>
                            <a:noFill/>
                          </a:ln>
                          <a:solidFill>
                            <a:srgbClr val="FF0000"/>
                          </a:solidFill>
                          <a:effectLst/>
                          <a:latin typeface="+mn-lt"/>
                          <a:ea typeface="宋体" panose="02010600030101010101" pitchFamily="2" charset="-122"/>
                        </a:rPr>
                        <a:t>0</a:t>
                      </a:r>
                      <a:r>
                        <a:rPr kumimoji="0" lang="en-US" altLang="zh-CN" sz="2000" b="1" i="0" u="none" strike="noStrike" cap="none" normalizeH="0" baseline="0" dirty="0">
                          <a:ln>
                            <a:noFill/>
                          </a:ln>
                          <a:solidFill>
                            <a:schemeClr val="tx1"/>
                          </a:solidFill>
                          <a:effectLst/>
                          <a:latin typeface="+mn-lt"/>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Down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161991"/>
                  </a:ext>
                </a:extLst>
              </a:tr>
              <a:tr h="48895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2 3/16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10.00</a:t>
                      </a:r>
                      <a:r>
                        <a:rPr kumimoji="0" lang="en-US" altLang="zh-CN" sz="2000" b="1" i="0" u="none" strike="noStrike" cap="none" normalizeH="0" baseline="0">
                          <a:ln>
                            <a:noFill/>
                          </a:ln>
                          <a:solidFill>
                            <a:srgbClr val="FF0000"/>
                          </a:solidFill>
                          <a:effectLst/>
                          <a:latin typeface="+mn-lt"/>
                          <a:ea typeface="宋体" panose="02010600030101010101" pitchFamily="2" charset="-122"/>
                        </a:rPr>
                        <a:t>1</a:t>
                      </a:r>
                      <a:r>
                        <a:rPr kumimoji="0" lang="en-US" altLang="zh-CN" sz="2000" b="1" i="0" u="none" strike="noStrike" cap="none" normalizeH="0" baseline="0">
                          <a:ln>
                            <a:noFill/>
                          </a:ln>
                          <a:solidFill>
                            <a:schemeClr val="tx1"/>
                          </a:solidFill>
                          <a:effectLst/>
                          <a:latin typeface="+mn-lt"/>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2 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3844681"/>
                  </a:ext>
                </a:extLst>
              </a:tr>
              <a:tr h="490538">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2 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10.11</a:t>
                      </a:r>
                      <a:r>
                        <a:rPr kumimoji="0" lang="en-US" altLang="zh-CN" sz="2000" b="1" i="0" u="none" strike="noStrike" cap="none" normalizeH="0" baseline="0">
                          <a:ln>
                            <a:noFill/>
                          </a:ln>
                          <a:solidFill>
                            <a:srgbClr val="FF0000"/>
                          </a:solidFill>
                          <a:effectLst/>
                          <a:latin typeface="+mn-lt"/>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1394051"/>
                  </a:ext>
                </a:extLst>
              </a:tr>
              <a:tr h="48895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2 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10.10</a:t>
                      </a:r>
                      <a:r>
                        <a:rPr kumimoji="0" lang="en-US" altLang="zh-CN" sz="2000" b="1" i="0" u="none" strike="noStrike" cap="none" normalizeH="0" baseline="0">
                          <a:ln>
                            <a:noFill/>
                          </a:ln>
                          <a:solidFill>
                            <a:srgbClr val="FF0000"/>
                          </a:solidFill>
                          <a:effectLst/>
                          <a:latin typeface="+mn-lt"/>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Down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2 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1879112"/>
                  </a:ext>
                </a:extLst>
              </a:tr>
            </a:tbl>
          </a:graphicData>
        </a:graphic>
      </p:graphicFrame>
    </p:spTree>
    <p:extLst>
      <p:ext uri="{BB962C8B-B14F-4D97-AF65-F5344CB8AC3E}">
        <p14:creationId xmlns:p14="http://schemas.microsoft.com/office/powerpoint/2010/main" val="3928403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normAutofit/>
          </a:bodyPr>
          <a:lstStyle/>
          <a:p>
            <a:r>
              <a:rPr lang="en-US" altLang="zh-CN" sz="4000" dirty="0">
                <a:ea typeface="宋体" panose="02010600030101010101" pitchFamily="2" charset="-122"/>
              </a:rPr>
              <a:t>Round Practice</a:t>
            </a:r>
            <a:endParaRPr lang="en-US" altLang="zh-CN" sz="1800" dirty="0">
              <a:solidFill>
                <a:srgbClr val="FF0000"/>
              </a:solidFill>
              <a:ea typeface="宋体" panose="02010600030101010101" pitchFamily="2" charset="-122"/>
            </a:endParaRPr>
          </a:p>
        </p:txBody>
      </p:sp>
      <p:sp>
        <p:nvSpPr>
          <p:cNvPr id="61444" name="Rectangle 3"/>
          <p:cNvSpPr>
            <a:spLocks noGrp="1" noChangeArrowheads="1"/>
          </p:cNvSpPr>
          <p:nvPr>
            <p:ph idx="1"/>
          </p:nvPr>
        </p:nvSpPr>
        <p:spPr/>
        <p:txBody>
          <a:bodyPr/>
          <a:lstStyle/>
          <a:p>
            <a:r>
              <a:rPr lang="zh-CN" altLang="en-US" dirty="0">
                <a:ea typeface="宋体" panose="02010600030101010101" pitchFamily="2" charset="-122"/>
              </a:rPr>
              <a:t>根据舍入到偶数规则，给出如下二进制小数舍入到小数点右边</a:t>
            </a:r>
            <a:r>
              <a:rPr lang="en-US" altLang="zh-CN" dirty="0">
                <a:ea typeface="宋体" panose="02010600030101010101" pitchFamily="2" charset="-122"/>
              </a:rPr>
              <a:t>1</a:t>
            </a:r>
            <a:r>
              <a:rPr lang="zh-CN" altLang="en-US" dirty="0">
                <a:ea typeface="宋体" panose="02010600030101010101" pitchFamily="2" charset="-122"/>
              </a:rPr>
              <a:t>位（</a:t>
            </a:r>
            <a:r>
              <a:rPr lang="en-US" altLang="zh-CN" dirty="0"/>
              <a:t> 1/2 </a:t>
            </a:r>
            <a:r>
              <a:rPr lang="zh-CN" altLang="en-US" dirty="0"/>
              <a:t>位</a:t>
            </a:r>
            <a:r>
              <a:rPr lang="zh-CN" altLang="en-US" dirty="0">
                <a:ea typeface="宋体" panose="02010600030101010101" pitchFamily="2" charset="-122"/>
              </a:rPr>
              <a:t>）。</a:t>
            </a:r>
            <a:endParaRPr lang="en-US" altLang="zh-CN" dirty="0">
              <a:ea typeface="宋体" panose="02010600030101010101" pitchFamily="2" charset="-122"/>
            </a:endParaRPr>
          </a:p>
          <a:p>
            <a:endParaRPr lang="en-US" altLang="zh-CN" baseline="-25000" dirty="0">
              <a:ea typeface="宋体" panose="02010600030101010101" pitchFamily="2" charset="-122"/>
            </a:endParaRPr>
          </a:p>
          <a:p>
            <a:r>
              <a:rPr lang="en-US" altLang="zh-CN" dirty="0">
                <a:ea typeface="宋体" panose="02010600030101010101" pitchFamily="2" charset="-122"/>
              </a:rPr>
              <a:t>A. 10.010</a:t>
            </a:r>
          </a:p>
          <a:p>
            <a:r>
              <a:rPr lang="en-US" altLang="zh-CN" dirty="0">
                <a:ea typeface="宋体" panose="02010600030101010101" pitchFamily="2" charset="-122"/>
              </a:rPr>
              <a:t>B. 10.011</a:t>
            </a:r>
          </a:p>
          <a:p>
            <a:r>
              <a:rPr lang="en-US" altLang="zh-CN" dirty="0">
                <a:ea typeface="宋体" panose="02010600030101010101" pitchFamily="2" charset="-122"/>
              </a:rPr>
              <a:t>C. 10.110</a:t>
            </a:r>
          </a:p>
          <a:p>
            <a:r>
              <a:rPr lang="en-US" altLang="zh-CN" dirty="0">
                <a:ea typeface="宋体" panose="02010600030101010101" pitchFamily="2" charset="-122"/>
              </a:rPr>
              <a:t>D. 11.001</a:t>
            </a:r>
          </a:p>
        </p:txBody>
      </p:sp>
      <p:sp>
        <p:nvSpPr>
          <p:cNvPr id="2" name="矩形 1">
            <a:extLst>
              <a:ext uri="{FF2B5EF4-FFF2-40B4-BE49-F238E27FC236}">
                <a16:creationId xmlns:a16="http://schemas.microsoft.com/office/drawing/2014/main" id="{8A6B37C8-B712-47F1-AADC-AD1BE54119FD}"/>
              </a:ext>
            </a:extLst>
          </p:cNvPr>
          <p:cNvSpPr/>
          <p:nvPr/>
        </p:nvSpPr>
        <p:spPr>
          <a:xfrm>
            <a:off x="2774731" y="1902373"/>
            <a:ext cx="2028496" cy="3993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200" dirty="0">
                <a:solidFill>
                  <a:schemeClr val="tx1"/>
                </a:solidFill>
              </a:rPr>
              <a:t>10.0</a:t>
            </a:r>
            <a:r>
              <a:rPr lang="zh-CN" altLang="en-US" sz="2200" dirty="0">
                <a:solidFill>
                  <a:schemeClr val="tx1"/>
                </a:solidFill>
              </a:rPr>
              <a:t>（正中间）</a:t>
            </a:r>
          </a:p>
        </p:txBody>
      </p:sp>
      <p:sp>
        <p:nvSpPr>
          <p:cNvPr id="6" name="矩形 5">
            <a:extLst>
              <a:ext uri="{FF2B5EF4-FFF2-40B4-BE49-F238E27FC236}">
                <a16:creationId xmlns:a16="http://schemas.microsoft.com/office/drawing/2014/main" id="{DCA0FF65-6039-45E5-B51A-3562458C00EC}"/>
              </a:ext>
            </a:extLst>
          </p:cNvPr>
          <p:cNvSpPr/>
          <p:nvPr/>
        </p:nvSpPr>
        <p:spPr>
          <a:xfrm>
            <a:off x="2790498" y="2391104"/>
            <a:ext cx="2028496" cy="3993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200" dirty="0">
                <a:solidFill>
                  <a:schemeClr val="tx1"/>
                </a:solidFill>
              </a:rPr>
              <a:t>10.1</a:t>
            </a:r>
            <a:endParaRPr lang="zh-CN" altLang="en-US" sz="2200" dirty="0">
              <a:solidFill>
                <a:schemeClr val="tx1"/>
              </a:solidFill>
            </a:endParaRPr>
          </a:p>
        </p:txBody>
      </p:sp>
      <p:sp>
        <p:nvSpPr>
          <p:cNvPr id="7" name="矩形 6">
            <a:extLst>
              <a:ext uri="{FF2B5EF4-FFF2-40B4-BE49-F238E27FC236}">
                <a16:creationId xmlns:a16="http://schemas.microsoft.com/office/drawing/2014/main" id="{36FC3828-8047-447A-9C2F-761F399ACC95}"/>
              </a:ext>
            </a:extLst>
          </p:cNvPr>
          <p:cNvSpPr/>
          <p:nvPr/>
        </p:nvSpPr>
        <p:spPr>
          <a:xfrm>
            <a:off x="2795753" y="2890344"/>
            <a:ext cx="2028496" cy="3993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200" dirty="0">
                <a:solidFill>
                  <a:schemeClr val="tx1"/>
                </a:solidFill>
              </a:rPr>
              <a:t>11.0</a:t>
            </a:r>
            <a:r>
              <a:rPr lang="zh-CN" altLang="en-US" sz="2200" dirty="0">
                <a:solidFill>
                  <a:schemeClr val="tx1"/>
                </a:solidFill>
              </a:rPr>
              <a:t>（正中间）</a:t>
            </a:r>
          </a:p>
        </p:txBody>
      </p:sp>
      <p:sp>
        <p:nvSpPr>
          <p:cNvPr id="8" name="矩形 7">
            <a:extLst>
              <a:ext uri="{FF2B5EF4-FFF2-40B4-BE49-F238E27FC236}">
                <a16:creationId xmlns:a16="http://schemas.microsoft.com/office/drawing/2014/main" id="{B84EC5D4-8886-4653-9DBA-DE98958A1341}"/>
              </a:ext>
            </a:extLst>
          </p:cNvPr>
          <p:cNvSpPr/>
          <p:nvPr/>
        </p:nvSpPr>
        <p:spPr>
          <a:xfrm>
            <a:off x="2811520" y="3368562"/>
            <a:ext cx="2028496" cy="3993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200" dirty="0">
                <a:solidFill>
                  <a:schemeClr val="tx1"/>
                </a:solidFill>
              </a:rPr>
              <a:t>11.0</a:t>
            </a:r>
            <a:endParaRPr lang="zh-CN" altLang="en-US" sz="2200" dirty="0">
              <a:solidFill>
                <a:schemeClr val="tx1"/>
              </a:solidFill>
            </a:endParaRPr>
          </a:p>
        </p:txBody>
      </p:sp>
    </p:spTree>
    <p:extLst>
      <p:ext uri="{BB962C8B-B14F-4D97-AF65-F5344CB8AC3E}">
        <p14:creationId xmlns:p14="http://schemas.microsoft.com/office/powerpoint/2010/main" val="286031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Floating Point Operations: Basic Idea</a:t>
            </a:r>
            <a:endParaRPr lang="zh-CN" altLang="en-US" sz="4000"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r>
              <a:rPr lang="en-US" altLang="zh-CN" dirty="0"/>
              <a:t>Basic idea</a:t>
            </a:r>
          </a:p>
          <a:p>
            <a:pPr lvl="1"/>
            <a:r>
              <a:rPr lang="en-US" altLang="zh-CN" dirty="0"/>
              <a:t>First compute exact result</a:t>
            </a:r>
          </a:p>
          <a:p>
            <a:pPr lvl="1"/>
            <a:r>
              <a:rPr lang="en-US" altLang="zh-CN" dirty="0"/>
              <a:t>Make it fit into desired precision</a:t>
            </a:r>
          </a:p>
          <a:p>
            <a:pPr lvl="2"/>
            <a:r>
              <a:rPr lang="en-US" altLang="zh-CN" sz="1600" dirty="0"/>
              <a:t>Possibly overflow if exponent to large</a:t>
            </a:r>
          </a:p>
          <a:p>
            <a:pPr lvl="2"/>
            <a:r>
              <a:rPr lang="en-US" altLang="zh-CN" sz="1600" dirty="0"/>
              <a:t>Possibly round to fit into </a:t>
            </a:r>
            <a:r>
              <a:rPr lang="en-US" altLang="zh-CN" sz="1600" dirty="0" err="1"/>
              <a:t>frac</a:t>
            </a:r>
            <a:endParaRPr lang="zh-CN" altLang="en-US" sz="1600" dirty="0"/>
          </a:p>
        </p:txBody>
      </p:sp>
      <p:graphicFrame>
        <p:nvGraphicFramePr>
          <p:cNvPr id="4" name="对象 3"/>
          <p:cNvGraphicFramePr>
            <a:graphicFrameLocks noChangeAspect="1"/>
          </p:cNvGraphicFramePr>
          <p:nvPr>
            <p:extLst>
              <p:ext uri="{D42A27DB-BD31-4B8C-83A1-F6EECF244321}">
                <p14:modId xmlns:p14="http://schemas.microsoft.com/office/powerpoint/2010/main" val="2926808096"/>
              </p:ext>
            </p:extLst>
          </p:nvPr>
        </p:nvGraphicFramePr>
        <p:xfrm>
          <a:off x="2410757" y="1350461"/>
          <a:ext cx="3504960" cy="406080"/>
        </p:xfrm>
        <a:graphic>
          <a:graphicData uri="http://schemas.openxmlformats.org/presentationml/2006/ole">
            <mc:AlternateContent xmlns:mc="http://schemas.openxmlformats.org/markup-compatibility/2006">
              <mc:Choice xmlns:v="urn:schemas-microsoft-com:vml" Requires="v">
                <p:oleObj spid="_x0000_s20916" name="Equation" r:id="rId3" imgW="1752480" imgH="203040" progId="Equation.DSMT4">
                  <p:embed/>
                </p:oleObj>
              </mc:Choice>
              <mc:Fallback>
                <p:oleObj name="Equation" r:id="rId3" imgW="1752480" imgH="203040" progId="Equation.DSMT4">
                  <p:embed/>
                  <p:pic>
                    <p:nvPicPr>
                      <p:cNvPr id="0" name=""/>
                      <p:cNvPicPr/>
                      <p:nvPr/>
                    </p:nvPicPr>
                    <p:blipFill>
                      <a:blip r:embed="rId4"/>
                      <a:stretch>
                        <a:fillRect/>
                      </a:stretch>
                    </p:blipFill>
                    <p:spPr>
                      <a:xfrm>
                        <a:off x="2410757" y="1350461"/>
                        <a:ext cx="3504960" cy="40608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98670574"/>
              </p:ext>
            </p:extLst>
          </p:nvPr>
        </p:nvGraphicFramePr>
        <p:xfrm>
          <a:off x="2410757" y="1906313"/>
          <a:ext cx="3377520" cy="406080"/>
        </p:xfrm>
        <a:graphic>
          <a:graphicData uri="http://schemas.openxmlformats.org/presentationml/2006/ole">
            <mc:AlternateContent xmlns:mc="http://schemas.openxmlformats.org/markup-compatibility/2006">
              <mc:Choice xmlns:v="urn:schemas-microsoft-com:vml" Requires="v">
                <p:oleObj spid="_x0000_s20917" name="Equation" r:id="rId5" imgW="1688760" imgH="203040" progId="Equation.DSMT4">
                  <p:embed/>
                </p:oleObj>
              </mc:Choice>
              <mc:Fallback>
                <p:oleObj name="Equation" r:id="rId5" imgW="1688760" imgH="203040" progId="Equation.DSMT4">
                  <p:embed/>
                  <p:pic>
                    <p:nvPicPr>
                      <p:cNvPr id="4" name="对象 3"/>
                      <p:cNvPicPr/>
                      <p:nvPr/>
                    </p:nvPicPr>
                    <p:blipFill>
                      <a:blip r:embed="rId6"/>
                      <a:stretch>
                        <a:fillRect/>
                      </a:stretch>
                    </p:blipFill>
                    <p:spPr>
                      <a:xfrm>
                        <a:off x="2410757" y="1906313"/>
                        <a:ext cx="3377520" cy="406080"/>
                      </a:xfrm>
                      <a:prstGeom prst="rect">
                        <a:avLst/>
                      </a:prstGeom>
                    </p:spPr>
                  </p:pic>
                </p:oleObj>
              </mc:Fallback>
            </mc:AlternateContent>
          </a:graphicData>
        </a:graphic>
      </p:graphicFrame>
    </p:spTree>
    <p:extLst>
      <p:ext uri="{BB962C8B-B14F-4D97-AF65-F5344CB8AC3E}">
        <p14:creationId xmlns:p14="http://schemas.microsoft.com/office/powerpoint/2010/main" val="3851921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Floating Point Multiplication</a:t>
            </a:r>
            <a:endParaRPr lang="zh-CN" altLang="en-US" sz="4000" dirty="0"/>
          </a:p>
        </p:txBody>
      </p:sp>
      <p:sp>
        <p:nvSpPr>
          <p:cNvPr id="3" name="内容占位符 2"/>
          <p:cNvSpPr>
            <a:spLocks noGrp="1"/>
          </p:cNvSpPr>
          <p:nvPr>
            <p:ph idx="1"/>
          </p:nvPr>
        </p:nvSpPr>
        <p:spPr/>
        <p:txBody>
          <a:bodyPr>
            <a:normAutofit/>
          </a:bodyPr>
          <a:lstStyle/>
          <a:p>
            <a:r>
              <a:rPr lang="en-US" altLang="zh-CN" dirty="0">
                <a:solidFill>
                  <a:srgbClr val="FF0000"/>
                </a:solidFill>
              </a:rPr>
              <a:t>(-1)</a:t>
            </a:r>
            <a:r>
              <a:rPr lang="en-US" altLang="zh-CN" baseline="30000" dirty="0">
                <a:solidFill>
                  <a:srgbClr val="FF0000"/>
                </a:solidFill>
              </a:rPr>
              <a:t>s1</a:t>
            </a:r>
            <a:r>
              <a:rPr lang="en-US" altLang="zh-CN" dirty="0">
                <a:solidFill>
                  <a:srgbClr val="FF0000"/>
                </a:solidFill>
              </a:rPr>
              <a:t> M1 2</a:t>
            </a:r>
            <a:r>
              <a:rPr lang="en-US" altLang="zh-CN" baseline="30000" dirty="0">
                <a:solidFill>
                  <a:srgbClr val="FF0000"/>
                </a:solidFill>
              </a:rPr>
              <a:t>E1</a:t>
            </a:r>
            <a:r>
              <a:rPr lang="en-US" altLang="zh-CN" dirty="0">
                <a:solidFill>
                  <a:srgbClr val="FF0000"/>
                </a:solidFill>
              </a:rPr>
              <a:t> × (-1)</a:t>
            </a:r>
            <a:r>
              <a:rPr lang="en-US" altLang="zh-CN" baseline="30000" dirty="0">
                <a:solidFill>
                  <a:srgbClr val="FF0000"/>
                </a:solidFill>
              </a:rPr>
              <a:t>s2</a:t>
            </a:r>
            <a:r>
              <a:rPr lang="en-US" altLang="zh-CN" dirty="0">
                <a:solidFill>
                  <a:srgbClr val="FF0000"/>
                </a:solidFill>
              </a:rPr>
              <a:t> </a:t>
            </a:r>
            <a:r>
              <a:rPr lang="en-US" altLang="zh-CN" dirty="0" err="1">
                <a:solidFill>
                  <a:srgbClr val="FF0000"/>
                </a:solidFill>
              </a:rPr>
              <a:t>M2</a:t>
            </a:r>
            <a:r>
              <a:rPr lang="en-US" altLang="zh-CN" dirty="0">
                <a:solidFill>
                  <a:srgbClr val="FF0000"/>
                </a:solidFill>
              </a:rPr>
              <a:t> 2</a:t>
            </a:r>
            <a:r>
              <a:rPr lang="en-US" altLang="zh-CN" baseline="30000" dirty="0">
                <a:solidFill>
                  <a:srgbClr val="FF0000"/>
                </a:solidFill>
              </a:rPr>
              <a:t>E2      </a:t>
            </a:r>
            <a:r>
              <a:rPr lang="zh-CN" altLang="en-US" dirty="0">
                <a:solidFill>
                  <a:srgbClr val="FF0000"/>
                </a:solidFill>
              </a:rPr>
              <a:t>（参与运算的两个浮点数均是规格化浮点数）</a:t>
            </a:r>
            <a:endParaRPr lang="en-US" altLang="zh-CN" baseline="30000" dirty="0">
              <a:solidFill>
                <a:srgbClr val="FF0000"/>
              </a:solidFill>
            </a:endParaRPr>
          </a:p>
          <a:p>
            <a:r>
              <a:rPr lang="en-US" altLang="zh-CN" dirty="0"/>
              <a:t>Exact Result: </a:t>
            </a:r>
            <a:r>
              <a:rPr lang="en-US" altLang="zh-CN" dirty="0">
                <a:solidFill>
                  <a:srgbClr val="FF0000"/>
                </a:solidFill>
              </a:rPr>
              <a:t>(-1)</a:t>
            </a:r>
            <a:r>
              <a:rPr lang="en-US" altLang="zh-CN" baseline="30000" dirty="0">
                <a:solidFill>
                  <a:srgbClr val="FF0000"/>
                </a:solidFill>
              </a:rPr>
              <a:t>s</a:t>
            </a:r>
            <a:r>
              <a:rPr lang="en-US" altLang="zh-CN" dirty="0">
                <a:solidFill>
                  <a:srgbClr val="FF0000"/>
                </a:solidFill>
              </a:rPr>
              <a:t> M 2</a:t>
            </a:r>
            <a:r>
              <a:rPr lang="en-US" altLang="zh-CN" baseline="30000" dirty="0">
                <a:solidFill>
                  <a:srgbClr val="FF0000"/>
                </a:solidFill>
              </a:rPr>
              <a:t>E</a:t>
            </a:r>
          </a:p>
          <a:p>
            <a:pPr lvl="1"/>
            <a:r>
              <a:rPr lang="en-US" altLang="zh-CN" dirty="0"/>
              <a:t>Sign s:	s1^s2</a:t>
            </a:r>
          </a:p>
          <a:p>
            <a:pPr lvl="1"/>
            <a:r>
              <a:rPr lang="en-US" altLang="zh-CN" dirty="0"/>
              <a:t>Significand M:	M1 ×M2</a:t>
            </a:r>
          </a:p>
          <a:p>
            <a:pPr lvl="1"/>
            <a:r>
              <a:rPr lang="en-US" altLang="zh-CN" dirty="0"/>
              <a:t>Exponent E:	E1 + E2</a:t>
            </a:r>
          </a:p>
          <a:p>
            <a:pPr marL="91440" lvl="1" indent="-91440">
              <a:spcBef>
                <a:spcPts val="1200"/>
              </a:spcBef>
              <a:spcAft>
                <a:spcPts val="200"/>
              </a:spcAft>
              <a:buSzPct val="100000"/>
              <a:buFont typeface="Calibri" panose="020F0502020204030204" pitchFamily="34" charset="0"/>
              <a:buChar char=" "/>
            </a:pPr>
            <a:endParaRPr lang="en-US" altLang="zh-CN" sz="2000" dirty="0"/>
          </a:p>
          <a:p>
            <a:pPr marL="91440" lvl="1" indent="-91440">
              <a:spcBef>
                <a:spcPts val="1200"/>
              </a:spcBef>
              <a:spcAft>
                <a:spcPts val="200"/>
              </a:spcAft>
              <a:buSzPct val="100000"/>
              <a:buFont typeface="Calibri" panose="020F0502020204030204" pitchFamily="34" charset="0"/>
              <a:buChar char=" "/>
            </a:pPr>
            <a:r>
              <a:rPr lang="en-US" altLang="zh-CN" sz="2000" b="1" dirty="0">
                <a:solidFill>
                  <a:srgbClr val="0070C0"/>
                </a:solidFill>
              </a:rPr>
              <a:t>Fixing</a:t>
            </a:r>
            <a:r>
              <a:rPr lang="zh-CN" altLang="en-US" sz="2000" b="1" dirty="0">
                <a:solidFill>
                  <a:srgbClr val="0070C0"/>
                </a:solidFill>
              </a:rPr>
              <a:t>（规格化）</a:t>
            </a:r>
            <a:endParaRPr lang="en-US" altLang="zh-CN" sz="2000" b="1" dirty="0">
              <a:solidFill>
                <a:srgbClr val="0070C0"/>
              </a:solidFill>
            </a:endParaRPr>
          </a:p>
          <a:p>
            <a:pPr lvl="1">
              <a:buSzPct val="100000"/>
            </a:pPr>
            <a:r>
              <a:rPr lang="en-US" altLang="zh-CN" dirty="0"/>
              <a:t>If M</a:t>
            </a:r>
            <a:r>
              <a:rPr lang="zh-CN" altLang="en-US" dirty="0"/>
              <a:t> ≥ </a:t>
            </a:r>
            <a:r>
              <a:rPr lang="en-US" altLang="zh-CN" dirty="0"/>
              <a:t>2,</a:t>
            </a:r>
            <a:r>
              <a:rPr lang="zh-CN" altLang="en-US" dirty="0"/>
              <a:t> </a:t>
            </a:r>
            <a:r>
              <a:rPr lang="en-US" altLang="zh-CN" dirty="0"/>
              <a:t>shift M right,</a:t>
            </a:r>
            <a:r>
              <a:rPr lang="zh-CN" altLang="en-US" dirty="0"/>
              <a:t> </a:t>
            </a:r>
            <a:r>
              <a:rPr lang="en-US" altLang="zh-CN" dirty="0"/>
              <a:t>increment E</a:t>
            </a:r>
          </a:p>
          <a:p>
            <a:pPr lvl="1">
              <a:buSzPct val="100000"/>
            </a:pPr>
            <a:r>
              <a:rPr lang="en-US" altLang="zh-CN" dirty="0"/>
              <a:t>If E out of range, overflow</a:t>
            </a:r>
          </a:p>
          <a:p>
            <a:pPr lvl="1">
              <a:buSzPct val="100000"/>
            </a:pPr>
            <a:r>
              <a:rPr lang="en-US" altLang="zh-CN" dirty="0"/>
              <a:t>Round M to fit </a:t>
            </a:r>
            <a:r>
              <a:rPr lang="en-US" altLang="zh-CN" dirty="0" err="1"/>
              <a:t>frac</a:t>
            </a:r>
            <a:r>
              <a:rPr lang="en-US" altLang="zh-CN" dirty="0"/>
              <a:t> precision</a:t>
            </a:r>
          </a:p>
          <a:p>
            <a:pPr marL="91440" lvl="1" indent="-91440">
              <a:spcBef>
                <a:spcPts val="1200"/>
              </a:spcBef>
              <a:spcAft>
                <a:spcPts val="200"/>
              </a:spcAft>
              <a:buSzPct val="100000"/>
              <a:buFont typeface="Calibri" panose="020F0502020204030204" pitchFamily="34" charset="0"/>
              <a:buChar char=" "/>
            </a:pPr>
            <a:r>
              <a:rPr lang="en-US" altLang="zh-CN" sz="2000" dirty="0"/>
              <a:t>Implementation</a:t>
            </a:r>
          </a:p>
          <a:p>
            <a:pPr lvl="1">
              <a:lnSpc>
                <a:spcPct val="100000"/>
              </a:lnSpc>
              <a:buSzPct val="100000"/>
            </a:pPr>
            <a:r>
              <a:rPr lang="en-US" altLang="zh-CN" dirty="0"/>
              <a:t>Biggest chore</a:t>
            </a:r>
            <a:r>
              <a:rPr lang="zh-CN" altLang="en-US" dirty="0"/>
              <a:t>（繁琐）</a:t>
            </a:r>
            <a:r>
              <a:rPr lang="en-US" altLang="zh-CN" dirty="0"/>
              <a:t> is multiplying significands</a:t>
            </a:r>
            <a:endParaRPr lang="zh-CN" altLang="en-US" dirty="0"/>
          </a:p>
        </p:txBody>
      </p:sp>
    </p:spTree>
    <p:extLst>
      <p:ext uri="{BB962C8B-B14F-4D97-AF65-F5344CB8AC3E}">
        <p14:creationId xmlns:p14="http://schemas.microsoft.com/office/powerpoint/2010/main" val="49809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dirty="0"/>
              <a:t>Fractional Binary Numbers: Examples</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Value   		Representation</a:t>
                </a:r>
              </a:p>
              <a:p>
                <a14:m>
                  <m:oMath xmlns:m="http://schemas.openxmlformats.org/officeDocument/2006/math">
                    <m:r>
                      <a:rPr lang="en-US" altLang="zh-CN" sz="1800" dirty="0">
                        <a:latin typeface="Cambria Math" panose="02040503050406030204" pitchFamily="18" charset="0"/>
                      </a:rPr>
                      <m:t>5</m:t>
                    </m:r>
                    <m:r>
                      <a:rPr lang="en-US" altLang="zh-CN" sz="1800" i="1" dirty="0">
                        <a:latin typeface="Cambria Math" panose="02040503050406030204" pitchFamily="18" charset="0"/>
                      </a:rPr>
                      <m:t> </m:t>
                    </m:r>
                    <m:f>
                      <m:fPr>
                        <m:ctrlPr>
                          <a:rPr lang="en-US" altLang="zh-CN" sz="1800" i="1" dirty="0">
                            <a:latin typeface="Cambria Math" panose="02040503050406030204" pitchFamily="18" charset="0"/>
                          </a:rPr>
                        </m:ctrlPr>
                      </m:fPr>
                      <m:num>
                        <m:r>
                          <a:rPr lang="en-US" altLang="zh-CN" sz="1800" dirty="0">
                            <a:latin typeface="Cambria Math" panose="02040503050406030204" pitchFamily="18" charset="0"/>
                          </a:rPr>
                          <m:t>3</m:t>
                        </m:r>
                      </m:num>
                      <m:den>
                        <m:r>
                          <a:rPr lang="en-US" altLang="zh-CN" sz="1800" dirty="0">
                            <a:latin typeface="Cambria Math" panose="02040503050406030204" pitchFamily="18" charset="0"/>
                          </a:rPr>
                          <m:t>4</m:t>
                        </m:r>
                      </m:den>
                    </m:f>
                  </m:oMath>
                </a14:m>
                <a:r>
                  <a:rPr lang="en-US" altLang="zh-CN" sz="1800" dirty="0"/>
                  <a:t>		101.11</a:t>
                </a:r>
                <a:r>
                  <a:rPr lang="en-US" altLang="zh-CN" sz="1800" baseline="-25000" dirty="0"/>
                  <a:t>2</a:t>
                </a:r>
              </a:p>
              <a:p>
                <a14:m>
                  <m:oMath xmlns:m="http://schemas.openxmlformats.org/officeDocument/2006/math">
                    <m:r>
                      <a:rPr lang="en-US" altLang="zh-CN" sz="1800" dirty="0">
                        <a:latin typeface="Cambria Math" panose="02040503050406030204" pitchFamily="18" charset="0"/>
                      </a:rPr>
                      <m:t>2</m:t>
                    </m:r>
                    <m:r>
                      <a:rPr lang="en-US" altLang="zh-CN" sz="1800" i="1" dirty="0">
                        <a:latin typeface="Cambria Math" panose="02040503050406030204" pitchFamily="18" charset="0"/>
                      </a:rPr>
                      <m:t> </m:t>
                    </m:r>
                    <m:f>
                      <m:fPr>
                        <m:ctrlPr>
                          <a:rPr lang="en-US" altLang="zh-CN" sz="1800" i="1" dirty="0">
                            <a:latin typeface="Cambria Math" panose="02040503050406030204" pitchFamily="18" charset="0"/>
                          </a:rPr>
                        </m:ctrlPr>
                      </m:fPr>
                      <m:num>
                        <m:r>
                          <a:rPr lang="en-US" altLang="zh-CN" sz="1800" dirty="0">
                            <a:latin typeface="Cambria Math" panose="02040503050406030204" pitchFamily="18" charset="0"/>
                          </a:rPr>
                          <m:t>7</m:t>
                        </m:r>
                      </m:num>
                      <m:den>
                        <m:r>
                          <a:rPr lang="en-US" altLang="zh-CN" sz="1800" dirty="0">
                            <a:latin typeface="Cambria Math" panose="02040503050406030204" pitchFamily="18" charset="0"/>
                          </a:rPr>
                          <m:t>8</m:t>
                        </m:r>
                      </m:den>
                    </m:f>
                  </m:oMath>
                </a14:m>
                <a:r>
                  <a:rPr lang="en-US" altLang="zh-CN" sz="1800" dirty="0"/>
                  <a:t>		010.111</a:t>
                </a:r>
                <a:r>
                  <a:rPr lang="en-US" altLang="zh-CN" sz="1800" baseline="-25000" dirty="0"/>
                  <a:t>2</a:t>
                </a:r>
              </a:p>
              <a:p>
                <a14:m>
                  <m:oMath xmlns:m="http://schemas.openxmlformats.org/officeDocument/2006/math">
                    <m:r>
                      <a:rPr lang="en-US" altLang="zh-CN" sz="1800" dirty="0">
                        <a:latin typeface="Cambria Math" panose="02040503050406030204" pitchFamily="18" charset="0"/>
                      </a:rPr>
                      <m:t>1</m:t>
                    </m:r>
                    <m:r>
                      <a:rPr lang="en-US" altLang="zh-CN" sz="1800" i="1" dirty="0">
                        <a:latin typeface="Cambria Math" panose="02040503050406030204" pitchFamily="18" charset="0"/>
                      </a:rPr>
                      <m:t> </m:t>
                    </m:r>
                    <m:f>
                      <m:fPr>
                        <m:ctrlPr>
                          <a:rPr lang="en-US" altLang="zh-CN" sz="1800" i="1" dirty="0">
                            <a:latin typeface="Cambria Math" panose="02040503050406030204" pitchFamily="18" charset="0"/>
                          </a:rPr>
                        </m:ctrlPr>
                      </m:fPr>
                      <m:num>
                        <m:r>
                          <a:rPr lang="en-US" altLang="zh-CN" sz="1800" dirty="0">
                            <a:latin typeface="Cambria Math" panose="02040503050406030204" pitchFamily="18" charset="0"/>
                          </a:rPr>
                          <m:t>7</m:t>
                        </m:r>
                      </m:num>
                      <m:den>
                        <m:r>
                          <a:rPr lang="en-US" altLang="zh-CN" sz="1800" dirty="0">
                            <a:latin typeface="Cambria Math" panose="02040503050406030204" pitchFamily="18" charset="0"/>
                          </a:rPr>
                          <m:t>16</m:t>
                        </m:r>
                      </m:den>
                    </m:f>
                  </m:oMath>
                </a14:m>
                <a:r>
                  <a:rPr lang="en-US" altLang="zh-CN" sz="1800" dirty="0"/>
                  <a:t>		001.0111</a:t>
                </a:r>
                <a:r>
                  <a:rPr lang="en-US" altLang="zh-CN" sz="1800" baseline="-25000" dirty="0"/>
                  <a:t>2</a:t>
                </a:r>
              </a:p>
              <a:p>
                <a:endParaRPr lang="en-US" altLang="zh-CN" dirty="0"/>
              </a:p>
              <a:p>
                <a:r>
                  <a:rPr lang="en-US" altLang="zh-CN" dirty="0"/>
                  <a:t>Observations</a:t>
                </a:r>
              </a:p>
              <a:p>
                <a:pPr lvl="1"/>
                <a:r>
                  <a:rPr lang="en-US" altLang="zh-CN" dirty="0"/>
                  <a:t>Divide by 2 by shifting right(unsigned)</a:t>
                </a:r>
              </a:p>
              <a:p>
                <a:pPr lvl="1"/>
                <a:r>
                  <a:rPr lang="en-US" altLang="zh-CN" dirty="0"/>
                  <a:t>Multiply by 2 by shifting left</a:t>
                </a:r>
              </a:p>
              <a:p>
                <a:pPr lvl="1"/>
                <a:r>
                  <a:rPr lang="en-US" altLang="zh-CN" dirty="0"/>
                  <a:t>Numbers of form 0.11111……</a:t>
                </a:r>
                <a:r>
                  <a:rPr lang="en-US" altLang="zh-CN" baseline="-25000" dirty="0"/>
                  <a:t>2 </a:t>
                </a:r>
                <a:r>
                  <a:rPr lang="en-US" altLang="zh-CN" dirty="0"/>
                  <a:t>are just below 1.0</a:t>
                </a:r>
              </a:p>
              <a:p>
                <a:pPr lvl="2"/>
                <a:r>
                  <a:rPr lang="en-US" altLang="zh-CN" sz="1600" dirty="0"/>
                  <a:t>1/2 + 1/4 + 1/8 +  …… 1/2</a:t>
                </a:r>
                <a:r>
                  <a:rPr lang="en-US" altLang="zh-CN" sz="1600" baseline="30000" dirty="0"/>
                  <a:t>i</a:t>
                </a:r>
                <a:r>
                  <a:rPr lang="en-US" altLang="zh-CN" sz="1600" dirty="0"/>
                  <a:t>  </a:t>
                </a:r>
                <a:r>
                  <a:rPr lang="zh-CN" altLang="en-US" sz="1600" dirty="0"/>
                  <a:t>→  </a:t>
                </a:r>
                <a:r>
                  <a:rPr lang="en-US" altLang="zh-CN" sz="1600" dirty="0"/>
                  <a:t>1.0</a:t>
                </a:r>
              </a:p>
              <a:p>
                <a:pPr lvl="2"/>
                <a:r>
                  <a:rPr lang="en-US" altLang="zh-CN" sz="1600" dirty="0"/>
                  <a:t>Use notation 1.0 - </a:t>
                </a:r>
                <a:r>
                  <a:rPr lang="el-GR" altLang="zh-CN" sz="1600" dirty="0"/>
                  <a:t>ε</a:t>
                </a:r>
                <a:endParaRPr lang="zh-CN" altLang="en-US"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394" t="-15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297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Floating Point Addition</a:t>
            </a:r>
            <a:endParaRPr lang="zh-CN" altLang="en-US" sz="4000" dirty="0"/>
          </a:p>
        </p:txBody>
      </p:sp>
      <p:sp>
        <p:nvSpPr>
          <p:cNvPr id="3" name="内容占位符 2"/>
          <p:cNvSpPr>
            <a:spLocks noGrp="1"/>
          </p:cNvSpPr>
          <p:nvPr>
            <p:ph idx="1"/>
          </p:nvPr>
        </p:nvSpPr>
        <p:spPr/>
        <p:txBody>
          <a:bodyPr/>
          <a:lstStyle/>
          <a:p>
            <a:r>
              <a:rPr lang="en-US" altLang="zh-CN" dirty="0">
                <a:solidFill>
                  <a:srgbClr val="FF0000"/>
                </a:solidFill>
              </a:rPr>
              <a:t>(-1)</a:t>
            </a:r>
            <a:r>
              <a:rPr lang="en-US" altLang="zh-CN" baseline="30000" dirty="0">
                <a:solidFill>
                  <a:srgbClr val="FF0000"/>
                </a:solidFill>
              </a:rPr>
              <a:t>s1</a:t>
            </a:r>
            <a:r>
              <a:rPr lang="en-US" altLang="zh-CN" dirty="0">
                <a:solidFill>
                  <a:srgbClr val="FF0000"/>
                </a:solidFill>
              </a:rPr>
              <a:t> M1 2</a:t>
            </a:r>
            <a:r>
              <a:rPr lang="en-US" altLang="zh-CN" baseline="30000" dirty="0">
                <a:solidFill>
                  <a:srgbClr val="FF0000"/>
                </a:solidFill>
              </a:rPr>
              <a:t>E1</a:t>
            </a:r>
            <a:r>
              <a:rPr lang="en-US" altLang="zh-CN" dirty="0">
                <a:solidFill>
                  <a:srgbClr val="FF0000"/>
                </a:solidFill>
              </a:rPr>
              <a:t> + (-1)</a:t>
            </a:r>
            <a:r>
              <a:rPr lang="en-US" altLang="zh-CN" baseline="30000" dirty="0">
                <a:solidFill>
                  <a:srgbClr val="FF0000"/>
                </a:solidFill>
              </a:rPr>
              <a:t>s2</a:t>
            </a:r>
            <a:r>
              <a:rPr lang="en-US" altLang="zh-CN" dirty="0">
                <a:solidFill>
                  <a:srgbClr val="FF0000"/>
                </a:solidFill>
              </a:rPr>
              <a:t> M2 2</a:t>
            </a:r>
            <a:r>
              <a:rPr lang="en-US" altLang="zh-CN" baseline="30000" dirty="0">
                <a:solidFill>
                  <a:srgbClr val="FF0000"/>
                </a:solidFill>
              </a:rPr>
              <a:t>E2</a:t>
            </a:r>
          </a:p>
          <a:p>
            <a:pPr lvl="1"/>
            <a:r>
              <a:rPr lang="en-US" altLang="zh-CN" dirty="0"/>
              <a:t>Assume E1 &gt; E2</a:t>
            </a:r>
          </a:p>
          <a:p>
            <a:r>
              <a:rPr lang="en-US" altLang="zh-CN" dirty="0"/>
              <a:t>Exact Result: </a:t>
            </a:r>
            <a:r>
              <a:rPr lang="en-US" altLang="zh-CN" dirty="0">
                <a:solidFill>
                  <a:srgbClr val="FF0000"/>
                </a:solidFill>
              </a:rPr>
              <a:t>(-1)</a:t>
            </a:r>
            <a:r>
              <a:rPr lang="en-US" altLang="zh-CN" baseline="30000" dirty="0">
                <a:solidFill>
                  <a:srgbClr val="FF0000"/>
                </a:solidFill>
              </a:rPr>
              <a:t>s1</a:t>
            </a:r>
            <a:r>
              <a:rPr lang="en-US" altLang="zh-CN" dirty="0">
                <a:solidFill>
                  <a:srgbClr val="FF0000"/>
                </a:solidFill>
              </a:rPr>
              <a:t> M 2</a:t>
            </a:r>
            <a:r>
              <a:rPr lang="en-US" altLang="zh-CN" baseline="30000" dirty="0">
                <a:solidFill>
                  <a:srgbClr val="FF0000"/>
                </a:solidFill>
              </a:rPr>
              <a:t>E</a:t>
            </a:r>
          </a:p>
          <a:p>
            <a:pPr lvl="1"/>
            <a:r>
              <a:rPr lang="en-US" altLang="zh-CN" dirty="0"/>
              <a:t>Sign s, Significand M :  Result of signed align &amp; add</a:t>
            </a:r>
          </a:p>
          <a:p>
            <a:pPr lvl="1"/>
            <a:r>
              <a:rPr lang="en-US" altLang="zh-CN" dirty="0"/>
              <a:t>Exponent E:	             </a:t>
            </a:r>
            <a:r>
              <a:rPr lang="en-US" altLang="zh-CN" dirty="0" err="1"/>
              <a:t>E1</a:t>
            </a:r>
            <a:r>
              <a:rPr lang="zh-CN" altLang="en-US" dirty="0"/>
              <a:t>（尾数右移，小阶向大阶对齐）</a:t>
            </a:r>
            <a:endParaRPr lang="en-US" altLang="zh-CN" dirty="0"/>
          </a:p>
          <a:p>
            <a:pPr marL="91440" lvl="1" indent="-91440">
              <a:spcBef>
                <a:spcPts val="1200"/>
              </a:spcBef>
              <a:spcAft>
                <a:spcPts val="200"/>
              </a:spcAft>
              <a:buSzPct val="100000"/>
              <a:buFont typeface="Calibri" panose="020F0502020204030204" pitchFamily="34" charset="0"/>
              <a:buChar char=" "/>
            </a:pPr>
            <a:r>
              <a:rPr lang="en-US" altLang="zh-CN" sz="2000" b="1" dirty="0">
                <a:solidFill>
                  <a:srgbClr val="0070C0"/>
                </a:solidFill>
              </a:rPr>
              <a:t>Fixing</a:t>
            </a:r>
            <a:r>
              <a:rPr lang="zh-CN" altLang="en-US" sz="2000" b="1" dirty="0">
                <a:solidFill>
                  <a:srgbClr val="0070C0"/>
                </a:solidFill>
              </a:rPr>
              <a:t>（规格化）</a:t>
            </a:r>
            <a:endParaRPr lang="en-US" altLang="zh-CN" sz="2000" b="1" dirty="0">
              <a:solidFill>
                <a:srgbClr val="0070C0"/>
              </a:solidFill>
            </a:endParaRPr>
          </a:p>
          <a:p>
            <a:pPr lvl="1">
              <a:buSzPct val="100000"/>
            </a:pPr>
            <a:r>
              <a:rPr lang="en-US" altLang="zh-CN" dirty="0"/>
              <a:t>If M</a:t>
            </a:r>
            <a:r>
              <a:rPr lang="zh-CN" altLang="en-US" dirty="0"/>
              <a:t> ≥ </a:t>
            </a:r>
            <a:r>
              <a:rPr lang="en-US" altLang="zh-CN" dirty="0"/>
              <a:t>2, shift M right, increment E</a:t>
            </a:r>
            <a:r>
              <a:rPr lang="zh-CN" altLang="en-US" b="1" dirty="0">
                <a:solidFill>
                  <a:srgbClr val="7030A0"/>
                </a:solidFill>
              </a:rPr>
              <a:t>（右规，尾数只需右移</a:t>
            </a:r>
            <a:r>
              <a:rPr lang="en-US" altLang="zh-CN" b="1" dirty="0">
                <a:solidFill>
                  <a:srgbClr val="7030A0"/>
                </a:solidFill>
              </a:rPr>
              <a:t>1</a:t>
            </a:r>
            <a:r>
              <a:rPr lang="zh-CN" altLang="en-US" b="1" dirty="0">
                <a:solidFill>
                  <a:srgbClr val="7030A0"/>
                </a:solidFill>
              </a:rPr>
              <a:t>次）</a:t>
            </a:r>
            <a:endParaRPr lang="en-US" altLang="zh-CN" b="1" dirty="0">
              <a:solidFill>
                <a:srgbClr val="7030A0"/>
              </a:solidFill>
            </a:endParaRPr>
          </a:p>
          <a:p>
            <a:pPr lvl="1">
              <a:buSzPct val="100000"/>
            </a:pPr>
            <a:r>
              <a:rPr lang="en-US" altLang="zh-CN" dirty="0"/>
              <a:t>If M &lt; 1, shift M left k positions, decrement E by k</a:t>
            </a:r>
            <a:r>
              <a:rPr lang="zh-CN" altLang="en-US" b="1" dirty="0">
                <a:solidFill>
                  <a:srgbClr val="7030A0"/>
                </a:solidFill>
              </a:rPr>
              <a:t>（左规）</a:t>
            </a:r>
            <a:endParaRPr lang="en-US" altLang="zh-CN" b="1" dirty="0">
              <a:solidFill>
                <a:srgbClr val="7030A0"/>
              </a:solidFill>
            </a:endParaRPr>
          </a:p>
          <a:p>
            <a:pPr lvl="1">
              <a:buSzPct val="100000"/>
            </a:pPr>
            <a:r>
              <a:rPr lang="en-US" altLang="zh-CN" dirty="0"/>
              <a:t>Overflow if E out of range</a:t>
            </a:r>
          </a:p>
          <a:p>
            <a:pPr lvl="1">
              <a:buSzPct val="100000"/>
            </a:pPr>
            <a:r>
              <a:rPr lang="en-US" altLang="zh-CN" dirty="0"/>
              <a:t>Round M to fit </a:t>
            </a:r>
            <a:r>
              <a:rPr lang="en-US" altLang="zh-CN" dirty="0" err="1"/>
              <a:t>frac</a:t>
            </a:r>
            <a:r>
              <a:rPr lang="en-US" altLang="zh-CN" dirty="0"/>
              <a:t> precision</a:t>
            </a:r>
          </a:p>
        </p:txBody>
      </p:sp>
    </p:spTree>
    <p:extLst>
      <p:ext uri="{BB962C8B-B14F-4D97-AF65-F5344CB8AC3E}">
        <p14:creationId xmlns:p14="http://schemas.microsoft.com/office/powerpoint/2010/main" val="3116682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Floating Point Addition Example</a:t>
            </a:r>
            <a:endParaRPr lang="zh-CN" altLang="en-US" sz="4000" dirty="0"/>
          </a:p>
        </p:txBody>
      </p:sp>
      <p:sp>
        <p:nvSpPr>
          <p:cNvPr id="6" name="Rectangle 4">
            <a:extLst>
              <a:ext uri="{FF2B5EF4-FFF2-40B4-BE49-F238E27FC236}">
                <a16:creationId xmlns:a16="http://schemas.microsoft.com/office/drawing/2014/main" id="{E08EA5C6-BAD5-4F10-9228-9289B519A42D}"/>
              </a:ext>
            </a:extLst>
          </p:cNvPr>
          <p:cNvSpPr>
            <a:spLocks noChangeArrowheads="1"/>
          </p:cNvSpPr>
          <p:nvPr/>
        </p:nvSpPr>
        <p:spPr bwMode="auto">
          <a:xfrm>
            <a:off x="5033743" y="3892385"/>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b="1">
              <a:latin typeface="Times New Roman" panose="02020603050405020304" pitchFamily="18" charset="0"/>
            </a:endParaRPr>
          </a:p>
        </p:txBody>
      </p:sp>
      <p:sp>
        <p:nvSpPr>
          <p:cNvPr id="7" name="Rectangle 5">
            <a:extLst>
              <a:ext uri="{FF2B5EF4-FFF2-40B4-BE49-F238E27FC236}">
                <a16:creationId xmlns:a16="http://schemas.microsoft.com/office/drawing/2014/main" id="{1D86FCD5-E01F-4090-AD6E-D931CCB07FFB}"/>
              </a:ext>
            </a:extLst>
          </p:cNvPr>
          <p:cNvSpPr>
            <a:spLocks noChangeArrowheads="1"/>
          </p:cNvSpPr>
          <p:nvPr/>
        </p:nvSpPr>
        <p:spPr bwMode="auto">
          <a:xfrm>
            <a:off x="5929093" y="2993860"/>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b="1">
              <a:latin typeface="Times New Roman" panose="02020603050405020304" pitchFamily="18" charset="0"/>
            </a:endParaRPr>
          </a:p>
        </p:txBody>
      </p:sp>
      <p:sp>
        <p:nvSpPr>
          <p:cNvPr id="8" name="Rectangle 6">
            <a:extLst>
              <a:ext uri="{FF2B5EF4-FFF2-40B4-BE49-F238E27FC236}">
                <a16:creationId xmlns:a16="http://schemas.microsoft.com/office/drawing/2014/main" id="{504ADC32-31E2-4B06-9434-2F01A34B8BC2}"/>
              </a:ext>
            </a:extLst>
          </p:cNvPr>
          <p:cNvSpPr>
            <a:spLocks noChangeArrowheads="1"/>
          </p:cNvSpPr>
          <p:nvPr/>
        </p:nvSpPr>
        <p:spPr bwMode="auto">
          <a:xfrm>
            <a:off x="5805268" y="3116097"/>
            <a:ext cx="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b="1">
              <a:latin typeface="Times New Roman" panose="02020603050405020304" pitchFamily="18" charset="0"/>
            </a:endParaRPr>
          </a:p>
        </p:txBody>
      </p:sp>
      <p:sp>
        <p:nvSpPr>
          <p:cNvPr id="9" name="Rectangle 7">
            <a:extLst>
              <a:ext uri="{FF2B5EF4-FFF2-40B4-BE49-F238E27FC236}">
                <a16:creationId xmlns:a16="http://schemas.microsoft.com/office/drawing/2014/main" id="{E932276C-1AD9-45AF-860C-3753E52E3E9A}"/>
              </a:ext>
            </a:extLst>
          </p:cNvPr>
          <p:cNvSpPr>
            <a:spLocks noChangeArrowheads="1"/>
          </p:cNvSpPr>
          <p:nvPr/>
        </p:nvSpPr>
        <p:spPr bwMode="auto">
          <a:xfrm>
            <a:off x="5984655" y="1674647"/>
            <a:ext cx="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b="1">
              <a:latin typeface="Times New Roman" panose="02020603050405020304" pitchFamily="18" charset="0"/>
            </a:endParaRPr>
          </a:p>
        </p:txBody>
      </p:sp>
      <p:sp>
        <p:nvSpPr>
          <p:cNvPr id="10" name="Rectangle 8">
            <a:extLst>
              <a:ext uri="{FF2B5EF4-FFF2-40B4-BE49-F238E27FC236}">
                <a16:creationId xmlns:a16="http://schemas.microsoft.com/office/drawing/2014/main" id="{736539EA-A5C4-4099-ACE8-001C757A7859}"/>
              </a:ext>
            </a:extLst>
          </p:cNvPr>
          <p:cNvSpPr>
            <a:spLocks noChangeArrowheads="1"/>
          </p:cNvSpPr>
          <p:nvPr/>
        </p:nvSpPr>
        <p:spPr bwMode="auto">
          <a:xfrm>
            <a:off x="5864005" y="1796885"/>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b="1">
              <a:latin typeface="Times New Roman" panose="02020603050405020304" pitchFamily="18" charset="0"/>
            </a:endParaRPr>
          </a:p>
        </p:txBody>
      </p:sp>
      <p:sp>
        <p:nvSpPr>
          <p:cNvPr id="11" name="Text Box 442">
            <a:extLst>
              <a:ext uri="{FF2B5EF4-FFF2-40B4-BE49-F238E27FC236}">
                <a16:creationId xmlns:a16="http://schemas.microsoft.com/office/drawing/2014/main" id="{75D25EA7-72E6-42C0-B48E-5FE1C2128121}"/>
              </a:ext>
            </a:extLst>
          </p:cNvPr>
          <p:cNvSpPr txBox="1">
            <a:spLocks noChangeArrowheads="1"/>
          </p:cNvSpPr>
          <p:nvPr/>
        </p:nvSpPr>
        <p:spPr bwMode="auto">
          <a:xfrm>
            <a:off x="1072930" y="1115847"/>
            <a:ext cx="784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latin typeface="微软雅黑" panose="020B0503020204020204" pitchFamily="34" charset="-122"/>
                <a:ea typeface="微软雅黑" panose="020B0503020204020204" pitchFamily="34" charset="-122"/>
              </a:rPr>
              <a:t>例：用二进制浮点数形式计算 0.5 </a:t>
            </a:r>
            <a:r>
              <a:rPr lang="en-US" altLang="zh-CN"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0.4375)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Text Box 443">
            <a:extLst>
              <a:ext uri="{FF2B5EF4-FFF2-40B4-BE49-F238E27FC236}">
                <a16:creationId xmlns:a16="http://schemas.microsoft.com/office/drawing/2014/main" id="{8D167174-6D7A-4D8D-B0B8-F1CA22C93F7E}"/>
              </a:ext>
            </a:extLst>
          </p:cNvPr>
          <p:cNvSpPr txBox="1">
            <a:spLocks noChangeArrowheads="1"/>
          </p:cNvSpPr>
          <p:nvPr/>
        </p:nvSpPr>
        <p:spPr bwMode="auto">
          <a:xfrm>
            <a:off x="1477743" y="2420772"/>
            <a:ext cx="8101012"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400" b="1"/>
          </a:p>
          <a:p>
            <a:pPr>
              <a:spcBef>
                <a:spcPct val="15000"/>
              </a:spcBef>
            </a:pPr>
            <a:r>
              <a:rPr lang="zh-CN" altLang="en-US" sz="2400" b="1">
                <a:solidFill>
                  <a:srgbClr val="FF0066"/>
                </a:solidFill>
                <a:latin typeface="微软雅黑" panose="020B0503020204020204" pitchFamily="34" charset="-122"/>
                <a:ea typeface="微软雅黑" panose="020B0503020204020204" pitchFamily="34" charset="-122"/>
              </a:rPr>
              <a:t>对    阶</a:t>
            </a:r>
            <a:r>
              <a:rPr lang="en-US" altLang="zh-CN" sz="2400" b="1">
                <a:solidFill>
                  <a:srgbClr val="FF0066"/>
                </a:solidFill>
                <a:latin typeface="微软雅黑" panose="020B0503020204020204" pitchFamily="34" charset="-122"/>
                <a:ea typeface="微软雅黑" panose="020B0503020204020204" pitchFamily="34" charset="-122"/>
              </a:rPr>
              <a:t>:  -1.110 x 2</a:t>
            </a:r>
            <a:r>
              <a:rPr lang="en-US" altLang="zh-CN" sz="2400" b="1" baseline="30000">
                <a:solidFill>
                  <a:srgbClr val="FF0066"/>
                </a:solidFill>
                <a:latin typeface="微软雅黑" panose="020B0503020204020204" pitchFamily="34" charset="-122"/>
                <a:ea typeface="微软雅黑" panose="020B0503020204020204" pitchFamily="34" charset="-122"/>
              </a:rPr>
              <a:t>-2</a:t>
            </a:r>
            <a:r>
              <a:rPr lang="en-US" altLang="zh-CN" sz="2400" b="1">
                <a:solidFill>
                  <a:srgbClr val="FF0066"/>
                </a:solidFill>
                <a:latin typeface="微软雅黑" panose="020B0503020204020204" pitchFamily="34" charset="-122"/>
                <a:ea typeface="微软雅黑" panose="020B0503020204020204" pitchFamily="34" charset="-122"/>
              </a:rPr>
              <a:t>   </a:t>
            </a:r>
            <a:r>
              <a:rPr lang="en-US" altLang="zh-CN" sz="2400" b="1">
                <a:solidFill>
                  <a:srgbClr val="FF0066"/>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b="1">
                <a:solidFill>
                  <a:srgbClr val="FF0066"/>
                </a:solidFill>
                <a:latin typeface="微软雅黑" panose="020B0503020204020204" pitchFamily="34" charset="-122"/>
                <a:ea typeface="微软雅黑" panose="020B0503020204020204" pitchFamily="34" charset="-122"/>
              </a:rPr>
              <a:t>0.111 x 2</a:t>
            </a:r>
            <a:r>
              <a:rPr lang="en-US" altLang="zh-CN" sz="2400" b="1" baseline="30000">
                <a:solidFill>
                  <a:srgbClr val="FF0066"/>
                </a:solidFill>
                <a:latin typeface="微软雅黑" panose="020B0503020204020204" pitchFamily="34" charset="-122"/>
                <a:ea typeface="微软雅黑" panose="020B0503020204020204" pitchFamily="34" charset="-122"/>
              </a:rPr>
              <a:t>-1</a:t>
            </a:r>
            <a:r>
              <a:rPr lang="en-US" altLang="zh-CN" sz="2400" b="1">
                <a:solidFill>
                  <a:srgbClr val="FF0066"/>
                </a:solidFill>
                <a:latin typeface="微软雅黑" panose="020B0503020204020204" pitchFamily="34" charset="-122"/>
                <a:ea typeface="微软雅黑" panose="020B0503020204020204" pitchFamily="34" charset="-122"/>
              </a:rPr>
              <a:t> </a:t>
            </a:r>
          </a:p>
          <a:p>
            <a:pPr>
              <a:spcBef>
                <a:spcPct val="15000"/>
              </a:spcBef>
            </a:pPr>
            <a:r>
              <a:rPr lang="zh-CN" altLang="en-US" sz="2400" b="1">
                <a:solidFill>
                  <a:srgbClr val="FF0066"/>
                </a:solidFill>
                <a:latin typeface="微软雅黑" panose="020B0503020204020204" pitchFamily="34" charset="-122"/>
                <a:ea typeface="微软雅黑" panose="020B0503020204020204" pitchFamily="34" charset="-122"/>
              </a:rPr>
              <a:t>加    减</a:t>
            </a:r>
            <a:r>
              <a:rPr lang="en-US" altLang="zh-CN" sz="2400" b="1">
                <a:solidFill>
                  <a:srgbClr val="FF0066"/>
                </a:solidFill>
                <a:latin typeface="微软雅黑" panose="020B0503020204020204" pitchFamily="34" charset="-122"/>
                <a:ea typeface="微软雅黑" panose="020B0503020204020204" pitchFamily="34" charset="-122"/>
              </a:rPr>
              <a:t>:  1.000 x 2</a:t>
            </a:r>
            <a:r>
              <a:rPr lang="en-US" altLang="zh-CN" sz="2400" b="1" baseline="30000">
                <a:solidFill>
                  <a:srgbClr val="FF0066"/>
                </a:solidFill>
                <a:latin typeface="微软雅黑" panose="020B0503020204020204" pitchFamily="34" charset="-122"/>
                <a:ea typeface="微软雅黑" panose="020B0503020204020204" pitchFamily="34" charset="-122"/>
              </a:rPr>
              <a:t>-1</a:t>
            </a:r>
            <a:r>
              <a:rPr lang="en-US" altLang="zh-CN" sz="2400" b="1">
                <a:solidFill>
                  <a:srgbClr val="FF0066"/>
                </a:solidFill>
                <a:latin typeface="微软雅黑" panose="020B0503020204020204" pitchFamily="34" charset="-122"/>
                <a:ea typeface="微软雅黑" panose="020B0503020204020204" pitchFamily="34" charset="-122"/>
              </a:rPr>
              <a:t>  +( -0.111 x 2</a:t>
            </a:r>
            <a:r>
              <a:rPr lang="en-US" altLang="zh-CN" sz="2400" b="1" baseline="30000">
                <a:solidFill>
                  <a:srgbClr val="FF0066"/>
                </a:solidFill>
                <a:latin typeface="微软雅黑" panose="020B0503020204020204" pitchFamily="34" charset="-122"/>
                <a:ea typeface="微软雅黑" panose="020B0503020204020204" pitchFamily="34" charset="-122"/>
              </a:rPr>
              <a:t>-1</a:t>
            </a:r>
            <a:r>
              <a:rPr lang="en-US" altLang="zh-CN" sz="2400" b="1">
                <a:solidFill>
                  <a:srgbClr val="FF0066"/>
                </a:solidFill>
                <a:latin typeface="微软雅黑" panose="020B0503020204020204" pitchFamily="34" charset="-122"/>
                <a:ea typeface="微软雅黑" panose="020B0503020204020204" pitchFamily="34" charset="-122"/>
              </a:rPr>
              <a:t> )  = 0.001 x 2</a:t>
            </a:r>
            <a:r>
              <a:rPr lang="en-US" altLang="zh-CN" sz="2400" b="1" baseline="30000">
                <a:solidFill>
                  <a:srgbClr val="FF0066"/>
                </a:solidFill>
                <a:latin typeface="微软雅黑" panose="020B0503020204020204" pitchFamily="34" charset="-122"/>
                <a:ea typeface="微软雅黑" panose="020B0503020204020204" pitchFamily="34" charset="-122"/>
              </a:rPr>
              <a:t>-1</a:t>
            </a:r>
            <a:r>
              <a:rPr lang="en-US" altLang="zh-CN" sz="2400" b="1">
                <a:solidFill>
                  <a:srgbClr val="FF0066"/>
                </a:solidFill>
                <a:latin typeface="微软雅黑" panose="020B0503020204020204" pitchFamily="34" charset="-122"/>
                <a:ea typeface="微软雅黑" panose="020B0503020204020204" pitchFamily="34" charset="-122"/>
              </a:rPr>
              <a:t> </a:t>
            </a:r>
          </a:p>
          <a:p>
            <a:pPr>
              <a:spcBef>
                <a:spcPct val="15000"/>
              </a:spcBef>
            </a:pPr>
            <a:r>
              <a:rPr lang="zh-CN" altLang="en-US" sz="2400" b="1">
                <a:solidFill>
                  <a:srgbClr val="FF0066"/>
                </a:solidFill>
                <a:latin typeface="微软雅黑" panose="020B0503020204020204" pitchFamily="34" charset="-122"/>
                <a:ea typeface="微软雅黑" panose="020B0503020204020204" pitchFamily="34" charset="-122"/>
              </a:rPr>
              <a:t>左    规</a:t>
            </a:r>
            <a:r>
              <a:rPr lang="en-US" altLang="zh-CN" sz="2400" b="1">
                <a:solidFill>
                  <a:srgbClr val="FF0066"/>
                </a:solidFill>
                <a:latin typeface="微软雅黑" panose="020B0503020204020204" pitchFamily="34" charset="-122"/>
                <a:ea typeface="微软雅黑" panose="020B0503020204020204" pitchFamily="34" charset="-122"/>
              </a:rPr>
              <a:t>:  0.001 x 2</a:t>
            </a:r>
            <a:r>
              <a:rPr lang="en-US" altLang="zh-CN" sz="2400" b="1" baseline="30000">
                <a:solidFill>
                  <a:srgbClr val="FF0066"/>
                </a:solidFill>
                <a:latin typeface="微软雅黑" panose="020B0503020204020204" pitchFamily="34" charset="-122"/>
                <a:ea typeface="微软雅黑" panose="020B0503020204020204" pitchFamily="34" charset="-122"/>
              </a:rPr>
              <a:t>-1</a:t>
            </a:r>
            <a:r>
              <a:rPr lang="en-US" altLang="zh-CN" sz="2400" b="1">
                <a:solidFill>
                  <a:srgbClr val="FF0066"/>
                </a:solidFill>
                <a:latin typeface="微软雅黑" panose="020B0503020204020204" pitchFamily="34" charset="-122"/>
                <a:ea typeface="微软雅黑" panose="020B0503020204020204" pitchFamily="34" charset="-122"/>
              </a:rPr>
              <a:t> → 1.000 x 2</a:t>
            </a:r>
            <a:r>
              <a:rPr lang="en-US" altLang="zh-CN" sz="2400" b="1" baseline="30000">
                <a:solidFill>
                  <a:srgbClr val="FF0066"/>
                </a:solidFill>
                <a:latin typeface="微软雅黑" panose="020B0503020204020204" pitchFamily="34" charset="-122"/>
                <a:ea typeface="微软雅黑" panose="020B0503020204020204" pitchFamily="34" charset="-122"/>
              </a:rPr>
              <a:t>–4</a:t>
            </a:r>
          </a:p>
          <a:p>
            <a:pPr>
              <a:spcBef>
                <a:spcPct val="15000"/>
              </a:spcBef>
            </a:pPr>
            <a:r>
              <a:rPr lang="zh-CN" altLang="en-US" sz="2400" b="1">
                <a:solidFill>
                  <a:srgbClr val="FF0066"/>
                </a:solidFill>
                <a:latin typeface="微软雅黑" panose="020B0503020204020204" pitchFamily="34" charset="-122"/>
                <a:ea typeface="微软雅黑" panose="020B0503020204020204" pitchFamily="34" charset="-122"/>
              </a:rPr>
              <a:t>判溢出</a:t>
            </a:r>
            <a:r>
              <a:rPr lang="en-US" altLang="zh-CN" sz="2400" b="1">
                <a:solidFill>
                  <a:srgbClr val="FF0066"/>
                </a:solidFill>
                <a:latin typeface="微软雅黑" panose="020B0503020204020204" pitchFamily="34" charset="-122"/>
                <a:ea typeface="微软雅黑" panose="020B0503020204020204" pitchFamily="34" charset="-122"/>
              </a:rPr>
              <a:t>:  </a:t>
            </a:r>
            <a:r>
              <a:rPr lang="zh-CN" altLang="en-US" sz="2400" b="1">
                <a:solidFill>
                  <a:srgbClr val="FF0066"/>
                </a:solidFill>
                <a:latin typeface="微软雅黑" panose="020B0503020204020204" pitchFamily="34" charset="-122"/>
                <a:ea typeface="微软雅黑" panose="020B0503020204020204" pitchFamily="34" charset="-122"/>
              </a:rPr>
              <a:t>无</a:t>
            </a:r>
            <a:endParaRPr lang="en-US" altLang="zh-CN" sz="2400" b="1">
              <a:solidFill>
                <a:srgbClr val="006600"/>
              </a:solidFill>
            </a:endParaRPr>
          </a:p>
        </p:txBody>
      </p:sp>
      <p:sp>
        <p:nvSpPr>
          <p:cNvPr id="13" name="Rectangle 444">
            <a:extLst>
              <a:ext uri="{FF2B5EF4-FFF2-40B4-BE49-F238E27FC236}">
                <a16:creationId xmlns:a16="http://schemas.microsoft.com/office/drawing/2014/main" id="{978D9116-60DB-4826-8F45-65E35E5BA064}"/>
              </a:ext>
            </a:extLst>
          </p:cNvPr>
          <p:cNvSpPr>
            <a:spLocks noChangeArrowheads="1"/>
          </p:cNvSpPr>
          <p:nvPr/>
        </p:nvSpPr>
        <p:spPr bwMode="auto">
          <a:xfrm>
            <a:off x="1207868" y="2195347"/>
            <a:ext cx="7470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解：0.5 </a:t>
            </a:r>
            <a:r>
              <a:rPr lang="en-US" altLang="zh-CN" sz="24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 1.000 x 2</a:t>
            </a:r>
            <a:r>
              <a:rPr lang="en-US" altLang="zh-CN" sz="2400" b="1" baseline="30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- 0.4375 = -1.110 x 2</a:t>
            </a:r>
            <a:r>
              <a:rPr lang="en-US" altLang="zh-CN" sz="2400" b="1" baseline="30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2400" b="1" baseline="3000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Text Box 446">
            <a:extLst>
              <a:ext uri="{FF2B5EF4-FFF2-40B4-BE49-F238E27FC236}">
                <a16:creationId xmlns:a16="http://schemas.microsoft.com/office/drawing/2014/main" id="{4CAB4685-955C-4294-829A-8B4698C8CD9E}"/>
              </a:ext>
            </a:extLst>
          </p:cNvPr>
          <p:cNvSpPr txBox="1">
            <a:spLocks noChangeArrowheads="1"/>
          </p:cNvSpPr>
          <p:nvPr/>
        </p:nvSpPr>
        <p:spPr bwMode="auto">
          <a:xfrm>
            <a:off x="1163418" y="4490872"/>
            <a:ext cx="78168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微软雅黑" panose="020B0503020204020204" pitchFamily="34" charset="-122"/>
                <a:ea typeface="微软雅黑" panose="020B0503020204020204" pitchFamily="34" charset="-122"/>
                <a:cs typeface="Arial" panose="020B0604020202020204" pitchFamily="34" charset="0"/>
              </a:rPr>
              <a:t>结果为： </a:t>
            </a:r>
            <a:r>
              <a:rPr lang="en-US" altLang="zh-CN" sz="2400" b="1">
                <a:latin typeface="微软雅黑" panose="020B0503020204020204" pitchFamily="34" charset="-122"/>
                <a:ea typeface="微软雅黑" panose="020B0503020204020204" pitchFamily="34" charset="-122"/>
                <a:cs typeface="Arial" panose="020B0604020202020204" pitchFamily="34" charset="0"/>
              </a:rPr>
              <a:t>1.000 x 2</a:t>
            </a:r>
            <a:r>
              <a:rPr lang="en-US" altLang="zh-CN" sz="2400" b="1" baseline="30000">
                <a:latin typeface="微软雅黑" panose="020B0503020204020204" pitchFamily="34" charset="-122"/>
                <a:ea typeface="微软雅黑" panose="020B0503020204020204" pitchFamily="34" charset="-122"/>
                <a:cs typeface="Arial" panose="020B0604020202020204" pitchFamily="34" charset="0"/>
              </a:rPr>
              <a:t>–4 </a:t>
            </a:r>
            <a:r>
              <a:rPr lang="en-US" altLang="zh-CN" sz="2400" b="1">
                <a:latin typeface="微软雅黑" panose="020B0503020204020204" pitchFamily="34" charset="-122"/>
                <a:ea typeface="微软雅黑" panose="020B0503020204020204" pitchFamily="34" charset="-122"/>
                <a:cs typeface="Arial" panose="020B0604020202020204" pitchFamily="34" charset="0"/>
              </a:rPr>
              <a:t>= 0.0001000 = 1/16 = 0.0625</a:t>
            </a:r>
          </a:p>
          <a:p>
            <a:pPr>
              <a:spcBef>
                <a:spcPct val="50000"/>
              </a:spcBef>
            </a:pPr>
            <a:endParaRPr lang="zh-CN" altLang="en-US" sz="2000" b="1" baseline="30000">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Text Box 14">
            <a:extLst>
              <a:ext uri="{FF2B5EF4-FFF2-40B4-BE49-F238E27FC236}">
                <a16:creationId xmlns:a16="http://schemas.microsoft.com/office/drawing/2014/main" id="{991098F3-ED4F-4BBD-833A-F3C689251DD8}"/>
              </a:ext>
            </a:extLst>
          </p:cNvPr>
          <p:cNvSpPr txBox="1">
            <a:spLocks noChangeArrowheads="1"/>
          </p:cNvSpPr>
          <p:nvPr/>
        </p:nvSpPr>
        <p:spPr bwMode="auto">
          <a:xfrm>
            <a:off x="3143030" y="1655597"/>
            <a:ext cx="616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8000"/>
                </a:solidFill>
                <a:latin typeface="微软雅黑" panose="020B0503020204020204" pitchFamily="34" charset="-122"/>
                <a:ea typeface="微软雅黑" panose="020B0503020204020204" pitchFamily="34" charset="-122"/>
              </a:rPr>
              <a:t>0.4375=0.25+0.125+0.0625=0.0111B</a:t>
            </a:r>
          </a:p>
        </p:txBody>
      </p:sp>
    </p:spTree>
    <p:extLst>
      <p:ext uri="{BB962C8B-B14F-4D97-AF65-F5344CB8AC3E}">
        <p14:creationId xmlns:p14="http://schemas.microsoft.com/office/powerpoint/2010/main" val="420722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linds(horizontal)">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blinds(horizontal)">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Floating Point in C</a:t>
            </a:r>
            <a:endParaRPr lang="zh-CN" altLang="en-US" sz="4000" dirty="0"/>
          </a:p>
        </p:txBody>
      </p:sp>
      <p:sp>
        <p:nvSpPr>
          <p:cNvPr id="3" name="内容占位符 2"/>
          <p:cNvSpPr>
            <a:spLocks noGrp="1"/>
          </p:cNvSpPr>
          <p:nvPr>
            <p:ph idx="1"/>
          </p:nvPr>
        </p:nvSpPr>
        <p:spPr/>
        <p:txBody>
          <a:bodyPr>
            <a:normAutofit/>
          </a:bodyPr>
          <a:lstStyle/>
          <a:p>
            <a:r>
              <a:rPr lang="en-US" altLang="zh-CN" dirty="0"/>
              <a:t>C Guarantees Two Levels</a:t>
            </a:r>
          </a:p>
          <a:p>
            <a:pPr lvl="1"/>
            <a:r>
              <a:rPr lang="en-US" altLang="zh-CN" i="1" dirty="0"/>
              <a:t>float</a:t>
            </a:r>
            <a:r>
              <a:rPr lang="en-US" altLang="zh-CN" dirty="0"/>
              <a:t>         single precision</a:t>
            </a:r>
          </a:p>
          <a:p>
            <a:pPr lvl="1"/>
            <a:r>
              <a:rPr lang="en-US" altLang="zh-CN" i="1" dirty="0"/>
              <a:t>double</a:t>
            </a:r>
            <a:r>
              <a:rPr lang="en-US" altLang="zh-CN" dirty="0"/>
              <a:t>     </a:t>
            </a:r>
            <a:r>
              <a:rPr lang="en-US" altLang="zh-CN" dirty="0" err="1"/>
              <a:t>double</a:t>
            </a:r>
            <a:r>
              <a:rPr lang="en-US" altLang="zh-CN" dirty="0"/>
              <a:t> precision</a:t>
            </a:r>
          </a:p>
          <a:p>
            <a:pPr lvl="1"/>
            <a:endParaRPr lang="en-US" altLang="zh-CN" dirty="0"/>
          </a:p>
          <a:p>
            <a:pPr marL="91440" lvl="1" indent="-91440">
              <a:spcBef>
                <a:spcPts val="1200"/>
              </a:spcBef>
              <a:spcAft>
                <a:spcPts val="200"/>
              </a:spcAft>
              <a:buSzPct val="100000"/>
              <a:buFont typeface="Calibri" panose="020F0502020204030204" pitchFamily="34" charset="0"/>
              <a:buChar char=" "/>
            </a:pPr>
            <a:r>
              <a:rPr lang="en-US" altLang="zh-CN" sz="2000" dirty="0"/>
              <a:t>Conversions/Casting</a:t>
            </a:r>
          </a:p>
          <a:p>
            <a:pPr lvl="1">
              <a:buSzPct val="100000"/>
            </a:pPr>
            <a:r>
              <a:rPr lang="en-US" altLang="zh-CN" dirty="0"/>
              <a:t>Casting between </a:t>
            </a:r>
            <a:r>
              <a:rPr lang="en-US" altLang="zh-CN" i="1" dirty="0" err="1"/>
              <a:t>int</a:t>
            </a:r>
            <a:r>
              <a:rPr lang="en-US" altLang="zh-CN" dirty="0"/>
              <a:t>, </a:t>
            </a:r>
            <a:r>
              <a:rPr lang="en-US" altLang="zh-CN" i="1" dirty="0"/>
              <a:t>float</a:t>
            </a:r>
            <a:r>
              <a:rPr lang="en-US" altLang="zh-CN" dirty="0"/>
              <a:t> and </a:t>
            </a:r>
            <a:r>
              <a:rPr lang="en-US" altLang="zh-CN" i="1" dirty="0"/>
              <a:t>double</a:t>
            </a:r>
            <a:r>
              <a:rPr lang="en-US" altLang="zh-CN" dirty="0"/>
              <a:t> changes bit representation</a:t>
            </a:r>
          </a:p>
          <a:p>
            <a:pPr lvl="1">
              <a:buSzPct val="100000"/>
            </a:pPr>
            <a:r>
              <a:rPr lang="en-US" altLang="zh-CN" i="1" dirty="0"/>
              <a:t>double</a:t>
            </a:r>
            <a:r>
              <a:rPr lang="en-US" altLang="zh-CN" dirty="0"/>
              <a:t>/</a:t>
            </a:r>
            <a:r>
              <a:rPr lang="en-US" altLang="zh-CN" i="1" dirty="0"/>
              <a:t>float</a:t>
            </a:r>
            <a:r>
              <a:rPr lang="en-US" altLang="zh-CN" dirty="0"/>
              <a:t> </a:t>
            </a:r>
            <a:r>
              <a:rPr lang="zh-CN" altLang="en-US" dirty="0"/>
              <a:t>→</a:t>
            </a:r>
            <a:r>
              <a:rPr lang="en-US" altLang="zh-CN" dirty="0"/>
              <a:t> </a:t>
            </a:r>
            <a:r>
              <a:rPr lang="en-US" altLang="zh-CN" i="1" dirty="0" err="1"/>
              <a:t>int</a:t>
            </a:r>
            <a:endParaRPr lang="en-US" altLang="zh-CN" i="1" dirty="0"/>
          </a:p>
          <a:p>
            <a:pPr lvl="2">
              <a:buSzPct val="100000"/>
            </a:pPr>
            <a:r>
              <a:rPr lang="en-US" altLang="zh-CN" sz="1600" dirty="0"/>
              <a:t>Truncates fractional part</a:t>
            </a:r>
          </a:p>
          <a:p>
            <a:pPr lvl="2">
              <a:buSzPct val="100000"/>
            </a:pPr>
            <a:r>
              <a:rPr lang="en-US" altLang="zh-CN" sz="1600" dirty="0"/>
              <a:t>Like rounding toward zero</a:t>
            </a:r>
          </a:p>
          <a:p>
            <a:pPr lvl="2">
              <a:buSzPct val="100000"/>
            </a:pPr>
            <a:r>
              <a:rPr lang="en-US" altLang="zh-CN" sz="1600" dirty="0"/>
              <a:t>Not defined when out of range</a:t>
            </a:r>
            <a:endParaRPr lang="en-US" altLang="zh-CN" sz="1600" dirty="0">
              <a:solidFill>
                <a:srgbClr val="FF0000"/>
              </a:solidFill>
            </a:endParaRPr>
          </a:p>
          <a:p>
            <a:pPr lvl="1">
              <a:buSzPct val="100000"/>
            </a:pPr>
            <a:r>
              <a:rPr lang="en-US" altLang="zh-CN" i="1" dirty="0"/>
              <a:t>int</a:t>
            </a:r>
            <a:r>
              <a:rPr lang="en-US" altLang="zh-CN" dirty="0"/>
              <a:t> </a:t>
            </a:r>
            <a:r>
              <a:rPr lang="zh-CN" altLang="en-US" dirty="0"/>
              <a:t>→ </a:t>
            </a:r>
            <a:r>
              <a:rPr lang="en-US" altLang="zh-CN" i="1" dirty="0"/>
              <a:t>double</a:t>
            </a:r>
          </a:p>
          <a:p>
            <a:pPr lvl="2">
              <a:buSzPct val="100000"/>
            </a:pPr>
            <a:r>
              <a:rPr lang="en-US" altLang="zh-CN" sz="1600" dirty="0"/>
              <a:t>Exact conversion, as long as </a:t>
            </a:r>
            <a:r>
              <a:rPr lang="en-US" altLang="zh-CN" sz="1600" i="1" dirty="0"/>
              <a:t>int</a:t>
            </a:r>
            <a:r>
              <a:rPr lang="en-US" altLang="zh-CN" sz="1600" dirty="0"/>
              <a:t> has </a:t>
            </a:r>
            <a:r>
              <a:rPr lang="zh-CN" altLang="en-US" sz="1600" dirty="0"/>
              <a:t>≤ </a:t>
            </a:r>
            <a:r>
              <a:rPr lang="en-US" altLang="zh-CN" sz="1600" dirty="0"/>
              <a:t>53 bit word size</a:t>
            </a:r>
          </a:p>
          <a:p>
            <a:pPr lvl="1">
              <a:buSzPct val="100000"/>
            </a:pPr>
            <a:r>
              <a:rPr lang="en-US" altLang="zh-CN" i="1" dirty="0" err="1"/>
              <a:t>int</a:t>
            </a:r>
            <a:r>
              <a:rPr lang="en-US" altLang="zh-CN" dirty="0"/>
              <a:t> </a:t>
            </a:r>
            <a:r>
              <a:rPr lang="zh-CN" altLang="en-US" dirty="0"/>
              <a:t>→ </a:t>
            </a:r>
            <a:r>
              <a:rPr lang="en-US" altLang="zh-CN" i="1" dirty="0"/>
              <a:t>float</a:t>
            </a:r>
          </a:p>
          <a:p>
            <a:pPr lvl="2">
              <a:buSzPct val="100000"/>
            </a:pPr>
            <a:r>
              <a:rPr lang="en-US" altLang="zh-CN" sz="1600" dirty="0"/>
              <a:t>Will round according to rounding mode</a:t>
            </a:r>
            <a:endParaRPr lang="en-US" altLang="zh-CN" dirty="0"/>
          </a:p>
        </p:txBody>
      </p:sp>
    </p:spTree>
    <p:extLst>
      <p:ext uri="{BB962C8B-B14F-4D97-AF65-F5344CB8AC3E}">
        <p14:creationId xmlns:p14="http://schemas.microsoft.com/office/powerpoint/2010/main" val="790504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normAutofit/>
          </a:bodyPr>
          <a:lstStyle/>
          <a:p>
            <a:r>
              <a:rPr lang="en-US" altLang="zh-CN" sz="4000" dirty="0"/>
              <a:t>Floating Point in C</a:t>
            </a:r>
            <a:endParaRPr kumimoji="1" lang="en-US" altLang="zh-CN" sz="4000" dirty="0">
              <a:ea typeface="宋体" panose="02010600030101010101" pitchFamily="2" charset="-122"/>
            </a:endParaRPr>
          </a:p>
        </p:txBody>
      </p:sp>
      <p:sp>
        <p:nvSpPr>
          <p:cNvPr id="72708" name="Rectangle 3"/>
          <p:cNvSpPr>
            <a:spLocks noGrp="1" noChangeArrowheads="1"/>
          </p:cNvSpPr>
          <p:nvPr>
            <p:ph idx="1"/>
          </p:nvPr>
        </p:nvSpPr>
        <p:spPr/>
        <p:txBody>
          <a:bodyPr/>
          <a:lstStyle/>
          <a:p>
            <a:pPr>
              <a:lnSpc>
                <a:spcPct val="160000"/>
              </a:lnSpc>
            </a:pPr>
            <a:r>
              <a:rPr lang="en-US" altLang="zh-CN" dirty="0" err="1">
                <a:ea typeface="宋体" panose="02010600030101010101" pitchFamily="2" charset="-122"/>
              </a:rPr>
              <a:t>int</a:t>
            </a:r>
            <a:r>
              <a:rPr lang="en-US" altLang="zh-CN" dirty="0">
                <a:ea typeface="宋体" panose="02010600030101010101" pitchFamily="2" charset="-122"/>
              </a:rPr>
              <a:t> x = …;</a:t>
            </a:r>
          </a:p>
          <a:p>
            <a:pPr>
              <a:lnSpc>
                <a:spcPct val="160000"/>
              </a:lnSpc>
            </a:pPr>
            <a:r>
              <a:rPr lang="en-US" altLang="zh-CN" dirty="0">
                <a:ea typeface="宋体" panose="02010600030101010101" pitchFamily="2" charset="-122"/>
              </a:rPr>
              <a:t>float f = …;</a:t>
            </a:r>
          </a:p>
          <a:p>
            <a:pPr>
              <a:lnSpc>
                <a:spcPct val="160000"/>
              </a:lnSpc>
            </a:pPr>
            <a:r>
              <a:rPr lang="en-US" altLang="zh-CN" dirty="0">
                <a:ea typeface="宋体" panose="02010600030101010101" pitchFamily="2" charset="-122"/>
              </a:rPr>
              <a:t>double d = …;</a:t>
            </a:r>
          </a:p>
          <a:p>
            <a:r>
              <a:rPr lang="en-US" altLang="zh-CN" dirty="0">
                <a:ea typeface="宋体" panose="02010600030101010101" pitchFamily="2" charset="-122"/>
              </a:rPr>
              <a:t>Assume neither d nor f is </a:t>
            </a:r>
            <a:r>
              <a:rPr lang="en-US" altLang="zh-CN" dirty="0" err="1">
                <a:ea typeface="宋体" panose="02010600030101010101" pitchFamily="2" charset="-122"/>
              </a:rPr>
              <a:t>NaN</a:t>
            </a:r>
            <a:r>
              <a:rPr lang="en-US" altLang="zh-CN" dirty="0">
                <a:ea typeface="宋体" panose="02010600030101010101" pitchFamily="2" charset="-122"/>
              </a:rPr>
              <a:t> or infinity</a:t>
            </a:r>
          </a:p>
        </p:txBody>
      </p:sp>
    </p:spTree>
    <p:extLst>
      <p:ext uri="{BB962C8B-B14F-4D97-AF65-F5344CB8AC3E}">
        <p14:creationId xmlns:p14="http://schemas.microsoft.com/office/powerpoint/2010/main" val="2933096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normAutofit/>
          </a:bodyPr>
          <a:lstStyle/>
          <a:p>
            <a:r>
              <a:rPr lang="en-US" altLang="zh-CN" sz="4000" dirty="0">
                <a:ea typeface="宋体" panose="02010600030101010101" pitchFamily="2" charset="-122"/>
              </a:rPr>
              <a:t>Floating Point in C</a:t>
            </a:r>
          </a:p>
        </p:txBody>
      </p:sp>
      <p:sp>
        <p:nvSpPr>
          <p:cNvPr id="73732" name="Rectangle 3"/>
          <p:cNvSpPr>
            <a:spLocks noGrp="1" noChangeArrowheads="1"/>
          </p:cNvSpPr>
          <p:nvPr>
            <p:ph idx="1"/>
          </p:nvPr>
        </p:nvSpPr>
        <p:spPr/>
        <p:txBody>
          <a:bodyPr>
            <a:noAutofit/>
          </a:bodyPr>
          <a:lstStyle/>
          <a:p>
            <a:pPr>
              <a:lnSpc>
                <a:spcPct val="125000"/>
              </a:lnSpc>
            </a:pPr>
            <a:r>
              <a:rPr lang="en-US" altLang="zh-CN" sz="1800" dirty="0">
                <a:ea typeface="宋体" panose="02010600030101010101" pitchFamily="2" charset="-122"/>
              </a:rPr>
              <a:t>x == (</a:t>
            </a:r>
            <a:r>
              <a:rPr lang="en-US" altLang="zh-CN" sz="1800" dirty="0" err="1">
                <a:ea typeface="宋体" panose="02010600030101010101" pitchFamily="2" charset="-122"/>
              </a:rPr>
              <a:t>int</a:t>
            </a:r>
            <a:r>
              <a:rPr lang="en-US" altLang="zh-CN" sz="1800" dirty="0">
                <a:ea typeface="宋体" panose="02010600030101010101" pitchFamily="2" charset="-122"/>
              </a:rPr>
              <a:t>)(float) x		No: 24 bit significand</a:t>
            </a:r>
          </a:p>
          <a:p>
            <a:pPr>
              <a:lnSpc>
                <a:spcPct val="125000"/>
              </a:lnSpc>
            </a:pPr>
            <a:r>
              <a:rPr lang="en-US" altLang="zh-CN" sz="1800" dirty="0">
                <a:ea typeface="宋体" panose="02010600030101010101" pitchFamily="2" charset="-122"/>
              </a:rPr>
              <a:t>x == (</a:t>
            </a:r>
            <a:r>
              <a:rPr lang="en-US" altLang="zh-CN" sz="1800" dirty="0" err="1">
                <a:ea typeface="宋体" panose="02010600030101010101" pitchFamily="2" charset="-122"/>
              </a:rPr>
              <a:t>int</a:t>
            </a:r>
            <a:r>
              <a:rPr lang="en-US" altLang="zh-CN" sz="1800" dirty="0">
                <a:ea typeface="宋体" panose="02010600030101010101" pitchFamily="2" charset="-122"/>
              </a:rPr>
              <a:t>)(double) x	Yes: 53 bit significand</a:t>
            </a:r>
          </a:p>
          <a:p>
            <a:pPr>
              <a:lnSpc>
                <a:spcPct val="125000"/>
              </a:lnSpc>
            </a:pPr>
            <a:r>
              <a:rPr lang="en-US" altLang="zh-CN" sz="1800" dirty="0">
                <a:ea typeface="宋体" panose="02010600030101010101" pitchFamily="2" charset="-122"/>
              </a:rPr>
              <a:t>f == (float)(double) f	Yes: increases precision</a:t>
            </a:r>
          </a:p>
          <a:p>
            <a:pPr>
              <a:lnSpc>
                <a:spcPct val="125000"/>
              </a:lnSpc>
            </a:pPr>
            <a:r>
              <a:rPr lang="en-US" altLang="zh-CN" sz="1800" dirty="0">
                <a:ea typeface="宋体" panose="02010600030101010101" pitchFamily="2" charset="-122"/>
              </a:rPr>
              <a:t>d == (</a:t>
            </a:r>
            <a:r>
              <a:rPr lang="en-US" altLang="zh-CN" sz="1800" dirty="0">
                <a:solidFill>
                  <a:srgbClr val="FF0000"/>
                </a:solidFill>
                <a:ea typeface="宋体" panose="02010600030101010101" pitchFamily="2" charset="-122"/>
              </a:rPr>
              <a:t>float</a:t>
            </a:r>
            <a:r>
              <a:rPr lang="en-US" altLang="zh-CN" sz="1800" dirty="0">
                <a:ea typeface="宋体" panose="02010600030101010101" pitchFamily="2" charset="-122"/>
              </a:rPr>
              <a:t>) d		No: loses precision</a:t>
            </a:r>
          </a:p>
          <a:p>
            <a:pPr>
              <a:lnSpc>
                <a:spcPct val="125000"/>
              </a:lnSpc>
            </a:pPr>
            <a:r>
              <a:rPr lang="en-US" altLang="zh-CN" sz="1800" dirty="0">
                <a:ea typeface="宋体" panose="02010600030101010101" pitchFamily="2" charset="-122"/>
              </a:rPr>
              <a:t>f == -(-f);			Yes: Just change sign bit</a:t>
            </a:r>
          </a:p>
          <a:p>
            <a:pPr>
              <a:lnSpc>
                <a:spcPct val="125000"/>
              </a:lnSpc>
            </a:pPr>
            <a:r>
              <a:rPr lang="en-US" altLang="zh-CN" sz="1800" dirty="0">
                <a:ea typeface="宋体" panose="02010600030101010101" pitchFamily="2" charset="-122"/>
              </a:rPr>
              <a:t>2/3 == 2/3.0		No: 2/3 == 0</a:t>
            </a:r>
          </a:p>
          <a:p>
            <a:pPr>
              <a:lnSpc>
                <a:spcPct val="125000"/>
              </a:lnSpc>
            </a:pPr>
            <a:r>
              <a:rPr lang="en-US" altLang="zh-CN" sz="1800" dirty="0">
                <a:ea typeface="宋体" panose="02010600030101010101" pitchFamily="2" charset="-122"/>
              </a:rPr>
              <a:t>d &lt; 0.0  </a:t>
            </a:r>
            <a:r>
              <a:rPr lang="en-US" altLang="zh-CN" sz="1800" dirty="0">
                <a:ea typeface="宋体" panose="02010600030101010101" pitchFamily="2" charset="-122"/>
                <a:sym typeface="Symbol" panose="05050102010706020507" pitchFamily="18" charset="2"/>
              </a:rPr>
              <a:t>  </a:t>
            </a:r>
            <a:r>
              <a:rPr lang="en-US" altLang="zh-CN" sz="1800" dirty="0">
                <a:ea typeface="宋体" panose="02010600030101010101" pitchFamily="2" charset="-122"/>
              </a:rPr>
              <a:t>((d*2) &lt; 0.0)	Yes!</a:t>
            </a:r>
          </a:p>
          <a:p>
            <a:pPr>
              <a:lnSpc>
                <a:spcPct val="125000"/>
              </a:lnSpc>
            </a:pPr>
            <a:r>
              <a:rPr lang="en-US" altLang="zh-CN" sz="1800" dirty="0">
                <a:ea typeface="宋体" panose="02010600030101010101" pitchFamily="2" charset="-122"/>
              </a:rPr>
              <a:t>d *d &gt;= 0.0		Yes!</a:t>
            </a:r>
          </a:p>
          <a:p>
            <a:pPr>
              <a:lnSpc>
                <a:spcPct val="125000"/>
              </a:lnSpc>
            </a:pPr>
            <a:r>
              <a:rPr lang="en-US" altLang="zh-CN" sz="1800" dirty="0">
                <a:ea typeface="宋体" panose="02010600030101010101" pitchFamily="2" charset="-122"/>
              </a:rPr>
              <a:t>(</a:t>
            </a:r>
            <a:r>
              <a:rPr lang="en-US" altLang="zh-CN" sz="1800" dirty="0" err="1">
                <a:ea typeface="宋体" panose="02010600030101010101" pitchFamily="2" charset="-122"/>
              </a:rPr>
              <a:t>d+f</a:t>
            </a:r>
            <a:r>
              <a:rPr lang="en-US" altLang="zh-CN" sz="1800" dirty="0">
                <a:ea typeface="宋体" panose="02010600030101010101" pitchFamily="2" charset="-122"/>
              </a:rPr>
              <a:t>)-d == f		d = 1.0*230</a:t>
            </a:r>
            <a:r>
              <a:rPr lang="zh-CN" altLang="en-US" sz="1800" dirty="0">
                <a:ea typeface="宋体" panose="02010600030101010101" pitchFamily="2" charset="-122"/>
              </a:rPr>
              <a:t>，</a:t>
            </a:r>
            <a:r>
              <a:rPr lang="en-US" altLang="zh-CN" sz="1800" dirty="0">
                <a:ea typeface="宋体" panose="02010600030101010101" pitchFamily="2" charset="-122"/>
              </a:rPr>
              <a:t>f = 1.0</a:t>
            </a:r>
            <a:r>
              <a:rPr lang="zh-CN" altLang="en-US" sz="1800" dirty="0">
                <a:ea typeface="宋体" panose="02010600030101010101" pitchFamily="2" charset="-122"/>
              </a:rPr>
              <a:t>，对阶后</a:t>
            </a:r>
            <a:r>
              <a:rPr lang="en-US" altLang="zh-CN" sz="1800" dirty="0">
                <a:ea typeface="宋体" panose="02010600030101010101" pitchFamily="2" charset="-122"/>
              </a:rPr>
              <a:t>f = 0</a:t>
            </a:r>
          </a:p>
        </p:txBody>
      </p:sp>
      <p:sp>
        <p:nvSpPr>
          <p:cNvPr id="2" name="矩形 1">
            <a:extLst>
              <a:ext uri="{FF2B5EF4-FFF2-40B4-BE49-F238E27FC236}">
                <a16:creationId xmlns:a16="http://schemas.microsoft.com/office/drawing/2014/main" id="{D40A867C-34BA-42E0-8447-D062B068625C}"/>
              </a:ext>
            </a:extLst>
          </p:cNvPr>
          <p:cNvSpPr/>
          <p:nvPr/>
        </p:nvSpPr>
        <p:spPr>
          <a:xfrm>
            <a:off x="3800104" y="1079938"/>
            <a:ext cx="2042556" cy="404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5E924F6-5F50-4FBD-83C1-A41066F14D9C}"/>
              </a:ext>
            </a:extLst>
          </p:cNvPr>
          <p:cNvSpPr/>
          <p:nvPr/>
        </p:nvSpPr>
        <p:spPr>
          <a:xfrm>
            <a:off x="3857502" y="1600471"/>
            <a:ext cx="2042556" cy="404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9DBC79DB-8D4C-4BC5-A23A-632D6775DD9E}"/>
              </a:ext>
            </a:extLst>
          </p:cNvPr>
          <p:cNvSpPr/>
          <p:nvPr/>
        </p:nvSpPr>
        <p:spPr>
          <a:xfrm>
            <a:off x="3808022" y="2073504"/>
            <a:ext cx="2287977" cy="451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8004B84-9EC1-4BD6-929A-EFA010C2379B}"/>
              </a:ext>
            </a:extLst>
          </p:cNvPr>
          <p:cNvSpPr/>
          <p:nvPr/>
        </p:nvSpPr>
        <p:spPr>
          <a:xfrm>
            <a:off x="3736770" y="2667271"/>
            <a:ext cx="2042556" cy="404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D14C6B1-914E-44BD-8236-346536F53548}"/>
              </a:ext>
            </a:extLst>
          </p:cNvPr>
          <p:cNvSpPr/>
          <p:nvPr/>
        </p:nvSpPr>
        <p:spPr>
          <a:xfrm>
            <a:off x="3817918" y="3235309"/>
            <a:ext cx="2287977" cy="356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163B741-CC99-45B3-B194-DA2E9C00FB9D}"/>
              </a:ext>
            </a:extLst>
          </p:cNvPr>
          <p:cNvSpPr/>
          <p:nvPr/>
        </p:nvSpPr>
        <p:spPr>
          <a:xfrm>
            <a:off x="3639788" y="3710319"/>
            <a:ext cx="2042556" cy="404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C6925F5-090B-41A4-ACCB-26E7DF8BF025}"/>
              </a:ext>
            </a:extLst>
          </p:cNvPr>
          <p:cNvSpPr/>
          <p:nvPr/>
        </p:nvSpPr>
        <p:spPr>
          <a:xfrm>
            <a:off x="3770417" y="4209089"/>
            <a:ext cx="2042556" cy="404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EEA1333-DFC1-49D1-AE94-9189BCB32AF9}"/>
              </a:ext>
            </a:extLst>
          </p:cNvPr>
          <p:cNvSpPr/>
          <p:nvPr/>
        </p:nvSpPr>
        <p:spPr>
          <a:xfrm>
            <a:off x="3720936" y="4741498"/>
            <a:ext cx="2042556" cy="404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5BDA9B9-EA7F-4A43-AC7E-0EBA5E11D896}"/>
              </a:ext>
            </a:extLst>
          </p:cNvPr>
          <p:cNvSpPr/>
          <p:nvPr/>
        </p:nvSpPr>
        <p:spPr>
          <a:xfrm>
            <a:off x="3723199" y="5297652"/>
            <a:ext cx="3452041" cy="404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100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1"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5" grpId="1" animBg="1"/>
      <p:bldP spid="6" grpId="1" animBg="1"/>
      <p:bldP spid="7" grpId="1" animBg="1"/>
      <p:bldP spid="8" grpId="1" animBg="1"/>
      <p:bldP spid="9" grpId="1" animBg="1"/>
      <p:bldP spid="10" grpId="1" animBg="1"/>
      <p:bldP spid="11" grpId="1" animBg="1"/>
      <p:bldP spid="1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normAutofit/>
          </a:bodyPr>
          <a:lstStyle/>
          <a:p>
            <a:r>
              <a:rPr lang="en-US" altLang="zh-CN" dirty="0"/>
              <a:t>Example: Ariana Rocket Explode</a:t>
            </a:r>
            <a:endParaRPr lang="en-US" altLang="zh-CN" sz="4000" dirty="0">
              <a:ea typeface="宋体" panose="02010600030101010101" pitchFamily="2" charset="-122"/>
            </a:endParaRPr>
          </a:p>
        </p:txBody>
      </p:sp>
      <p:sp>
        <p:nvSpPr>
          <p:cNvPr id="73732" name="Rectangle 3"/>
          <p:cNvSpPr>
            <a:spLocks noGrp="1" noChangeArrowheads="1"/>
          </p:cNvSpPr>
          <p:nvPr>
            <p:ph idx="1"/>
          </p:nvPr>
        </p:nvSpPr>
        <p:spPr>
          <a:xfrm>
            <a:off x="1097280" y="1079938"/>
            <a:ext cx="10058400" cy="3249466"/>
          </a:xfrm>
        </p:spPr>
        <p:txBody>
          <a:bodyPr>
            <a:noAutofit/>
          </a:bodyPr>
          <a:lstStyle/>
          <a:p>
            <a:pPr>
              <a:lnSpc>
                <a:spcPct val="120000"/>
              </a:lnSpc>
              <a:spcBef>
                <a:spcPct val="45000"/>
              </a:spcBef>
              <a:buFont typeface="Wingdings" panose="05000000000000000000" pitchFamily="2" charset="2"/>
              <a:buChar char="l"/>
            </a:pPr>
            <a:r>
              <a:rPr lang="en-US" altLang="zh-CN" sz="1800" dirty="0">
                <a:latin typeface="微软雅黑" panose="020B0503020204020204" pitchFamily="34" charset="-122"/>
                <a:ea typeface="微软雅黑" panose="020B0503020204020204" pitchFamily="34" charset="-122"/>
              </a:rPr>
              <a:t> 1996</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月</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日，</a:t>
            </a:r>
            <a:r>
              <a:rPr lang="en-US" altLang="zh-CN" sz="1800" dirty="0">
                <a:latin typeface="微软雅黑" panose="020B0503020204020204" pitchFamily="34" charset="-122"/>
                <a:ea typeface="微软雅黑" panose="020B0503020204020204" pitchFamily="34" charset="-122"/>
              </a:rPr>
              <a:t>Ariana 5</a:t>
            </a:r>
            <a:r>
              <a:rPr lang="zh-CN" altLang="en-US" sz="1800" dirty="0">
                <a:latin typeface="微软雅黑" panose="020B0503020204020204" pitchFamily="34" charset="-122"/>
                <a:ea typeface="微软雅黑" panose="020B0503020204020204" pitchFamily="34" charset="-122"/>
              </a:rPr>
              <a:t>火箭初次航行，在发射仅仅</a:t>
            </a:r>
            <a:r>
              <a:rPr lang="en-US" altLang="zh-CN" sz="1800" dirty="0">
                <a:latin typeface="微软雅黑" panose="020B0503020204020204" pitchFamily="34" charset="-122"/>
                <a:ea typeface="微软雅黑" panose="020B0503020204020204" pitchFamily="34" charset="-122"/>
              </a:rPr>
              <a:t>37</a:t>
            </a:r>
            <a:r>
              <a:rPr lang="zh-CN" altLang="en-US" sz="1800" dirty="0">
                <a:latin typeface="微软雅黑" panose="020B0503020204020204" pitchFamily="34" charset="-122"/>
                <a:ea typeface="微软雅黑" panose="020B0503020204020204" pitchFamily="34" charset="-122"/>
              </a:rPr>
              <a:t>秒钟后，偏离了飞行路线，然后解体爆炸，火箭上载有价值</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亿美元的通信卫星。</a:t>
            </a:r>
          </a:p>
          <a:p>
            <a:pPr>
              <a:lnSpc>
                <a:spcPct val="120000"/>
              </a:lnSpc>
              <a:spcBef>
                <a:spcPct val="45000"/>
              </a:spcBef>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 原因是</a:t>
            </a:r>
            <a:r>
              <a:rPr lang="zh-CN" altLang="en-US" sz="1800" dirty="0">
                <a:solidFill>
                  <a:srgbClr val="FF0000"/>
                </a:solidFill>
                <a:latin typeface="微软雅黑" panose="020B0503020204020204" pitchFamily="34" charset="-122"/>
                <a:ea typeface="微软雅黑" panose="020B0503020204020204" pitchFamily="34" charset="-122"/>
              </a:rPr>
              <a:t>在将一个</a:t>
            </a:r>
            <a:r>
              <a:rPr lang="en-US" altLang="zh-CN" sz="1800" dirty="0">
                <a:solidFill>
                  <a:srgbClr val="FF0000"/>
                </a:solidFill>
                <a:latin typeface="微软雅黑" panose="020B0503020204020204" pitchFamily="34" charset="-122"/>
                <a:ea typeface="微软雅黑" panose="020B0503020204020204" pitchFamily="34" charset="-122"/>
              </a:rPr>
              <a:t>64</a:t>
            </a:r>
            <a:r>
              <a:rPr lang="zh-CN" altLang="en-US" sz="1800" dirty="0">
                <a:solidFill>
                  <a:srgbClr val="FF0000"/>
                </a:solidFill>
                <a:latin typeface="微软雅黑" panose="020B0503020204020204" pitchFamily="34" charset="-122"/>
                <a:ea typeface="微软雅黑" panose="020B0503020204020204" pitchFamily="34" charset="-122"/>
              </a:rPr>
              <a:t>位浮点数转换为</a:t>
            </a:r>
            <a:r>
              <a:rPr lang="en-US" altLang="zh-CN" sz="1800" dirty="0">
                <a:solidFill>
                  <a:srgbClr val="FF0000"/>
                </a:solidFill>
                <a:latin typeface="微软雅黑" panose="020B0503020204020204" pitchFamily="34" charset="-122"/>
                <a:ea typeface="微软雅黑" panose="020B0503020204020204" pitchFamily="34" charset="-122"/>
              </a:rPr>
              <a:t>16</a:t>
            </a:r>
            <a:r>
              <a:rPr lang="zh-CN" altLang="en-US" sz="1800" dirty="0">
                <a:solidFill>
                  <a:srgbClr val="FF0000"/>
                </a:solidFill>
                <a:latin typeface="微软雅黑" panose="020B0503020204020204" pitchFamily="34" charset="-122"/>
                <a:ea typeface="微软雅黑" panose="020B0503020204020204" pitchFamily="34" charset="-122"/>
              </a:rPr>
              <a:t>位带符号整数时，产生了溢出异常。</a:t>
            </a:r>
            <a:r>
              <a:rPr lang="zh-CN" altLang="en-US" sz="1800" dirty="0">
                <a:latin typeface="微软雅黑" panose="020B0503020204020204" pitchFamily="34" charset="-122"/>
                <a:ea typeface="微软雅黑" panose="020B0503020204020204" pitchFamily="34" charset="-122"/>
              </a:rPr>
              <a:t>溢出的值是火箭的水平速率，这比原来的</a:t>
            </a:r>
            <a:r>
              <a:rPr lang="en-US" altLang="zh-CN" sz="1800" dirty="0">
                <a:latin typeface="微软雅黑" panose="020B0503020204020204" pitchFamily="34" charset="-122"/>
                <a:ea typeface="微软雅黑" panose="020B0503020204020204" pitchFamily="34" charset="-122"/>
              </a:rPr>
              <a:t>Ariana 4</a:t>
            </a:r>
            <a:r>
              <a:rPr lang="zh-CN" altLang="en-US" sz="1800" dirty="0">
                <a:latin typeface="微软雅黑" panose="020B0503020204020204" pitchFamily="34" charset="-122"/>
                <a:ea typeface="微软雅黑" panose="020B0503020204020204" pitchFamily="34" charset="-122"/>
              </a:rPr>
              <a:t>火箭所能达到的速率高出了</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倍。在设计</a:t>
            </a:r>
            <a:r>
              <a:rPr lang="en-US" altLang="zh-CN" sz="1800" dirty="0">
                <a:latin typeface="微软雅黑" panose="020B0503020204020204" pitchFamily="34" charset="-122"/>
                <a:ea typeface="微软雅黑" panose="020B0503020204020204" pitchFamily="34" charset="-122"/>
              </a:rPr>
              <a:t>Ariana 4</a:t>
            </a:r>
            <a:r>
              <a:rPr lang="zh-CN" altLang="en-US" sz="1800" dirty="0">
                <a:latin typeface="微软雅黑" panose="020B0503020204020204" pitchFamily="34" charset="-122"/>
                <a:ea typeface="微软雅黑" panose="020B0503020204020204" pitchFamily="34" charset="-122"/>
              </a:rPr>
              <a:t>火箭软件时，设计者确认水平速率决不会超出一个</a:t>
            </a:r>
            <a:r>
              <a:rPr lang="en-US" altLang="zh-CN" sz="1800" dirty="0">
                <a:latin typeface="微软雅黑" panose="020B0503020204020204" pitchFamily="34" charset="-122"/>
                <a:ea typeface="微软雅黑" panose="020B0503020204020204" pitchFamily="34" charset="-122"/>
              </a:rPr>
              <a:t>16</a:t>
            </a:r>
            <a:r>
              <a:rPr lang="zh-CN" altLang="en-US" sz="1800" dirty="0">
                <a:latin typeface="微软雅黑" panose="020B0503020204020204" pitchFamily="34" charset="-122"/>
                <a:ea typeface="微软雅黑" panose="020B0503020204020204" pitchFamily="34" charset="-122"/>
              </a:rPr>
              <a:t>位的整数，但在设计</a:t>
            </a:r>
            <a:r>
              <a:rPr lang="en-US" altLang="zh-CN" sz="1800" dirty="0">
                <a:latin typeface="微软雅黑" panose="020B0503020204020204" pitchFamily="34" charset="-122"/>
                <a:ea typeface="微软雅黑" panose="020B0503020204020204" pitchFamily="34" charset="-122"/>
              </a:rPr>
              <a:t>Ariana 5</a:t>
            </a:r>
            <a:r>
              <a:rPr lang="zh-CN" altLang="en-US" sz="1800" dirty="0">
                <a:latin typeface="微软雅黑" panose="020B0503020204020204" pitchFamily="34" charset="-122"/>
                <a:ea typeface="微软雅黑" panose="020B0503020204020204" pitchFamily="34" charset="-122"/>
              </a:rPr>
              <a:t>时，他们没有重新检查这部分，而是直接使用了原来的设计。</a:t>
            </a:r>
          </a:p>
          <a:p>
            <a:pPr>
              <a:lnSpc>
                <a:spcPct val="120000"/>
              </a:lnSpc>
              <a:spcBef>
                <a:spcPct val="45000"/>
              </a:spcBef>
              <a:buFont typeface="Wingdings" panose="05000000000000000000" pitchFamily="2" charset="2"/>
              <a:buChar char="l"/>
            </a:pPr>
            <a:r>
              <a:rPr lang="zh-CN" altLang="en-US" sz="1800" dirty="0">
                <a:solidFill>
                  <a:srgbClr val="FF0000"/>
                </a:solidFill>
                <a:latin typeface="微软雅黑" panose="020B0503020204020204" pitchFamily="34" charset="-122"/>
                <a:ea typeface="微软雅黑" panose="020B0503020204020204" pitchFamily="34" charset="-122"/>
              </a:rPr>
              <a:t> 在不同数据类型之间转换时，往往隐藏着一些不容易被察觉的错误</a:t>
            </a:r>
            <a:r>
              <a:rPr lang="zh-CN" altLang="en-US" sz="1800" dirty="0">
                <a:latin typeface="微软雅黑" panose="020B0503020204020204" pitchFamily="34" charset="-122"/>
                <a:ea typeface="微软雅黑" panose="020B0503020204020204" pitchFamily="34" charset="-122"/>
              </a:rPr>
              <a:t>，这种错误有时会带来重大损失，因此，编程时要非常小心。</a:t>
            </a:r>
          </a:p>
        </p:txBody>
      </p:sp>
    </p:spTree>
    <p:extLst>
      <p:ext uri="{BB962C8B-B14F-4D97-AF65-F5344CB8AC3E}">
        <p14:creationId xmlns:p14="http://schemas.microsoft.com/office/powerpoint/2010/main" val="2360301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Questions</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Why ?</a:t>
                </a:r>
              </a:p>
              <a:p>
                <a:pPr marL="182880" lvl="2" indent="-91440">
                  <a:lnSpc>
                    <a:spcPct val="120000"/>
                  </a:lnSpc>
                  <a:spcBef>
                    <a:spcPts val="0"/>
                  </a:spcBef>
                  <a:spcAft>
                    <a:spcPts val="0"/>
                  </a:spcAft>
                  <a:buSzPct val="100000"/>
                  <a:buFont typeface="Calibri" panose="020F0502020204030204" pitchFamily="34" charset="0"/>
                  <a:buChar char=" "/>
                </a:pPr>
                <a14:m>
                  <m:oMath xmlns:m="http://schemas.openxmlformats.org/officeDocument/2006/math">
                    <m:r>
                      <m:rPr>
                        <m:nor/>
                      </m:rPr>
                      <a:rPr lang="en-US" altLang="zh-CN" sz="1600" dirty="0"/>
                      <m:t>0.1 + 0.1 + 0.1 + 0.1 + 0.1 + 0.1 + 0.1 + 0.1 + 0.1+ 0.1 </m:t>
                    </m:r>
                    <m:r>
                      <a:rPr lang="en-US" altLang="zh-CN" sz="1600" i="1" dirty="0">
                        <a:latin typeface="Cambria Math" panose="02040503050406030204" pitchFamily="18" charset="0"/>
                      </a:rPr>
                      <m:t>≠</m:t>
                    </m:r>
                  </m:oMath>
                </a14:m>
                <a:r>
                  <a:rPr lang="en-US" altLang="zh-CN" sz="1600" dirty="0"/>
                  <a:t> 1</a:t>
                </a:r>
              </a:p>
              <a:p>
                <a:pPr marL="182880" lvl="2" indent="-91440">
                  <a:lnSpc>
                    <a:spcPct val="120000"/>
                  </a:lnSpc>
                  <a:spcBef>
                    <a:spcPts val="0"/>
                  </a:spcBef>
                  <a:spcAft>
                    <a:spcPts val="0"/>
                  </a:spcAft>
                  <a:buSzPct val="100000"/>
                  <a:buFont typeface="Calibri" panose="020F0502020204030204" pitchFamily="34" charset="0"/>
                  <a:buChar char=" "/>
                </a:pPr>
                <a14:m>
                  <m:oMath xmlns:m="http://schemas.openxmlformats.org/officeDocument/2006/math">
                    <m:r>
                      <m:rPr>
                        <m:nor/>
                      </m:rPr>
                      <a:rPr lang="en-US" altLang="zh-CN" sz="1600" dirty="0" smtClean="0"/>
                      <m:t>0.2 + 0.2 + 0.2 + 0.2 + 0.2 = 1</m:t>
                    </m:r>
                  </m:oMath>
                </a14:m>
                <a:endParaRPr lang="zh-CN" altLang="en-US" sz="1600" dirty="0"/>
              </a:p>
              <a:p>
                <a:endParaRPr lang="en-US" altLang="zh-CN" dirty="0"/>
              </a:p>
              <a:p>
                <a:r>
                  <a:rPr lang="en-US" altLang="zh-CN" dirty="0"/>
                  <a:t>Accuracy &amp; Precision</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88" t="-15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006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Homework &amp; Lab</a:t>
            </a:r>
            <a:endParaRPr lang="zh-CN" altLang="en-US" sz="4000" dirty="0"/>
          </a:p>
        </p:txBody>
      </p:sp>
      <p:sp>
        <p:nvSpPr>
          <p:cNvPr id="3" name="内容占位符 2"/>
          <p:cNvSpPr>
            <a:spLocks noGrp="1"/>
          </p:cNvSpPr>
          <p:nvPr>
            <p:ph idx="1"/>
          </p:nvPr>
        </p:nvSpPr>
        <p:spPr/>
        <p:txBody>
          <a:bodyPr>
            <a:noAutofit/>
          </a:bodyPr>
          <a:lstStyle/>
          <a:p>
            <a:r>
              <a:rPr lang="zh-CN" altLang="en-US" b="1" dirty="0">
                <a:solidFill>
                  <a:srgbClr val="0070C0"/>
                </a:solidFill>
                <a:latin typeface="微软雅黑" panose="020B0503020204020204" pitchFamily="34" charset="-122"/>
                <a:ea typeface="微软雅黑" panose="020B0503020204020204" pitchFamily="34" charset="-122"/>
              </a:rPr>
              <a:t>作业：</a:t>
            </a:r>
            <a:endParaRPr lang="en-US" altLang="zh-CN" b="1" dirty="0">
              <a:solidFill>
                <a:srgbClr val="0070C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已上传至智慧树，请电子版提交，截止时间：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日晚</a:t>
            </a:r>
            <a:r>
              <a:rPr lang="en-US" altLang="zh-CN" dirty="0">
                <a:latin typeface="微软雅黑" panose="020B0503020204020204" pitchFamily="34" charset="-122"/>
                <a:ea typeface="微软雅黑" panose="020B0503020204020204" pitchFamily="34" charset="-122"/>
              </a:rPr>
              <a:t>23:59</a:t>
            </a:r>
          </a:p>
          <a:p>
            <a:endParaRPr lang="en-US" altLang="zh-CN" b="1" dirty="0">
              <a:solidFill>
                <a:srgbClr val="0070C0"/>
              </a:solidFill>
              <a:latin typeface="微软雅黑" panose="020B0503020204020204" pitchFamily="34" charset="-122"/>
              <a:ea typeface="微软雅黑" panose="020B0503020204020204" pitchFamily="34" charset="-122"/>
            </a:endParaRPr>
          </a:p>
          <a:p>
            <a:r>
              <a:rPr lang="zh-CN" altLang="en-US" b="1" dirty="0">
                <a:solidFill>
                  <a:srgbClr val="0070C0"/>
                </a:solidFill>
                <a:latin typeface="微软雅黑" panose="020B0503020204020204" pitchFamily="34" charset="-122"/>
                <a:ea typeface="微软雅黑" panose="020B0503020204020204" pitchFamily="34" charset="-122"/>
              </a:rPr>
              <a:t>实验：</a:t>
            </a:r>
            <a:endParaRPr lang="en-US" altLang="zh-CN" b="1" dirty="0">
              <a:solidFill>
                <a:srgbClr val="0070C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已上传至智慧树，按实验指导书要求提交，截止时间：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日晚</a:t>
            </a:r>
            <a:r>
              <a:rPr lang="en-US" altLang="zh-CN" dirty="0">
                <a:latin typeface="微软雅黑" panose="020B0503020204020204" pitchFamily="34" charset="-122"/>
                <a:ea typeface="微软雅黑" panose="020B0503020204020204" pitchFamily="34" charset="-122"/>
              </a:rPr>
              <a:t>23:59</a:t>
            </a:r>
          </a:p>
          <a:p>
            <a:r>
              <a:rPr lang="zh-CN" altLang="en-US" dirty="0">
                <a:latin typeface="微软雅黑" panose="020B0503020204020204" pitchFamily="34" charset="-122"/>
                <a:ea typeface="微软雅黑" panose="020B0503020204020204" pitchFamily="34" charset="-122"/>
              </a:rPr>
              <a:t>实验</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分为两部分，先布置第一部分。</a:t>
            </a:r>
          </a:p>
        </p:txBody>
      </p:sp>
    </p:spTree>
    <p:extLst>
      <p:ext uri="{BB962C8B-B14F-4D97-AF65-F5344CB8AC3E}">
        <p14:creationId xmlns:p14="http://schemas.microsoft.com/office/powerpoint/2010/main" val="164602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Representable Numbers</a:t>
            </a:r>
            <a:endParaRPr lang="zh-CN" altLang="en-US" sz="4000" dirty="0"/>
          </a:p>
        </p:txBody>
      </p:sp>
      <p:sp>
        <p:nvSpPr>
          <p:cNvPr id="5" name="内容占位符 2"/>
          <p:cNvSpPr>
            <a:spLocks noGrp="1"/>
          </p:cNvSpPr>
          <p:nvPr>
            <p:ph idx="1"/>
          </p:nvPr>
        </p:nvSpPr>
        <p:spPr/>
        <p:txBody>
          <a:bodyPr/>
          <a:lstStyle/>
          <a:p>
            <a:r>
              <a:rPr lang="en-US" altLang="zh-CN" dirty="0"/>
              <a:t>Limitation #1</a:t>
            </a:r>
          </a:p>
          <a:p>
            <a:pPr lvl="1"/>
            <a:r>
              <a:rPr lang="en-US" altLang="zh-CN" dirty="0"/>
              <a:t>Can only exactly represent numbers of the form x/2</a:t>
            </a:r>
            <a:r>
              <a:rPr lang="en-US" altLang="zh-CN" baseline="30000" dirty="0"/>
              <a:t>k</a:t>
            </a:r>
          </a:p>
          <a:p>
            <a:pPr lvl="2"/>
            <a:r>
              <a:rPr lang="en-US" altLang="zh-CN" sz="1600" dirty="0"/>
              <a:t>Other rational numbers have repeating bit representations</a:t>
            </a:r>
          </a:p>
          <a:p>
            <a:pPr lvl="2"/>
            <a:endParaRPr lang="en-US" altLang="zh-CN" dirty="0"/>
          </a:p>
          <a:p>
            <a:pPr lvl="1"/>
            <a:r>
              <a:rPr lang="en-US" altLang="zh-CN" dirty="0"/>
              <a:t>Value		Representation</a:t>
            </a:r>
          </a:p>
          <a:p>
            <a:pPr lvl="2"/>
            <a:r>
              <a:rPr lang="en-US" altLang="zh-CN" sz="1600" dirty="0"/>
              <a:t>1/3		0.0101010101[01]…</a:t>
            </a:r>
            <a:r>
              <a:rPr lang="en-US" altLang="zh-CN" sz="1600" baseline="-25000" dirty="0"/>
              <a:t>2</a:t>
            </a:r>
          </a:p>
          <a:p>
            <a:pPr lvl="2"/>
            <a:r>
              <a:rPr lang="en-US" altLang="zh-CN" sz="1600" dirty="0"/>
              <a:t>1/5		0.001100110011[0011]…</a:t>
            </a:r>
            <a:r>
              <a:rPr lang="en-US" altLang="zh-CN" sz="1600" baseline="-25000" dirty="0"/>
              <a:t>2</a:t>
            </a:r>
          </a:p>
          <a:p>
            <a:pPr lvl="2"/>
            <a:r>
              <a:rPr lang="en-US" altLang="zh-CN" sz="1600" dirty="0"/>
              <a:t>1/10	0.0001100110011[0011]…</a:t>
            </a:r>
            <a:r>
              <a:rPr lang="en-US" altLang="zh-CN" sz="1600" baseline="-25000" dirty="0"/>
              <a:t>2</a:t>
            </a:r>
          </a:p>
          <a:p>
            <a:pPr marL="384048" lvl="2" indent="0">
              <a:buNone/>
            </a:pPr>
            <a:endParaRPr lang="en-US" altLang="zh-CN" dirty="0"/>
          </a:p>
          <a:p>
            <a:pPr marL="91440" lvl="2" indent="-91440">
              <a:spcBef>
                <a:spcPts val="1200"/>
              </a:spcBef>
              <a:spcAft>
                <a:spcPts val="200"/>
              </a:spcAft>
              <a:buSzPct val="100000"/>
              <a:buFont typeface="Calibri" panose="020F0502020204030204" pitchFamily="34" charset="0"/>
              <a:buChar char=" "/>
            </a:pPr>
            <a:r>
              <a:rPr lang="en-US" altLang="zh-CN" sz="2000" dirty="0"/>
              <a:t>Limitation #2</a:t>
            </a:r>
          </a:p>
          <a:p>
            <a:pPr lvl="1">
              <a:buSzPct val="100000"/>
            </a:pPr>
            <a:r>
              <a:rPr lang="en-US" altLang="zh-CN" dirty="0"/>
              <a:t>Just one setting of decimal point within the </a:t>
            </a:r>
            <a:r>
              <a:rPr lang="en-US" altLang="zh-CN" i="1" dirty="0"/>
              <a:t>w</a:t>
            </a:r>
            <a:r>
              <a:rPr lang="en-US" altLang="zh-CN" dirty="0"/>
              <a:t> bits</a:t>
            </a:r>
          </a:p>
          <a:p>
            <a:pPr lvl="2">
              <a:buSzPct val="100000"/>
            </a:pPr>
            <a:r>
              <a:rPr lang="en-US" altLang="zh-CN" sz="1600" dirty="0"/>
              <a:t>Limited range of numbers (very small values? very large?)</a:t>
            </a:r>
          </a:p>
        </p:txBody>
      </p:sp>
    </p:spTree>
    <p:extLst>
      <p:ext uri="{BB962C8B-B14F-4D97-AF65-F5344CB8AC3E}">
        <p14:creationId xmlns:p14="http://schemas.microsoft.com/office/powerpoint/2010/main" val="284248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normAutofit/>
          </a:bodyPr>
          <a:lstStyle/>
          <a:p>
            <a:r>
              <a:rPr lang="en-US" altLang="zh-CN" sz="4000" dirty="0">
                <a:ea typeface="宋体" panose="02010600030101010101" pitchFamily="2" charset="-122"/>
              </a:rPr>
              <a:t>Encoding Rational Numbers</a:t>
            </a:r>
            <a:r>
              <a:rPr lang="zh-CN" altLang="en-US" sz="4000" dirty="0">
                <a:ea typeface="宋体" panose="02010600030101010101" pitchFamily="2" charset="-122"/>
              </a:rPr>
              <a:t>（</a:t>
            </a:r>
            <a:r>
              <a:rPr lang="zh-CN" altLang="en-US" sz="4000" dirty="0"/>
              <a:t>有理数</a:t>
            </a:r>
            <a:r>
              <a:rPr lang="zh-CN" altLang="en-US" sz="4000" dirty="0">
                <a:ea typeface="宋体" panose="02010600030101010101" pitchFamily="2" charset="-122"/>
              </a:rPr>
              <a:t>）</a:t>
            </a:r>
            <a:endParaRPr lang="en-US" altLang="zh-CN" sz="1800" dirty="0">
              <a:solidFill>
                <a:srgbClr val="FF0000"/>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a:lnSpc>
                    <a:spcPct val="125000"/>
                  </a:lnSpc>
                </a:pPr>
                <a:r>
                  <a:rPr lang="en-US" altLang="zh-CN" dirty="0"/>
                  <a:t>Form </a:t>
                </a:r>
                <a14:m>
                  <m:oMath xmlns:m="http://schemas.openxmlformats.org/officeDocument/2006/math">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𝑦</m:t>
                        </m:r>
                      </m:sup>
                    </m:sSup>
                  </m:oMath>
                </a14:m>
                <a:endParaRPr lang="en-US" altLang="zh-CN" dirty="0"/>
              </a:p>
              <a:p>
                <a:pPr>
                  <a:lnSpc>
                    <a:spcPct val="125000"/>
                  </a:lnSpc>
                </a:pPr>
                <a:r>
                  <a:rPr lang="en-US" altLang="zh-CN" dirty="0"/>
                  <a:t>Very useful when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r>
                      <a:rPr lang="en-US" altLang="zh-CN" i="1">
                        <a:latin typeface="Cambria Math" panose="02040503050406030204" pitchFamily="18" charset="0"/>
                      </a:rPr>
                      <m:t>≫0</m:t>
                    </m:r>
                  </m:oMath>
                </a14:m>
                <a:r>
                  <a:rPr lang="en-US" altLang="zh-CN" dirty="0"/>
                  <a:t> or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𝑣</m:t>
                        </m:r>
                      </m:e>
                    </m:d>
                    <m:r>
                      <a:rPr lang="en-US" altLang="zh-CN" i="1">
                        <a:latin typeface="Cambria Math" panose="02040503050406030204" pitchFamily="18" charset="0"/>
                      </a:rPr>
                      <m:t>≪1</m:t>
                    </m:r>
                  </m:oMath>
                </a14:m>
                <a:endParaRPr lang="en-US" altLang="zh-CN" dirty="0"/>
              </a:p>
              <a:p>
                <a:pPr>
                  <a:lnSpc>
                    <a:spcPct val="125000"/>
                  </a:lnSpc>
                </a:pPr>
                <a:r>
                  <a:rPr lang="en-US" altLang="zh-CN" dirty="0"/>
                  <a:t>An Approximation to real arithmetic</a:t>
                </a:r>
              </a:p>
              <a:p>
                <a:pPr>
                  <a:lnSpc>
                    <a:spcPct val="125000"/>
                  </a:lnSpc>
                </a:pPr>
                <a:r>
                  <a:rPr lang="en-US" altLang="zh-CN" dirty="0"/>
                  <a:t>From programmer’s perspective</a:t>
                </a:r>
              </a:p>
              <a:p>
                <a:pPr lvl="1">
                  <a:lnSpc>
                    <a:spcPct val="125000"/>
                  </a:lnSpc>
                </a:pPr>
                <a:r>
                  <a:rPr lang="en-US" altLang="zh-CN" dirty="0"/>
                  <a:t>Uninteresting</a:t>
                </a:r>
              </a:p>
              <a:p>
                <a:pPr lvl="1">
                  <a:lnSpc>
                    <a:spcPct val="125000"/>
                  </a:lnSpc>
                </a:pPr>
                <a:r>
                  <a:rPr lang="en-US" altLang="zh-CN" dirty="0"/>
                  <a:t>Arcane</a:t>
                </a:r>
                <a:r>
                  <a:rPr lang="zh-CN" altLang="en-US" dirty="0"/>
                  <a:t> （神秘的）</a:t>
                </a:r>
                <a:r>
                  <a:rPr lang="en-US" altLang="zh-CN" dirty="0"/>
                  <a:t>and incomprehensive </a:t>
                </a:r>
                <a:r>
                  <a:rPr lang="zh-CN" altLang="en-US" dirty="0"/>
                  <a:t>（难以理解的）</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7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055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a:bodyPr>
          <a:lstStyle/>
          <a:p>
            <a:r>
              <a:rPr lang="en-US" altLang="zh-CN" sz="4000" dirty="0">
                <a:ea typeface="宋体" panose="02010600030101010101" pitchFamily="2" charset="-122"/>
              </a:rPr>
              <a:t>History &amp; Features</a:t>
            </a:r>
          </a:p>
        </p:txBody>
      </p:sp>
      <p:sp>
        <p:nvSpPr>
          <p:cNvPr id="33796" name="Rectangle 3"/>
          <p:cNvSpPr>
            <a:spLocks noGrp="1" noChangeArrowheads="1"/>
          </p:cNvSpPr>
          <p:nvPr>
            <p:ph idx="1"/>
          </p:nvPr>
        </p:nvSpPr>
        <p:spPr/>
        <p:txBody>
          <a:bodyPr>
            <a:normAutofit/>
          </a:bodyPr>
          <a:lstStyle/>
          <a:p>
            <a:pPr>
              <a:lnSpc>
                <a:spcPct val="120000"/>
              </a:lnSpc>
            </a:pPr>
            <a:r>
              <a:rPr lang="en-US" altLang="zh-CN" dirty="0">
                <a:ea typeface="宋体" panose="02010600030101010101" pitchFamily="2" charset="-122"/>
              </a:rPr>
              <a:t>Until 1980s</a:t>
            </a:r>
          </a:p>
          <a:p>
            <a:pPr lvl="1">
              <a:lnSpc>
                <a:spcPct val="120000"/>
              </a:lnSpc>
            </a:pPr>
            <a:r>
              <a:rPr lang="en-US" altLang="zh-CN" dirty="0">
                <a:ea typeface="宋体" panose="02010600030101010101" pitchFamily="2" charset="-122"/>
              </a:rPr>
              <a:t>Many idiosyncratic </a:t>
            </a:r>
            <a:r>
              <a:rPr lang="zh-CN" altLang="en-US" dirty="0"/>
              <a:t>（特殊的）</a:t>
            </a:r>
            <a:r>
              <a:rPr lang="en-US" altLang="zh-CN" dirty="0">
                <a:ea typeface="宋体" panose="02010600030101010101" pitchFamily="2" charset="-122"/>
              </a:rPr>
              <a:t> formats</a:t>
            </a:r>
          </a:p>
          <a:p>
            <a:r>
              <a:rPr lang="en-US" altLang="zh-CN" dirty="0"/>
              <a:t>IEEE Standard 754</a:t>
            </a:r>
          </a:p>
          <a:p>
            <a:pPr lvl="1">
              <a:lnSpc>
                <a:spcPct val="120000"/>
              </a:lnSpc>
            </a:pPr>
            <a:r>
              <a:rPr lang="en-US" altLang="zh-CN" dirty="0"/>
              <a:t>Established in 1985  as uniform standard for floating point arithmetic</a:t>
            </a:r>
            <a:endParaRPr lang="en-US" altLang="zh-CN" dirty="0">
              <a:ea typeface="宋体" panose="02010600030101010101" pitchFamily="2" charset="-122"/>
            </a:endParaRPr>
          </a:p>
          <a:p>
            <a:pPr lvl="1">
              <a:lnSpc>
                <a:spcPct val="120000"/>
              </a:lnSpc>
            </a:pPr>
            <a:r>
              <a:rPr lang="en-US" altLang="zh-CN" dirty="0">
                <a:ea typeface="宋体" panose="02010600030101010101" pitchFamily="2" charset="-122"/>
              </a:rPr>
              <a:t>Designed by W. </a:t>
            </a:r>
            <a:r>
              <a:rPr lang="en-US" altLang="zh-CN" dirty="0" err="1">
                <a:ea typeface="宋体" panose="02010600030101010101" pitchFamily="2" charset="-122"/>
              </a:rPr>
              <a:t>Kahan</a:t>
            </a:r>
            <a:r>
              <a:rPr lang="en-US" altLang="zh-CN" dirty="0">
                <a:ea typeface="宋体" panose="02010600030101010101" pitchFamily="2" charset="-122"/>
              </a:rPr>
              <a:t> for Intel processors</a:t>
            </a:r>
          </a:p>
          <a:p>
            <a:pPr lvl="1">
              <a:lnSpc>
                <a:spcPct val="120000"/>
              </a:lnSpc>
            </a:pPr>
            <a:r>
              <a:rPr lang="en-US" altLang="zh-CN" dirty="0"/>
              <a:t>Supported by all major CPUs</a:t>
            </a:r>
          </a:p>
          <a:p>
            <a:pPr marL="91440" lvl="1" indent="-91440">
              <a:spcBef>
                <a:spcPts val="1200"/>
              </a:spcBef>
              <a:spcAft>
                <a:spcPts val="200"/>
              </a:spcAft>
              <a:buSzPct val="100000"/>
              <a:buFont typeface="Calibri" panose="020F0502020204030204" pitchFamily="34" charset="0"/>
              <a:buChar char=" "/>
            </a:pPr>
            <a:r>
              <a:rPr lang="en-US" altLang="zh-CN" sz="2000" dirty="0"/>
              <a:t>Driven by numerical concerns</a:t>
            </a:r>
          </a:p>
          <a:p>
            <a:pPr lvl="1">
              <a:lnSpc>
                <a:spcPct val="120000"/>
              </a:lnSpc>
              <a:buSzPct val="100000"/>
            </a:pPr>
            <a:r>
              <a:rPr lang="en-US" altLang="zh-CN" dirty="0"/>
              <a:t>Nice standards for rounding, overflow, underflow</a:t>
            </a:r>
          </a:p>
          <a:p>
            <a:pPr lvl="1">
              <a:lnSpc>
                <a:spcPct val="120000"/>
              </a:lnSpc>
              <a:buSzPct val="100000"/>
            </a:pPr>
            <a:r>
              <a:rPr lang="en-US" altLang="zh-CN" dirty="0"/>
              <a:t>Try hard to make fast in hardware</a:t>
            </a:r>
          </a:p>
          <a:p>
            <a:pPr lvl="2">
              <a:buSzPct val="100000"/>
            </a:pPr>
            <a:r>
              <a:rPr lang="en-US" altLang="zh-CN" sz="1600" dirty="0"/>
              <a:t>Numerical analysts predominated over hardware designers in defining standard</a:t>
            </a:r>
            <a:endParaRPr lang="en-US" altLang="zh-CN" dirty="0">
              <a:ea typeface="宋体" panose="02010600030101010101" pitchFamily="2" charset="-122"/>
            </a:endParaRPr>
          </a:p>
        </p:txBody>
      </p:sp>
      <p:pic>
        <p:nvPicPr>
          <p:cNvPr id="1026" name="Picture 2" descr="William Kah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2740" y="2407763"/>
            <a:ext cx="3044718" cy="214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7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Floating Point Representation</a:t>
            </a:r>
            <a:endParaRPr lang="zh-CN" altLang="en-US" sz="4000" dirty="0"/>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p:txBody>
              <a:bodyPr/>
              <a:lstStyle/>
              <a:p>
                <a:r>
                  <a:rPr lang="en-US" altLang="zh-CN" dirty="0"/>
                  <a:t>Numerical Form</a:t>
                </a:r>
                <a:r>
                  <a:rPr lang="zh-CN" altLang="en-US" dirty="0"/>
                  <a:t>：</a:t>
                </a:r>
                <a:endParaRPr lang="en-US" altLang="zh-CN" dirty="0"/>
              </a:p>
              <a:p>
                <a:pPr marL="201168" lvl="1"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𝑠</m:t>
                          </m:r>
                        </m:sup>
                      </m:sSup>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𝐸</m:t>
                          </m:r>
                        </m:sup>
                      </m:sSup>
                    </m:oMath>
                  </m:oMathPara>
                </a14:m>
                <a:endParaRPr lang="en-US" altLang="zh-CN" dirty="0"/>
              </a:p>
              <a:p>
                <a:pPr lvl="1"/>
                <a:r>
                  <a:rPr lang="en-US" altLang="zh-CN" dirty="0"/>
                  <a:t>Sign bit </a:t>
                </a:r>
                <a:r>
                  <a:rPr lang="en-US" altLang="zh-CN" i="1" dirty="0">
                    <a:solidFill>
                      <a:srgbClr val="FF0000"/>
                    </a:solidFill>
                  </a:rPr>
                  <a:t>s</a:t>
                </a:r>
                <a:r>
                  <a:rPr lang="en-US" altLang="zh-CN" dirty="0"/>
                  <a:t> determines whether number is negative or positive</a:t>
                </a:r>
              </a:p>
              <a:p>
                <a:pPr lvl="1"/>
                <a:r>
                  <a:rPr lang="en-US" altLang="zh-CN" dirty="0"/>
                  <a:t>Significand </a:t>
                </a:r>
                <a:r>
                  <a:rPr lang="en-US" altLang="zh-CN" i="1" dirty="0">
                    <a:solidFill>
                      <a:srgbClr val="FF0000"/>
                    </a:solidFill>
                  </a:rPr>
                  <a:t>M</a:t>
                </a:r>
                <a:r>
                  <a:rPr lang="en-US" altLang="zh-CN" dirty="0"/>
                  <a:t> normally a fractional value in range [1.0,2.0)</a:t>
                </a:r>
              </a:p>
              <a:p>
                <a:pPr lvl="1"/>
                <a:r>
                  <a:rPr lang="en-US" altLang="zh-CN" dirty="0"/>
                  <a:t>Exponent </a:t>
                </a:r>
                <a:r>
                  <a:rPr lang="en-US" altLang="zh-CN" i="1" dirty="0">
                    <a:solidFill>
                      <a:srgbClr val="FF0000"/>
                    </a:solidFill>
                  </a:rPr>
                  <a:t>E</a:t>
                </a:r>
                <a:r>
                  <a:rPr lang="en-US" altLang="zh-CN" dirty="0"/>
                  <a:t> weights values by power of two</a:t>
                </a:r>
              </a:p>
              <a:p>
                <a:pPr marL="201168" lvl="1" indent="0">
                  <a:buNone/>
                </a:pPr>
                <a:endParaRPr lang="en-US" altLang="zh-CN" dirty="0"/>
              </a:p>
              <a:p>
                <a:pPr marL="91440" lvl="1" indent="-91440">
                  <a:spcBef>
                    <a:spcPts val="1200"/>
                  </a:spcBef>
                  <a:spcAft>
                    <a:spcPts val="200"/>
                  </a:spcAft>
                  <a:buSzPct val="100000"/>
                  <a:buFont typeface="Calibri" panose="020F0502020204030204" pitchFamily="34" charset="0"/>
                  <a:buChar char=" "/>
                </a:pPr>
                <a:r>
                  <a:rPr lang="en-US" altLang="zh-CN" sz="2000" dirty="0"/>
                  <a:t>Encoding</a:t>
                </a:r>
                <a:r>
                  <a:rPr lang="zh-CN" altLang="en-US" sz="2000" dirty="0"/>
                  <a:t>：</a:t>
                </a:r>
                <a:endParaRPr lang="en-US" altLang="zh-CN" sz="2000" dirty="0"/>
              </a:p>
              <a:p>
                <a:pPr lvl="1">
                  <a:buSzPct val="100000"/>
                </a:pPr>
                <a:r>
                  <a:rPr lang="en-US" altLang="zh-CN" dirty="0"/>
                  <a:t>MSB s is sign bit </a:t>
                </a:r>
                <a:r>
                  <a:rPr lang="en-US" altLang="zh-CN" i="1" dirty="0">
                    <a:solidFill>
                      <a:srgbClr val="FF0000"/>
                    </a:solidFill>
                  </a:rPr>
                  <a:t>s</a:t>
                </a:r>
              </a:p>
              <a:p>
                <a:pPr lvl="1">
                  <a:buSzPct val="100000"/>
                </a:pPr>
                <a:r>
                  <a:rPr lang="en-US" altLang="zh-CN" dirty="0">
                    <a:solidFill>
                      <a:schemeClr val="tx1"/>
                    </a:solidFill>
                  </a:rPr>
                  <a:t>exp</a:t>
                </a:r>
                <a:r>
                  <a:rPr lang="en-US" altLang="zh-CN" i="1" dirty="0">
                    <a:solidFill>
                      <a:srgbClr val="FF0000"/>
                    </a:solidFill>
                  </a:rPr>
                  <a:t> </a:t>
                </a:r>
                <a:r>
                  <a:rPr lang="en-US" altLang="zh-CN" dirty="0">
                    <a:solidFill>
                      <a:schemeClr val="tx1"/>
                    </a:solidFill>
                  </a:rPr>
                  <a:t>field encodes </a:t>
                </a:r>
                <a:r>
                  <a:rPr lang="en-US" altLang="zh-CN" dirty="0">
                    <a:solidFill>
                      <a:srgbClr val="FF0000"/>
                    </a:solidFill>
                  </a:rPr>
                  <a:t>E</a:t>
                </a:r>
                <a:r>
                  <a:rPr lang="en-US" altLang="zh-CN" dirty="0">
                    <a:solidFill>
                      <a:schemeClr val="tx1"/>
                    </a:solidFill>
                  </a:rPr>
                  <a:t> and is presented by frame shit (</a:t>
                </a:r>
                <a:r>
                  <a:rPr lang="zh-CN" altLang="en-US" b="1" dirty="0">
                    <a:solidFill>
                      <a:srgbClr val="7030A0"/>
                    </a:solidFill>
                  </a:rPr>
                  <a:t>移码</a:t>
                </a:r>
                <a:r>
                  <a:rPr lang="en-US" altLang="zh-CN" dirty="0">
                    <a:solidFill>
                      <a:schemeClr val="tx1"/>
                    </a:solidFill>
                  </a:rPr>
                  <a:t>) (but is not equal to E)</a:t>
                </a:r>
              </a:p>
              <a:p>
                <a:pPr lvl="1">
                  <a:buSzPct val="100000"/>
                </a:pPr>
                <a:r>
                  <a:rPr lang="en-US" altLang="zh-CN" dirty="0">
                    <a:solidFill>
                      <a:schemeClr val="tx1"/>
                    </a:solidFill>
                  </a:rPr>
                  <a:t>frac field encodes </a:t>
                </a:r>
                <a:r>
                  <a:rPr lang="en-US" altLang="zh-CN" dirty="0">
                    <a:solidFill>
                      <a:srgbClr val="FF0000"/>
                    </a:solidFill>
                  </a:rPr>
                  <a:t>M </a:t>
                </a:r>
                <a:r>
                  <a:rPr lang="en-US" altLang="zh-CN" dirty="0">
                    <a:solidFill>
                      <a:schemeClr val="tx1"/>
                    </a:solidFill>
                  </a:rPr>
                  <a:t>and is presented by magnitude (</a:t>
                </a:r>
                <a:r>
                  <a:rPr lang="zh-CN" altLang="en-US" b="1" dirty="0">
                    <a:solidFill>
                      <a:srgbClr val="7030A0"/>
                    </a:solidFill>
                  </a:rPr>
                  <a:t>原码</a:t>
                </a:r>
                <a:r>
                  <a:rPr lang="en-US" altLang="zh-CN" dirty="0">
                    <a:solidFill>
                      <a:schemeClr val="tx1"/>
                    </a:solidFill>
                  </a:rPr>
                  <a:t>) (but is not equal to M)</a:t>
                </a:r>
                <a:endParaRPr lang="zh-CN" altLang="en-US" dirty="0">
                  <a:solidFill>
                    <a:schemeClr val="tx1"/>
                  </a:solidFill>
                </a:endParaRPr>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blipFill>
                <a:blip r:embed="rId3"/>
                <a:stretch>
                  <a:fillRect l="-788" t="-2041"/>
                </a:stretch>
              </a:blipFill>
            </p:spPr>
            <p:txBody>
              <a:bodyPr/>
              <a:lstStyle/>
              <a:p>
                <a:r>
                  <a:rPr lang="zh-CN" altLang="en-US">
                    <a:noFill/>
                  </a:rPr>
                  <a:t> </a:t>
                </a:r>
              </a:p>
            </p:txBody>
          </p:sp>
        </mc:Fallback>
      </mc:AlternateContent>
      <p:pic>
        <p:nvPicPr>
          <p:cNvPr id="8" name="图片 7"/>
          <p:cNvPicPr>
            <a:picLocks noChangeAspect="1"/>
          </p:cNvPicPr>
          <p:nvPr/>
        </p:nvPicPr>
        <p:blipFill rotWithShape="1">
          <a:blip r:embed="rId4"/>
          <a:srcRect l="-1" t="231" r="772" b="-1"/>
          <a:stretch/>
        </p:blipFill>
        <p:spPr>
          <a:xfrm>
            <a:off x="3666193" y="5029200"/>
            <a:ext cx="5530562" cy="466055"/>
          </a:xfrm>
          <a:prstGeom prst="rect">
            <a:avLst/>
          </a:prstGeom>
        </p:spPr>
      </p:pic>
    </p:spTree>
    <p:extLst>
      <p:ext uri="{BB962C8B-B14F-4D97-AF65-F5344CB8AC3E}">
        <p14:creationId xmlns:p14="http://schemas.microsoft.com/office/powerpoint/2010/main" val="65754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Precision options</a:t>
            </a:r>
            <a:endParaRPr lang="zh-CN" altLang="en-US" sz="4000" dirty="0"/>
          </a:p>
        </p:txBody>
      </p:sp>
      <p:sp>
        <p:nvSpPr>
          <p:cNvPr id="8" name="内容占位符 2"/>
          <p:cNvSpPr>
            <a:spLocks noGrp="1"/>
          </p:cNvSpPr>
          <p:nvPr>
            <p:ph idx="1"/>
          </p:nvPr>
        </p:nvSpPr>
        <p:spPr/>
        <p:txBody>
          <a:bodyPr/>
          <a:lstStyle/>
          <a:p>
            <a:r>
              <a:rPr lang="en-US" altLang="zh-CN" dirty="0"/>
              <a:t>Single precision: 32 bits</a:t>
            </a:r>
          </a:p>
          <a:p>
            <a:endParaRPr lang="en-US" altLang="zh-CN" dirty="0"/>
          </a:p>
          <a:p>
            <a:endParaRPr lang="en-US" altLang="zh-CN" dirty="0"/>
          </a:p>
          <a:p>
            <a:r>
              <a:rPr lang="en-US" altLang="zh-CN" dirty="0"/>
              <a:t>Double precision: 64 bits</a:t>
            </a:r>
          </a:p>
          <a:p>
            <a:endParaRPr lang="en-US" altLang="zh-CN" dirty="0"/>
          </a:p>
          <a:p>
            <a:endParaRPr lang="en-US" altLang="zh-CN" dirty="0"/>
          </a:p>
          <a:p>
            <a:r>
              <a:rPr lang="en-US" altLang="zh-CN" dirty="0"/>
              <a:t>Extended precision: 80 bits (Intel only)</a:t>
            </a:r>
          </a:p>
          <a:p>
            <a:endParaRPr lang="en-US" altLang="zh-CN" dirty="0"/>
          </a:p>
          <a:p>
            <a:endParaRPr lang="en-US" altLang="zh-CN" dirty="0"/>
          </a:p>
          <a:p>
            <a:endParaRPr lang="en-US" altLang="zh-CN" dirty="0"/>
          </a:p>
          <a:p>
            <a:endParaRPr lang="zh-CN" altLang="en-US" dirty="0"/>
          </a:p>
        </p:txBody>
      </p:sp>
      <p:pic>
        <p:nvPicPr>
          <p:cNvPr id="9" name="图片 8"/>
          <p:cNvPicPr>
            <a:picLocks noChangeAspect="1"/>
          </p:cNvPicPr>
          <p:nvPr/>
        </p:nvPicPr>
        <p:blipFill>
          <a:blip r:embed="rId3"/>
          <a:stretch>
            <a:fillRect/>
          </a:stretch>
        </p:blipFill>
        <p:spPr>
          <a:xfrm>
            <a:off x="3385184" y="1707772"/>
            <a:ext cx="5467350" cy="742950"/>
          </a:xfrm>
          <a:prstGeom prst="rect">
            <a:avLst/>
          </a:prstGeom>
        </p:spPr>
      </p:pic>
      <p:pic>
        <p:nvPicPr>
          <p:cNvPr id="10" name="图片 9"/>
          <p:cNvPicPr>
            <a:picLocks noChangeAspect="1"/>
          </p:cNvPicPr>
          <p:nvPr/>
        </p:nvPicPr>
        <p:blipFill rotWithShape="1">
          <a:blip r:embed="rId4"/>
          <a:srcRect r="705"/>
          <a:stretch/>
        </p:blipFill>
        <p:spPr>
          <a:xfrm>
            <a:off x="3351171" y="3139229"/>
            <a:ext cx="5496342" cy="715000"/>
          </a:xfrm>
          <a:prstGeom prst="rect">
            <a:avLst/>
          </a:prstGeom>
        </p:spPr>
      </p:pic>
      <p:pic>
        <p:nvPicPr>
          <p:cNvPr id="11" name="图片 10"/>
          <p:cNvPicPr>
            <a:picLocks noChangeAspect="1"/>
          </p:cNvPicPr>
          <p:nvPr/>
        </p:nvPicPr>
        <p:blipFill>
          <a:blip r:embed="rId5"/>
          <a:stretch>
            <a:fillRect/>
          </a:stretch>
        </p:blipFill>
        <p:spPr>
          <a:xfrm>
            <a:off x="3375659" y="4511294"/>
            <a:ext cx="5486400" cy="723900"/>
          </a:xfrm>
          <a:prstGeom prst="rect">
            <a:avLst/>
          </a:prstGeom>
        </p:spPr>
      </p:pic>
    </p:spTree>
    <p:extLst>
      <p:ext uri="{BB962C8B-B14F-4D97-AF65-F5344CB8AC3E}">
        <p14:creationId xmlns:p14="http://schemas.microsoft.com/office/powerpoint/2010/main" val="187721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“Normalized” Values</a:t>
            </a:r>
            <a:endParaRPr lang="zh-CN" altLang="en-US" sz="4000" dirty="0"/>
          </a:p>
        </p:txBody>
      </p:sp>
      <mc:AlternateContent xmlns:mc="http://schemas.openxmlformats.org/markup-compatibility/2006" xmlns:a14="http://schemas.microsoft.com/office/drawing/2010/main">
        <mc:Choice Requires="a14">
          <p:sp>
            <p:nvSpPr>
              <p:cNvPr id="6" name="内容占位符 2"/>
              <p:cNvSpPr>
                <a:spLocks noGrp="1"/>
              </p:cNvSpPr>
              <p:nvPr>
                <p:ph idx="1"/>
              </p:nvPr>
            </p:nvSpPr>
            <p:spPr/>
            <p:txBody>
              <a:bodyPr>
                <a:normAutofit/>
              </a:bodyPr>
              <a:lstStyle/>
              <a:p>
                <a:r>
                  <a:rPr lang="en-US" altLang="zh-CN" dirty="0"/>
                  <a:t>When: </a:t>
                </a:r>
                <a:r>
                  <a:rPr lang="en-US" altLang="zh-CN" dirty="0" err="1">
                    <a:solidFill>
                      <a:srgbClr val="FF0000"/>
                    </a:solidFill>
                  </a:rPr>
                  <a:t>exp</a:t>
                </a:r>
                <a:r>
                  <a:rPr lang="en-US" altLang="zh-CN" dirty="0">
                    <a:solidFill>
                      <a:srgbClr val="FF0000"/>
                    </a:solidFill>
                  </a:rPr>
                  <a:t> </a:t>
                </a:r>
                <a:r>
                  <a:rPr lang="zh-CN" altLang="en-US" dirty="0">
                    <a:solidFill>
                      <a:srgbClr val="FF0000"/>
                    </a:solidFill>
                  </a:rPr>
                  <a:t>≠ </a:t>
                </a:r>
                <a:r>
                  <a:rPr lang="en-US" altLang="zh-CN" dirty="0">
                    <a:solidFill>
                      <a:srgbClr val="FF0000"/>
                    </a:solidFill>
                  </a:rPr>
                  <a:t>000…0 </a:t>
                </a:r>
                <a:r>
                  <a:rPr lang="en-US" altLang="zh-CN" dirty="0"/>
                  <a:t>and </a:t>
                </a:r>
                <a:r>
                  <a:rPr lang="en-US" altLang="zh-CN" dirty="0" err="1">
                    <a:solidFill>
                      <a:srgbClr val="FF0000"/>
                    </a:solidFill>
                  </a:rPr>
                  <a:t>exp</a:t>
                </a:r>
                <a:r>
                  <a:rPr lang="en-US" altLang="zh-CN" dirty="0">
                    <a:solidFill>
                      <a:srgbClr val="FF0000"/>
                    </a:solidFill>
                  </a:rPr>
                  <a:t> </a:t>
                </a:r>
                <a:r>
                  <a:rPr lang="zh-CN" altLang="en-US" dirty="0">
                    <a:solidFill>
                      <a:srgbClr val="FF0000"/>
                    </a:solidFill>
                  </a:rPr>
                  <a:t>≠ </a:t>
                </a:r>
                <a:r>
                  <a:rPr lang="en-US" altLang="zh-CN" dirty="0">
                    <a:solidFill>
                      <a:srgbClr val="FF0000"/>
                    </a:solidFill>
                  </a:rPr>
                  <a:t>111…1</a:t>
                </a:r>
              </a:p>
              <a:p>
                <a:r>
                  <a:rPr lang="en-US" altLang="zh-CN" dirty="0"/>
                  <a:t>Exponent coded as a biased value (</a:t>
                </a:r>
                <a:r>
                  <a:rPr lang="zh-CN" altLang="en-US" dirty="0"/>
                  <a:t>偏置</a:t>
                </a:r>
                <a:r>
                  <a:rPr lang="en-US" altLang="zh-CN" dirty="0"/>
                  <a:t>) : </a:t>
                </a:r>
                <a:r>
                  <a:rPr lang="en-US" altLang="zh-CN" dirty="0">
                    <a:solidFill>
                      <a:srgbClr val="FF0000"/>
                    </a:solidFill>
                  </a:rPr>
                  <a:t>E = exp – Bias</a:t>
                </a:r>
              </a:p>
              <a:p>
                <a:pPr lvl="1"/>
                <a:r>
                  <a:rPr lang="en-US" altLang="zh-CN" dirty="0"/>
                  <a:t>exp: unsigned value exp</a:t>
                </a:r>
              </a:p>
              <a:p>
                <a:pPr lvl="1"/>
                <a:r>
                  <a:rPr lang="en-US" altLang="zh-CN" dirty="0"/>
                  <a:t>Bias = 2</a:t>
                </a:r>
                <a:r>
                  <a:rPr lang="en-US" altLang="zh-CN" baseline="30000" dirty="0"/>
                  <a:t>k‐1</a:t>
                </a:r>
                <a:r>
                  <a:rPr lang="en-US" altLang="zh-CN" dirty="0"/>
                  <a:t> - 1,where k is number of exponent bits</a:t>
                </a:r>
              </a:p>
              <a:p>
                <a:pPr lvl="2"/>
                <a:r>
                  <a:rPr lang="en-US" altLang="zh-CN" sz="1600" dirty="0"/>
                  <a:t>Single precision: 127 (exp: 1…254, E: ‐126…127)</a:t>
                </a:r>
              </a:p>
              <a:p>
                <a:pPr lvl="2"/>
                <a:r>
                  <a:rPr lang="en-US" altLang="zh-CN" sz="1600" dirty="0"/>
                  <a:t>Double precision: 1023 (exp: 1…2046, E: ‐1022…1023)</a:t>
                </a:r>
              </a:p>
              <a:p>
                <a:pPr marL="91440" lvl="2" indent="-91440">
                  <a:spcBef>
                    <a:spcPts val="1200"/>
                  </a:spcBef>
                  <a:spcAft>
                    <a:spcPts val="200"/>
                  </a:spcAft>
                  <a:buSzPct val="100000"/>
                  <a:buFont typeface="Calibri" panose="020F0502020204030204" pitchFamily="34" charset="0"/>
                  <a:buChar char=" "/>
                </a:pPr>
                <a:r>
                  <a:rPr lang="en-US" altLang="zh-CN" sz="2000" dirty="0"/>
                  <a:t>Significand coded with implied leading 1: </a:t>
                </a:r>
                <a:r>
                  <a:rPr lang="en-US" altLang="zh-CN" sz="2000" dirty="0">
                    <a:solidFill>
                      <a:srgbClr val="FF0000"/>
                    </a:solidFill>
                  </a:rPr>
                  <a:t>M = 1.xxx….x</a:t>
                </a:r>
                <a:r>
                  <a:rPr lang="en-US" altLang="zh-CN" sz="2000" baseline="-25000" dirty="0">
                    <a:solidFill>
                      <a:srgbClr val="FF0000"/>
                    </a:solidFill>
                  </a:rPr>
                  <a:t>2</a:t>
                </a:r>
              </a:p>
              <a:p>
                <a:pPr lvl="1">
                  <a:buSzPct val="100000"/>
                </a:pPr>
                <a:r>
                  <a:rPr lang="en-US" altLang="zh-CN" dirty="0"/>
                  <a:t>xxx…x: bits of </a:t>
                </a:r>
                <a:r>
                  <a:rPr lang="en-US" altLang="zh-CN" dirty="0" err="1"/>
                  <a:t>frac</a:t>
                </a:r>
                <a:endParaRPr lang="en-US" altLang="zh-CN" dirty="0"/>
              </a:p>
              <a:p>
                <a:pPr lvl="1">
                  <a:buSzPct val="100000"/>
                </a:pPr>
                <a:r>
                  <a:rPr lang="en-US" altLang="zh-CN" dirty="0"/>
                  <a:t>Minimum when </a:t>
                </a:r>
                <a:r>
                  <a:rPr lang="en-US" altLang="zh-CN" dirty="0" err="1"/>
                  <a:t>frac</a:t>
                </a:r>
                <a:r>
                  <a:rPr lang="en-US" altLang="zh-CN" dirty="0"/>
                  <a:t> = 000…0 (M = 1.0 )</a:t>
                </a:r>
              </a:p>
              <a:p>
                <a:pPr lvl="1">
                  <a:buSzPct val="100000"/>
                </a:pPr>
                <a:r>
                  <a:rPr lang="en-US" altLang="zh-CN" dirty="0"/>
                  <a:t>Maximum when </a:t>
                </a:r>
                <a:r>
                  <a:rPr lang="en-US" altLang="zh-CN" dirty="0" err="1"/>
                  <a:t>frac</a:t>
                </a:r>
                <a:r>
                  <a:rPr lang="en-US" altLang="zh-CN" dirty="0"/>
                  <a:t> = 111…1 (M = 2.0 - </a:t>
                </a:r>
                <a:r>
                  <a:rPr lang="el-GR" altLang="zh-CN" dirty="0"/>
                  <a:t>ε</a:t>
                </a:r>
                <a:r>
                  <a:rPr lang="en-US" altLang="zh-CN" dirty="0"/>
                  <a:t>)</a:t>
                </a:r>
              </a:p>
              <a:p>
                <a:pPr lvl="1">
                  <a:buSzPct val="100000"/>
                </a:pPr>
                <a:r>
                  <a:rPr lang="en-US" altLang="zh-CN" dirty="0"/>
                  <a:t>Get extra leading bit for “free”</a:t>
                </a:r>
              </a:p>
              <a:p>
                <a:pPr marL="384048" lvl="2" indent="0">
                  <a:buNone/>
                </a:pPr>
                <a:r>
                  <a:rPr lang="en-US" altLang="zh-CN" sz="1600" dirty="0"/>
                  <a:t>                                                                                                     </a:t>
                </a:r>
              </a:p>
              <a:p>
                <a:pPr marL="384048" lvl="2" indent="0">
                  <a:buNone/>
                </a:pPr>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e>
                        </m:d>
                      </m:e>
                      <m:sup>
                        <m:r>
                          <a:rPr lang="en-US" altLang="zh-CN" sz="2000" i="1">
                            <a:latin typeface="Cambria Math" panose="02040503050406030204" pitchFamily="18" charset="0"/>
                          </a:rPr>
                          <m:t>𝑠</m:t>
                        </m:r>
                      </m:sup>
                    </m:sSup>
                    <m:r>
                      <a:rPr lang="en-US" altLang="zh-CN" sz="2000" i="1">
                        <a:latin typeface="Cambria Math" panose="02040503050406030204" pitchFamily="18" charset="0"/>
                      </a:rPr>
                      <m:t>×</m:t>
                    </m:r>
                    <m:r>
                      <m:rPr>
                        <m:sty m:val="p"/>
                      </m:rPr>
                      <a:rPr lang="en-US" altLang="zh-CN" sz="2000" i="1">
                        <a:latin typeface="Cambria Math" panose="02040503050406030204" pitchFamily="18" charset="0"/>
                      </a:rPr>
                      <m:t>M</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𝐸</m:t>
                        </m:r>
                      </m:sup>
                    </m:sSup>
                  </m:oMath>
                </a14:m>
                <a:endParaRPr lang="en-US" altLang="zh-CN" sz="2000" baseline="30000" dirty="0"/>
              </a:p>
              <a:p>
                <a:pPr marL="384048" lvl="2" indent="0">
                  <a:buNone/>
                </a:pPr>
                <a:endParaRPr lang="en-US" altLang="zh-CN" sz="1600" dirty="0"/>
              </a:p>
            </p:txBody>
          </p:sp>
        </mc:Choice>
        <mc:Fallback xmlns="">
          <p:sp>
            <p:nvSpPr>
              <p:cNvPr id="6" name="内容占位符 2"/>
              <p:cNvSpPr>
                <a:spLocks noGrp="1" noRot="1" noChangeAspect="1" noMove="1" noResize="1" noEditPoints="1" noAdjustHandles="1" noChangeArrowheads="1" noChangeShapeType="1" noTextEdit="1"/>
              </p:cNvSpPr>
              <p:nvPr>
                <p:ph idx="1"/>
              </p:nvPr>
            </p:nvSpPr>
            <p:spPr>
              <a:blipFill>
                <a:blip r:embed="rId3"/>
                <a:stretch>
                  <a:fillRect l="-788" t="-1561"/>
                </a:stretch>
              </a:blipFill>
            </p:spPr>
            <p:txBody>
              <a:bodyPr/>
              <a:lstStyle/>
              <a:p>
                <a:r>
                  <a:rPr lang="zh-CN" altLang="en-US">
                    <a:noFill/>
                  </a:rPr>
                  <a:t> </a:t>
                </a:r>
              </a:p>
            </p:txBody>
          </p:sp>
        </mc:Fallback>
      </mc:AlternateContent>
      <p:pic>
        <p:nvPicPr>
          <p:cNvPr id="7" name="图片 6"/>
          <p:cNvPicPr>
            <a:picLocks noChangeAspect="1"/>
          </p:cNvPicPr>
          <p:nvPr/>
        </p:nvPicPr>
        <p:blipFill rotWithShape="1">
          <a:blip r:embed="rId4"/>
          <a:srcRect l="1" r="702"/>
          <a:stretch/>
        </p:blipFill>
        <p:spPr>
          <a:xfrm>
            <a:off x="2185476" y="5314756"/>
            <a:ext cx="5259900" cy="443963"/>
          </a:xfrm>
          <a:prstGeom prst="rect">
            <a:avLst/>
          </a:prstGeom>
        </p:spPr>
      </p:pic>
    </p:spTree>
    <p:extLst>
      <p:ext uri="{BB962C8B-B14F-4D97-AF65-F5344CB8AC3E}">
        <p14:creationId xmlns:p14="http://schemas.microsoft.com/office/powerpoint/2010/main" val="1248196116"/>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06. Machine-Level Programming I Basics" id="{4FC462A0-64D6-4670-A79F-9894A42C7D71}" vid="{2D028EC6-358B-435A-9228-FCEC239F3E5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4488</TotalTime>
  <Words>2628</Words>
  <Application>Microsoft Office PowerPoint</Application>
  <PresentationFormat>宽屏</PresentationFormat>
  <Paragraphs>466</Paragraphs>
  <Slides>37</Slides>
  <Notes>19</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9" baseType="lpstr">
      <vt:lpstr>等线</vt:lpstr>
      <vt:lpstr>宋体</vt:lpstr>
      <vt:lpstr>微软雅黑</vt:lpstr>
      <vt:lpstr>Arial</vt:lpstr>
      <vt:lpstr>Calibri</vt:lpstr>
      <vt:lpstr>Calibri Light</vt:lpstr>
      <vt:lpstr>Cambria Math</vt:lpstr>
      <vt:lpstr>Tahoma</vt:lpstr>
      <vt:lpstr>Times New Roman</vt:lpstr>
      <vt:lpstr>Wingdings</vt:lpstr>
      <vt:lpstr>回顾</vt:lpstr>
      <vt:lpstr>Equation</vt:lpstr>
      <vt:lpstr>Floating</vt:lpstr>
      <vt:lpstr>Fractional Binary Representation</vt:lpstr>
      <vt:lpstr>Fractional Binary Numbers: Examples</vt:lpstr>
      <vt:lpstr>Representable Numbers</vt:lpstr>
      <vt:lpstr>Encoding Rational Numbers（有理数）</vt:lpstr>
      <vt:lpstr>History &amp; Features</vt:lpstr>
      <vt:lpstr>Floating Point Representation</vt:lpstr>
      <vt:lpstr>Precision options</vt:lpstr>
      <vt:lpstr>“Normalized” Values</vt:lpstr>
      <vt:lpstr>Single Precision Exponent Coding (frame shit)</vt:lpstr>
      <vt:lpstr>Normalized Encoding Example</vt:lpstr>
      <vt:lpstr>Normalized Encoding Practice (1)</vt:lpstr>
      <vt:lpstr>Normalized Encoding Practice (2)</vt:lpstr>
      <vt:lpstr>“Denormalized” Values</vt:lpstr>
      <vt:lpstr>Special Values</vt:lpstr>
      <vt:lpstr>Categories of single-precision  floating-point values</vt:lpstr>
      <vt:lpstr>Visualization: Floating Point Encodings</vt:lpstr>
      <vt:lpstr>Tiny Floating Point Example</vt:lpstr>
      <vt:lpstr>Dynamic Range (Positive Only)</vt:lpstr>
      <vt:lpstr>Interesting Numbers</vt:lpstr>
      <vt:lpstr>Distribution of values</vt:lpstr>
      <vt:lpstr>Special Properties of the IEEE Encoding</vt:lpstr>
      <vt:lpstr>Round （舍入）Mode</vt:lpstr>
      <vt:lpstr>Round Mode</vt:lpstr>
      <vt:lpstr>Round-to-Even</vt:lpstr>
      <vt:lpstr>Rounding Binary Number</vt:lpstr>
      <vt:lpstr>Round Practice</vt:lpstr>
      <vt:lpstr>Floating Point Operations: Basic Idea</vt:lpstr>
      <vt:lpstr>Floating Point Multiplication</vt:lpstr>
      <vt:lpstr>Floating Point Addition</vt:lpstr>
      <vt:lpstr>Floating Point Addition Example</vt:lpstr>
      <vt:lpstr>Floating Point in C</vt:lpstr>
      <vt:lpstr>Floating Point in C</vt:lpstr>
      <vt:lpstr>Floating Point in C</vt:lpstr>
      <vt:lpstr>Example: Ariana Rocket Explode</vt:lpstr>
      <vt:lpstr>Questions</vt:lpstr>
      <vt:lpstr>Homework &amp;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 Program Structure and Execution</dc:title>
  <dc:creator>李幼萌</dc:creator>
  <cp:lastModifiedBy>WJZ</cp:lastModifiedBy>
  <cp:revision>567</cp:revision>
  <dcterms:created xsi:type="dcterms:W3CDTF">2017-02-20T09:11:05Z</dcterms:created>
  <dcterms:modified xsi:type="dcterms:W3CDTF">2019-09-22T13:51:12Z</dcterms:modified>
</cp:coreProperties>
</file>