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1" r:id="rId4"/>
    <p:sldId id="286" r:id="rId5"/>
    <p:sldId id="290" r:id="rId6"/>
    <p:sldId id="276" r:id="rId7"/>
    <p:sldId id="288" r:id="rId8"/>
    <p:sldId id="291" r:id="rId9"/>
    <p:sldId id="292" r:id="rId10"/>
    <p:sldId id="289" r:id="rId11"/>
    <p:sldId id="263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5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8A1-4B87-439B-82EC-C3C09A9F33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1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8A1-4B87-439B-82EC-C3C09A9F33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7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8A1-4B87-439B-82EC-C3C09A9F33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63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3784839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5368636" y="49729"/>
            <a:ext cx="7549834" cy="6751747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907686"/>
      </p:ext>
    </p:extLst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2853508" y="-1643098"/>
            <a:ext cx="6484984" cy="5799461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388314"/>
      </p:ext>
    </p:extLst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79096" y="-259959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073841"/>
            <a:ext cx="2314575" cy="2312988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073841"/>
            <a:ext cx="2314575" cy="2312988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073841"/>
            <a:ext cx="2314575" cy="2312988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2164509" y="-86896"/>
            <a:ext cx="7862983" cy="7031793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8A1-4B87-439B-82EC-C3C09A9F33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73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  <p:transition spd="slow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74425" y="678232"/>
            <a:ext cx="4233011" cy="6179768"/>
          </a:xfrm>
          <a:prstGeom prst="rect">
            <a:avLst/>
          </a:prstGeom>
        </p:spPr>
      </p:pic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927850" y="1365722"/>
            <a:ext cx="2084388" cy="36841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8A1-4B87-439B-82EC-C3C09A9F33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01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8A1-4B87-439B-82EC-C3C09A9F33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96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8A1-4B87-439B-82EC-C3C09A9F33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81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8A1-4B87-439B-82EC-C3C09A9F33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3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8A1-4B87-439B-82EC-C3C09A9F33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2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8A1-4B87-439B-82EC-C3C09A9F33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8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4468A1-4B87-439B-82EC-C3C09A9F33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03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2" r:id="rId15"/>
    <p:sldLayoutId id="2147483653" r:id="rId16"/>
    <p:sldLayoutId id="2147483654" r:id="rId17"/>
    <p:sldLayoutId id="2147483659" r:id="rId18"/>
    <p:sldLayoutId id="2147483656" r:id="rId19"/>
    <p:sldLayoutId id="2147483657" r:id="rId20"/>
    <p:sldLayoutId id="2147483658" r:id="rId21"/>
  </p:sldLayoutIdLst>
  <p:transition spd="slow"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297641" y="0"/>
            <a:ext cx="9669198" cy="6584636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prstGeom prst="verticalScroll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3463588" y="747400"/>
            <a:ext cx="5099833" cy="4508261"/>
          </a:xfrm>
          <a:prstGeom prst="round2DiagRect">
            <a:avLst/>
          </a:prstGeom>
          <a:solidFill>
            <a:schemeClr val="bg2"/>
          </a:solidFill>
          <a:ln>
            <a:noFill/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225837" y="1419534"/>
            <a:ext cx="559599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Курсовая работа</a:t>
            </a:r>
            <a:endParaRPr lang="ru-RU" sz="1400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400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«Тестирования программы бот-помощника</a:t>
            </a:r>
          </a:p>
          <a:p>
            <a:pPr algn="ctr"/>
            <a:r>
              <a:rPr lang="ru-RU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мессенджера Telegram»</a:t>
            </a:r>
          </a:p>
          <a:p>
            <a:pPr algn="ctr"/>
            <a:endParaRPr lang="en-US" sz="3600" spc="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3589" y="3185942"/>
            <a:ext cx="513621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профилю: </a:t>
            </a:r>
          </a:p>
          <a:p>
            <a:pPr algn="ctr"/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Разработка программных продуктов и проектирование информационных систем</a:t>
            </a:r>
          </a:p>
          <a:p>
            <a:pPr algn="ctr"/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направления профессиональной подготовки: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09.03.04 «Программная инженерия»</a:t>
            </a:r>
          </a:p>
          <a:p>
            <a:pPr algn="ctr"/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Выполнил студент группы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ИКБО-03-18:</a:t>
            </a:r>
          </a:p>
          <a:p>
            <a:pPr algn="ctr"/>
            <a:r>
              <a:rPr lang="ru-RU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Петров Анатолий Валерьевич</a:t>
            </a:r>
          </a:p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41649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760" y="417504"/>
            <a:ext cx="10562635" cy="70788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Результаты выполнения некоторых тест-кейсов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2E5C6-F02B-4477-98D8-AC217BA04F8A}"/>
              </a:ext>
            </a:extLst>
          </p:cNvPr>
          <p:cNvSpPr txBox="1"/>
          <p:nvPr/>
        </p:nvSpPr>
        <p:spPr>
          <a:xfrm>
            <a:off x="-546100" y="4817385"/>
            <a:ext cx="4649678" cy="453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4940" indent="368935" algn="ctr">
              <a:lnSpc>
                <a:spcPct val="148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Результаты</a:t>
            </a:r>
            <a:r>
              <a:rPr lang="ru-RU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выполнения</a:t>
            </a:r>
            <a:r>
              <a:rPr lang="ru-RU" sz="18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тест-кейса</a:t>
            </a:r>
            <a:r>
              <a:rPr lang="ru-RU" sz="18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C5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D8DBB0-B415-4D43-BCEE-C4E20DD5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" y="1349689"/>
            <a:ext cx="1593298" cy="33661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3289A6-F2D4-4DAC-8FE3-3A269DEBA28E}"/>
              </a:ext>
            </a:extLst>
          </p:cNvPr>
          <p:cNvSpPr txBox="1"/>
          <p:nvPr/>
        </p:nvSpPr>
        <p:spPr>
          <a:xfrm>
            <a:off x="4140312" y="4902023"/>
            <a:ext cx="394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Результаты</a:t>
            </a:r>
            <a:r>
              <a:rPr lang="ru-RU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выполнения</a:t>
            </a:r>
            <a:r>
              <a:rPr lang="ru-RU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тест-кейса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C8</a:t>
            </a:r>
            <a:r>
              <a:rPr lang="ru-RU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D8D38D-480C-4B69-BBD8-B1624DD975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382" y="1349689"/>
            <a:ext cx="1591236" cy="336613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603553-8D5A-4CD5-87C7-F15E91616AF9}"/>
              </a:ext>
            </a:extLst>
          </p:cNvPr>
          <p:cNvSpPr txBox="1"/>
          <p:nvPr/>
        </p:nvSpPr>
        <p:spPr>
          <a:xfrm>
            <a:off x="8125158" y="4902023"/>
            <a:ext cx="4066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Результаты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выполнения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тест-кейса</a:t>
            </a:r>
            <a:r>
              <a:rPr lang="ru-RU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C12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E82E4C-2F29-457B-BC61-5EC8121902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215" y="1349689"/>
            <a:ext cx="1639378" cy="3467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697978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490902"/>
            <a:ext cx="4298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Заключение: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8" name="Rectangle 24"/>
          <p:cNvSpPr/>
          <p:nvPr/>
        </p:nvSpPr>
        <p:spPr>
          <a:xfrm>
            <a:off x="337820" y="1368012"/>
            <a:ext cx="11670265" cy="1899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процессе выполнения курсовой работы была выполнена поставленная цель — провести тестирование чат-бота для мессенджера Telegram. На протяжении процесса тестирования приложения были изучены основы тестирования с помощью различных методик.</a:t>
            </a:r>
          </a:p>
          <a:p>
            <a:pPr algn="just">
              <a:lnSpc>
                <a:spcPct val="150000"/>
              </a:lnSpc>
            </a:pP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Поставленные цели и задачи курсовой работы выполнены.</a:t>
            </a:r>
          </a:p>
        </p:txBody>
      </p:sp>
    </p:spTree>
    <p:extLst>
      <p:ext uri="{BB962C8B-B14F-4D97-AF65-F5344CB8AC3E}">
        <p14:creationId xmlns:p14="http://schemas.microsoft.com/office/powerpoint/2010/main" val="1001145563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89839" y="-412435"/>
            <a:ext cx="10212324" cy="6952479"/>
            <a:chOff x="2432790" y="730250"/>
            <a:chExt cx="7132330" cy="4855640"/>
          </a:xfrm>
          <a:solidFill>
            <a:schemeClr val="bg1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454288" y="1854489"/>
              <a:ext cx="5110162" cy="3731401"/>
            </a:xfrm>
            <a:prstGeom prst="ellipseRibbon2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556277" y="2841926"/>
            <a:ext cx="2850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spc="600" dirty="0">
                <a:solidFill>
                  <a:schemeClr val="accent1"/>
                </a:solidFill>
                <a:latin typeface="+mj-lt"/>
              </a:rPr>
              <a:t>СПАСИБО</a:t>
            </a:r>
          </a:p>
          <a:p>
            <a:pPr algn="ctr"/>
            <a:r>
              <a:rPr lang="ru-RU" sz="3200" spc="600" dirty="0">
                <a:solidFill>
                  <a:schemeClr val="accent1"/>
                </a:solidFill>
                <a:latin typeface="+mj-lt"/>
              </a:rPr>
              <a:t>ЗА</a:t>
            </a:r>
          </a:p>
          <a:p>
            <a:pPr algn="ctr"/>
            <a:r>
              <a:rPr lang="ru-RU" sz="3200" spc="600" dirty="0">
                <a:solidFill>
                  <a:schemeClr val="accent1"/>
                </a:solidFill>
                <a:latin typeface="+mj-lt"/>
              </a:rPr>
              <a:t>ВНИМАНИЕ</a:t>
            </a:r>
            <a:endParaRPr lang="en-US" sz="3200" spc="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5852101" y="4484485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44234376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9814" y="644717"/>
            <a:ext cx="3094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Описание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8621" y="1664961"/>
            <a:ext cx="4490930" cy="2638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рамках курсовой работы «Тестирования программы бот-помощника для мессенджера Telegram» в соответствии с индивидуальным заданием необходимо провести тестирование чат-бота, которое включает в себя формирование спецификации требований к программе, тестового плана и тестовых кейсов.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Полилиния 19">
            <a:extLst>
              <a:ext uri="{FF2B5EF4-FFF2-40B4-BE49-F238E27FC236}">
                <a16:creationId xmlns:a16="http://schemas.microsoft.com/office/drawing/2014/main" id="{2F39B96C-DFDD-48D3-9CA8-52AB62FA37E9}"/>
              </a:ext>
            </a:extLst>
          </p:cNvPr>
          <p:cNvSpPr/>
          <p:nvPr/>
        </p:nvSpPr>
        <p:spPr>
          <a:xfrm>
            <a:off x="6025008" y="343924"/>
            <a:ext cx="4417600" cy="2986371"/>
          </a:xfrm>
          <a:custGeom>
            <a:avLst/>
            <a:gdLst>
              <a:gd name="connsiteX0" fmla="*/ 3211855 w 5040561"/>
              <a:gd name="connsiteY0" fmla="*/ 0 h 3060233"/>
              <a:gd name="connsiteX1" fmla="*/ 3252015 w 5040561"/>
              <a:gd name="connsiteY1" fmla="*/ 0 h 3060233"/>
              <a:gd name="connsiteX2" fmla="*/ 4438580 w 5040561"/>
              <a:gd name="connsiteY2" fmla="*/ 1186565 h 3060233"/>
              <a:gd name="connsiteX3" fmla="*/ 4438579 w 5040561"/>
              <a:gd name="connsiteY3" fmla="*/ 1186565 h 3060233"/>
              <a:gd name="connsiteX4" fmla="*/ 4414472 w 5040561"/>
              <a:gd name="connsiteY4" fmla="*/ 1425700 h 3060233"/>
              <a:gd name="connsiteX5" fmla="*/ 4399848 w 5040561"/>
              <a:gd name="connsiteY5" fmla="*/ 1472812 h 3060233"/>
              <a:gd name="connsiteX6" fmla="*/ 4400337 w 5040561"/>
              <a:gd name="connsiteY6" fmla="*/ 1472887 h 3060233"/>
              <a:gd name="connsiteX7" fmla="*/ 5040561 w 5040561"/>
              <a:gd name="connsiteY7" fmla="*/ 2258415 h 3060233"/>
              <a:gd name="connsiteX8" fmla="*/ 5040560 w 5040561"/>
              <a:gd name="connsiteY8" fmla="*/ 2258415 h 3060233"/>
              <a:gd name="connsiteX9" fmla="*/ 4238742 w 5040561"/>
              <a:gd name="connsiteY9" fmla="*/ 3060233 h 3060233"/>
              <a:gd name="connsiteX10" fmla="*/ 801818 w 5040561"/>
              <a:gd name="connsiteY10" fmla="*/ 3060232 h 3060233"/>
              <a:gd name="connsiteX11" fmla="*/ 16290 w 5040561"/>
              <a:gd name="connsiteY11" fmla="*/ 2420008 h 3060233"/>
              <a:gd name="connsiteX12" fmla="*/ 0 w 5040561"/>
              <a:gd name="connsiteY12" fmla="*/ 2258415 h 3060233"/>
              <a:gd name="connsiteX13" fmla="*/ 16290 w 5040561"/>
              <a:gd name="connsiteY13" fmla="*/ 2096821 h 3060233"/>
              <a:gd name="connsiteX14" fmla="*/ 801818 w 5040561"/>
              <a:gd name="connsiteY14" fmla="*/ 1456597 h 3060233"/>
              <a:gd name="connsiteX15" fmla="*/ 884118 w 5040561"/>
              <a:gd name="connsiteY15" fmla="*/ 1456597 h 3060233"/>
              <a:gd name="connsiteX16" fmla="*/ 899840 w 5040561"/>
              <a:gd name="connsiteY16" fmla="*/ 1300641 h 3060233"/>
              <a:gd name="connsiteX17" fmla="*/ 1685368 w 5040561"/>
              <a:gd name="connsiteY17" fmla="*/ 660417 h 3060233"/>
              <a:gd name="connsiteX18" fmla="*/ 1712506 w 5040561"/>
              <a:gd name="connsiteY18" fmla="*/ 660417 h 3060233"/>
              <a:gd name="connsiteX19" fmla="*/ 2024610 w 5040561"/>
              <a:gd name="connsiteY19" fmla="*/ 723428 h 3060233"/>
              <a:gd name="connsiteX20" fmla="*/ 2106406 w 5040561"/>
              <a:gd name="connsiteY20" fmla="*/ 767825 h 3060233"/>
              <a:gd name="connsiteX21" fmla="*/ 2155100 w 5040561"/>
              <a:gd name="connsiteY21" fmla="*/ 646380 h 3060233"/>
              <a:gd name="connsiteX22" fmla="*/ 3211855 w 5040561"/>
              <a:gd name="connsiteY22" fmla="*/ 0 h 306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40561" h="3060233">
                <a:moveTo>
                  <a:pt x="3211855" y="0"/>
                </a:moveTo>
                <a:lnTo>
                  <a:pt x="3252015" y="0"/>
                </a:lnTo>
                <a:cubicBezTo>
                  <a:pt x="3907337" y="0"/>
                  <a:pt x="4438580" y="531243"/>
                  <a:pt x="4438580" y="1186565"/>
                </a:cubicBezTo>
                <a:lnTo>
                  <a:pt x="4438579" y="1186565"/>
                </a:lnTo>
                <a:cubicBezTo>
                  <a:pt x="4438579" y="1268481"/>
                  <a:pt x="4430278" y="1348457"/>
                  <a:pt x="4414472" y="1425700"/>
                </a:cubicBezTo>
                <a:lnTo>
                  <a:pt x="4399848" y="1472812"/>
                </a:lnTo>
                <a:lnTo>
                  <a:pt x="4400337" y="1472887"/>
                </a:lnTo>
                <a:cubicBezTo>
                  <a:pt x="4765712" y="1547654"/>
                  <a:pt x="5040561" y="1870937"/>
                  <a:pt x="5040561" y="2258415"/>
                </a:cubicBezTo>
                <a:lnTo>
                  <a:pt x="5040560" y="2258415"/>
                </a:lnTo>
                <a:cubicBezTo>
                  <a:pt x="5040560" y="2701247"/>
                  <a:pt x="4681574" y="3060233"/>
                  <a:pt x="4238742" y="3060233"/>
                </a:cubicBezTo>
                <a:lnTo>
                  <a:pt x="801818" y="3060232"/>
                </a:lnTo>
                <a:cubicBezTo>
                  <a:pt x="414340" y="3060232"/>
                  <a:pt x="91057" y="2785383"/>
                  <a:pt x="16290" y="2420008"/>
                </a:cubicBezTo>
                <a:lnTo>
                  <a:pt x="0" y="2258415"/>
                </a:lnTo>
                <a:lnTo>
                  <a:pt x="16290" y="2096821"/>
                </a:lnTo>
                <a:cubicBezTo>
                  <a:pt x="91057" y="1731446"/>
                  <a:pt x="414340" y="1456597"/>
                  <a:pt x="801818" y="1456597"/>
                </a:cubicBezTo>
                <a:lnTo>
                  <a:pt x="884118" y="1456597"/>
                </a:lnTo>
                <a:lnTo>
                  <a:pt x="899840" y="1300641"/>
                </a:lnTo>
                <a:cubicBezTo>
                  <a:pt x="974607" y="935266"/>
                  <a:pt x="1297890" y="660417"/>
                  <a:pt x="1685368" y="660417"/>
                </a:cubicBezTo>
                <a:lnTo>
                  <a:pt x="1712506" y="660417"/>
                </a:lnTo>
                <a:cubicBezTo>
                  <a:pt x="1823214" y="660417"/>
                  <a:pt x="1928682" y="682854"/>
                  <a:pt x="2024610" y="723428"/>
                </a:cubicBezTo>
                <a:lnTo>
                  <a:pt x="2106406" y="767825"/>
                </a:lnTo>
                <a:lnTo>
                  <a:pt x="2155100" y="646380"/>
                </a:lnTo>
                <a:cubicBezTo>
                  <a:pt x="2351651" y="262639"/>
                  <a:pt x="2751082" y="0"/>
                  <a:pt x="3211855" y="0"/>
                </a:cubicBezTo>
                <a:close/>
              </a:path>
            </a:pathLst>
          </a:cu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11" name="Полилиния 19">
            <a:extLst>
              <a:ext uri="{FF2B5EF4-FFF2-40B4-BE49-F238E27FC236}">
                <a16:creationId xmlns:a16="http://schemas.microsoft.com/office/drawing/2014/main" id="{4A30291C-99AA-492A-B693-155167048A71}"/>
              </a:ext>
            </a:extLst>
          </p:cNvPr>
          <p:cNvSpPr/>
          <p:nvPr/>
        </p:nvSpPr>
        <p:spPr>
          <a:xfrm>
            <a:off x="5301828" y="2636648"/>
            <a:ext cx="4417600" cy="2986371"/>
          </a:xfrm>
          <a:custGeom>
            <a:avLst/>
            <a:gdLst>
              <a:gd name="connsiteX0" fmla="*/ 3211855 w 5040561"/>
              <a:gd name="connsiteY0" fmla="*/ 0 h 3060233"/>
              <a:gd name="connsiteX1" fmla="*/ 3252015 w 5040561"/>
              <a:gd name="connsiteY1" fmla="*/ 0 h 3060233"/>
              <a:gd name="connsiteX2" fmla="*/ 4438580 w 5040561"/>
              <a:gd name="connsiteY2" fmla="*/ 1186565 h 3060233"/>
              <a:gd name="connsiteX3" fmla="*/ 4438579 w 5040561"/>
              <a:gd name="connsiteY3" fmla="*/ 1186565 h 3060233"/>
              <a:gd name="connsiteX4" fmla="*/ 4414472 w 5040561"/>
              <a:gd name="connsiteY4" fmla="*/ 1425700 h 3060233"/>
              <a:gd name="connsiteX5" fmla="*/ 4399848 w 5040561"/>
              <a:gd name="connsiteY5" fmla="*/ 1472812 h 3060233"/>
              <a:gd name="connsiteX6" fmla="*/ 4400337 w 5040561"/>
              <a:gd name="connsiteY6" fmla="*/ 1472887 h 3060233"/>
              <a:gd name="connsiteX7" fmla="*/ 5040561 w 5040561"/>
              <a:gd name="connsiteY7" fmla="*/ 2258415 h 3060233"/>
              <a:gd name="connsiteX8" fmla="*/ 5040560 w 5040561"/>
              <a:gd name="connsiteY8" fmla="*/ 2258415 h 3060233"/>
              <a:gd name="connsiteX9" fmla="*/ 4238742 w 5040561"/>
              <a:gd name="connsiteY9" fmla="*/ 3060233 h 3060233"/>
              <a:gd name="connsiteX10" fmla="*/ 801818 w 5040561"/>
              <a:gd name="connsiteY10" fmla="*/ 3060232 h 3060233"/>
              <a:gd name="connsiteX11" fmla="*/ 16290 w 5040561"/>
              <a:gd name="connsiteY11" fmla="*/ 2420008 h 3060233"/>
              <a:gd name="connsiteX12" fmla="*/ 0 w 5040561"/>
              <a:gd name="connsiteY12" fmla="*/ 2258415 h 3060233"/>
              <a:gd name="connsiteX13" fmla="*/ 16290 w 5040561"/>
              <a:gd name="connsiteY13" fmla="*/ 2096821 h 3060233"/>
              <a:gd name="connsiteX14" fmla="*/ 801818 w 5040561"/>
              <a:gd name="connsiteY14" fmla="*/ 1456597 h 3060233"/>
              <a:gd name="connsiteX15" fmla="*/ 884118 w 5040561"/>
              <a:gd name="connsiteY15" fmla="*/ 1456597 h 3060233"/>
              <a:gd name="connsiteX16" fmla="*/ 899840 w 5040561"/>
              <a:gd name="connsiteY16" fmla="*/ 1300641 h 3060233"/>
              <a:gd name="connsiteX17" fmla="*/ 1685368 w 5040561"/>
              <a:gd name="connsiteY17" fmla="*/ 660417 h 3060233"/>
              <a:gd name="connsiteX18" fmla="*/ 1712506 w 5040561"/>
              <a:gd name="connsiteY18" fmla="*/ 660417 h 3060233"/>
              <a:gd name="connsiteX19" fmla="*/ 2024610 w 5040561"/>
              <a:gd name="connsiteY19" fmla="*/ 723428 h 3060233"/>
              <a:gd name="connsiteX20" fmla="*/ 2106406 w 5040561"/>
              <a:gd name="connsiteY20" fmla="*/ 767825 h 3060233"/>
              <a:gd name="connsiteX21" fmla="*/ 2155100 w 5040561"/>
              <a:gd name="connsiteY21" fmla="*/ 646380 h 3060233"/>
              <a:gd name="connsiteX22" fmla="*/ 3211855 w 5040561"/>
              <a:gd name="connsiteY22" fmla="*/ 0 h 306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40561" h="3060233">
                <a:moveTo>
                  <a:pt x="3211855" y="0"/>
                </a:moveTo>
                <a:lnTo>
                  <a:pt x="3252015" y="0"/>
                </a:lnTo>
                <a:cubicBezTo>
                  <a:pt x="3907337" y="0"/>
                  <a:pt x="4438580" y="531243"/>
                  <a:pt x="4438580" y="1186565"/>
                </a:cubicBezTo>
                <a:lnTo>
                  <a:pt x="4438579" y="1186565"/>
                </a:lnTo>
                <a:cubicBezTo>
                  <a:pt x="4438579" y="1268481"/>
                  <a:pt x="4430278" y="1348457"/>
                  <a:pt x="4414472" y="1425700"/>
                </a:cubicBezTo>
                <a:lnTo>
                  <a:pt x="4399848" y="1472812"/>
                </a:lnTo>
                <a:lnTo>
                  <a:pt x="4400337" y="1472887"/>
                </a:lnTo>
                <a:cubicBezTo>
                  <a:pt x="4765712" y="1547654"/>
                  <a:pt x="5040561" y="1870937"/>
                  <a:pt x="5040561" y="2258415"/>
                </a:cubicBezTo>
                <a:lnTo>
                  <a:pt x="5040560" y="2258415"/>
                </a:lnTo>
                <a:cubicBezTo>
                  <a:pt x="5040560" y="2701247"/>
                  <a:pt x="4681574" y="3060233"/>
                  <a:pt x="4238742" y="3060233"/>
                </a:cubicBezTo>
                <a:lnTo>
                  <a:pt x="801818" y="3060232"/>
                </a:lnTo>
                <a:cubicBezTo>
                  <a:pt x="414340" y="3060232"/>
                  <a:pt x="91057" y="2785383"/>
                  <a:pt x="16290" y="2420008"/>
                </a:cubicBezTo>
                <a:lnTo>
                  <a:pt x="0" y="2258415"/>
                </a:lnTo>
                <a:lnTo>
                  <a:pt x="16290" y="2096821"/>
                </a:lnTo>
                <a:cubicBezTo>
                  <a:pt x="91057" y="1731446"/>
                  <a:pt x="414340" y="1456597"/>
                  <a:pt x="801818" y="1456597"/>
                </a:cubicBezTo>
                <a:lnTo>
                  <a:pt x="884118" y="1456597"/>
                </a:lnTo>
                <a:lnTo>
                  <a:pt x="899840" y="1300641"/>
                </a:lnTo>
                <a:cubicBezTo>
                  <a:pt x="974607" y="935266"/>
                  <a:pt x="1297890" y="660417"/>
                  <a:pt x="1685368" y="660417"/>
                </a:cubicBezTo>
                <a:lnTo>
                  <a:pt x="1712506" y="660417"/>
                </a:lnTo>
                <a:cubicBezTo>
                  <a:pt x="1823214" y="660417"/>
                  <a:pt x="1928682" y="682854"/>
                  <a:pt x="2024610" y="723428"/>
                </a:cubicBezTo>
                <a:lnTo>
                  <a:pt x="2106406" y="767825"/>
                </a:lnTo>
                <a:lnTo>
                  <a:pt x="2155100" y="646380"/>
                </a:lnTo>
                <a:cubicBezTo>
                  <a:pt x="2351651" y="262639"/>
                  <a:pt x="2751082" y="0"/>
                  <a:pt x="3211855" y="0"/>
                </a:cubicBezTo>
                <a:close/>
              </a:path>
            </a:pathLst>
          </a:cu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12" name="Полилиния 19">
            <a:extLst>
              <a:ext uri="{FF2B5EF4-FFF2-40B4-BE49-F238E27FC236}">
                <a16:creationId xmlns:a16="http://schemas.microsoft.com/office/drawing/2014/main" id="{E4735E8B-BA7B-4A9E-AE1C-E7C1ED3BD0DF}"/>
              </a:ext>
            </a:extLst>
          </p:cNvPr>
          <p:cNvSpPr/>
          <p:nvPr/>
        </p:nvSpPr>
        <p:spPr>
          <a:xfrm>
            <a:off x="7774400" y="1935814"/>
            <a:ext cx="4417600" cy="2986371"/>
          </a:xfrm>
          <a:custGeom>
            <a:avLst/>
            <a:gdLst>
              <a:gd name="connsiteX0" fmla="*/ 3211855 w 5040561"/>
              <a:gd name="connsiteY0" fmla="*/ 0 h 3060233"/>
              <a:gd name="connsiteX1" fmla="*/ 3252015 w 5040561"/>
              <a:gd name="connsiteY1" fmla="*/ 0 h 3060233"/>
              <a:gd name="connsiteX2" fmla="*/ 4438580 w 5040561"/>
              <a:gd name="connsiteY2" fmla="*/ 1186565 h 3060233"/>
              <a:gd name="connsiteX3" fmla="*/ 4438579 w 5040561"/>
              <a:gd name="connsiteY3" fmla="*/ 1186565 h 3060233"/>
              <a:gd name="connsiteX4" fmla="*/ 4414472 w 5040561"/>
              <a:gd name="connsiteY4" fmla="*/ 1425700 h 3060233"/>
              <a:gd name="connsiteX5" fmla="*/ 4399848 w 5040561"/>
              <a:gd name="connsiteY5" fmla="*/ 1472812 h 3060233"/>
              <a:gd name="connsiteX6" fmla="*/ 4400337 w 5040561"/>
              <a:gd name="connsiteY6" fmla="*/ 1472887 h 3060233"/>
              <a:gd name="connsiteX7" fmla="*/ 5040561 w 5040561"/>
              <a:gd name="connsiteY7" fmla="*/ 2258415 h 3060233"/>
              <a:gd name="connsiteX8" fmla="*/ 5040560 w 5040561"/>
              <a:gd name="connsiteY8" fmla="*/ 2258415 h 3060233"/>
              <a:gd name="connsiteX9" fmla="*/ 4238742 w 5040561"/>
              <a:gd name="connsiteY9" fmla="*/ 3060233 h 3060233"/>
              <a:gd name="connsiteX10" fmla="*/ 801818 w 5040561"/>
              <a:gd name="connsiteY10" fmla="*/ 3060232 h 3060233"/>
              <a:gd name="connsiteX11" fmla="*/ 16290 w 5040561"/>
              <a:gd name="connsiteY11" fmla="*/ 2420008 h 3060233"/>
              <a:gd name="connsiteX12" fmla="*/ 0 w 5040561"/>
              <a:gd name="connsiteY12" fmla="*/ 2258415 h 3060233"/>
              <a:gd name="connsiteX13" fmla="*/ 16290 w 5040561"/>
              <a:gd name="connsiteY13" fmla="*/ 2096821 h 3060233"/>
              <a:gd name="connsiteX14" fmla="*/ 801818 w 5040561"/>
              <a:gd name="connsiteY14" fmla="*/ 1456597 h 3060233"/>
              <a:gd name="connsiteX15" fmla="*/ 884118 w 5040561"/>
              <a:gd name="connsiteY15" fmla="*/ 1456597 h 3060233"/>
              <a:gd name="connsiteX16" fmla="*/ 899840 w 5040561"/>
              <a:gd name="connsiteY16" fmla="*/ 1300641 h 3060233"/>
              <a:gd name="connsiteX17" fmla="*/ 1685368 w 5040561"/>
              <a:gd name="connsiteY17" fmla="*/ 660417 h 3060233"/>
              <a:gd name="connsiteX18" fmla="*/ 1712506 w 5040561"/>
              <a:gd name="connsiteY18" fmla="*/ 660417 h 3060233"/>
              <a:gd name="connsiteX19" fmla="*/ 2024610 w 5040561"/>
              <a:gd name="connsiteY19" fmla="*/ 723428 h 3060233"/>
              <a:gd name="connsiteX20" fmla="*/ 2106406 w 5040561"/>
              <a:gd name="connsiteY20" fmla="*/ 767825 h 3060233"/>
              <a:gd name="connsiteX21" fmla="*/ 2155100 w 5040561"/>
              <a:gd name="connsiteY21" fmla="*/ 646380 h 3060233"/>
              <a:gd name="connsiteX22" fmla="*/ 3211855 w 5040561"/>
              <a:gd name="connsiteY22" fmla="*/ 0 h 306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40561" h="3060233">
                <a:moveTo>
                  <a:pt x="3211855" y="0"/>
                </a:moveTo>
                <a:lnTo>
                  <a:pt x="3252015" y="0"/>
                </a:lnTo>
                <a:cubicBezTo>
                  <a:pt x="3907337" y="0"/>
                  <a:pt x="4438580" y="531243"/>
                  <a:pt x="4438580" y="1186565"/>
                </a:cubicBezTo>
                <a:lnTo>
                  <a:pt x="4438579" y="1186565"/>
                </a:lnTo>
                <a:cubicBezTo>
                  <a:pt x="4438579" y="1268481"/>
                  <a:pt x="4430278" y="1348457"/>
                  <a:pt x="4414472" y="1425700"/>
                </a:cubicBezTo>
                <a:lnTo>
                  <a:pt x="4399848" y="1472812"/>
                </a:lnTo>
                <a:lnTo>
                  <a:pt x="4400337" y="1472887"/>
                </a:lnTo>
                <a:cubicBezTo>
                  <a:pt x="4765712" y="1547654"/>
                  <a:pt x="5040561" y="1870937"/>
                  <a:pt x="5040561" y="2258415"/>
                </a:cubicBezTo>
                <a:lnTo>
                  <a:pt x="5040560" y="2258415"/>
                </a:lnTo>
                <a:cubicBezTo>
                  <a:pt x="5040560" y="2701247"/>
                  <a:pt x="4681574" y="3060233"/>
                  <a:pt x="4238742" y="3060233"/>
                </a:cubicBezTo>
                <a:lnTo>
                  <a:pt x="801818" y="3060232"/>
                </a:lnTo>
                <a:cubicBezTo>
                  <a:pt x="414340" y="3060232"/>
                  <a:pt x="91057" y="2785383"/>
                  <a:pt x="16290" y="2420008"/>
                </a:cubicBezTo>
                <a:lnTo>
                  <a:pt x="0" y="2258415"/>
                </a:lnTo>
                <a:lnTo>
                  <a:pt x="16290" y="2096821"/>
                </a:lnTo>
                <a:cubicBezTo>
                  <a:pt x="91057" y="1731446"/>
                  <a:pt x="414340" y="1456597"/>
                  <a:pt x="801818" y="1456597"/>
                </a:cubicBezTo>
                <a:lnTo>
                  <a:pt x="884118" y="1456597"/>
                </a:lnTo>
                <a:lnTo>
                  <a:pt x="899840" y="1300641"/>
                </a:lnTo>
                <a:cubicBezTo>
                  <a:pt x="974607" y="935266"/>
                  <a:pt x="1297890" y="660417"/>
                  <a:pt x="1685368" y="660417"/>
                </a:cubicBezTo>
                <a:lnTo>
                  <a:pt x="1712506" y="660417"/>
                </a:lnTo>
                <a:cubicBezTo>
                  <a:pt x="1823214" y="660417"/>
                  <a:pt x="1928682" y="682854"/>
                  <a:pt x="2024610" y="723428"/>
                </a:cubicBezTo>
                <a:lnTo>
                  <a:pt x="2106406" y="767825"/>
                </a:lnTo>
                <a:lnTo>
                  <a:pt x="2155100" y="646380"/>
                </a:lnTo>
                <a:cubicBezTo>
                  <a:pt x="2351651" y="262639"/>
                  <a:pt x="2751082" y="0"/>
                  <a:pt x="3211855" y="0"/>
                </a:cubicBezTo>
                <a:close/>
              </a:path>
            </a:pathLst>
          </a:cu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314720397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700" y="917787"/>
            <a:ext cx="4486293" cy="92333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Цели и задачи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457140" y="2147754"/>
            <a:ext cx="7119317" cy="3980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565" marR="74295" indent="450850" algn="just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</a:pPr>
            <a:r>
              <a:rPr lang="ru-RU" sz="1400" dirty="0">
                <a:effectLst/>
                <a:ea typeface="Times New Roman" panose="02020603050405020304" pitchFamily="18" charset="0"/>
              </a:rPr>
              <a:t>Целью курсовой работы является тестирование</a:t>
            </a:r>
            <a:r>
              <a:rPr lang="ru-RU" sz="1400" spc="5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чат-бота помощника 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Telegram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,</a:t>
            </a:r>
            <a:r>
              <a:rPr lang="ru-RU" sz="1400" spc="5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который показывает случайные картинки природы и окружения из коллекции.</a:t>
            </a:r>
          </a:p>
          <a:p>
            <a:pPr marL="527050" algn="just">
              <a:spcBef>
                <a:spcPts val="800"/>
              </a:spcBef>
              <a:spcAft>
                <a:spcPts val="0"/>
              </a:spcAft>
            </a:pPr>
            <a:r>
              <a:rPr lang="ru-RU" sz="1400" dirty="0">
                <a:effectLst/>
                <a:ea typeface="Times New Roman" panose="02020603050405020304" pitchFamily="18" charset="0"/>
              </a:rPr>
              <a:t>Поставленная</a:t>
            </a:r>
            <a:r>
              <a:rPr lang="ru-RU" sz="1400" spc="-15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цель</a:t>
            </a:r>
            <a:r>
              <a:rPr lang="ru-RU" sz="1400" spc="-35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определяет</a:t>
            </a:r>
            <a:r>
              <a:rPr lang="ru-RU" sz="1400" spc="-25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следующие</a:t>
            </a:r>
            <a:r>
              <a:rPr lang="ru-RU" sz="1400" spc="-2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ea typeface="Times New Roman" panose="02020603050405020304" pitchFamily="18" charset="0"/>
              </a:rPr>
              <a:t>задачи:</a:t>
            </a:r>
          </a:p>
          <a:p>
            <a:pPr>
              <a:spcBef>
                <a:spcPts val="50"/>
              </a:spcBef>
            </a:pPr>
            <a:r>
              <a:rPr lang="ru-RU" sz="1400" dirty="0">
                <a:effectLst/>
                <a:ea typeface="Times New Roman" panose="02020603050405020304" pitchFamily="18" charset="0"/>
              </a:rPr>
              <a:t> </a:t>
            </a:r>
          </a:p>
          <a:p>
            <a:pPr marL="742950" lvl="1" indent="-285750">
              <a:buSzPts val="1400"/>
              <a:buFont typeface="Symbol" panose="05050102010706020507" pitchFamily="18" charset="2"/>
              <a:buChar char=""/>
              <a:tabLst>
                <a:tab pos="984885" algn="l"/>
              </a:tabLst>
            </a:pP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реализация</a:t>
            </a:r>
            <a:r>
              <a:rPr lang="ru-RU" sz="1400" spc="-3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тестируемого</a:t>
            </a:r>
            <a:r>
              <a:rPr lang="ru-RU" sz="1400" spc="-35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модуля;</a:t>
            </a:r>
          </a:p>
          <a:p>
            <a:pPr>
              <a:spcBef>
                <a:spcPts val="45"/>
              </a:spcBef>
            </a:pPr>
            <a:r>
              <a:rPr lang="ru-RU" sz="1400" dirty="0">
                <a:effectLst/>
                <a:ea typeface="Times New Roman" panose="02020603050405020304" pitchFamily="18" charset="0"/>
              </a:rPr>
              <a:t> </a:t>
            </a:r>
          </a:p>
          <a:p>
            <a:pPr marL="742950" lvl="1" indent="-285750">
              <a:buSzPts val="1400"/>
              <a:buFont typeface="Symbol" panose="05050102010706020507" pitchFamily="18" charset="2"/>
              <a:buChar char=""/>
              <a:tabLst>
                <a:tab pos="984885" algn="l"/>
              </a:tabLst>
            </a:pP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анализ</a:t>
            </a:r>
            <a:r>
              <a:rPr lang="ru-RU" sz="1400" spc="-4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тестируемого</a:t>
            </a:r>
            <a:r>
              <a:rPr lang="ru-RU" sz="1400" spc="-45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программного</a:t>
            </a:r>
            <a:r>
              <a:rPr lang="ru-RU" sz="1400" spc="-4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продукта;</a:t>
            </a:r>
          </a:p>
          <a:p>
            <a:pPr>
              <a:spcBef>
                <a:spcPts val="45"/>
              </a:spcBef>
            </a:pPr>
            <a:r>
              <a:rPr lang="ru-RU" sz="1400" dirty="0">
                <a:effectLst/>
                <a:ea typeface="Times New Roman" panose="02020603050405020304" pitchFamily="18" charset="0"/>
              </a:rPr>
              <a:t> </a:t>
            </a:r>
          </a:p>
          <a:p>
            <a:pPr marL="742950" lvl="1" indent="-285750">
              <a:buSzPts val="1400"/>
              <a:buFont typeface="Symbol" panose="05050102010706020507" pitchFamily="18" charset="2"/>
              <a:buChar char=""/>
              <a:tabLst>
                <a:tab pos="984885" algn="l"/>
              </a:tabLst>
            </a:pP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тестирование</a:t>
            </a:r>
            <a:r>
              <a:rPr lang="ru-RU" sz="1400" spc="-35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требований</a:t>
            </a:r>
            <a:r>
              <a:rPr lang="ru-RU" sz="1400" spc="-4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заказчика</a:t>
            </a:r>
            <a:r>
              <a:rPr lang="ru-RU" sz="1400" spc="-35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программного</a:t>
            </a:r>
            <a:r>
              <a:rPr lang="ru-RU" sz="1400" spc="-4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продукта;</a:t>
            </a:r>
          </a:p>
          <a:p>
            <a:pPr>
              <a:spcBef>
                <a:spcPts val="45"/>
              </a:spcBef>
            </a:pPr>
            <a:r>
              <a:rPr lang="ru-RU" sz="1400" dirty="0">
                <a:effectLst/>
                <a:ea typeface="Times New Roman" panose="02020603050405020304" pitchFamily="18" charset="0"/>
              </a:rPr>
              <a:t> </a:t>
            </a:r>
          </a:p>
          <a:p>
            <a:pPr marL="742950" lvl="1" indent="-285750">
              <a:buSzPts val="1400"/>
              <a:buFont typeface="Symbol" panose="05050102010706020507" pitchFamily="18" charset="2"/>
              <a:buChar char=""/>
              <a:tabLst>
                <a:tab pos="984885" algn="l"/>
              </a:tabLst>
            </a:pP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формирование</a:t>
            </a:r>
            <a:r>
              <a:rPr lang="ru-RU" sz="1400" spc="-3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тестового</a:t>
            </a:r>
            <a:r>
              <a:rPr lang="ru-RU" sz="1400" spc="-3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плана;</a:t>
            </a:r>
          </a:p>
          <a:p>
            <a:pPr>
              <a:spcBef>
                <a:spcPts val="45"/>
              </a:spcBef>
            </a:pPr>
            <a:r>
              <a:rPr lang="ru-RU" sz="1400" dirty="0">
                <a:effectLst/>
                <a:ea typeface="Times New Roman" panose="02020603050405020304" pitchFamily="18" charset="0"/>
              </a:rPr>
              <a:t> </a:t>
            </a:r>
          </a:p>
          <a:p>
            <a:pPr marL="742950" lvl="1" indent="-285750">
              <a:buSzPts val="1400"/>
              <a:buFont typeface="Symbol" panose="05050102010706020507" pitchFamily="18" charset="2"/>
              <a:buChar char=""/>
              <a:tabLst>
                <a:tab pos="984885" algn="l"/>
              </a:tabLst>
            </a:pP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формирование</a:t>
            </a:r>
            <a:r>
              <a:rPr lang="ru-RU" sz="1400" spc="-3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тестовых</a:t>
            </a:r>
            <a:r>
              <a:rPr lang="ru-RU" sz="1400" spc="-45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кейсов;</a:t>
            </a:r>
          </a:p>
          <a:p>
            <a:pPr>
              <a:spcBef>
                <a:spcPts val="45"/>
              </a:spcBef>
            </a:pPr>
            <a:r>
              <a:rPr lang="ru-RU" sz="1400" dirty="0">
                <a:effectLst/>
                <a:ea typeface="Times New Roman" panose="02020603050405020304" pitchFamily="18" charset="0"/>
              </a:rPr>
              <a:t> </a:t>
            </a:r>
          </a:p>
          <a:p>
            <a:pPr marL="742950" lvl="1" indent="-285750">
              <a:buSzPts val="1400"/>
              <a:buFont typeface="Symbol" panose="05050102010706020507" pitchFamily="18" charset="2"/>
              <a:buChar char=""/>
              <a:tabLst>
                <a:tab pos="984885" algn="l"/>
              </a:tabLst>
            </a:pP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тестирование</a:t>
            </a:r>
            <a:r>
              <a:rPr lang="ru-RU" sz="1400" spc="-4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программного</a:t>
            </a:r>
            <a:r>
              <a:rPr lang="ru-RU" sz="1400" spc="-4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4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модуля.</a:t>
            </a:r>
          </a:p>
          <a:p>
            <a:pPr algn="just">
              <a:lnSpc>
                <a:spcPct val="150000"/>
              </a:lnSpc>
            </a:pP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8772990" y="3587849"/>
            <a:ext cx="3419010" cy="2173180"/>
          </a:xfrm>
          <a:custGeom>
            <a:avLst/>
            <a:gdLst>
              <a:gd name="connsiteX0" fmla="*/ 3211855 w 5040561"/>
              <a:gd name="connsiteY0" fmla="*/ 0 h 3060233"/>
              <a:gd name="connsiteX1" fmla="*/ 3252015 w 5040561"/>
              <a:gd name="connsiteY1" fmla="*/ 0 h 3060233"/>
              <a:gd name="connsiteX2" fmla="*/ 4438580 w 5040561"/>
              <a:gd name="connsiteY2" fmla="*/ 1186565 h 3060233"/>
              <a:gd name="connsiteX3" fmla="*/ 4438579 w 5040561"/>
              <a:gd name="connsiteY3" fmla="*/ 1186565 h 3060233"/>
              <a:gd name="connsiteX4" fmla="*/ 4414472 w 5040561"/>
              <a:gd name="connsiteY4" fmla="*/ 1425700 h 3060233"/>
              <a:gd name="connsiteX5" fmla="*/ 4399848 w 5040561"/>
              <a:gd name="connsiteY5" fmla="*/ 1472812 h 3060233"/>
              <a:gd name="connsiteX6" fmla="*/ 4400337 w 5040561"/>
              <a:gd name="connsiteY6" fmla="*/ 1472887 h 3060233"/>
              <a:gd name="connsiteX7" fmla="*/ 5040561 w 5040561"/>
              <a:gd name="connsiteY7" fmla="*/ 2258415 h 3060233"/>
              <a:gd name="connsiteX8" fmla="*/ 5040560 w 5040561"/>
              <a:gd name="connsiteY8" fmla="*/ 2258415 h 3060233"/>
              <a:gd name="connsiteX9" fmla="*/ 4238742 w 5040561"/>
              <a:gd name="connsiteY9" fmla="*/ 3060233 h 3060233"/>
              <a:gd name="connsiteX10" fmla="*/ 801818 w 5040561"/>
              <a:gd name="connsiteY10" fmla="*/ 3060232 h 3060233"/>
              <a:gd name="connsiteX11" fmla="*/ 16290 w 5040561"/>
              <a:gd name="connsiteY11" fmla="*/ 2420008 h 3060233"/>
              <a:gd name="connsiteX12" fmla="*/ 0 w 5040561"/>
              <a:gd name="connsiteY12" fmla="*/ 2258415 h 3060233"/>
              <a:gd name="connsiteX13" fmla="*/ 16290 w 5040561"/>
              <a:gd name="connsiteY13" fmla="*/ 2096821 h 3060233"/>
              <a:gd name="connsiteX14" fmla="*/ 801818 w 5040561"/>
              <a:gd name="connsiteY14" fmla="*/ 1456597 h 3060233"/>
              <a:gd name="connsiteX15" fmla="*/ 884118 w 5040561"/>
              <a:gd name="connsiteY15" fmla="*/ 1456597 h 3060233"/>
              <a:gd name="connsiteX16" fmla="*/ 899840 w 5040561"/>
              <a:gd name="connsiteY16" fmla="*/ 1300641 h 3060233"/>
              <a:gd name="connsiteX17" fmla="*/ 1685368 w 5040561"/>
              <a:gd name="connsiteY17" fmla="*/ 660417 h 3060233"/>
              <a:gd name="connsiteX18" fmla="*/ 1712506 w 5040561"/>
              <a:gd name="connsiteY18" fmla="*/ 660417 h 3060233"/>
              <a:gd name="connsiteX19" fmla="*/ 2024610 w 5040561"/>
              <a:gd name="connsiteY19" fmla="*/ 723428 h 3060233"/>
              <a:gd name="connsiteX20" fmla="*/ 2106406 w 5040561"/>
              <a:gd name="connsiteY20" fmla="*/ 767825 h 3060233"/>
              <a:gd name="connsiteX21" fmla="*/ 2155100 w 5040561"/>
              <a:gd name="connsiteY21" fmla="*/ 646380 h 3060233"/>
              <a:gd name="connsiteX22" fmla="*/ 3211855 w 5040561"/>
              <a:gd name="connsiteY22" fmla="*/ 0 h 306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40561" h="3060233">
                <a:moveTo>
                  <a:pt x="3211855" y="0"/>
                </a:moveTo>
                <a:lnTo>
                  <a:pt x="3252015" y="0"/>
                </a:lnTo>
                <a:cubicBezTo>
                  <a:pt x="3907337" y="0"/>
                  <a:pt x="4438580" y="531243"/>
                  <a:pt x="4438580" y="1186565"/>
                </a:cubicBezTo>
                <a:lnTo>
                  <a:pt x="4438579" y="1186565"/>
                </a:lnTo>
                <a:cubicBezTo>
                  <a:pt x="4438579" y="1268481"/>
                  <a:pt x="4430278" y="1348457"/>
                  <a:pt x="4414472" y="1425700"/>
                </a:cubicBezTo>
                <a:lnTo>
                  <a:pt x="4399848" y="1472812"/>
                </a:lnTo>
                <a:lnTo>
                  <a:pt x="4400337" y="1472887"/>
                </a:lnTo>
                <a:cubicBezTo>
                  <a:pt x="4765712" y="1547654"/>
                  <a:pt x="5040561" y="1870937"/>
                  <a:pt x="5040561" y="2258415"/>
                </a:cubicBezTo>
                <a:lnTo>
                  <a:pt x="5040560" y="2258415"/>
                </a:lnTo>
                <a:cubicBezTo>
                  <a:pt x="5040560" y="2701247"/>
                  <a:pt x="4681574" y="3060233"/>
                  <a:pt x="4238742" y="3060233"/>
                </a:cubicBezTo>
                <a:lnTo>
                  <a:pt x="801818" y="3060232"/>
                </a:lnTo>
                <a:cubicBezTo>
                  <a:pt x="414340" y="3060232"/>
                  <a:pt x="91057" y="2785383"/>
                  <a:pt x="16290" y="2420008"/>
                </a:cubicBezTo>
                <a:lnTo>
                  <a:pt x="0" y="2258415"/>
                </a:lnTo>
                <a:lnTo>
                  <a:pt x="16290" y="2096821"/>
                </a:lnTo>
                <a:cubicBezTo>
                  <a:pt x="91057" y="1731446"/>
                  <a:pt x="414340" y="1456597"/>
                  <a:pt x="801818" y="1456597"/>
                </a:cubicBezTo>
                <a:lnTo>
                  <a:pt x="884118" y="1456597"/>
                </a:lnTo>
                <a:lnTo>
                  <a:pt x="899840" y="1300641"/>
                </a:lnTo>
                <a:cubicBezTo>
                  <a:pt x="974607" y="935266"/>
                  <a:pt x="1297890" y="660417"/>
                  <a:pt x="1685368" y="660417"/>
                </a:cubicBezTo>
                <a:lnTo>
                  <a:pt x="1712506" y="660417"/>
                </a:lnTo>
                <a:cubicBezTo>
                  <a:pt x="1823214" y="660417"/>
                  <a:pt x="1928682" y="682854"/>
                  <a:pt x="2024610" y="723428"/>
                </a:cubicBezTo>
                <a:lnTo>
                  <a:pt x="2106406" y="767825"/>
                </a:lnTo>
                <a:lnTo>
                  <a:pt x="2155100" y="646380"/>
                </a:lnTo>
                <a:cubicBezTo>
                  <a:pt x="2351651" y="262639"/>
                  <a:pt x="2751082" y="0"/>
                  <a:pt x="3211855" y="0"/>
                </a:cubicBezTo>
                <a:close/>
              </a:path>
            </a:pathLst>
          </a:cu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0" name="Полилиния 19"/>
          <p:cNvSpPr/>
          <p:nvPr/>
        </p:nvSpPr>
        <p:spPr>
          <a:xfrm>
            <a:off x="7020090" y="3181253"/>
            <a:ext cx="4417600" cy="2986371"/>
          </a:xfrm>
          <a:custGeom>
            <a:avLst/>
            <a:gdLst>
              <a:gd name="connsiteX0" fmla="*/ 3211855 w 5040561"/>
              <a:gd name="connsiteY0" fmla="*/ 0 h 3060233"/>
              <a:gd name="connsiteX1" fmla="*/ 3252015 w 5040561"/>
              <a:gd name="connsiteY1" fmla="*/ 0 h 3060233"/>
              <a:gd name="connsiteX2" fmla="*/ 4438580 w 5040561"/>
              <a:gd name="connsiteY2" fmla="*/ 1186565 h 3060233"/>
              <a:gd name="connsiteX3" fmla="*/ 4438579 w 5040561"/>
              <a:gd name="connsiteY3" fmla="*/ 1186565 h 3060233"/>
              <a:gd name="connsiteX4" fmla="*/ 4414472 w 5040561"/>
              <a:gd name="connsiteY4" fmla="*/ 1425700 h 3060233"/>
              <a:gd name="connsiteX5" fmla="*/ 4399848 w 5040561"/>
              <a:gd name="connsiteY5" fmla="*/ 1472812 h 3060233"/>
              <a:gd name="connsiteX6" fmla="*/ 4400337 w 5040561"/>
              <a:gd name="connsiteY6" fmla="*/ 1472887 h 3060233"/>
              <a:gd name="connsiteX7" fmla="*/ 5040561 w 5040561"/>
              <a:gd name="connsiteY7" fmla="*/ 2258415 h 3060233"/>
              <a:gd name="connsiteX8" fmla="*/ 5040560 w 5040561"/>
              <a:gd name="connsiteY8" fmla="*/ 2258415 h 3060233"/>
              <a:gd name="connsiteX9" fmla="*/ 4238742 w 5040561"/>
              <a:gd name="connsiteY9" fmla="*/ 3060233 h 3060233"/>
              <a:gd name="connsiteX10" fmla="*/ 801818 w 5040561"/>
              <a:gd name="connsiteY10" fmla="*/ 3060232 h 3060233"/>
              <a:gd name="connsiteX11" fmla="*/ 16290 w 5040561"/>
              <a:gd name="connsiteY11" fmla="*/ 2420008 h 3060233"/>
              <a:gd name="connsiteX12" fmla="*/ 0 w 5040561"/>
              <a:gd name="connsiteY12" fmla="*/ 2258415 h 3060233"/>
              <a:gd name="connsiteX13" fmla="*/ 16290 w 5040561"/>
              <a:gd name="connsiteY13" fmla="*/ 2096821 h 3060233"/>
              <a:gd name="connsiteX14" fmla="*/ 801818 w 5040561"/>
              <a:gd name="connsiteY14" fmla="*/ 1456597 h 3060233"/>
              <a:gd name="connsiteX15" fmla="*/ 884118 w 5040561"/>
              <a:gd name="connsiteY15" fmla="*/ 1456597 h 3060233"/>
              <a:gd name="connsiteX16" fmla="*/ 899840 w 5040561"/>
              <a:gd name="connsiteY16" fmla="*/ 1300641 h 3060233"/>
              <a:gd name="connsiteX17" fmla="*/ 1685368 w 5040561"/>
              <a:gd name="connsiteY17" fmla="*/ 660417 h 3060233"/>
              <a:gd name="connsiteX18" fmla="*/ 1712506 w 5040561"/>
              <a:gd name="connsiteY18" fmla="*/ 660417 h 3060233"/>
              <a:gd name="connsiteX19" fmla="*/ 2024610 w 5040561"/>
              <a:gd name="connsiteY19" fmla="*/ 723428 h 3060233"/>
              <a:gd name="connsiteX20" fmla="*/ 2106406 w 5040561"/>
              <a:gd name="connsiteY20" fmla="*/ 767825 h 3060233"/>
              <a:gd name="connsiteX21" fmla="*/ 2155100 w 5040561"/>
              <a:gd name="connsiteY21" fmla="*/ 646380 h 3060233"/>
              <a:gd name="connsiteX22" fmla="*/ 3211855 w 5040561"/>
              <a:gd name="connsiteY22" fmla="*/ 0 h 306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40561" h="3060233">
                <a:moveTo>
                  <a:pt x="3211855" y="0"/>
                </a:moveTo>
                <a:lnTo>
                  <a:pt x="3252015" y="0"/>
                </a:lnTo>
                <a:cubicBezTo>
                  <a:pt x="3907337" y="0"/>
                  <a:pt x="4438580" y="531243"/>
                  <a:pt x="4438580" y="1186565"/>
                </a:cubicBezTo>
                <a:lnTo>
                  <a:pt x="4438579" y="1186565"/>
                </a:lnTo>
                <a:cubicBezTo>
                  <a:pt x="4438579" y="1268481"/>
                  <a:pt x="4430278" y="1348457"/>
                  <a:pt x="4414472" y="1425700"/>
                </a:cubicBezTo>
                <a:lnTo>
                  <a:pt x="4399848" y="1472812"/>
                </a:lnTo>
                <a:lnTo>
                  <a:pt x="4400337" y="1472887"/>
                </a:lnTo>
                <a:cubicBezTo>
                  <a:pt x="4765712" y="1547654"/>
                  <a:pt x="5040561" y="1870937"/>
                  <a:pt x="5040561" y="2258415"/>
                </a:cubicBezTo>
                <a:lnTo>
                  <a:pt x="5040560" y="2258415"/>
                </a:lnTo>
                <a:cubicBezTo>
                  <a:pt x="5040560" y="2701247"/>
                  <a:pt x="4681574" y="3060233"/>
                  <a:pt x="4238742" y="3060233"/>
                </a:cubicBezTo>
                <a:lnTo>
                  <a:pt x="801818" y="3060232"/>
                </a:lnTo>
                <a:cubicBezTo>
                  <a:pt x="414340" y="3060232"/>
                  <a:pt x="91057" y="2785383"/>
                  <a:pt x="16290" y="2420008"/>
                </a:cubicBezTo>
                <a:lnTo>
                  <a:pt x="0" y="2258415"/>
                </a:lnTo>
                <a:lnTo>
                  <a:pt x="16290" y="2096821"/>
                </a:lnTo>
                <a:cubicBezTo>
                  <a:pt x="91057" y="1731446"/>
                  <a:pt x="414340" y="1456597"/>
                  <a:pt x="801818" y="1456597"/>
                </a:cubicBezTo>
                <a:lnTo>
                  <a:pt x="884118" y="1456597"/>
                </a:lnTo>
                <a:lnTo>
                  <a:pt x="899840" y="1300641"/>
                </a:lnTo>
                <a:cubicBezTo>
                  <a:pt x="974607" y="935266"/>
                  <a:pt x="1297890" y="660417"/>
                  <a:pt x="1685368" y="660417"/>
                </a:cubicBezTo>
                <a:lnTo>
                  <a:pt x="1712506" y="660417"/>
                </a:lnTo>
                <a:cubicBezTo>
                  <a:pt x="1823214" y="660417"/>
                  <a:pt x="1928682" y="682854"/>
                  <a:pt x="2024610" y="723428"/>
                </a:cubicBezTo>
                <a:lnTo>
                  <a:pt x="2106406" y="767825"/>
                </a:lnTo>
                <a:lnTo>
                  <a:pt x="2155100" y="646380"/>
                </a:lnTo>
                <a:cubicBezTo>
                  <a:pt x="2351651" y="262639"/>
                  <a:pt x="2751082" y="0"/>
                  <a:pt x="3211855" y="0"/>
                </a:cubicBezTo>
                <a:close/>
              </a:path>
            </a:pathLst>
          </a:cu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1" name="Полилиния 20"/>
          <p:cNvSpPr/>
          <p:nvPr/>
        </p:nvSpPr>
        <p:spPr>
          <a:xfrm>
            <a:off x="6094086" y="4428402"/>
            <a:ext cx="3259852" cy="1979125"/>
          </a:xfrm>
          <a:custGeom>
            <a:avLst/>
            <a:gdLst>
              <a:gd name="connsiteX0" fmla="*/ 3211855 w 5040561"/>
              <a:gd name="connsiteY0" fmla="*/ 0 h 3060233"/>
              <a:gd name="connsiteX1" fmla="*/ 3252015 w 5040561"/>
              <a:gd name="connsiteY1" fmla="*/ 0 h 3060233"/>
              <a:gd name="connsiteX2" fmla="*/ 4438580 w 5040561"/>
              <a:gd name="connsiteY2" fmla="*/ 1186565 h 3060233"/>
              <a:gd name="connsiteX3" fmla="*/ 4438579 w 5040561"/>
              <a:gd name="connsiteY3" fmla="*/ 1186565 h 3060233"/>
              <a:gd name="connsiteX4" fmla="*/ 4414472 w 5040561"/>
              <a:gd name="connsiteY4" fmla="*/ 1425700 h 3060233"/>
              <a:gd name="connsiteX5" fmla="*/ 4399848 w 5040561"/>
              <a:gd name="connsiteY5" fmla="*/ 1472812 h 3060233"/>
              <a:gd name="connsiteX6" fmla="*/ 4400337 w 5040561"/>
              <a:gd name="connsiteY6" fmla="*/ 1472887 h 3060233"/>
              <a:gd name="connsiteX7" fmla="*/ 5040561 w 5040561"/>
              <a:gd name="connsiteY7" fmla="*/ 2258415 h 3060233"/>
              <a:gd name="connsiteX8" fmla="*/ 5040560 w 5040561"/>
              <a:gd name="connsiteY8" fmla="*/ 2258415 h 3060233"/>
              <a:gd name="connsiteX9" fmla="*/ 4238742 w 5040561"/>
              <a:gd name="connsiteY9" fmla="*/ 3060233 h 3060233"/>
              <a:gd name="connsiteX10" fmla="*/ 801818 w 5040561"/>
              <a:gd name="connsiteY10" fmla="*/ 3060232 h 3060233"/>
              <a:gd name="connsiteX11" fmla="*/ 16290 w 5040561"/>
              <a:gd name="connsiteY11" fmla="*/ 2420008 h 3060233"/>
              <a:gd name="connsiteX12" fmla="*/ 0 w 5040561"/>
              <a:gd name="connsiteY12" fmla="*/ 2258415 h 3060233"/>
              <a:gd name="connsiteX13" fmla="*/ 16290 w 5040561"/>
              <a:gd name="connsiteY13" fmla="*/ 2096821 h 3060233"/>
              <a:gd name="connsiteX14" fmla="*/ 801818 w 5040561"/>
              <a:gd name="connsiteY14" fmla="*/ 1456597 h 3060233"/>
              <a:gd name="connsiteX15" fmla="*/ 884118 w 5040561"/>
              <a:gd name="connsiteY15" fmla="*/ 1456597 h 3060233"/>
              <a:gd name="connsiteX16" fmla="*/ 899840 w 5040561"/>
              <a:gd name="connsiteY16" fmla="*/ 1300641 h 3060233"/>
              <a:gd name="connsiteX17" fmla="*/ 1685368 w 5040561"/>
              <a:gd name="connsiteY17" fmla="*/ 660417 h 3060233"/>
              <a:gd name="connsiteX18" fmla="*/ 1712506 w 5040561"/>
              <a:gd name="connsiteY18" fmla="*/ 660417 h 3060233"/>
              <a:gd name="connsiteX19" fmla="*/ 2024610 w 5040561"/>
              <a:gd name="connsiteY19" fmla="*/ 723428 h 3060233"/>
              <a:gd name="connsiteX20" fmla="*/ 2106406 w 5040561"/>
              <a:gd name="connsiteY20" fmla="*/ 767825 h 3060233"/>
              <a:gd name="connsiteX21" fmla="*/ 2155100 w 5040561"/>
              <a:gd name="connsiteY21" fmla="*/ 646380 h 3060233"/>
              <a:gd name="connsiteX22" fmla="*/ 3211855 w 5040561"/>
              <a:gd name="connsiteY22" fmla="*/ 0 h 306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40561" h="3060233">
                <a:moveTo>
                  <a:pt x="3211855" y="0"/>
                </a:moveTo>
                <a:lnTo>
                  <a:pt x="3252015" y="0"/>
                </a:lnTo>
                <a:cubicBezTo>
                  <a:pt x="3907337" y="0"/>
                  <a:pt x="4438580" y="531243"/>
                  <a:pt x="4438580" y="1186565"/>
                </a:cubicBezTo>
                <a:lnTo>
                  <a:pt x="4438579" y="1186565"/>
                </a:lnTo>
                <a:cubicBezTo>
                  <a:pt x="4438579" y="1268481"/>
                  <a:pt x="4430278" y="1348457"/>
                  <a:pt x="4414472" y="1425700"/>
                </a:cubicBezTo>
                <a:lnTo>
                  <a:pt x="4399848" y="1472812"/>
                </a:lnTo>
                <a:lnTo>
                  <a:pt x="4400337" y="1472887"/>
                </a:lnTo>
                <a:cubicBezTo>
                  <a:pt x="4765712" y="1547654"/>
                  <a:pt x="5040561" y="1870937"/>
                  <a:pt x="5040561" y="2258415"/>
                </a:cubicBezTo>
                <a:lnTo>
                  <a:pt x="5040560" y="2258415"/>
                </a:lnTo>
                <a:cubicBezTo>
                  <a:pt x="5040560" y="2701247"/>
                  <a:pt x="4681574" y="3060233"/>
                  <a:pt x="4238742" y="3060233"/>
                </a:cubicBezTo>
                <a:lnTo>
                  <a:pt x="801818" y="3060232"/>
                </a:lnTo>
                <a:cubicBezTo>
                  <a:pt x="414340" y="3060232"/>
                  <a:pt x="91057" y="2785383"/>
                  <a:pt x="16290" y="2420008"/>
                </a:cubicBezTo>
                <a:lnTo>
                  <a:pt x="0" y="2258415"/>
                </a:lnTo>
                <a:lnTo>
                  <a:pt x="16290" y="2096821"/>
                </a:lnTo>
                <a:cubicBezTo>
                  <a:pt x="91057" y="1731446"/>
                  <a:pt x="414340" y="1456597"/>
                  <a:pt x="801818" y="1456597"/>
                </a:cubicBezTo>
                <a:lnTo>
                  <a:pt x="884118" y="1456597"/>
                </a:lnTo>
                <a:lnTo>
                  <a:pt x="899840" y="1300641"/>
                </a:lnTo>
                <a:cubicBezTo>
                  <a:pt x="974607" y="935266"/>
                  <a:pt x="1297890" y="660417"/>
                  <a:pt x="1685368" y="660417"/>
                </a:cubicBezTo>
                <a:lnTo>
                  <a:pt x="1712506" y="660417"/>
                </a:lnTo>
                <a:cubicBezTo>
                  <a:pt x="1823214" y="660417"/>
                  <a:pt x="1928682" y="682854"/>
                  <a:pt x="2024610" y="723428"/>
                </a:cubicBezTo>
                <a:lnTo>
                  <a:pt x="2106406" y="767825"/>
                </a:lnTo>
                <a:lnTo>
                  <a:pt x="2155100" y="646380"/>
                </a:lnTo>
                <a:cubicBezTo>
                  <a:pt x="2351651" y="262639"/>
                  <a:pt x="2751082" y="0"/>
                  <a:pt x="3211855" y="0"/>
                </a:cubicBezTo>
                <a:close/>
              </a:path>
            </a:pathLst>
          </a:cu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359851094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46202" y="435043"/>
            <a:ext cx="8670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Анализ предметной области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Rectangle 24"/>
          <p:cNvSpPr/>
          <p:nvPr/>
        </p:nvSpPr>
        <p:spPr>
          <a:xfrm>
            <a:off x="246202" y="1623795"/>
            <a:ext cx="10577585" cy="254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Боты – это программы, которые выполняют различные задачи для пользователя, находящегося в мессенджере. Бот выглядит как обычный чат, однако общение происходит не с человеком, а с программой, которая может принять заказ на вызов машины, если это – бот такси, или прислать свежие статьи, если это – новостной бот, или заказать доставку еды на дом, если это – ресторанный бот. Не так давно чат-боты обрели большую популярность, перевоплотившись из развлечения в более серьезную вещь, так как они, в основном, стали использоваться для решения серьезных бизнес-задач. </a:t>
            </a:r>
          </a:p>
        </p:txBody>
      </p:sp>
    </p:spTree>
    <p:extLst>
      <p:ext uri="{BB962C8B-B14F-4D97-AF65-F5344CB8AC3E}">
        <p14:creationId xmlns:p14="http://schemas.microsoft.com/office/powerpoint/2010/main" val="4222160664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46202" y="435043"/>
            <a:ext cx="8670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Анализ предметной области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Rectangle 24"/>
          <p:cNvSpPr/>
          <p:nvPr/>
        </p:nvSpPr>
        <p:spPr>
          <a:xfrm>
            <a:off x="246202" y="1623795"/>
            <a:ext cx="10577585" cy="171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Предметной областью курсовой работы является тестирование программного модуля. Программный продукт относится к классу программного обеспечения, которое должно быть предназначено для работы с приложением Telegram.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Рассмотрим уже существующие чат-боты.</a:t>
            </a:r>
          </a:p>
        </p:txBody>
      </p:sp>
    </p:spTree>
    <p:extLst>
      <p:ext uri="{BB962C8B-B14F-4D97-AF65-F5344CB8AC3E}">
        <p14:creationId xmlns:p14="http://schemas.microsoft.com/office/powerpoint/2010/main" val="289335612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5312" y="297194"/>
            <a:ext cx="9284721" cy="92333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Сравнение аналогов чат-ботов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Rectangle 24"/>
          <p:cNvSpPr/>
          <p:nvPr/>
        </p:nvSpPr>
        <p:spPr>
          <a:xfrm>
            <a:off x="375312" y="1391971"/>
            <a:ext cx="7119317" cy="1161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Слева представлен чат-бот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TrackBot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TrackBot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— бот для отслеживания почтовых отправлений.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 справа видим чат-бота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Kinomanbot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С помощью этого бота удобно выбирать фильм или сериал для онлайн-просмотра. 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41685897-559B-4086-97B8-0FBF9918D69E}"/>
              </a:ext>
            </a:extLst>
          </p:cNvPr>
          <p:cNvSpPr>
            <a:spLocks/>
          </p:cNvSpPr>
          <p:nvPr/>
        </p:nvSpPr>
        <p:spPr bwMode="auto">
          <a:xfrm>
            <a:off x="10139048" y="4948303"/>
            <a:ext cx="1907542" cy="1800740"/>
          </a:xfrm>
          <a:custGeom>
            <a:avLst/>
            <a:gdLst>
              <a:gd name="T0" fmla="*/ 768 w 768"/>
              <a:gd name="T1" fmla="*/ 0 h 725"/>
              <a:gd name="T2" fmla="*/ 40 w 768"/>
              <a:gd name="T3" fmla="*/ 725 h 725"/>
              <a:gd name="T4" fmla="*/ 0 w 768"/>
              <a:gd name="T5" fmla="*/ 725 h 725"/>
              <a:gd name="T6" fmla="*/ 728 w 768"/>
              <a:gd name="T7" fmla="*/ 0 h 725"/>
              <a:gd name="T8" fmla="*/ 768 w 768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725">
                <a:moveTo>
                  <a:pt x="768" y="0"/>
                </a:moveTo>
                <a:lnTo>
                  <a:pt x="40" y="725"/>
                </a:lnTo>
                <a:lnTo>
                  <a:pt x="0" y="725"/>
                </a:lnTo>
                <a:lnTo>
                  <a:pt x="728" y="0"/>
                </a:lnTo>
                <a:lnTo>
                  <a:pt x="768" y="0"/>
                </a:lnTo>
                <a:close/>
              </a:path>
            </a:pathLst>
          </a:custGeom>
          <a:solidFill>
            <a:srgbClr val="ED245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C11C3B9F-958B-4207-B677-7082AB4635E4}"/>
              </a:ext>
            </a:extLst>
          </p:cNvPr>
          <p:cNvSpPr>
            <a:spLocks/>
          </p:cNvSpPr>
          <p:nvPr/>
        </p:nvSpPr>
        <p:spPr bwMode="auto">
          <a:xfrm>
            <a:off x="10436894" y="5546894"/>
            <a:ext cx="1306468" cy="1202149"/>
          </a:xfrm>
          <a:custGeom>
            <a:avLst/>
            <a:gdLst>
              <a:gd name="T0" fmla="*/ 526 w 526"/>
              <a:gd name="T1" fmla="*/ 0 h 484"/>
              <a:gd name="T2" fmla="*/ 40 w 526"/>
              <a:gd name="T3" fmla="*/ 484 h 484"/>
              <a:gd name="T4" fmla="*/ 0 w 526"/>
              <a:gd name="T5" fmla="*/ 484 h 484"/>
              <a:gd name="T6" fmla="*/ 486 w 526"/>
              <a:gd name="T7" fmla="*/ 0 h 484"/>
              <a:gd name="T8" fmla="*/ 526 w 526"/>
              <a:gd name="T9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" h="484">
                <a:moveTo>
                  <a:pt x="526" y="0"/>
                </a:moveTo>
                <a:lnTo>
                  <a:pt x="40" y="484"/>
                </a:lnTo>
                <a:lnTo>
                  <a:pt x="0" y="484"/>
                </a:lnTo>
                <a:lnTo>
                  <a:pt x="486" y="0"/>
                </a:lnTo>
                <a:lnTo>
                  <a:pt x="526" y="0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4"/>
          <p:cNvSpPr/>
          <p:nvPr/>
        </p:nvSpPr>
        <p:spPr>
          <a:xfrm>
            <a:off x="8397726" y="5716616"/>
            <a:ext cx="2299891" cy="421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чат-бот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Kinomanbot</a:t>
            </a:r>
            <a:endParaRPr lang="ru-RU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4"/>
          <p:cNvSpPr/>
          <p:nvPr/>
        </p:nvSpPr>
        <p:spPr>
          <a:xfrm>
            <a:off x="1562312" y="5716616"/>
            <a:ext cx="1715981" cy="42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чат-бот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TrackBot</a:t>
            </a:r>
            <a:endParaRPr lang="ru-RU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95CAAF1-AAA9-4231-A9EF-97E6960D2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312" y="2546646"/>
            <a:ext cx="1566933" cy="331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0EB61C6-70DF-4163-8D89-2C10189758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67" y="2576748"/>
            <a:ext cx="1538629" cy="32527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Стрелка: влево-вправо 1">
            <a:extLst>
              <a:ext uri="{FF2B5EF4-FFF2-40B4-BE49-F238E27FC236}">
                <a16:creationId xmlns:a16="http://schemas.microsoft.com/office/drawing/2014/main" id="{79B2FAE6-E133-4B5A-BEE8-C2556A68E52F}"/>
              </a:ext>
            </a:extLst>
          </p:cNvPr>
          <p:cNvSpPr/>
          <p:nvPr/>
        </p:nvSpPr>
        <p:spPr>
          <a:xfrm>
            <a:off x="4175239" y="3354278"/>
            <a:ext cx="3420534" cy="133286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619972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5312" y="518551"/>
            <a:ext cx="4784002" cy="70788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Вывод про чат-ботов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Rectangle 24"/>
          <p:cNvSpPr/>
          <p:nvPr/>
        </p:nvSpPr>
        <p:spPr>
          <a:xfrm>
            <a:off x="486722" y="1226437"/>
            <a:ext cx="7404211" cy="2125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Среди представленных чат-ботов нет такого, который подошел бы всем, каждому необходим свой функционал и услуги, которые предоставляет конкретное программное обеспечение. Можно сделать вывод, что все эти боты создан для разных, не пересекающихся задач и благодаря этому востребован каждый из них.</a:t>
            </a:r>
          </a:p>
        </p:txBody>
      </p:sp>
      <p:sp>
        <p:nvSpPr>
          <p:cNvPr id="2" name="Звезда: 5 точек 1">
            <a:extLst>
              <a:ext uri="{FF2B5EF4-FFF2-40B4-BE49-F238E27FC236}">
                <a16:creationId xmlns:a16="http://schemas.microsoft.com/office/drawing/2014/main" id="{2ABEF5BA-7C1B-49E6-BDF1-58FCBB49651F}"/>
              </a:ext>
            </a:extLst>
          </p:cNvPr>
          <p:cNvSpPr/>
          <p:nvPr/>
        </p:nvSpPr>
        <p:spPr>
          <a:xfrm>
            <a:off x="8794376" y="1075765"/>
            <a:ext cx="658906" cy="70788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везда: 5 точек 10">
            <a:extLst>
              <a:ext uri="{FF2B5EF4-FFF2-40B4-BE49-F238E27FC236}">
                <a16:creationId xmlns:a16="http://schemas.microsoft.com/office/drawing/2014/main" id="{F7A258C3-819E-41F7-B260-700C01054F2E}"/>
              </a:ext>
            </a:extLst>
          </p:cNvPr>
          <p:cNvSpPr/>
          <p:nvPr/>
        </p:nvSpPr>
        <p:spPr>
          <a:xfrm rot="3265269">
            <a:off x="10027272" y="1140759"/>
            <a:ext cx="658906" cy="70788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везда: 5 точек 11">
            <a:extLst>
              <a:ext uri="{FF2B5EF4-FFF2-40B4-BE49-F238E27FC236}">
                <a16:creationId xmlns:a16="http://schemas.microsoft.com/office/drawing/2014/main" id="{BB2A44F1-8D35-498D-9767-1D9A47425CDA}"/>
              </a:ext>
            </a:extLst>
          </p:cNvPr>
          <p:cNvSpPr/>
          <p:nvPr/>
        </p:nvSpPr>
        <p:spPr>
          <a:xfrm rot="18020386">
            <a:off x="9453282" y="2998076"/>
            <a:ext cx="658906" cy="70788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везда: 5 точек 12">
            <a:extLst>
              <a:ext uri="{FF2B5EF4-FFF2-40B4-BE49-F238E27FC236}">
                <a16:creationId xmlns:a16="http://schemas.microsoft.com/office/drawing/2014/main" id="{F1F6F654-B377-4B8D-B5E8-1BC2367E4E7C}"/>
              </a:ext>
            </a:extLst>
          </p:cNvPr>
          <p:cNvSpPr/>
          <p:nvPr/>
        </p:nvSpPr>
        <p:spPr>
          <a:xfrm rot="1409287">
            <a:off x="7716370" y="3890683"/>
            <a:ext cx="658906" cy="70788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864B873F-3DD8-44DC-90FB-D091D12D0940}"/>
              </a:ext>
            </a:extLst>
          </p:cNvPr>
          <p:cNvSpPr/>
          <p:nvPr/>
        </p:nvSpPr>
        <p:spPr>
          <a:xfrm rot="20008077">
            <a:off x="9136038" y="4592171"/>
            <a:ext cx="438268" cy="49722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939841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5312" y="518551"/>
            <a:ext cx="7633756" cy="64633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Матрица прослеживания требований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Rectangle 24"/>
          <p:cNvSpPr/>
          <p:nvPr/>
        </p:nvSpPr>
        <p:spPr>
          <a:xfrm>
            <a:off x="486722" y="1226437"/>
            <a:ext cx="7404211" cy="2001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Охарактеризуем основные недостатки программ, рассмотренных в разделе 2, и составим план тестируемых требований к разрабатываемому приложению.</a:t>
            </a:r>
          </a:p>
          <a:p>
            <a:pPr algn="just">
              <a:lnSpc>
                <a:spcPct val="150000"/>
              </a:lnSpc>
            </a:pP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некоторых приложениях отсутствует возможность вызвать помощь, а в некоторых нет настроек.</a:t>
            </a:r>
          </a:p>
          <a:p>
            <a:pPr algn="just">
              <a:lnSpc>
                <a:spcPct val="150000"/>
              </a:lnSpc>
            </a:pP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 некоторых систем нет описания функционала в начале работы бота-помощника.</a:t>
            </a:r>
          </a:p>
          <a:p>
            <a:pPr algn="just">
              <a:lnSpc>
                <a:spcPct val="150000"/>
              </a:lnSpc>
            </a:pP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Невозможность добавить запись в избранное, следовательно, возникновение затруднений по их различению между собой.</a:t>
            </a:r>
          </a:p>
          <a:p>
            <a:pPr algn="just">
              <a:lnSpc>
                <a:spcPct val="150000"/>
              </a:lnSpc>
            </a:pP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некоторых программах отсутствует возможность поделится результатом.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160D9D2-AEFB-4D5D-AAD9-41D70F03B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5550"/>
              </p:ext>
            </p:extLst>
          </p:nvPr>
        </p:nvGraphicFramePr>
        <p:xfrm>
          <a:off x="486722" y="3348452"/>
          <a:ext cx="6128385" cy="218122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885502977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971548527"/>
                    </a:ext>
                  </a:extLst>
                </a:gridCol>
                <a:gridCol w="2637155">
                  <a:extLst>
                    <a:ext uri="{9D8B030D-6E8A-4147-A177-3AD203B41FA5}">
                      <a16:colId xmlns:a16="http://schemas.microsoft.com/office/drawing/2014/main" val="30630875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87005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22225" marR="100330" algn="r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№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825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Задача</a:t>
                      </a:r>
                      <a:r>
                        <a:rPr lang="ru-RU" sz="1400" spc="-35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на</a:t>
                      </a:r>
                      <a:r>
                        <a:rPr lang="ru-RU" sz="1400" spc="-4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разработку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1535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Требование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Тест-кейс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87991653"/>
                  </a:ext>
                </a:extLst>
              </a:tr>
              <a:tr h="835025">
                <a:tc>
                  <a:txBody>
                    <a:bodyPr/>
                    <a:lstStyle/>
                    <a:p>
                      <a:pPr marL="22225" marR="143510" algn="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spcBef>
                          <a:spcPts val="110"/>
                        </a:spcBef>
                      </a:pPr>
                      <a:r>
                        <a:rPr lang="ru-RU" sz="1400">
                          <a:effectLst/>
                        </a:rPr>
                        <a:t>Разработка</a:t>
                      </a:r>
                      <a:r>
                        <a:rPr lang="ru-RU" sz="1400" spc="-25">
                          <a:effectLst/>
                        </a:rPr>
                        <a:t> </a:t>
                      </a:r>
                      <a:r>
                        <a:rPr lang="ru-RU" sz="1400">
                          <a:effectLst/>
                        </a:rPr>
                        <a:t>базы</a:t>
                      </a:r>
                      <a:r>
                        <a:rPr lang="ru-RU" sz="1400" spc="-30">
                          <a:effectLst/>
                        </a:rPr>
                        <a:t> </a:t>
                      </a:r>
                      <a:r>
                        <a:rPr lang="ru-RU" sz="1400">
                          <a:effectLst/>
                        </a:rPr>
                        <a:t>данных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marR="239395">
                        <a:lnSpc>
                          <a:spcPts val="161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Пользователь должен иметь</a:t>
                      </a:r>
                      <a:r>
                        <a:rPr lang="ru-RU" sz="1400" spc="5">
                          <a:effectLst/>
                        </a:rPr>
                        <a:t> </a:t>
                      </a:r>
                      <a:r>
                        <a:rPr lang="ru-RU" sz="1400">
                          <a:effectLst/>
                        </a:rPr>
                        <a:t>возможность самостоятельно</a:t>
                      </a:r>
                      <a:r>
                        <a:rPr lang="ru-RU" sz="1400" spc="5">
                          <a:effectLst/>
                        </a:rPr>
                        <a:t> </a:t>
                      </a:r>
                      <a:r>
                        <a:rPr lang="ru-RU" sz="1400">
                          <a:effectLst/>
                        </a:rPr>
                        <a:t>добавлять</a:t>
                      </a:r>
                      <a:r>
                        <a:rPr lang="ru-RU" sz="1400" spc="-10">
                          <a:effectLst/>
                        </a:rPr>
                        <a:t> </a:t>
                      </a:r>
                      <a:r>
                        <a:rPr lang="ru-RU" sz="1400">
                          <a:effectLst/>
                        </a:rPr>
                        <a:t>запись</a:t>
                      </a:r>
                      <a:r>
                        <a:rPr lang="ru-RU" sz="1400" spc="-10">
                          <a:effectLst/>
                        </a:rPr>
                        <a:t> </a:t>
                      </a:r>
                      <a:r>
                        <a:rPr lang="ru-RU" sz="1400">
                          <a:effectLst/>
                        </a:rPr>
                        <a:t>в</a:t>
                      </a:r>
                      <a:r>
                        <a:rPr lang="ru-RU" sz="1400" spc="-15">
                          <a:effectLst/>
                        </a:rPr>
                        <a:t> </a:t>
                      </a:r>
                      <a:r>
                        <a:rPr lang="ru-RU" sz="1400">
                          <a:effectLst/>
                        </a:rPr>
                        <a:t>базу</a:t>
                      </a:r>
                      <a:r>
                        <a:rPr lang="ru-RU" sz="1400" spc="-30">
                          <a:effectLst/>
                        </a:rPr>
                        <a:t> </a:t>
                      </a:r>
                      <a:r>
                        <a:rPr lang="ru-RU" sz="1400">
                          <a:effectLst/>
                        </a:rPr>
                        <a:t>дан-</a:t>
                      </a:r>
                      <a:r>
                        <a:rPr lang="ru-RU" sz="1400" spc="-335">
                          <a:effectLst/>
                        </a:rPr>
                        <a:t> </a:t>
                      </a:r>
                      <a:r>
                        <a:rPr lang="ru-RU" sz="1400">
                          <a:effectLst/>
                        </a:rPr>
                        <a:t>ных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6887204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marL="22225" marR="143510" algn="r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spcBef>
                          <a:spcPts val="105"/>
                        </a:spcBef>
                      </a:pPr>
                      <a:r>
                        <a:rPr lang="ru-RU" sz="1400" dirty="0">
                          <a:effectLst/>
                        </a:rPr>
                        <a:t>Разработка</a:t>
                      </a:r>
                      <a:r>
                        <a:rPr lang="ru-RU" sz="1400" spc="-25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базы</a:t>
                      </a:r>
                      <a:r>
                        <a:rPr lang="ru-RU" sz="1400" spc="-3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данных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208280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Пользователь должен иметь</a:t>
                      </a:r>
                      <a:r>
                        <a:rPr lang="ru-RU" sz="1400" spc="5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возможность изменить запись из базы данных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21338906"/>
                  </a:ext>
                </a:extLst>
              </a:tr>
            </a:tbl>
          </a:graphicData>
        </a:graphic>
      </p:graphicFrame>
      <p:sp>
        <p:nvSpPr>
          <p:cNvPr id="6" name="Молния 5">
            <a:extLst>
              <a:ext uri="{FF2B5EF4-FFF2-40B4-BE49-F238E27FC236}">
                <a16:creationId xmlns:a16="http://schemas.microsoft.com/office/drawing/2014/main" id="{AAF62CFE-6D14-4D73-B1EF-0C148A25A2D3}"/>
              </a:ext>
            </a:extLst>
          </p:cNvPr>
          <p:cNvSpPr/>
          <p:nvPr/>
        </p:nvSpPr>
        <p:spPr>
          <a:xfrm>
            <a:off x="9302750" y="518551"/>
            <a:ext cx="584200" cy="101179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Молния 12">
            <a:extLst>
              <a:ext uri="{FF2B5EF4-FFF2-40B4-BE49-F238E27FC236}">
                <a16:creationId xmlns:a16="http://schemas.microsoft.com/office/drawing/2014/main" id="{B066906A-BCDB-42CB-886C-A119430EA00C}"/>
              </a:ext>
            </a:extLst>
          </p:cNvPr>
          <p:cNvSpPr/>
          <p:nvPr/>
        </p:nvSpPr>
        <p:spPr>
          <a:xfrm rot="3491048">
            <a:off x="9261299" y="2584762"/>
            <a:ext cx="433310" cy="86451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Молния 13">
            <a:extLst>
              <a:ext uri="{FF2B5EF4-FFF2-40B4-BE49-F238E27FC236}">
                <a16:creationId xmlns:a16="http://schemas.microsoft.com/office/drawing/2014/main" id="{FC149E51-56D7-4369-99D6-FEEC62333C66}"/>
              </a:ext>
            </a:extLst>
          </p:cNvPr>
          <p:cNvSpPr/>
          <p:nvPr/>
        </p:nvSpPr>
        <p:spPr>
          <a:xfrm>
            <a:off x="8871271" y="1530350"/>
            <a:ext cx="273371" cy="60526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Молния 17">
            <a:extLst>
              <a:ext uri="{FF2B5EF4-FFF2-40B4-BE49-F238E27FC236}">
                <a16:creationId xmlns:a16="http://schemas.microsoft.com/office/drawing/2014/main" id="{60F51D11-D77F-463F-A8EB-959B1E8E28D7}"/>
              </a:ext>
            </a:extLst>
          </p:cNvPr>
          <p:cNvSpPr/>
          <p:nvPr/>
        </p:nvSpPr>
        <p:spPr>
          <a:xfrm rot="3804738">
            <a:off x="10509119" y="1671507"/>
            <a:ext cx="506791" cy="92821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115788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5312" y="518551"/>
            <a:ext cx="7633756" cy="64633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Матрица прослеживания требований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D6D1F11-7D2B-4E3A-BA2B-A411EAC07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69435"/>
              </p:ext>
            </p:extLst>
          </p:nvPr>
        </p:nvGraphicFramePr>
        <p:xfrm>
          <a:off x="656710" y="1234900"/>
          <a:ext cx="7269809" cy="45723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67027">
                  <a:extLst>
                    <a:ext uri="{9D8B030D-6E8A-4147-A177-3AD203B41FA5}">
                      <a16:colId xmlns:a16="http://schemas.microsoft.com/office/drawing/2014/main" val="705055157"/>
                    </a:ext>
                  </a:extLst>
                </a:gridCol>
                <a:gridCol w="2643978">
                  <a:extLst>
                    <a:ext uri="{9D8B030D-6E8A-4147-A177-3AD203B41FA5}">
                      <a16:colId xmlns:a16="http://schemas.microsoft.com/office/drawing/2014/main" val="4122156506"/>
                    </a:ext>
                  </a:extLst>
                </a:gridCol>
                <a:gridCol w="3128329">
                  <a:extLst>
                    <a:ext uri="{9D8B030D-6E8A-4147-A177-3AD203B41FA5}">
                      <a16:colId xmlns:a16="http://schemas.microsoft.com/office/drawing/2014/main" val="2941179067"/>
                    </a:ext>
                  </a:extLst>
                </a:gridCol>
                <a:gridCol w="1030475">
                  <a:extLst>
                    <a:ext uri="{9D8B030D-6E8A-4147-A177-3AD203B41FA5}">
                      <a16:colId xmlns:a16="http://schemas.microsoft.com/office/drawing/2014/main" val="879698520"/>
                    </a:ext>
                  </a:extLst>
                </a:gridCol>
              </a:tblGrid>
              <a:tr h="410465">
                <a:tc>
                  <a:txBody>
                    <a:bodyPr/>
                    <a:lstStyle/>
                    <a:p>
                      <a:pPr marL="22225" marR="143510" algn="r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spcBef>
                          <a:spcPts val="85"/>
                        </a:spcBef>
                      </a:pPr>
                      <a:r>
                        <a:rPr lang="ru-RU" sz="1100">
                          <a:effectLst/>
                        </a:rPr>
                        <a:t>Разработка</a:t>
                      </a:r>
                      <a:r>
                        <a:rPr lang="ru-RU" sz="1100" spc="-2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базы</a:t>
                      </a:r>
                      <a:r>
                        <a:rPr lang="ru-RU" sz="1100" spc="-30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данных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marR="87630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Пользователь должен иметь</a:t>
                      </a:r>
                      <a:r>
                        <a:rPr lang="ru-RU" sz="1100" spc="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возможность просматривать записи,</a:t>
                      </a:r>
                      <a:r>
                        <a:rPr lang="ru-RU" sz="1100" spc="-20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содержащиеся</a:t>
                      </a:r>
                      <a:r>
                        <a:rPr lang="ru-RU" sz="1100" spc="-10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в</a:t>
                      </a:r>
                      <a:r>
                        <a:rPr lang="ru-RU" sz="1100" spc="-60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базе</a:t>
                      </a:r>
                      <a:r>
                        <a:rPr lang="ru-RU" sz="1100" spc="-20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данных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0213406"/>
                  </a:ext>
                </a:extLst>
              </a:tr>
              <a:tr h="410465">
                <a:tc>
                  <a:txBody>
                    <a:bodyPr/>
                    <a:lstStyle/>
                    <a:p>
                      <a:pPr marL="22225" marR="14351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spcBef>
                          <a:spcPts val="85"/>
                        </a:spcBef>
                      </a:pPr>
                      <a:r>
                        <a:rPr lang="ru-RU" sz="1100" dirty="0">
                          <a:effectLst/>
                        </a:rPr>
                        <a:t>Разработка</a:t>
                      </a:r>
                      <a:r>
                        <a:rPr lang="ru-RU" sz="1100" spc="-25" dirty="0">
                          <a:effectLst/>
                        </a:rPr>
                        <a:t> </a:t>
                      </a:r>
                      <a:r>
                        <a:rPr lang="ru-RU" sz="1100" dirty="0">
                          <a:effectLst/>
                        </a:rPr>
                        <a:t>базы</a:t>
                      </a:r>
                      <a:r>
                        <a:rPr lang="ru-RU" sz="1100" spc="-30" dirty="0">
                          <a:effectLst/>
                        </a:rPr>
                        <a:t> </a:t>
                      </a:r>
                      <a:r>
                        <a:rPr lang="ru-RU" sz="1100" dirty="0">
                          <a:effectLst/>
                        </a:rPr>
                        <a:t>данных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marR="464185" algn="just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Пользователь должен иметь</a:t>
                      </a:r>
                      <a:r>
                        <a:rPr lang="ru-RU" sz="1100" spc="-33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возможность</a:t>
                      </a:r>
                      <a:r>
                        <a:rPr lang="ru-RU" sz="1100" spc="-20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удалять</a:t>
                      </a:r>
                      <a:r>
                        <a:rPr lang="ru-RU" sz="1100" spc="-4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запись из базы данных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5970439"/>
                  </a:ext>
                </a:extLst>
              </a:tr>
              <a:tr h="410465">
                <a:tc>
                  <a:txBody>
                    <a:bodyPr/>
                    <a:lstStyle/>
                    <a:p>
                      <a:pPr marL="22225" marR="143510" algn="r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spcBef>
                          <a:spcPts val="105"/>
                        </a:spcBef>
                      </a:pPr>
                      <a:r>
                        <a:rPr lang="ru-RU" sz="1100">
                          <a:effectLst/>
                        </a:rPr>
                        <a:t>Разработка</a:t>
                      </a:r>
                      <a:r>
                        <a:rPr lang="ru-RU" sz="1100" spc="-30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модуля поддержки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marR="289560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Пользователь должен иметь</a:t>
                      </a:r>
                      <a:r>
                        <a:rPr lang="ru-RU" sz="1100" spc="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возможность</a:t>
                      </a:r>
                      <a:r>
                        <a:rPr lang="ru-RU" sz="1100" spc="-3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вызвать помощь</a:t>
                      </a:r>
                      <a:r>
                        <a:rPr lang="ru-RU" sz="1100" spc="-1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и</a:t>
                      </a:r>
                      <a:r>
                        <a:rPr lang="ru-RU" sz="1100" spc="-1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получать</a:t>
                      </a:r>
                      <a:r>
                        <a:rPr lang="ru-RU" sz="1100" spc="-25">
                          <a:effectLst/>
                        </a:rPr>
                        <a:t> нужную ему </a:t>
                      </a:r>
                      <a:r>
                        <a:rPr lang="ru-RU" sz="1100">
                          <a:effectLst/>
                        </a:rPr>
                        <a:t>информацию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3488815"/>
                  </a:ext>
                </a:extLst>
              </a:tr>
              <a:tr h="410465">
                <a:tc>
                  <a:txBody>
                    <a:bodyPr/>
                    <a:lstStyle/>
                    <a:p>
                      <a:pPr marL="22225" marR="143510" algn="r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spcBef>
                          <a:spcPts val="105"/>
                        </a:spcBef>
                      </a:pPr>
                      <a:r>
                        <a:rPr lang="ru-RU" sz="1100">
                          <a:effectLst/>
                        </a:rPr>
                        <a:t>Разработка</a:t>
                      </a:r>
                      <a:r>
                        <a:rPr lang="ru-RU" sz="1100" spc="-30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модуля настроек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marR="289560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Пользователь должен иметь</a:t>
                      </a:r>
                      <a:r>
                        <a:rPr lang="ru-RU" sz="1100" spc="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возможность</a:t>
                      </a:r>
                      <a:r>
                        <a:rPr lang="ru-RU" sz="1100" spc="-3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настроить своего бота для комфортного использования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4203405"/>
                  </a:ext>
                </a:extLst>
              </a:tr>
              <a:tr h="347928">
                <a:tc>
                  <a:txBody>
                    <a:bodyPr/>
                    <a:lstStyle/>
                    <a:p>
                      <a:pPr marL="22225" marR="143510" algn="r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spcBef>
                          <a:spcPts val="105"/>
                        </a:spcBef>
                      </a:pPr>
                      <a:r>
                        <a:rPr lang="ru-RU" sz="1100">
                          <a:effectLst/>
                        </a:rPr>
                        <a:t>Разработка</a:t>
                      </a:r>
                      <a:r>
                        <a:rPr lang="ru-RU" sz="1100" spc="-25">
                          <a:effectLst/>
                        </a:rPr>
                        <a:t> модуля настроек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marR="462915" algn="just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Пользователь должен иметь</a:t>
                      </a:r>
                      <a:r>
                        <a:rPr lang="ru-RU" sz="1100" spc="-33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возможность поделится записью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9673572"/>
                  </a:ext>
                </a:extLst>
              </a:tr>
              <a:tr h="346507">
                <a:tc>
                  <a:txBody>
                    <a:bodyPr/>
                    <a:lstStyle/>
                    <a:p>
                      <a:pPr marL="22225" marR="143510" algn="r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marR="301625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Обеспечение производи-</a:t>
                      </a:r>
                      <a:r>
                        <a:rPr lang="ru-RU" sz="1100" spc="-340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тельности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marR="210185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Чат-бот корректно запускается в приложении </a:t>
                      </a:r>
                      <a:r>
                        <a:rPr lang="en-US" sz="1100">
                          <a:effectLst/>
                        </a:rPr>
                        <a:t>Telegram</a:t>
                      </a:r>
                      <a:r>
                        <a:rPr lang="ru-RU" sz="1100">
                          <a:effectLst/>
                        </a:rPr>
                        <a:t> на системе</a:t>
                      </a:r>
                      <a:r>
                        <a:rPr lang="ru-RU" sz="1100" spc="1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Android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4002910"/>
                  </a:ext>
                </a:extLst>
              </a:tr>
              <a:tr h="346222">
                <a:tc>
                  <a:txBody>
                    <a:bodyPr/>
                    <a:lstStyle/>
                    <a:p>
                      <a:pPr marL="22225" marR="143510" algn="r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marR="301625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Обеспечение производи-</a:t>
                      </a:r>
                      <a:r>
                        <a:rPr lang="ru-RU" sz="1100" spc="-340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тельности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marR="202565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Чат-бот корректно запускается в приложении Telegram на системе </a:t>
                      </a:r>
                      <a:r>
                        <a:rPr lang="en-US" sz="1100">
                          <a:effectLst/>
                        </a:rPr>
                        <a:t>IOS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79425627"/>
                  </a:ext>
                </a:extLst>
              </a:tr>
              <a:tr h="600234">
                <a:tc>
                  <a:txBody>
                    <a:bodyPr/>
                    <a:lstStyle/>
                    <a:p>
                      <a:pPr marL="22225" marR="143510" algn="r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spcBef>
                          <a:spcPts val="105"/>
                        </a:spcBef>
                      </a:pPr>
                      <a:r>
                        <a:rPr lang="ru-RU" sz="1100">
                          <a:effectLst/>
                        </a:rPr>
                        <a:t>Интерфейс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marR="215900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Весь</a:t>
                      </a:r>
                      <a:r>
                        <a:rPr lang="ru-RU" sz="1100" spc="-40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текст</a:t>
                      </a:r>
                      <a:r>
                        <a:rPr lang="ru-RU" sz="1100" spc="-30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вводимый</a:t>
                      </a:r>
                      <a:r>
                        <a:rPr lang="ru-RU" sz="1100" spc="-2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пользова-</a:t>
                      </a:r>
                      <a:r>
                        <a:rPr lang="ru-RU" sz="1100" spc="-33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телем и окно с кнопками должны быть</a:t>
                      </a:r>
                      <a:r>
                        <a:rPr lang="ru-RU" sz="1100" spc="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хорошо</a:t>
                      </a:r>
                      <a:r>
                        <a:rPr lang="ru-RU" sz="1100" spc="-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видны</a:t>
                      </a:r>
                      <a:r>
                        <a:rPr lang="ru-RU" sz="1100" spc="-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и</a:t>
                      </a:r>
                      <a:r>
                        <a:rPr lang="ru-RU" sz="1100" spc="-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различимы</a:t>
                      </a:r>
                    </a:p>
                    <a:p>
                      <a:pPr marL="22225">
                        <a:lnSpc>
                          <a:spcPts val="1535"/>
                        </a:lnSpc>
                      </a:pPr>
                      <a:r>
                        <a:rPr lang="ru-RU" sz="1100">
                          <a:effectLst/>
                        </a:rPr>
                        <a:t>пользователем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C1</a:t>
                      </a:r>
                      <a:r>
                        <a:rPr lang="en-US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1412961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 marL="22225" marR="143510" algn="r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spcBef>
                          <a:spcPts val="105"/>
                        </a:spcBef>
                      </a:pPr>
                      <a:r>
                        <a:rPr lang="ru-RU" sz="1100">
                          <a:effectLst/>
                        </a:rPr>
                        <a:t>Интерфейс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marR="259080">
                        <a:lnSpc>
                          <a:spcPts val="1610"/>
                        </a:lnSpc>
                      </a:pPr>
                      <a:r>
                        <a:rPr lang="ru-RU" sz="1100">
                          <a:effectLst/>
                        </a:rPr>
                        <a:t>Пользователь должен иметь</a:t>
                      </a:r>
                      <a:r>
                        <a:rPr lang="ru-RU" sz="1100" spc="-33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возможность просматривать описания функционала бота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C1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49535870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 marL="22225" marR="143510" algn="r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spcBef>
                          <a:spcPts val="105"/>
                        </a:spcBef>
                      </a:pPr>
                      <a:r>
                        <a:rPr lang="ru-RU" sz="1100">
                          <a:effectLst/>
                        </a:rPr>
                        <a:t>Разработка функционала бота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marR="259080">
                        <a:lnSpc>
                          <a:spcPts val="1610"/>
                        </a:lnSpc>
                      </a:pPr>
                      <a:r>
                        <a:rPr lang="ru-RU" sz="1100" dirty="0">
                          <a:effectLst/>
                        </a:rPr>
                        <a:t>Пользователю должен быть доступен весь представленный функционал бота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C12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20314204"/>
                  </a:ext>
                </a:extLst>
              </a:tr>
            </a:tbl>
          </a:graphicData>
        </a:graphic>
      </p:graphicFrame>
      <p:sp>
        <p:nvSpPr>
          <p:cNvPr id="6" name="Улыбающееся лицо 5">
            <a:extLst>
              <a:ext uri="{FF2B5EF4-FFF2-40B4-BE49-F238E27FC236}">
                <a16:creationId xmlns:a16="http://schemas.microsoft.com/office/drawing/2014/main" id="{5A04A1C2-5B45-4C27-98CA-AED36D3A827A}"/>
              </a:ext>
            </a:extLst>
          </p:cNvPr>
          <p:cNvSpPr/>
          <p:nvPr/>
        </p:nvSpPr>
        <p:spPr>
          <a:xfrm>
            <a:off x="8896350" y="1050768"/>
            <a:ext cx="2470150" cy="2378232"/>
          </a:xfrm>
          <a:prstGeom prst="smileyFace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8934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лочное стекло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1138</TotalTime>
  <Words>680</Words>
  <Application>Microsoft Office PowerPoint</Application>
  <PresentationFormat>Широкоэкранный</PresentationFormat>
  <Paragraphs>109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Symbol</vt:lpstr>
      <vt:lpstr>Times New Roman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Anatoly</dc:creator>
  <cp:lastModifiedBy>Анатолий Петров</cp:lastModifiedBy>
  <cp:revision>60</cp:revision>
  <dcterms:created xsi:type="dcterms:W3CDTF">2018-05-05T03:43:01Z</dcterms:created>
  <dcterms:modified xsi:type="dcterms:W3CDTF">2021-12-27T00:11:40Z</dcterms:modified>
</cp:coreProperties>
</file>