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465" r:id="rId3"/>
    <p:sldId id="466" r:id="rId5"/>
    <p:sldId id="530" r:id="rId6"/>
    <p:sldId id="532" r:id="rId7"/>
    <p:sldId id="533" r:id="rId8"/>
    <p:sldId id="534" r:id="rId9"/>
    <p:sldId id="540" r:id="rId10"/>
    <p:sldId id="535" r:id="rId11"/>
    <p:sldId id="524" r:id="rId12"/>
    <p:sldId id="526" r:id="rId13"/>
    <p:sldId id="527" r:id="rId14"/>
    <p:sldId id="547" r:id="rId15"/>
    <p:sldId id="550" r:id="rId16"/>
    <p:sldId id="561" r:id="rId17"/>
    <p:sldId id="551" r:id="rId18"/>
    <p:sldId id="572" r:id="rId19"/>
    <p:sldId id="573" r:id="rId20"/>
    <p:sldId id="552" r:id="rId21"/>
    <p:sldId id="554" r:id="rId22"/>
    <p:sldId id="553" r:id="rId23"/>
    <p:sldId id="555" r:id="rId24"/>
    <p:sldId id="557" r:id="rId25"/>
    <p:sldId id="558" r:id="rId26"/>
    <p:sldId id="583" r:id="rId27"/>
    <p:sldId id="560" r:id="rId28"/>
    <p:sldId id="559" r:id="rId29"/>
    <p:sldId id="556" r:id="rId30"/>
  </p:sldIdLst>
  <p:sldSz cx="9144000" cy="6858000" type="screen4x3"/>
  <p:notesSz cx="6797675" cy="9928225"/>
  <p:custDataLst>
    <p:tags r:id="rId36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  <p:cmAuthor id="2" name="10205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-2232" y="-630"/>
      </p:cViewPr>
      <p:guideLst>
        <p:guide orient="horz"/>
        <p:guide pos="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00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作用域和闭包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3" y="1112838"/>
            <a:ext cx="26860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730" y="3616960"/>
            <a:ext cx="2540000" cy="181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zh-CN" altLang="en-US" sz="1600">
                <a:latin typeface="+mj-ea"/>
                <a:ea typeface="+mj-ea"/>
                <a:sym typeface="+mn-ea"/>
              </a:rPr>
              <a:t>因为局部变量只作用于函数内，所以不同的函数可以使用相同名称的变量。</a:t>
            </a:r>
            <a:endParaRPr lang="zh-CN" altLang="en-US" sz="1600">
              <a:latin typeface="+mj-ea"/>
              <a:ea typeface="+mj-ea"/>
            </a:endParaRPr>
          </a:p>
          <a:p>
            <a:endParaRPr lang="zh-CN" altLang="en-US" sz="1600">
              <a:latin typeface="+mj-ea"/>
              <a:ea typeface="+mj-ea"/>
            </a:endParaRPr>
          </a:p>
          <a:p>
            <a:r>
              <a:rPr lang="zh-CN" altLang="en-US" sz="1600">
                <a:latin typeface="+mj-ea"/>
                <a:ea typeface="+mj-ea"/>
                <a:sym typeface="+mn-ea"/>
              </a:rPr>
              <a:t>局部变量在函数开始执行时创建，函数执行完后局部变量会自动销毁。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27113"/>
            <a:ext cx="333375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476750"/>
            <a:ext cx="280035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170" y="3389630"/>
            <a:ext cx="3107055" cy="829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如果变量在函数内没有声明（没有使用 var 关键字），该变量为全局变量。</a:t>
            </a:r>
            <a:endParaRPr lang="zh-CN" altLang="en-US" sz="1600" dirty="0" smtClean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变量提升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60045" y="1007745"/>
            <a:ext cx="3959860" cy="5476875"/>
          </a:xfrm>
        </p:spPr>
        <p:txBody>
          <a:bodyPr/>
          <a:lstStyle/>
          <a:p>
            <a:r>
              <a:rPr lang="zh-CN" altLang="en-US"/>
              <a:t>之前一直觉会认为javascript代码执行是由上到下一行行执行的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引擎解释javascript代码的之前会对其进行编译。在编译过程中会查找所有声明，并用合适作用域将他们关联起来。换句话说，在代码执行之前，会对作用域链中所有变量和函数声明先处理完先。所以，当遇到var a='hello world'中是 var a是先在编译阶段执行，然后在执行a='hello world'。</a:t>
            </a:r>
            <a:endParaRPr lang="zh-CN" altLang="en-US"/>
          </a:p>
        </p:txBody>
      </p:sp>
      <p:pic>
        <p:nvPicPr>
          <p:cNvPr id="17411" name="图片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731385" y="2057400"/>
            <a:ext cx="379476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一、变量的作用域</a:t>
            </a:r>
            <a:endParaRPr lang="zh-CN" altLang="en-US"/>
          </a:p>
          <a:p>
            <a:r>
              <a:rPr lang="zh-CN" altLang="en-US"/>
              <a:t>二、如何从外部读取局部变量？</a:t>
            </a:r>
            <a:endParaRPr lang="zh-CN" altLang="en-US"/>
          </a:p>
          <a:p>
            <a:r>
              <a:rPr lang="zh-CN" altLang="en-US"/>
              <a:t>三、闭包的概念</a:t>
            </a:r>
            <a:endParaRPr lang="zh-CN" altLang="en-US"/>
          </a:p>
          <a:p>
            <a:r>
              <a:rPr lang="zh-CN" altLang="en-US"/>
              <a:t>闭包就是能够读取其他函数内部变量的函数，函数没有被释放，整条作用域链上的局部变量都将得到保留。</a:t>
            </a:r>
            <a:endParaRPr lang="zh-CN" altLang="en-US"/>
          </a:p>
          <a:p>
            <a:r>
              <a:rPr lang="zh-CN" altLang="en-US"/>
              <a:t>由于在javascript语言中，只有函数内部的子函数才能读取局部变量，因此可以把闭包简单理解成‘定义在一个函数内部的函数’。</a:t>
            </a:r>
            <a:endParaRPr lang="zh-CN" altLang="en-US"/>
          </a:p>
          <a:p>
            <a:r>
              <a:rPr lang="zh-CN" altLang="en-US"/>
              <a:t>所以，在本质上，闭包就是将函数内部和函数外部连接的一座桥梁。</a:t>
            </a:r>
            <a:endParaRPr lang="zh-CN" altLang="en-US"/>
          </a:p>
          <a:p>
            <a:r>
              <a:rPr lang="zh-CN" altLang="en-US"/>
              <a:t>四、闭包的用途</a:t>
            </a:r>
            <a:endParaRPr lang="zh-CN" altLang="en-US"/>
          </a:p>
          <a:p>
            <a:r>
              <a:rPr lang="zh-CN" altLang="en-US"/>
              <a:t>闭包可以用在许多地方。它的最大用处有两个，一个是前面提到的可以读取函数内部的变量，另一个就是让这些变量的值始终保持在内存中。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闭包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5" name="灯片编号占位符 1"/>
          <p:cNvSpPr>
            <a:spLocks noGrp="1"/>
          </p:cNvSpPr>
          <p:nvPr/>
        </p:nvSpPr>
        <p:spPr>
          <a:xfrm>
            <a:off x="7514590" y="6247130"/>
            <a:ext cx="131381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ctr" defTabSz="914400" rtl="0" eaLnBrk="0" latinLnBrk="0" hangingPunct="0">
              <a:defRPr sz="1800" kern="120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code3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 dirty="0"/>
              <a:t>CSRF攻击攻击原理及过程如下：</a:t>
            </a:r>
            <a:endParaRPr lang="zh-CN" altLang="en-US" dirty="0"/>
          </a:p>
          <a:p>
            <a:r>
              <a:rPr lang="zh-CN" altLang="en-US" dirty="0"/>
              <a:t>       1. 用户C打开浏览器，访问受信任网站A，输入用户名和密码请求登录网站A；</a:t>
            </a:r>
            <a:endParaRPr lang="zh-CN" altLang="en-US" dirty="0"/>
          </a:p>
          <a:p>
            <a:r>
              <a:rPr lang="zh-CN" altLang="en-US" dirty="0"/>
              <a:t>       2.在用户信息通过验证后，网站A产生Cookie信息并返回给浏览器，此时用户登录网站A成功，可以正常发送请求到网站A；</a:t>
            </a:r>
            <a:endParaRPr lang="zh-CN" altLang="en-US" dirty="0"/>
          </a:p>
          <a:p>
            <a:r>
              <a:rPr lang="zh-CN" altLang="en-US" dirty="0"/>
              <a:t>       3. 用户未退出网站A之前，在同一浏览器中，打开一个TAB页访问网站B；</a:t>
            </a:r>
            <a:endParaRPr lang="zh-CN" altLang="en-US" dirty="0"/>
          </a:p>
          <a:p>
            <a:r>
              <a:rPr lang="zh-CN" altLang="en-US" dirty="0"/>
              <a:t>       4. 网站B接收到用户请求后，返回一些攻击性代码，并发出一个请求要求访问第三方站点A；</a:t>
            </a:r>
            <a:endParaRPr lang="zh-CN" altLang="en-US" dirty="0"/>
          </a:p>
          <a:p>
            <a:r>
              <a:rPr lang="zh-CN" altLang="en-US" dirty="0"/>
              <a:t>       5. 浏览器在接收到这些攻击性代码后，根据网站B的请求，在用户不知情的情况下携带Cookie信息，向网站A发出请求。网站A并不知道该请求其实是由B发起的，所以会根据用户C的Cookie信息以C的权限处理该请求，导致来自网站B的恶意代码被执行。 </a:t>
            </a:r>
            <a:endParaRPr lang="zh-CN" altLang="en-US" dirty="0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CSRF跨站点请求伪造(Cross—Site Request Forgery)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dirty="0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9880" y="4674235"/>
            <a:ext cx="3797300" cy="1997075"/>
          </a:xfrm>
          <a:prstGeom prst="rect">
            <a:avLst/>
          </a:prstGeom>
        </p:spPr>
      </p:pic>
      <p:sp>
        <p:nvSpPr>
          <p:cNvPr id="5" name="灯片编号占位符 1"/>
          <p:cNvSpPr>
            <a:spLocks noGrp="1"/>
          </p:cNvSpPr>
          <p:nvPr/>
        </p:nvSpPr>
        <p:spPr>
          <a:xfrm>
            <a:off x="7623810" y="6247130"/>
            <a:ext cx="152463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ctr" defTabSz="914400" rtl="0" eaLnBrk="0" latinLnBrk="0" hangingPunct="0">
              <a:defRPr sz="1800" kern="120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csrf.html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　</a:t>
            </a:r>
            <a:r>
              <a:rPr lang="zh-CN" dirty="0"/>
              <a:t>如何防御</a:t>
            </a:r>
            <a:r>
              <a:rPr lang="en-US" dirty="0" smtClean="0"/>
              <a:t>CSRF</a:t>
            </a:r>
            <a:r>
              <a:rPr lang="zh-CN" altLang="en-US" dirty="0" smtClean="0"/>
              <a:t>攻击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dirty="0"/>
              <a:t>（1）验证 HTTP Referer 字段</a:t>
            </a:r>
            <a:endParaRPr dirty="0"/>
          </a:p>
          <a:p>
            <a:r>
              <a:rPr dirty="0"/>
              <a:t> 根据 HTTP 协议，在 HTTP 头中有一个字段叫 Referer，它记录了该 HTTP 请求的来源地址。</a:t>
            </a:r>
            <a:endParaRPr dirty="0"/>
          </a:p>
          <a:p>
            <a:r>
              <a:rPr dirty="0"/>
              <a:t>2）在请求地址中添加 token 并验证</a:t>
            </a:r>
            <a:endParaRPr dirty="0"/>
          </a:p>
          <a:p>
            <a:r>
              <a:rPr dirty="0"/>
              <a:t>CSRF 攻击之所以能够成功，是因为黑客可以完全伪造用户的请求，该请求中所有的用户验证信息都是存在于 cookie 中，因此黑客可以在不知道这些验证信息的情况下直接利用用户自己的 cookie 来通过安全验证。要抵御 CSRF，关键在于在请求中放入黑客所不能伪造的信息，并且该信息不存在于 cookie 之中。可以在 HTTP 请求中以参数的形式加入一个随机产生的 token，并在服务器端建立一个拦截器来验证这个 token，如果请求中没有 token 或者 token 内容不正确，则认为可能是 CSRF 攻击而拒绝该请求。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　XSS（Cross Site Scripting）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 dirty="0"/>
              <a:t>主要危害</a:t>
            </a:r>
            <a:r>
              <a:rPr lang="zh-CN" altLang="en-US" dirty="0"/>
              <a:t>　</a:t>
            </a:r>
            <a:endParaRPr lang="zh-CN" altLang="en-US" dirty="0"/>
          </a:p>
          <a:p>
            <a:r>
              <a:rPr lang="zh-CN" altLang="en-US" dirty="0"/>
              <a:t>1、盗取各类用户帐号，如机器登录帐号、用户网银帐号、各类管理员帐号</a:t>
            </a:r>
            <a:endParaRPr lang="zh-CN" altLang="en-US" dirty="0"/>
          </a:p>
          <a:p>
            <a:r>
              <a:rPr lang="zh-CN" altLang="en-US" dirty="0"/>
              <a:t>　　2、控制企业数据，包括读取、篡改、添加、删除企业敏感数据的能力</a:t>
            </a:r>
            <a:endParaRPr lang="zh-CN" altLang="en-US" dirty="0"/>
          </a:p>
          <a:p>
            <a:r>
              <a:rPr lang="zh-CN" altLang="en-US" dirty="0"/>
              <a:t>　　3、盗窃企业重要的具有商业价值的资料</a:t>
            </a:r>
            <a:endParaRPr lang="zh-CN" altLang="en-US" dirty="0"/>
          </a:p>
          <a:p>
            <a:r>
              <a:rPr lang="zh-CN" altLang="en-US" dirty="0"/>
              <a:t>　　4、非法转账</a:t>
            </a:r>
            <a:endParaRPr lang="zh-CN" altLang="en-US" dirty="0"/>
          </a:p>
          <a:p>
            <a:r>
              <a:rPr lang="zh-CN" altLang="en-US" dirty="0"/>
              <a:t>　　5、强制发送电子邮件</a:t>
            </a:r>
            <a:endParaRPr lang="zh-CN" altLang="en-US" dirty="0"/>
          </a:p>
          <a:p>
            <a:r>
              <a:rPr lang="zh-CN" altLang="en-US" dirty="0"/>
              <a:t>　　6、网站挂马</a:t>
            </a:r>
            <a:endParaRPr lang="zh-CN" altLang="en-US" dirty="0"/>
          </a:p>
          <a:p>
            <a:r>
              <a:rPr lang="zh-CN" altLang="en-US" dirty="0"/>
              <a:t>　　7、控制受害者机器向其它网站发起攻击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　XSS </a:t>
            </a:r>
            <a:r>
              <a:rPr lang="zh-CN"/>
              <a:t>攻击方式</a:t>
            </a:r>
            <a:endParaRPr 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内容占位符 5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1464945"/>
          </a:xfrm>
        </p:spPr>
        <p:txBody>
          <a:bodyPr/>
          <a:lstStyle/>
          <a:p>
            <a:r>
              <a:rPr lang="zh-CN" altLang="en-US" dirty="0"/>
              <a:t>1、反射型</a:t>
            </a:r>
            <a:endParaRPr lang="zh-CN" altLang="en-US" dirty="0"/>
          </a:p>
          <a:p>
            <a:r>
              <a:rPr lang="zh-CN" altLang="en-US" dirty="0"/>
              <a:t>反射型XSS，也叫非持久型XSS，是指发生请求时，XSS代码出现在请求URL中，作为参数提交到服务器，服务器解析并响应。响应结果中包含XSS代码，最后浏览器解析并执行。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2935" y="3201035"/>
            <a:ext cx="2088515" cy="2872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3330" y="3201035"/>
            <a:ext cx="2088515" cy="28721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26155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带有恶意连接的用户端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0925" y="26155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恶意连接跳转的</a:t>
            </a:r>
            <a:r>
              <a:rPr lang="zh-CN" altLang="en-US" sz="2000" dirty="0" smtClean="0">
                <a:latin typeface="+mj-ea"/>
                <a:ea typeface="+mj-ea"/>
              </a:rPr>
              <a:t>服务端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01925" y="3620135"/>
            <a:ext cx="23050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>
            <a:off x="2766060" y="5452110"/>
            <a:ext cx="22663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807085" y="3321685"/>
            <a:ext cx="172085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用户点击或自动触发</a:t>
            </a:r>
            <a:r>
              <a:rPr lang="zh-CN" altLang="en-US" sz="2000" dirty="0" smtClean="0">
                <a:latin typeface="+mj-ea"/>
                <a:ea typeface="+mj-ea"/>
              </a:rPr>
              <a:t>恶意连接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27300" y="3201035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</a:t>
            </a:r>
            <a:r>
              <a:rPr lang="en-US" altLang="zh-CN" sz="2000" dirty="0" smtClean="0">
                <a:latin typeface="+mj-ea"/>
                <a:ea typeface="+mj-ea"/>
              </a:rPr>
              <a:t>s</a:t>
            </a:r>
            <a:r>
              <a:rPr lang="zh-CN" altLang="en-US" sz="2000" dirty="0" smtClean="0">
                <a:latin typeface="+mj-ea"/>
                <a:ea typeface="+mj-ea"/>
              </a:rPr>
              <a:t>代码的参数请求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0925" y="4336415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将执行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的信息原样返回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7300" y="5053330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带有执行的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的返回请求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8035" y="5131435"/>
            <a:ext cx="175895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执行恶意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en-US" altLang="zh-CN"/>
              <a:t>2.存储型　　</a:t>
            </a:r>
            <a:endParaRPr lang="en-US" altLang="zh-CN"/>
          </a:p>
          <a:p>
            <a:r>
              <a:rPr lang="en-US" altLang="zh-CN"/>
              <a:t>存储型XSS，也叫持久型XSS，主要是将XSS代码发送到服务器（不管是数据库、内存还是文件系统等。），然后在下次请求页面的时候就不用带上XSS代码了。</a:t>
            </a:r>
            <a:endParaRPr lang="en-US" altLang="zh-CN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2935" y="3201035"/>
            <a:ext cx="2088515" cy="28721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3330" y="3201035"/>
            <a:ext cx="2088515" cy="28721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26155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zh-CN" sz="2000" dirty="0" smtClean="0"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latin typeface="+mj-ea"/>
                <a:ea typeface="+mj-ea"/>
              </a:rPr>
              <a:t>正常</a:t>
            </a:r>
            <a:r>
              <a:rPr lang="zh-CN" altLang="en-US" sz="2000" dirty="0" smtClean="0">
                <a:latin typeface="+mj-ea"/>
                <a:ea typeface="+mj-ea"/>
              </a:rPr>
              <a:t>用户端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01925" y="3620135"/>
            <a:ext cx="23050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>
            <a:off x="2766060" y="5452110"/>
            <a:ext cx="22663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807085" y="3321685"/>
            <a:ext cx="172085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用户表单输入可执行的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代码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27300" y="3201035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</a:t>
            </a:r>
            <a:r>
              <a:rPr lang="en-US" altLang="zh-CN" sz="2000" dirty="0" smtClean="0">
                <a:latin typeface="+mj-ea"/>
                <a:ea typeface="+mj-ea"/>
              </a:rPr>
              <a:t>s</a:t>
            </a:r>
            <a:r>
              <a:rPr lang="zh-CN" altLang="en-US" sz="2000" dirty="0" smtClean="0">
                <a:latin typeface="+mj-ea"/>
                <a:ea typeface="+mj-ea"/>
              </a:rPr>
              <a:t>代码的参数请求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27300" y="5053330"/>
            <a:ext cx="300101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带有执行的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r>
              <a:rPr lang="zh-CN" altLang="en-US" sz="2000" dirty="0" smtClean="0">
                <a:latin typeface="+mj-ea"/>
                <a:ea typeface="+mj-ea"/>
              </a:rPr>
              <a:t>的返回请求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8035" y="5131435"/>
            <a:ext cx="175895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运行恶意</a:t>
            </a:r>
            <a:r>
              <a:rPr lang="en-US" altLang="zh-CN" sz="2000" dirty="0" smtClean="0">
                <a:latin typeface="+mj-ea"/>
                <a:ea typeface="+mj-ea"/>
              </a:rPr>
              <a:t>js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2375" y="2717165"/>
            <a:ext cx="4801870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en-US" altLang="zh-CN" sz="2000" dirty="0" smtClean="0"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latin typeface="+mj-ea"/>
                <a:ea typeface="+mj-ea"/>
              </a:rPr>
              <a:t>正常的后端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37480" y="3321685"/>
            <a:ext cx="172085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将用户输入的信息存入数据库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20995" y="4823460"/>
            <a:ext cx="1720850" cy="70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查询时读取数据库中的内容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>
                <a:sym typeface="+mn-ea"/>
              </a:rPr>
              <a:t>一、</a:t>
            </a:r>
            <a:r>
              <a:rPr lang="en-US" altLang="zh-CN">
                <a:sym typeface="+mn-ea"/>
              </a:rPr>
              <a:t>DOCTYPE</a:t>
            </a:r>
            <a:r>
              <a:rPr lang="zh-CN" altLang="en-US">
                <a:sym typeface="+mn-ea"/>
              </a:rPr>
              <a:t>的作用</a:t>
            </a:r>
            <a:endParaRPr lang="zh-CN" altLang="en-US"/>
          </a:p>
          <a:p>
            <a:r>
              <a:rPr lang="zh-CN" altLang="en-US"/>
              <a:t>&lt;!DOCTYPE&gt; 声明必须是 HTML 文档的第一行，位于 &lt;html&gt; 标签之前。</a:t>
            </a:r>
            <a:endParaRPr lang="zh-CN" altLang="en-US"/>
          </a:p>
          <a:p>
            <a:r>
              <a:rPr lang="zh-CN" altLang="en-US"/>
              <a:t>&lt;!DOCTYPE&gt; 声明不是 HTML 标签；它是指示 web 浏览器关于页面使用哪个 HTML 版本进行编写的指令。</a:t>
            </a:r>
            <a:endParaRPr lang="zh-CN" altLang="en-US"/>
          </a:p>
          <a:p>
            <a:r>
              <a:rPr lang="zh-CN" altLang="en-US"/>
              <a:t>在 HTML 4.01 中，&lt;!DOCTYPE&gt; 声明引用 DTD，因为 HTML 4.01 基于 SGML。DTD 规定了标记语言的规则，这样浏览器才能正确地呈现内容。</a:t>
            </a:r>
            <a:endParaRPr lang="zh-CN" altLang="en-US"/>
          </a:p>
          <a:p>
            <a:r>
              <a:rPr lang="zh-CN" altLang="en-US"/>
              <a:t>HTML5 不基于 SGML，所以不需要引用 DTD。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html4</a:t>
            </a:r>
            <a:r>
              <a:rPr lang="zh-CN" altLang="en-US"/>
              <a:t>的类型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963930"/>
            <a:ext cx="80295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845" y="1162050"/>
            <a:ext cx="7305675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二、页面的渲染</a:t>
            </a:r>
            <a:endParaRPr lang="zh-CN" altLang="en-US"/>
          </a:p>
          <a:p>
            <a:r>
              <a:rPr lang="zh-CN" altLang="en-US"/>
              <a:t>DOM Tree：浏览器将HTML解析成树形的数据结构。</a:t>
            </a:r>
            <a:endParaRPr lang="zh-CN" altLang="en-US"/>
          </a:p>
          <a:p>
            <a:r>
              <a:rPr lang="zh-CN" altLang="en-US"/>
              <a:t>CSS Rule Tree：浏览器将CSS解析成树形的数据结构。</a:t>
            </a:r>
            <a:endParaRPr lang="zh-CN" altLang="en-US"/>
          </a:p>
          <a:p>
            <a:r>
              <a:rPr lang="zh-CN" altLang="en-US"/>
              <a:t>Render Tree: DOM和CSSOM合并后生成Render Tree。</a:t>
            </a:r>
            <a:endParaRPr lang="zh-CN" altLang="en-US"/>
          </a:p>
          <a:p>
            <a:r>
              <a:rPr lang="zh-CN" altLang="en-US"/>
              <a:t>layout: 有了Render Tree，浏览器已经能知道网页中有哪些节点、各个节点的CSS定义以及他们的从属关系，从而去计算出每个节点在屏幕中的位置。</a:t>
            </a:r>
            <a:endParaRPr lang="zh-CN" altLang="en-US"/>
          </a:p>
          <a:p>
            <a:r>
              <a:rPr lang="zh-CN" altLang="en-US"/>
              <a:t>painting: 按照算出来的规则，通过显卡，把内容画到屏幕上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3542030"/>
            <a:ext cx="63722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reflow（回流）：当浏览器发现某个部分发生了点变化影响了布局，需要倒回去重新渲染，内行称这个回退的过程叫 reflow。reflow 会从 &lt;html&gt; 这个 root frame 开始递归往下，依次计算所有的结点几何尺寸和位置。reflow 几乎是无法避免的。现在界面上流行的一些效果，比如树状目录的折叠、展开（实质上是元素的显 示与隐藏）等，都将引起浏览器的 reflow。鼠标滑过、点击……只要这些行为引起了页面上某些元素的占位面积、定位方式、边距等属性的变化，都会引起它内部、周围甚至整个页面的重新渲 染。通常我们都无法预估浏览器到底会 reflow 哪一部分的代码，它们都彼此相互影响着。</a:t>
            </a:r>
            <a:endParaRPr lang="zh-CN" altLang="en-US"/>
          </a:p>
          <a:p>
            <a:r>
              <a:rPr lang="zh-CN" altLang="en-US"/>
              <a:t>　　repaint（重绘）：改变某个元素的背景色、文字颜色、边框颜色等等不影响它周围或内部布局的属性时，屏幕的一部分要重画，但是元素的几何尺寸没有变。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页面的渲染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1.原则</a:t>
            </a:r>
            <a:endParaRPr lang="zh-CN" altLang="en-US"/>
          </a:p>
          <a:p>
            <a:r>
              <a:rPr lang="zh-CN" altLang="en-US"/>
              <a:t>多使用内存，缓存或者其他方法</a:t>
            </a:r>
            <a:endParaRPr lang="zh-CN" altLang="en-US"/>
          </a:p>
          <a:p>
            <a:r>
              <a:rPr lang="zh-CN" altLang="en-US"/>
              <a:t>减少CPU计算，减少网络请求</a:t>
            </a:r>
            <a:endParaRPr lang="zh-CN" altLang="en-US"/>
          </a:p>
          <a:p>
            <a:r>
              <a:rPr lang="zh-CN" altLang="en-US"/>
              <a:t>减少IO操作（硬盘读写）</a:t>
            </a:r>
            <a:endParaRPr lang="zh-CN" altLang="en-US"/>
          </a:p>
          <a:p>
            <a:r>
              <a:rPr lang="zh-CN" altLang="en-US"/>
              <a:t>2.加载资源优化</a:t>
            </a:r>
            <a:endParaRPr lang="zh-CN" altLang="en-US"/>
          </a:p>
          <a:p>
            <a:r>
              <a:rPr lang="zh-CN" altLang="en-US"/>
              <a:t>静态资源的合并和压缩。</a:t>
            </a:r>
            <a:endParaRPr lang="zh-CN" altLang="en-US"/>
          </a:p>
          <a:p>
            <a:r>
              <a:rPr lang="zh-CN" altLang="en-US"/>
              <a:t>静态资源缓存（浏览器缓存策略 强制缓存 协商缓存）。</a:t>
            </a:r>
            <a:endParaRPr lang="zh-CN" altLang="en-US"/>
          </a:p>
          <a:p>
            <a:r>
              <a:rPr lang="zh-CN" altLang="en-US"/>
              <a:t>使用CDN让静态资源加载更快。</a:t>
            </a:r>
            <a:r>
              <a:rPr lang="en-US" altLang="zh-CN"/>
              <a:t>bootcdn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3.渲染优化</a:t>
            </a:r>
            <a:endParaRPr lang="zh-CN" altLang="en-US"/>
          </a:p>
          <a:p>
            <a:r>
              <a:rPr lang="zh-CN" altLang="en-US"/>
              <a:t>CSS放head中，JS放div后</a:t>
            </a:r>
            <a:endParaRPr lang="zh-CN" altLang="en-US"/>
          </a:p>
          <a:p>
            <a:r>
              <a:rPr lang="zh-CN" altLang="en-US"/>
              <a:t>图片懒加载</a:t>
            </a:r>
            <a:endParaRPr lang="zh-CN" altLang="en-US"/>
          </a:p>
          <a:p>
            <a:r>
              <a:rPr lang="zh-CN" altLang="en-US"/>
              <a:t>减少DOM操作，对DOM操作做缓存</a:t>
            </a:r>
            <a:endParaRPr lang="zh-CN" altLang="en-US"/>
          </a:p>
          <a:p>
            <a:r>
              <a:rPr lang="zh-CN" altLang="en-US"/>
              <a:t>减少DOM操作，多个操作尽量合并在一起执行</a:t>
            </a:r>
            <a:endParaRPr lang="zh-CN" altLang="en-US"/>
          </a:p>
          <a:p>
            <a:r>
              <a:rPr lang="zh-CN" altLang="en-US"/>
              <a:t>事件节流 （input 输入框一秒触发一次）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查看网页的加载详情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680" y="847725"/>
            <a:ext cx="8658860" cy="59861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5435" y="1942465"/>
            <a:ext cx="4914265" cy="791845"/>
          </a:xfrm>
          <a:prstGeom prst="rect">
            <a:avLst/>
          </a:prstGeom>
          <a:solidFill>
            <a:srgbClr val="DE0000">
              <a:alpha val="1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72000" bIns="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载入时间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3035" y="1942465"/>
            <a:ext cx="2275840" cy="829310"/>
          </a:xfrm>
          <a:prstGeom prst="rect">
            <a:avLst/>
          </a:prstGeom>
          <a:solidFill>
            <a:srgbClr val="DE0000">
              <a:alpha val="1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72000" bIns="0" numCol="1" rtlCol="0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渲染时间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75300" y="3048635"/>
            <a:ext cx="1296035" cy="2016125"/>
          </a:xfrm>
          <a:prstGeom prst="rect">
            <a:avLst/>
          </a:prstGeom>
          <a:solidFill>
            <a:srgbClr val="DE0000">
              <a:alpha val="0"/>
            </a:srgbClr>
          </a:solidFill>
          <a:ln>
            <a:solidFill>
              <a:srgbClr val="DE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1575" y="5157470"/>
            <a:ext cx="3482975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文件大小与载入时间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6995" y="6153150"/>
            <a:ext cx="3482975" cy="398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2000" dirty="0" smtClean="0">
                <a:latin typeface="+mj-ea"/>
                <a:ea typeface="+mj-ea"/>
              </a:rPr>
              <a:t>载入时间与渲染时间</a:t>
            </a:r>
            <a:endParaRPr lang="zh-CN" altLang="en-US" sz="2000" dirty="0" smtClean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8370" y="2734310"/>
            <a:ext cx="1002665" cy="429895"/>
          </a:xfrm>
          <a:prstGeom prst="rect">
            <a:avLst/>
          </a:prstGeom>
          <a:solidFill>
            <a:srgbClr val="DE0000">
              <a:alpha val="0"/>
            </a:srgbClr>
          </a:solidFill>
          <a:ln>
            <a:solidFill>
              <a:srgbClr val="DE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72000" bIns="0" numCol="1" rtlCol="0" anchor="ctr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可将字典等不变的资源放到缓存中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资源压缩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4004310"/>
            <a:ext cx="786765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30" y="1482090"/>
            <a:ext cx="396748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bootcdn</a:t>
            </a:r>
            <a:r>
              <a:rPr lang="zh-CN" altLang="en-US"/>
              <a:t>的链接来加速资源载入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497965"/>
            <a:ext cx="5598795" cy="3169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075305"/>
            <a:ext cx="7353935" cy="32150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1165" y="963930"/>
            <a:ext cx="7192645" cy="5191760"/>
          </a:xfrm>
        </p:spPr>
        <p:txBody>
          <a:bodyPr/>
          <a:lstStyle/>
          <a:p>
            <a:r>
              <a:rPr lang="zh-CN" altLang="en-US"/>
              <a:t>事件节流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网页优化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325880"/>
            <a:ext cx="2886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smtClean="0"/>
              <a:t>bootCDN</a:t>
            </a:r>
            <a:r>
              <a:rPr lang="zh-CN" altLang="en-US" sz="2000" dirty="0" smtClean="0"/>
              <a:t>地址：http://www.bootcdn.cn/</a:t>
            </a:r>
            <a:endParaRPr lang="zh-CN" altLang="en-US" sz="2000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lstStyle/>
          <a:p>
            <a:pPr latinLnBrk="1"/>
            <a:r>
              <a:rPr lang="en-US" altLang="zh-CN" u="sng" dirty="0">
                <a:solidFill>
                  <a:schemeClr val="tx1"/>
                </a:solidFill>
              </a:rPr>
              <a:t>js变量的类型有哪些？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u="sng" smtClean="0"/>
              <a:t>如何判断一个变量的类型</a:t>
            </a:r>
            <a:r>
              <a:rPr lang="zh-CN" u="sng" smtClean="0"/>
              <a:t>？</a:t>
            </a:r>
            <a:endParaRPr u="sng" smtClean="0"/>
          </a:p>
          <a:p>
            <a:r>
              <a:t>js的强制类型转换</a:t>
            </a:r>
            <a:r>
              <a:rPr lang="zh-CN"/>
              <a:t>有哪些？</a:t>
            </a:r>
            <a:endParaRPr lang="zh-C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446645" y="6551930"/>
            <a:ext cx="169164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tx1"/>
                </a:solidFill>
                <a:sym typeface="+mn-ea"/>
              </a:rPr>
              <a:t>js变量的类型有哪些？</a:t>
            </a:r>
            <a:endParaRPr kumimoji="1" lang="zh-CN" altLang="en-US" dirty="0"/>
          </a:p>
        </p:txBody>
      </p:sp>
      <p:pic>
        <p:nvPicPr>
          <p:cNvPr id="8193" name="图片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05180"/>
            <a:ext cx="6120130" cy="278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658870"/>
            <a:ext cx="5303838" cy="276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kumimoji="1" lang="zh-CN" altLang="en-US" dirty="0"/>
              <a:t>typeof</a:t>
            </a:r>
            <a:endParaRPr kumimoji="1" lang="zh-CN" altLang="en-US" dirty="0"/>
          </a:p>
          <a:p>
            <a:r>
              <a:rPr kumimoji="1" lang="zh-CN" altLang="en-US" dirty="0"/>
              <a:t>用于判断一个一个表达式，（对象或者原始值），返回一个字符串。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instanceof</a:t>
            </a:r>
            <a:endParaRPr kumimoji="1" lang="zh-CN" altLang="en-US" dirty="0"/>
          </a:p>
          <a:p>
            <a:r>
              <a:rPr kumimoji="1" lang="zh-CN" altLang="en-US" dirty="0"/>
              <a:t>instanceof 运算符用来测试一个对象在其原型链中是否存在一个构造函数的 prototype 属性。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61835" y="6551930"/>
            <a:ext cx="207645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如何判断一个变量的类型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88300" y="6551930"/>
            <a:ext cx="1149985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169988"/>
            <a:ext cx="8278813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14337" name="图片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1502410"/>
            <a:ext cx="612013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/>
              <a:t>显式转换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隐</a:t>
            </a:r>
            <a:r>
              <a:rPr kumimoji="1" lang="zh-CN" altLang="en-US" dirty="0">
                <a:sym typeface="+mn-ea"/>
              </a:rPr>
              <a:t>式转换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379970" y="6551930"/>
            <a:ext cx="1758315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js的强制类型转换</a:t>
            </a:r>
            <a:r>
              <a:rPr lang="zh-CN">
                <a:sym typeface="+mn-ea"/>
              </a:rPr>
              <a:t>有哪些？</a:t>
            </a:r>
            <a:endParaRPr kumimoji="1" lang="zh-CN" altLang="en-US" dirty="0"/>
          </a:p>
        </p:txBody>
      </p:sp>
      <p:pic>
        <p:nvPicPr>
          <p:cNvPr id="15362" name="图片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63" y="3049588"/>
            <a:ext cx="2543175" cy="329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547495"/>
            <a:ext cx="3638550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!!</a:t>
            </a:r>
            <a:r>
              <a:rPr kumimoji="1"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0">
              <a:buNone/>
            </a:pP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442720"/>
            <a:ext cx="1533525" cy="3430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3" y="1808798"/>
            <a:ext cx="2600325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647412948"/>
  <p:tag name="KSO_WM_UNIT_PLACING_PICTURE_USER_VIEWPORT" val="{&quot;height&quot;:7140,&quot;width&quot;:11505}"/>
</p:tagLst>
</file>

<file path=ppt/tags/tag2.xml><?xml version="1.0" encoding="utf-8"?>
<p:tagLst xmlns:p="http://schemas.openxmlformats.org/presentationml/2006/main">
  <p:tag name="REFSHAPE" val="484269764"/>
  <p:tag name="KSO_WM_UNIT_PLACING_PICTURE_USER_VIEWPORT" val="{&quot;height&quot;:8130,&quot;width&quot;:11760}"/>
</p:tagLst>
</file>

<file path=ppt/tags/tag3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3255</Words>
  <Application>WPS 演示</Application>
  <PresentationFormat>全屏显示(4:3)</PresentationFormat>
  <Paragraphs>275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目录</vt:lpstr>
      <vt:lpstr>原型和原型链</vt:lpstr>
      <vt:lpstr>js变量的类型有哪些？</vt:lpstr>
      <vt:lpstr>如何判断一个变量的类型</vt:lpstr>
      <vt:lpstr>原型和原型链</vt:lpstr>
      <vt:lpstr>原型链</vt:lpstr>
      <vt:lpstr>js的强制类型转换有哪些？</vt:lpstr>
      <vt:lpstr>!!的使用</vt:lpstr>
      <vt:lpstr>作用域和闭包</vt:lpstr>
      <vt:lpstr>js变量提升</vt:lpstr>
      <vt:lpstr>闭包</vt:lpstr>
      <vt:lpstr>CSRF跨站点请求伪造(Cross—Site Request Forgery)</vt:lpstr>
      <vt:lpstr>　如何防御CSRF攻击</vt:lpstr>
      <vt:lpstr>　XSS（Cross Site Scripting）</vt:lpstr>
      <vt:lpstr>　XSS 攻击方式</vt:lpstr>
      <vt:lpstr>页面的渲染</vt:lpstr>
      <vt:lpstr>页面的渲染</vt:lpstr>
      <vt:lpstr>html4的类型</vt:lpstr>
      <vt:lpstr>页面的渲染</vt:lpstr>
      <vt:lpstr>页面的渲染</vt:lpstr>
      <vt:lpstr>网页优化</vt:lpstr>
      <vt:lpstr>网页优化</vt:lpstr>
      <vt:lpstr>网页优化</vt:lpstr>
      <vt:lpstr>网页优化</vt:lpstr>
      <vt:lpstr>网页优化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蓝色国度1409552642</cp:lastModifiedBy>
  <cp:revision>872</cp:revision>
  <cp:lastPrinted>2017-01-05T03:28:00Z</cp:lastPrinted>
  <dcterms:created xsi:type="dcterms:W3CDTF">2014-11-07T06:33:00Z</dcterms:created>
  <dcterms:modified xsi:type="dcterms:W3CDTF">2019-12-09T09:04:41Z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