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465" r:id="rId3"/>
    <p:sldId id="466" r:id="rId5"/>
    <p:sldId id="530" r:id="rId6"/>
    <p:sldId id="532" r:id="rId7"/>
    <p:sldId id="533" r:id="rId8"/>
    <p:sldId id="534" r:id="rId9"/>
    <p:sldId id="535" r:id="rId10"/>
    <p:sldId id="524" r:id="rId11"/>
    <p:sldId id="526" r:id="rId12"/>
    <p:sldId id="527" r:id="rId13"/>
    <p:sldId id="412" r:id="rId14"/>
  </p:sldIdLst>
  <p:sldSz cx="9144000" cy="6858000" type="screen4x3"/>
  <p:notesSz cx="6797675" cy="9928225"/>
  <p:custDataLst>
    <p:tags r:id="rId20"/>
  </p:custDataLst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2827"/>
    <a:srgbClr val="1A3A82"/>
    <a:srgbClr val="000000"/>
    <a:srgbClr val="00279F"/>
    <a:srgbClr val="DE0000"/>
    <a:srgbClr val="183884"/>
    <a:srgbClr val="D40000"/>
    <a:srgbClr val="12AD2B"/>
    <a:srgbClr val="00923F"/>
    <a:srgbClr val="33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575" autoAdjust="0"/>
    <p:restoredTop sz="85502" autoAdjust="0"/>
  </p:normalViewPr>
  <p:slideViewPr>
    <p:cSldViewPr snapToObjects="1">
      <p:cViewPr>
        <p:scale>
          <a:sx n="90" d="100"/>
          <a:sy n="90" d="100"/>
        </p:scale>
        <p:origin x="144" y="272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2" d="100"/>
          <a:sy n="62" d="100"/>
        </p:scale>
        <p:origin x="-2928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8T20:36:28.647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t" anchorCtr="0" compatLnSpc="1"/>
          <a:lstStyle>
            <a:lvl1pPr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802" y="1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t" anchorCtr="0" compatLnSpc="1"/>
          <a:lstStyle>
            <a:lvl1pPr algn="r"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599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b" anchorCtr="0" compatLnSpc="1"/>
          <a:lstStyle>
            <a:lvl1pPr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802" y="9429599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b" anchorCtr="0" compatLnSpc="1"/>
          <a:lstStyle>
            <a:lvl1pPr algn="r"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fld id="{BF81F9A3-147D-494B-B009-21E52E109CA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5" tIns="45713" rIns="91425" bIns="45713" numCol="1" anchor="t" anchorCtr="0" compatLnSpc="1"/>
          <a:lstStyle>
            <a:lvl1pPr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802" y="1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5" tIns="45713" rIns="91425" bIns="45713" numCol="1" anchor="t" anchorCtr="0" compatLnSpc="1"/>
          <a:lstStyle>
            <a:lvl1pPr algn="r"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819" y="4717174"/>
            <a:ext cx="5440039" cy="446706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5" tIns="45713" rIns="91425" bIns="45713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599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5" tIns="45713" rIns="91425" bIns="45713" numCol="1" anchor="b" anchorCtr="0" compatLnSpc="1"/>
          <a:lstStyle>
            <a:lvl1pPr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802" y="9429599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5" tIns="45713" rIns="91425" bIns="45713" numCol="1" anchor="b" anchorCtr="0" compatLnSpc="1"/>
          <a:lstStyle>
            <a:lvl1pPr algn="r"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fld id="{4C09E8AB-00C8-4B59-9B11-EFC95F032CE3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9E8AB-00C8-4B59-9B11-EFC95F032CE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 bwMode="auto">
          <a:xfrm>
            <a:off x="4" y="1772819"/>
            <a:ext cx="9143999" cy="2828807"/>
          </a:xfrm>
          <a:prstGeom prst="rect">
            <a:avLst/>
          </a:prstGeom>
          <a:solidFill>
            <a:srgbClr val="18388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1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539552" y="1980000"/>
            <a:ext cx="8077696" cy="720000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 algn="r" rtl="0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4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059832" y="2700000"/>
            <a:ext cx="5557416" cy="612000"/>
          </a:xfrm>
          <a:prstGeom prst="rect">
            <a:avLst/>
          </a:prstGeom>
        </p:spPr>
        <p:txBody>
          <a:bodyPr anchor="ctr" anchorCtr="0"/>
          <a:lstStyle>
            <a:lvl1pPr marL="0" indent="0" algn="r" defTabSz="881380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392000" y="3600000"/>
            <a:ext cx="4226400" cy="792088"/>
          </a:xfrm>
          <a:prstGeom prst="rect">
            <a:avLst/>
          </a:prstGeom>
        </p:spPr>
        <p:txBody>
          <a:bodyPr lIns="91440" tIns="45720" rIns="91440" bIns="45720"/>
          <a:lstStyle>
            <a:lvl1pPr marL="0" marR="0" indent="0" algn="r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lang="zh-CN" altLang="en-US" sz="1600" b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3" name="矩形 12"/>
          <p:cNvSpPr/>
          <p:nvPr userDrawn="1"/>
        </p:nvSpPr>
        <p:spPr bwMode="auto">
          <a:xfrm>
            <a:off x="4" y="4601624"/>
            <a:ext cx="9143999" cy="43200"/>
          </a:xfrm>
          <a:prstGeom prst="rect">
            <a:avLst/>
          </a:prstGeom>
          <a:solidFill>
            <a:srgbClr val="DE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2" descr="E:\工作文件\VI视觉识别\杂项素材\图形5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54205"/>
            <a:ext cx="2592288" cy="2581356"/>
          </a:xfrm>
          <a:prstGeom prst="rect">
            <a:avLst/>
          </a:prstGeom>
          <a:noFill/>
        </p:spPr>
      </p:pic>
      <p:pic>
        <p:nvPicPr>
          <p:cNvPr id="16" name="Picture 36" descr="C:\Users\08735\Desktop\聚光科技LOGO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838" y="260648"/>
            <a:ext cx="1862506" cy="407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E:\工作文件\VI视觉识别\杂项素材\11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6" y="6401873"/>
            <a:ext cx="3600394" cy="3042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栏，重点与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1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C09CF-B278-43B2-BEE5-AC3DB108F64A}" type="slidenum">
              <a:rPr lang="en-US"/>
            </a:fld>
            <a:endParaRPr lang="en-US" dirty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half" idx="11"/>
          </p:nvPr>
        </p:nvSpPr>
        <p:spPr>
          <a:xfrm>
            <a:off x="360000" y="1008000"/>
            <a:ext cx="8424000" cy="864000"/>
          </a:xfrm>
        </p:spPr>
        <p:txBody>
          <a:bodyPr/>
          <a:lstStyle>
            <a:lvl1pPr marL="0" marR="0" indent="0" algn="l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360000" y="5760000"/>
            <a:ext cx="8424000" cy="792000"/>
          </a:xfrm>
          <a:solidFill>
            <a:srgbClr val="183884"/>
          </a:solidFill>
        </p:spPr>
        <p:txBody>
          <a:bodyPr anchor="ctr" anchorCtr="1"/>
          <a:lstStyle>
            <a:lvl1pPr marL="0" marR="0" indent="0" algn="ctr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idx="12"/>
          </p:nvPr>
        </p:nvSpPr>
        <p:spPr bwMode="auto">
          <a:xfrm>
            <a:off x="360000" y="1872000"/>
            <a:ext cx="3960000" cy="3888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3"/>
          </p:nvPr>
        </p:nvSpPr>
        <p:spPr bwMode="auto">
          <a:xfrm>
            <a:off x="4824000" y="1872000"/>
            <a:ext cx="3960000" cy="3888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版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6A23B-73E6-4DF5-9296-CE83C25FC8C1}" type="slidenum">
              <a:rPr lang="en-US"/>
            </a:fld>
            <a:endParaRPr lang="en-US" dirty="0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 bwMode="auto">
          <a:xfrm>
            <a:off x="4" y="1772819"/>
            <a:ext cx="9143999" cy="2828807"/>
          </a:xfrm>
          <a:prstGeom prst="rect">
            <a:avLst/>
          </a:prstGeom>
          <a:solidFill>
            <a:srgbClr val="18388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 bwMode="auto">
          <a:xfrm>
            <a:off x="4" y="4601624"/>
            <a:ext cx="9143999" cy="43200"/>
          </a:xfrm>
          <a:prstGeom prst="rect">
            <a:avLst/>
          </a:prstGeom>
          <a:solidFill>
            <a:srgbClr val="DE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 userDrawn="1"/>
        </p:nvSpPr>
        <p:spPr bwMode="auto">
          <a:xfrm>
            <a:off x="3217863" y="2771724"/>
            <a:ext cx="2705100" cy="83099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4800" i="1" spc="-100" dirty="0">
                <a:solidFill>
                  <a:schemeClr val="bg1"/>
                </a:solidFill>
              </a:rPr>
              <a:t>谢  谢！</a:t>
            </a:r>
            <a:endParaRPr lang="zh-CN" altLang="en-US" sz="4800" i="1" spc="-100" dirty="0">
              <a:solidFill>
                <a:schemeClr val="bg1"/>
              </a:solidFill>
            </a:endParaRPr>
          </a:p>
        </p:txBody>
      </p:sp>
      <p:pic>
        <p:nvPicPr>
          <p:cNvPr id="7" name="Picture 4" descr="E:\工作文件\VI视觉识别\杂项素材\11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6" y="6401873"/>
            <a:ext cx="3600394" cy="3042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512000" y="1620000"/>
            <a:ext cx="6120000" cy="4536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常规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204C4-C10A-499F-BC32-D93F3C262CDC}" type="slidenum">
              <a:rPr lang="en-US"/>
            </a:fld>
            <a:endParaRPr lang="en-US" dirty="0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60000" y="1008000"/>
            <a:ext cx="8424000" cy="554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idx="12"/>
          </p:nvPr>
        </p:nvSpPr>
        <p:spPr bwMode="auto">
          <a:xfrm>
            <a:off x="360000" y="1008000"/>
            <a:ext cx="3960000" cy="554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18" name="Rectangle 3"/>
          <p:cNvSpPr>
            <a:spLocks noGrp="1" noChangeArrowheads="1"/>
          </p:cNvSpPr>
          <p:nvPr>
            <p:ph idx="13"/>
          </p:nvPr>
        </p:nvSpPr>
        <p:spPr bwMode="auto">
          <a:xfrm>
            <a:off x="4824000" y="1008000"/>
            <a:ext cx="3960000" cy="554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D33AB-5208-45B3-B4C4-C2D2F189FBD9}" type="slidenum">
              <a:rPr lang="en-US"/>
            </a:fld>
            <a:endParaRPr lang="en-US" dirty="0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C8EC-29BC-4800-89ED-51FDA2350BDB}" type="slidenum">
              <a:rPr lang="en-US"/>
            </a:fld>
            <a:endParaRPr 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17"/>
          </p:nvPr>
        </p:nvSpPr>
        <p:spPr>
          <a:xfrm>
            <a:off x="360000" y="5760000"/>
            <a:ext cx="8424000" cy="792000"/>
          </a:xfrm>
          <a:solidFill>
            <a:srgbClr val="183884"/>
          </a:solidFill>
        </p:spPr>
        <p:txBody>
          <a:bodyPr anchor="ctr" anchorCtr="1"/>
          <a:lstStyle>
            <a:lvl1pPr marL="0" marR="0" indent="0" algn="ctr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60000" y="1008000"/>
            <a:ext cx="8424000" cy="4752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重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C8EC-29BC-4800-89ED-51FDA2350BDB}" type="slidenum">
              <a:rPr lang="en-US"/>
            </a:fld>
            <a:endParaRPr 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11"/>
          </p:nvPr>
        </p:nvSpPr>
        <p:spPr>
          <a:xfrm>
            <a:off x="360000" y="1008000"/>
            <a:ext cx="8424000" cy="864000"/>
          </a:xfrm>
        </p:spPr>
        <p:txBody>
          <a:bodyPr/>
          <a:lstStyle>
            <a:lvl1pPr marL="0" marR="0" indent="0" algn="l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60000" y="1872000"/>
            <a:ext cx="8424000" cy="4680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重点与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C8EC-29BC-4800-89ED-51FDA2350BDB}" type="slidenum">
              <a:rPr lang="en-US"/>
            </a:fld>
            <a:endParaRPr 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11"/>
          </p:nvPr>
        </p:nvSpPr>
        <p:spPr>
          <a:xfrm>
            <a:off x="360000" y="1008000"/>
            <a:ext cx="8424000" cy="864000"/>
          </a:xfrm>
        </p:spPr>
        <p:txBody>
          <a:bodyPr/>
          <a:lstStyle>
            <a:lvl1pPr marL="0" marR="0" indent="0" algn="l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17"/>
          </p:nvPr>
        </p:nvSpPr>
        <p:spPr>
          <a:xfrm>
            <a:off x="360000" y="5760000"/>
            <a:ext cx="8424000" cy="792000"/>
          </a:xfrm>
          <a:solidFill>
            <a:srgbClr val="183884"/>
          </a:solidFill>
        </p:spPr>
        <p:txBody>
          <a:bodyPr anchor="ctr" anchorCtr="1"/>
          <a:lstStyle>
            <a:lvl1pPr marL="0" marR="0" indent="0" algn="ctr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60000" y="1872000"/>
            <a:ext cx="8424000" cy="3888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栏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1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C09CF-B278-43B2-BEE5-AC3DB108F64A}" type="slidenum">
              <a:rPr lang="en-US"/>
            </a:fld>
            <a:endParaRPr lang="en-US" dirty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360000" y="5760000"/>
            <a:ext cx="8424000" cy="792000"/>
          </a:xfrm>
          <a:solidFill>
            <a:srgbClr val="183884"/>
          </a:solidFill>
        </p:spPr>
        <p:txBody>
          <a:bodyPr anchor="ctr" anchorCtr="1"/>
          <a:lstStyle>
            <a:lvl1pPr marL="0" marR="0" indent="0" algn="ctr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idx="12"/>
          </p:nvPr>
        </p:nvSpPr>
        <p:spPr bwMode="auto">
          <a:xfrm>
            <a:off x="360000" y="1008000"/>
            <a:ext cx="3960000" cy="4752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3"/>
          </p:nvPr>
        </p:nvSpPr>
        <p:spPr bwMode="auto">
          <a:xfrm>
            <a:off x="4824000" y="1008000"/>
            <a:ext cx="3960000" cy="4752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栏重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1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C09CF-B278-43B2-BEE5-AC3DB108F64A}" type="slidenum">
              <a:rPr lang="en-US"/>
            </a:fld>
            <a:endParaRPr lang="en-US" dirty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half" idx="11"/>
          </p:nvPr>
        </p:nvSpPr>
        <p:spPr>
          <a:xfrm>
            <a:off x="360000" y="1008000"/>
            <a:ext cx="8424000" cy="864000"/>
          </a:xfrm>
        </p:spPr>
        <p:txBody>
          <a:bodyPr/>
          <a:lstStyle>
            <a:lvl1pPr marL="0" marR="0" indent="0" algn="l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idx="12"/>
          </p:nvPr>
        </p:nvSpPr>
        <p:spPr bwMode="auto">
          <a:xfrm>
            <a:off x="360000" y="1872000"/>
            <a:ext cx="3960000" cy="4680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3"/>
          </p:nvPr>
        </p:nvSpPr>
        <p:spPr bwMode="auto">
          <a:xfrm>
            <a:off x="4824000" y="1872000"/>
            <a:ext cx="3960000" cy="4680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6456" y="6552000"/>
            <a:ext cx="461392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>
                <a:solidFill>
                  <a:srgbClr val="183884"/>
                </a:solidFill>
                <a:ea typeface="+mn-ea"/>
              </a:defRPr>
            </a:lvl1pPr>
          </a:lstStyle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13" name="Rectangle 29"/>
          <p:cNvSpPr>
            <a:spLocks noGrp="1" noChangeArrowheads="1"/>
          </p:cNvSpPr>
          <p:nvPr>
            <p:ph type="title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008000"/>
            <a:ext cx="8424000" cy="554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2" name="矩形 1"/>
          <p:cNvSpPr/>
          <p:nvPr userDrawn="1"/>
        </p:nvSpPr>
        <p:spPr bwMode="auto">
          <a:xfrm>
            <a:off x="2" y="765849"/>
            <a:ext cx="388800" cy="24000"/>
          </a:xfrm>
          <a:custGeom>
            <a:avLst/>
            <a:gdLst>
              <a:gd name="connsiteX0" fmla="*/ 0 w 269777"/>
              <a:gd name="connsiteY0" fmla="*/ 0 h 18000"/>
              <a:gd name="connsiteX1" fmla="*/ 269777 w 269777"/>
              <a:gd name="connsiteY1" fmla="*/ 0 h 18000"/>
              <a:gd name="connsiteX2" fmla="*/ 269777 w 269777"/>
              <a:gd name="connsiteY2" fmla="*/ 18000 h 18000"/>
              <a:gd name="connsiteX3" fmla="*/ 0 w 269777"/>
              <a:gd name="connsiteY3" fmla="*/ 18000 h 18000"/>
              <a:gd name="connsiteX4" fmla="*/ 0 w 269777"/>
              <a:gd name="connsiteY4" fmla="*/ 0 h 18000"/>
              <a:gd name="connsiteX0-1" fmla="*/ 0 w 269777"/>
              <a:gd name="connsiteY0-2" fmla="*/ 0 h 18000"/>
              <a:gd name="connsiteX1-3" fmla="*/ 269777 w 269777"/>
              <a:gd name="connsiteY1-4" fmla="*/ 0 h 18000"/>
              <a:gd name="connsiteX2-5" fmla="*/ 253108 w 269777"/>
              <a:gd name="connsiteY2-6" fmla="*/ 18000 h 18000"/>
              <a:gd name="connsiteX3-7" fmla="*/ 0 w 269777"/>
              <a:gd name="connsiteY3-8" fmla="*/ 18000 h 18000"/>
              <a:gd name="connsiteX4-9" fmla="*/ 0 w 269777"/>
              <a:gd name="connsiteY4-10" fmla="*/ 0 h 1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69777" h="18000">
                <a:moveTo>
                  <a:pt x="0" y="0"/>
                </a:moveTo>
                <a:lnTo>
                  <a:pt x="269777" y="0"/>
                </a:lnTo>
                <a:lnTo>
                  <a:pt x="253108" y="180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DE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 userDrawn="1"/>
        </p:nvSpPr>
        <p:spPr bwMode="auto">
          <a:xfrm>
            <a:off x="421168" y="765848"/>
            <a:ext cx="8730000" cy="24000"/>
          </a:xfrm>
          <a:custGeom>
            <a:avLst/>
            <a:gdLst>
              <a:gd name="connsiteX0" fmla="*/ 0 w 8845847"/>
              <a:gd name="connsiteY0" fmla="*/ 0 h 18000"/>
              <a:gd name="connsiteX1" fmla="*/ 8845847 w 8845847"/>
              <a:gd name="connsiteY1" fmla="*/ 0 h 18000"/>
              <a:gd name="connsiteX2" fmla="*/ 8845847 w 8845847"/>
              <a:gd name="connsiteY2" fmla="*/ 18000 h 18000"/>
              <a:gd name="connsiteX3" fmla="*/ 0 w 8845847"/>
              <a:gd name="connsiteY3" fmla="*/ 18000 h 18000"/>
              <a:gd name="connsiteX4" fmla="*/ 0 w 8845847"/>
              <a:gd name="connsiteY4" fmla="*/ 0 h 18000"/>
              <a:gd name="connsiteX0-1" fmla="*/ 14288 w 8860135"/>
              <a:gd name="connsiteY0-2" fmla="*/ 0 h 18000"/>
              <a:gd name="connsiteX1-3" fmla="*/ 8860135 w 8860135"/>
              <a:gd name="connsiteY1-4" fmla="*/ 0 h 18000"/>
              <a:gd name="connsiteX2-5" fmla="*/ 8860135 w 8860135"/>
              <a:gd name="connsiteY2-6" fmla="*/ 18000 h 18000"/>
              <a:gd name="connsiteX3-7" fmla="*/ 0 w 8860135"/>
              <a:gd name="connsiteY3-8" fmla="*/ 18000 h 18000"/>
              <a:gd name="connsiteX4-9" fmla="*/ 14288 w 8860135"/>
              <a:gd name="connsiteY4-10" fmla="*/ 0 h 18000"/>
              <a:gd name="connsiteX0-11" fmla="*/ 21523 w 8860135"/>
              <a:gd name="connsiteY0-12" fmla="*/ 0 h 18000"/>
              <a:gd name="connsiteX1-13" fmla="*/ 8860135 w 8860135"/>
              <a:gd name="connsiteY1-14" fmla="*/ 0 h 18000"/>
              <a:gd name="connsiteX2-15" fmla="*/ 8860135 w 8860135"/>
              <a:gd name="connsiteY2-16" fmla="*/ 18000 h 18000"/>
              <a:gd name="connsiteX3-17" fmla="*/ 0 w 8860135"/>
              <a:gd name="connsiteY3-18" fmla="*/ 18000 h 18000"/>
              <a:gd name="connsiteX4-19" fmla="*/ 21523 w 8860135"/>
              <a:gd name="connsiteY4-20" fmla="*/ 0 h 1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860135" h="18000">
                <a:moveTo>
                  <a:pt x="21523" y="0"/>
                </a:moveTo>
                <a:lnTo>
                  <a:pt x="8860135" y="0"/>
                </a:lnTo>
                <a:lnTo>
                  <a:pt x="8860135" y="18000"/>
                </a:lnTo>
                <a:lnTo>
                  <a:pt x="0" y="18000"/>
                </a:lnTo>
                <a:lnTo>
                  <a:pt x="21523" y="0"/>
                </a:lnTo>
                <a:close/>
              </a:path>
            </a:pathLst>
          </a:custGeom>
          <a:solidFill>
            <a:srgbClr val="18388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2" descr="E:\工作文件\VI视觉识别\杂项素材\中文横版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811" y="244351"/>
            <a:ext cx="1256010" cy="28361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88138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183884"/>
          </a:solidFill>
          <a:latin typeface="+mj-lt"/>
          <a:ea typeface="+mj-ea"/>
          <a:cs typeface="+mj-cs"/>
        </a:defRPr>
      </a:lvl1pPr>
      <a:lvl2pPr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271780" indent="-271780" algn="l" defTabSz="981075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rgbClr val="183884"/>
        </a:buClr>
        <a:buSzPct val="120000"/>
        <a:buFont typeface="Wingdings" panose="05000000000000000000" pitchFamily="2" charset="2"/>
        <a:buChar char="§"/>
        <a:defRPr sz="1600" b="0">
          <a:solidFill>
            <a:srgbClr val="183884"/>
          </a:solidFill>
          <a:latin typeface="+mn-lt"/>
          <a:ea typeface="+mn-ea"/>
          <a:cs typeface="+mn-cs"/>
        </a:defRPr>
      </a:lvl1pPr>
      <a:lvl2pPr marL="625475" indent="-174625" algn="l" defTabSz="981075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rgbClr val="183884"/>
        </a:buClr>
        <a:buSzPct val="140000"/>
        <a:buFont typeface="Times New Roman" panose="02020603050405020304" pitchFamily="18" charset="0"/>
        <a:buChar char="-"/>
        <a:defRPr sz="1400" b="0">
          <a:solidFill>
            <a:srgbClr val="183884"/>
          </a:solidFill>
          <a:latin typeface="+mn-lt"/>
          <a:ea typeface="+mn-ea"/>
        </a:defRPr>
      </a:lvl2pPr>
      <a:lvl3pPr marL="987425" indent="-182880" algn="l" defTabSz="981075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rgbClr val="183884"/>
        </a:buClr>
        <a:buFont typeface="Marlett" pitchFamily="2" charset="2"/>
        <a:buChar char="8"/>
        <a:defRPr sz="1400" b="0">
          <a:solidFill>
            <a:srgbClr val="183884"/>
          </a:solidFill>
          <a:latin typeface="+mn-lt"/>
          <a:ea typeface="+mn-ea"/>
        </a:defRPr>
      </a:lvl3pPr>
      <a:lvl4pPr marL="1349375" indent="-182880" algn="l" defTabSz="981075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rgbClr val="183884"/>
        </a:buClr>
        <a:buSzPct val="110000"/>
        <a:buFont typeface="Arial" panose="020B0604020202020204" pitchFamily="34" charset="0"/>
        <a:buChar char="›"/>
        <a:defRPr sz="1400" b="0">
          <a:solidFill>
            <a:srgbClr val="183884"/>
          </a:solidFill>
          <a:latin typeface="+mn-lt"/>
          <a:ea typeface="+mn-ea"/>
        </a:defRPr>
      </a:lvl4pPr>
      <a:lvl5pPr marL="1818005" indent="0" algn="l" defTabSz="981075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rgbClr val="183884"/>
        </a:buClr>
        <a:buSzPct val="95000"/>
        <a:buFontTx/>
        <a:buNone/>
        <a:defRPr sz="1400" b="0">
          <a:solidFill>
            <a:srgbClr val="183884"/>
          </a:solidFill>
          <a:latin typeface="+mn-lt"/>
          <a:ea typeface="+mn-ea"/>
        </a:defRPr>
      </a:lvl5pPr>
      <a:lvl6pPr marL="2275205" indent="0" algn="l" defTabSz="981075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5000"/>
        <a:buFontTx/>
        <a:buNone/>
        <a:defRPr sz="1600">
          <a:solidFill>
            <a:schemeClr val="tx1"/>
          </a:solidFill>
          <a:latin typeface="+mn-lt"/>
          <a:ea typeface="+mn-ea"/>
        </a:defRPr>
      </a:lvl6pPr>
      <a:lvl7pPr marL="2732405" indent="0" algn="l" defTabSz="981075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5000"/>
        <a:buFont typeface="Arial" panose="020B0604020202020204" pitchFamily="34" charset="0"/>
        <a:buNone/>
        <a:defRPr sz="1600">
          <a:solidFill>
            <a:schemeClr val="tx1"/>
          </a:solidFill>
          <a:latin typeface="+mn-lt"/>
          <a:ea typeface="+mn-ea"/>
        </a:defRPr>
      </a:lvl7pPr>
      <a:lvl8pPr marL="3529330" indent="-339725" algn="l" defTabSz="981075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5000"/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86530" indent="-339725" algn="l" defTabSz="981075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5000"/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12.xml"/><Relationship Id="rId1" Type="http://schemas.openxmlformats.org/officeDocument/2006/relationships/hyperlink" Target="http://note.youdao.com/noteshare?id=2aba2041313e76ff083abc4147f5ba2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runoob.com/nodejs/nodejs-install-setup.html" TargetMode="External"/><Relationship Id="rId1" Type="http://schemas.openxmlformats.org/officeDocument/2006/relationships/hyperlink" Target="http://nodejs.cn/download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http://dev.getui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基础分享</a:t>
            </a:r>
            <a:endParaRPr lang="zh-CN" altLang="en-US" dirty="0" smtClean="0"/>
          </a:p>
        </p:txBody>
      </p:sp>
      <p:sp>
        <p:nvSpPr>
          <p:cNvPr id="4" name="副标题 3"/>
          <p:cNvSpPr>
            <a:spLocks noGrp="1"/>
          </p:cNvSpPr>
          <p:nvPr>
            <p:ph type="subTitle" sz="quarter" idx="1"/>
          </p:nvPr>
        </p:nvSpPr>
        <p:spPr bwMode="hidden">
          <a:xfrm>
            <a:off x="4392000" y="3600000"/>
            <a:ext cx="4226400" cy="477072"/>
          </a:xfrm>
        </p:spPr>
        <p:txBody>
          <a:bodyPr/>
          <a:lstStyle/>
          <a:p>
            <a:r>
              <a:rPr lang="zh-CN" altLang="en-US" dirty="0"/>
              <a:t>分享人</a:t>
            </a:r>
            <a:r>
              <a:rPr lang="zh-CN" altLang="en-US" dirty="0" smtClean="0"/>
              <a:t>：凌伟豪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43483"/>
            <a:ext cx="1969008" cy="3249168"/>
          </a:xfrm>
        </p:spPr>
      </p:pic>
      <p:pic>
        <p:nvPicPr>
          <p:cNvPr id="8" name="内容占位符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687" y="1743483"/>
            <a:ext cx="1456312" cy="4778797"/>
          </a:xfrm>
        </p:spPr>
      </p:pic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F6A23B-73E6-4DF5-9296-CE83C25FC8C1}" type="slidenum">
              <a:rPr lang="en-US" smtClean="0"/>
            </a:fld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Mui</a:t>
            </a:r>
            <a:r>
              <a:rPr kumimoji="1" lang="zh-CN" altLang="en-US" dirty="0" smtClean="0"/>
              <a:t>个推逻辑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 bwMode="auto">
          <a:xfrm>
            <a:off x="1004307" y="995843"/>
            <a:ext cx="219162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r>
              <a:rPr kumimoji="1" lang="en-US" altLang="zh-CN" sz="2000" dirty="0" smtClean="0">
                <a:latin typeface="+mj-ea"/>
                <a:ea typeface="+mj-ea"/>
              </a:rPr>
              <a:t>app</a:t>
            </a:r>
            <a:r>
              <a:rPr kumimoji="1" lang="zh-CN" altLang="en-US" sz="2000" dirty="0" smtClean="0">
                <a:latin typeface="+mj-ea"/>
                <a:ea typeface="+mj-ea"/>
              </a:rPr>
              <a:t>在线（前台）</a:t>
            </a:r>
            <a:endParaRPr kumimoji="1" lang="zh-CN" altLang="en-US" sz="2000" dirty="0" smtClean="0"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 bwMode="auto">
          <a:xfrm>
            <a:off x="5535992" y="995843"/>
            <a:ext cx="2231701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r>
              <a:rPr kumimoji="1" lang="en-US" altLang="zh-CN" sz="2000" dirty="0" smtClean="0">
                <a:latin typeface="+mj-ea"/>
                <a:ea typeface="+mj-ea"/>
              </a:rPr>
              <a:t>App</a:t>
            </a:r>
            <a:r>
              <a:rPr kumimoji="1" lang="zh-CN" altLang="en-US" sz="2000" dirty="0" smtClean="0">
                <a:latin typeface="+mj-ea"/>
                <a:ea typeface="+mj-ea"/>
              </a:rPr>
              <a:t>离线（后台）</a:t>
            </a:r>
            <a:endParaRPr kumimoji="1" lang="zh-CN" altLang="en-US" sz="2000" dirty="0" smtClean="0"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539552" y="5157192"/>
            <a:ext cx="3816424" cy="11695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kumimoji="1" lang="zh-CN" altLang="en-US" sz="1400" dirty="0" smtClean="0">
                <a:latin typeface="+mn-ea"/>
                <a:ea typeface="+mn-ea"/>
              </a:rPr>
              <a:t>补充：前台情况下的透传消息不回进入消息中心，所以需要</a:t>
            </a:r>
            <a:r>
              <a:rPr lang="zh-CN" altLang="en-US" sz="1400" dirty="0">
                <a:latin typeface="+mn-ea"/>
                <a:ea typeface="+mn-ea"/>
              </a:rPr>
              <a:t>调用“</a:t>
            </a:r>
            <a:r>
              <a:rPr lang="en-US" altLang="zh-CN" sz="1400" dirty="0" err="1">
                <a:latin typeface="+mn-ea"/>
                <a:ea typeface="+mn-ea"/>
              </a:rPr>
              <a:t>createMessage</a:t>
            </a:r>
            <a:r>
              <a:rPr lang="en-US" altLang="zh-CN" sz="1400" dirty="0">
                <a:latin typeface="+mn-ea"/>
                <a:ea typeface="+mn-ea"/>
              </a:rPr>
              <a:t>”</a:t>
            </a:r>
            <a:r>
              <a:rPr lang="zh-CN" altLang="en-US" sz="1400" dirty="0">
                <a:latin typeface="+mn-ea"/>
                <a:ea typeface="+mn-ea"/>
              </a:rPr>
              <a:t>接口</a:t>
            </a:r>
            <a:r>
              <a:rPr kumimoji="1" lang="zh-CN" altLang="en-US" sz="1400" dirty="0" smtClean="0">
                <a:latin typeface="+mn-ea"/>
                <a:ea typeface="+mn-ea"/>
              </a:rPr>
              <a:t>创建一个本地消息，但是</a:t>
            </a:r>
            <a:r>
              <a:rPr lang="zh-CN" altLang="en-US" sz="1400" dirty="0">
                <a:latin typeface="+mn-ea"/>
                <a:ea typeface="+mn-ea"/>
              </a:rPr>
              <a:t>在</a:t>
            </a:r>
            <a:r>
              <a:rPr lang="en-US" altLang="zh-CN" sz="1400" dirty="0">
                <a:latin typeface="+mn-ea"/>
                <a:ea typeface="+mn-ea"/>
              </a:rPr>
              <a:t>IOS</a:t>
            </a:r>
            <a:r>
              <a:rPr lang="zh-CN" altLang="en-US" sz="1400" dirty="0">
                <a:latin typeface="+mn-ea"/>
                <a:ea typeface="+mn-ea"/>
              </a:rPr>
              <a:t>平台，本地消息也会触发监听的“</a:t>
            </a:r>
            <a:r>
              <a:rPr lang="en-US" altLang="zh-CN" sz="1400" dirty="0">
                <a:latin typeface="+mn-ea"/>
                <a:ea typeface="+mn-ea"/>
              </a:rPr>
              <a:t>receive”</a:t>
            </a:r>
            <a:r>
              <a:rPr lang="zh-CN" altLang="en-US" sz="1400" dirty="0">
                <a:latin typeface="+mn-ea"/>
                <a:ea typeface="+mn-ea"/>
              </a:rPr>
              <a:t>事件，用户需要通过标识来区分是否是本地创建的消息。</a:t>
            </a:r>
            <a:endParaRPr kumimoji="1" lang="zh-CN" altLang="en-US" sz="14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 bwMode="auto">
          <a:xfrm>
            <a:off x="395536" y="4952063"/>
            <a:ext cx="11628547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n-US" altLang="zh-CN" sz="2000" dirty="0" err="1"/>
              <a:t>mui</a:t>
            </a:r>
            <a:r>
              <a:rPr lang="zh-CN" altLang="en-US" sz="2000" dirty="0"/>
              <a:t>初级入门的一些</a:t>
            </a:r>
            <a:r>
              <a:rPr lang="zh-CN" altLang="en-US" sz="2000" dirty="0" smtClean="0"/>
              <a:t>资料：</a:t>
            </a:r>
            <a:r>
              <a:rPr lang="en-US" altLang="zh-CN" sz="2000" dirty="0" smtClean="0">
                <a:hlinkClick r:id="rId1"/>
              </a:rPr>
              <a:t>http</a:t>
            </a:r>
            <a:r>
              <a:rPr lang="en-US" altLang="zh-CN" sz="2000" dirty="0">
                <a:hlinkClick r:id="rId1"/>
              </a:rPr>
              <a:t>://</a:t>
            </a:r>
            <a:r>
              <a:rPr lang="en-US" altLang="zh-CN" sz="2000" dirty="0" smtClean="0">
                <a:hlinkClick r:id="rId1"/>
              </a:rPr>
              <a:t>note.youdao.com/noteshare?id=2aba2041313e76ff083abc4147f5ba2a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  <p:sp>
        <p:nvSpPr>
          <p:cNvPr id="3" name="文本框 2"/>
          <p:cNvSpPr txBox="1"/>
          <p:nvPr/>
        </p:nvSpPr>
        <p:spPr bwMode="auto">
          <a:xfrm>
            <a:off x="-85725" y="4729163"/>
            <a:ext cx="184731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endParaRPr kumimoji="1" lang="zh-CN" altLang="en-US" sz="20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pic>
        <p:nvPicPr>
          <p:cNvPr id="512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570" y="1471295"/>
            <a:ext cx="6238875" cy="3914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9999" y="980728"/>
            <a:ext cx="7307665" cy="5184072"/>
          </a:xfrm>
        </p:spPr>
        <p:txBody>
          <a:bodyPr/>
          <a:lstStyle/>
          <a:p>
            <a:r>
              <a:rPr lang="zh-CN" altLang="en-US" dirty="0" smtClean="0"/>
              <a:t>数字天堂网络科技公司出品的一个最</a:t>
            </a:r>
            <a:r>
              <a:rPr lang="zh-CN" altLang="en-US" dirty="0"/>
              <a:t>接近原生</a:t>
            </a:r>
            <a:r>
              <a:rPr lang="en-US" altLang="zh-CN" dirty="0"/>
              <a:t>APP</a:t>
            </a:r>
            <a:r>
              <a:rPr lang="zh-CN" altLang="en-US" dirty="0"/>
              <a:t>体验的高性能前端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err="1" smtClean="0"/>
              <a:t>mui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86" y="1367586"/>
            <a:ext cx="2582238" cy="5372869"/>
          </a:xfrm>
          <a:prstGeom prst="rect">
            <a:avLst/>
          </a:prstGeom>
          <a:noFill/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517" y="1391823"/>
            <a:ext cx="3968186" cy="2690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40" y="4158386"/>
            <a:ext cx="2641600" cy="193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196752"/>
            <a:ext cx="7092448" cy="4959248"/>
          </a:xfrm>
        </p:spPr>
        <p:txBody>
          <a:bodyPr/>
          <a:lstStyle/>
          <a:p>
            <a:pPr latinLnBrk="1"/>
            <a:r>
              <a:rPr lang="en-US" altLang="zh-CN" dirty="0" err="1">
                <a:solidFill>
                  <a:schemeClr val="tx1"/>
                </a:solidFill>
              </a:rPr>
              <a:t>Node.js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是一个基于</a:t>
            </a:r>
            <a:r>
              <a:rPr lang="en-US" altLang="zh-CN" dirty="0">
                <a:solidFill>
                  <a:schemeClr val="tx1"/>
                </a:solidFill>
              </a:rPr>
              <a:t>Chrome JavaScript </a:t>
            </a:r>
            <a:r>
              <a:rPr lang="zh-CN" altLang="en-US" dirty="0">
                <a:solidFill>
                  <a:schemeClr val="tx1"/>
                </a:solidFill>
              </a:rPr>
              <a:t>运行时建立的一个平台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atinLnBrk="1"/>
            <a:r>
              <a:rPr lang="en-US" altLang="zh-CN" dirty="0">
                <a:solidFill>
                  <a:schemeClr val="tx1"/>
                </a:solidFill>
                <a:hlinkClick r:id="rId1"/>
              </a:rPr>
              <a:t>Node</a:t>
            </a:r>
            <a:r>
              <a:rPr lang="zh-CN" altLang="en-US" dirty="0">
                <a:solidFill>
                  <a:schemeClr val="tx1"/>
                </a:solidFill>
                <a:hlinkClick r:id="rId1"/>
              </a:rPr>
              <a:t>下载地址：</a:t>
            </a:r>
            <a:endParaRPr lang="en-US" altLang="zh-CN" dirty="0">
              <a:solidFill>
                <a:schemeClr val="tx1"/>
              </a:solidFill>
              <a:hlinkClick r:id="rId1"/>
            </a:endParaRPr>
          </a:p>
          <a:p>
            <a:pPr lvl="1" latinLnBrk="1"/>
            <a:r>
              <a:rPr lang="en-US" altLang="zh-CN" u="sng" dirty="0" smtClean="0">
                <a:solidFill>
                  <a:schemeClr val="tx1"/>
                </a:solidFill>
                <a:hlinkClick r:id="rId1"/>
              </a:rPr>
              <a:t>http</a:t>
            </a:r>
            <a:r>
              <a:rPr lang="en-US" altLang="zh-CN" u="sng" dirty="0">
                <a:solidFill>
                  <a:schemeClr val="tx1"/>
                </a:solidFill>
                <a:hlinkClick r:id="rId1"/>
              </a:rPr>
              <a:t>://nodejs.cn/download</a:t>
            </a:r>
            <a:r>
              <a:rPr lang="en-US" altLang="zh-CN" u="sng" dirty="0" smtClean="0">
                <a:solidFill>
                  <a:schemeClr val="tx1"/>
                </a:solidFill>
                <a:hlinkClick r:id="rId1"/>
              </a:rPr>
              <a:t>/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u="sng" dirty="0" smtClean="0">
                <a:solidFill>
                  <a:schemeClr val="tx1"/>
                </a:solidFill>
                <a:latin typeface="+mj-ea"/>
                <a:ea typeface="+mj-ea"/>
                <a:hlinkClick r:id="rId2"/>
              </a:rPr>
              <a:t>菜鸟的</a:t>
            </a:r>
            <a:r>
              <a:rPr lang="en-US" altLang="zh-CN" u="sng" dirty="0" smtClean="0">
                <a:solidFill>
                  <a:schemeClr val="tx1"/>
                </a:solidFill>
                <a:latin typeface="+mj-ea"/>
                <a:ea typeface="+mj-ea"/>
                <a:hlinkClick r:id="rId2"/>
              </a:rPr>
              <a:t>node</a:t>
            </a:r>
            <a:r>
              <a:rPr lang="zh-CN" altLang="en-US" u="sng" dirty="0" smtClean="0">
                <a:solidFill>
                  <a:schemeClr val="tx1"/>
                </a:solidFill>
                <a:latin typeface="+mj-ea"/>
                <a:ea typeface="+mj-ea"/>
                <a:hlinkClick r:id="rId2"/>
              </a:rPr>
              <a:t>教程： </a:t>
            </a:r>
            <a:endParaRPr lang="en-US" altLang="zh-CN" u="sng" dirty="0" smtClean="0">
              <a:solidFill>
                <a:schemeClr val="tx1"/>
              </a:solidFill>
              <a:latin typeface="+mj-ea"/>
              <a:ea typeface="+mj-ea"/>
              <a:hlinkClick r:id="rId2"/>
            </a:endParaRPr>
          </a:p>
          <a:p>
            <a:pPr lvl="1"/>
            <a:r>
              <a:rPr lang="en-US" altLang="zh-CN" u="sng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altLang="zh-CN" u="sng" dirty="0">
                <a:solidFill>
                  <a:schemeClr val="tx1"/>
                </a:solidFill>
                <a:hlinkClick r:id="rId2"/>
              </a:rPr>
              <a:t>://www.runoob.com/nodejs/nodejs-install-setup.html</a:t>
            </a:r>
            <a:endParaRPr lang="en-US" altLang="zh-CN" u="sng" dirty="0">
              <a:solidFill>
                <a:schemeClr val="tx1"/>
              </a:solidFill>
            </a:endParaRPr>
          </a:p>
          <a:p>
            <a:endParaRPr lang="en-US" altLang="zh-CN" u="sng" dirty="0" smtClean="0"/>
          </a:p>
          <a:p>
            <a:r>
              <a:rPr lang="zh-CN" altLang="en-US" u="sng" dirty="0" smtClean="0"/>
              <a:t>安装</a:t>
            </a:r>
            <a:r>
              <a:rPr lang="en-US" altLang="zh-CN" u="sng" dirty="0" smtClean="0"/>
              <a:t>Node</a:t>
            </a:r>
            <a:r>
              <a:rPr lang="zh-CN" altLang="en-US" u="sng" dirty="0" smtClean="0"/>
              <a:t>主要是为</a:t>
            </a:r>
            <a:r>
              <a:rPr lang="en-US" altLang="zh-CN" u="sng" dirty="0" err="1" smtClean="0"/>
              <a:t>npm</a:t>
            </a:r>
            <a:endParaRPr lang="en-US" altLang="zh-CN" u="sng" dirty="0" smtClean="0"/>
          </a:p>
          <a:p>
            <a:pPr latinLnBrk="1"/>
            <a:r>
              <a:rPr lang="en-US" altLang="zh-CN" dirty="0"/>
              <a:t>NPM</a:t>
            </a:r>
            <a:r>
              <a:rPr lang="zh-CN" altLang="en-US" dirty="0"/>
              <a:t>是随同</a:t>
            </a:r>
            <a:r>
              <a:rPr lang="en-US" altLang="zh-CN" dirty="0" err="1"/>
              <a:t>NodeJS</a:t>
            </a:r>
            <a:r>
              <a:rPr lang="zh-CN" altLang="en-US" dirty="0"/>
              <a:t>一起安装的包管理工具，能解决</a:t>
            </a:r>
            <a:r>
              <a:rPr lang="en-US" altLang="zh-CN" dirty="0" err="1"/>
              <a:t>NodeJS</a:t>
            </a:r>
            <a:r>
              <a:rPr lang="zh-CN" altLang="en-US" dirty="0"/>
              <a:t>代码部署上的很多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允许</a:t>
            </a:r>
            <a:r>
              <a:rPr lang="zh-CN" altLang="en-US" dirty="0"/>
              <a:t>用户从</a:t>
            </a:r>
            <a:r>
              <a:rPr lang="en-US" altLang="zh-CN" dirty="0"/>
              <a:t>NPM</a:t>
            </a:r>
            <a:r>
              <a:rPr lang="zh-CN" altLang="en-US" dirty="0"/>
              <a:t>服务器下载别人编写的第三方包到本地使用。</a:t>
            </a:r>
            <a:endParaRPr lang="zh-CN" altLang="en-US" dirty="0"/>
          </a:p>
          <a:p>
            <a:pPr latinLnBrk="1"/>
            <a:r>
              <a:rPr lang="zh-CN" altLang="en-US" dirty="0"/>
              <a:t>允许用户从</a:t>
            </a:r>
            <a:r>
              <a:rPr lang="en-US" altLang="zh-CN" dirty="0"/>
              <a:t>NPM</a:t>
            </a:r>
            <a:r>
              <a:rPr lang="zh-CN" altLang="en-US" dirty="0"/>
              <a:t>服务器下载并安装别人编写的命令行程序到本地使用。</a:t>
            </a:r>
            <a:endParaRPr lang="zh-CN" altLang="en-US" dirty="0"/>
          </a:p>
          <a:p>
            <a:pPr latinLnBrk="1"/>
            <a:r>
              <a:rPr lang="zh-CN" altLang="en-US" dirty="0"/>
              <a:t>允许用户将自己编写的包或命令行程序上传到</a:t>
            </a:r>
            <a:r>
              <a:rPr lang="en-US" altLang="zh-CN" dirty="0"/>
              <a:t>NPM</a:t>
            </a:r>
            <a:r>
              <a:rPr lang="zh-CN" altLang="en-US" dirty="0"/>
              <a:t>服务器供别人使用</a:t>
            </a:r>
            <a:endParaRPr lang="zh-CN" altLang="en-US" dirty="0"/>
          </a:p>
          <a:p>
            <a:endParaRPr lang="en-US" altLang="zh-CN" u="sng" dirty="0" smtClean="0"/>
          </a:p>
          <a:p>
            <a:endParaRPr lang="en-US" altLang="zh-CN" u="sng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Node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7164456" cy="5031256"/>
          </a:xfrm>
        </p:spPr>
        <p:txBody>
          <a:bodyPr/>
          <a:lstStyle/>
          <a:p>
            <a:r>
              <a:rPr lang="en-US" altLang="zh-CN" dirty="0" err="1"/>
              <a:t>Gulp.js</a:t>
            </a:r>
            <a:r>
              <a:rPr lang="en-US" altLang="zh-CN" dirty="0"/>
              <a:t> </a:t>
            </a:r>
            <a:r>
              <a:rPr lang="zh-CN" altLang="en-US" dirty="0"/>
              <a:t>是一个自动化构建工具</a:t>
            </a:r>
            <a:r>
              <a:rPr lang="en-US" altLang="zh-CN" dirty="0"/>
              <a:t>,</a:t>
            </a:r>
            <a:r>
              <a:rPr lang="zh-CN" altLang="en-US" dirty="0"/>
              <a:t>开发者可以使用它在项目开发过程中自动执行常见任务。</a:t>
            </a:r>
            <a:r>
              <a:rPr lang="en-US" altLang="zh-CN" dirty="0" err="1"/>
              <a:t>Gulp.js</a:t>
            </a:r>
            <a:r>
              <a:rPr lang="en-US" altLang="zh-CN" dirty="0"/>
              <a:t> </a:t>
            </a:r>
            <a:r>
              <a:rPr lang="zh-CN" altLang="en-US" dirty="0"/>
              <a:t>是基于 </a:t>
            </a:r>
            <a:r>
              <a:rPr lang="en-US" altLang="zh-CN" dirty="0" err="1"/>
              <a:t>Node.js</a:t>
            </a:r>
            <a:r>
              <a:rPr lang="en-US" altLang="zh-CN" dirty="0"/>
              <a:t> </a:t>
            </a:r>
            <a:r>
              <a:rPr lang="zh-CN" altLang="en-US" dirty="0"/>
              <a:t>构建的</a:t>
            </a:r>
            <a:r>
              <a:rPr lang="en-US" altLang="zh-CN" dirty="0"/>
              <a:t>,</a:t>
            </a:r>
            <a:r>
              <a:rPr lang="zh-CN" altLang="en-US" dirty="0"/>
              <a:t>利用 </a:t>
            </a:r>
            <a:r>
              <a:rPr lang="en-US" altLang="zh-CN" dirty="0" err="1"/>
              <a:t>Node.js</a:t>
            </a:r>
            <a:r>
              <a:rPr lang="en-US" altLang="zh-CN" dirty="0"/>
              <a:t> </a:t>
            </a:r>
            <a:r>
              <a:rPr lang="zh-CN" altLang="en-US" dirty="0"/>
              <a:t>流的威力</a:t>
            </a:r>
            <a:r>
              <a:rPr lang="en-US" altLang="zh-CN" dirty="0"/>
              <a:t>,</a:t>
            </a:r>
            <a:r>
              <a:rPr lang="zh-CN" altLang="en-US" dirty="0"/>
              <a:t>你可以快速构建</a:t>
            </a:r>
            <a:r>
              <a:rPr lang="zh-CN" altLang="en-US" dirty="0" smtClean="0"/>
              <a:t>项目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gulp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5" y="2054960"/>
            <a:ext cx="8564757" cy="4649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9999" y="1052736"/>
            <a:ext cx="8316457" cy="5112568"/>
          </a:xfrm>
        </p:spPr>
        <p:txBody>
          <a:bodyPr/>
          <a:lstStyle/>
          <a:p>
            <a:r>
              <a:rPr lang="zh-CN" altLang="en-US" dirty="0"/>
              <a:t>一个终端设备适配的解决</a:t>
            </a:r>
            <a:r>
              <a:rPr lang="zh-CN" altLang="en-US"/>
              <a:t>方案</a:t>
            </a:r>
            <a:r>
              <a:rPr lang="zh-CN" altLang="en-US" smtClean="0"/>
              <a:t>。它</a:t>
            </a:r>
            <a:r>
              <a:rPr lang="zh-CN" altLang="en-US" dirty="0"/>
              <a:t>可以让你在不同的终端设备中实现页面适配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Flexible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2247900"/>
            <a:ext cx="8902700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196752"/>
            <a:ext cx="7488832" cy="5040560"/>
          </a:xfrm>
        </p:spPr>
        <p:txBody>
          <a:bodyPr/>
          <a:lstStyle/>
          <a:p>
            <a:r>
              <a:rPr kumimoji="1" lang="zh-CN" altLang="en-US" dirty="0" smtClean="0"/>
              <a:t>个推</a:t>
            </a:r>
            <a:endParaRPr kumimoji="1" lang="en-US" altLang="zh-CN" dirty="0" smtClean="0"/>
          </a:p>
          <a:p>
            <a:r>
              <a:rPr kumimoji="1" lang="zh-CN" altLang="en-US" dirty="0" smtClean="0"/>
              <a:t>小米推送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推送方案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73" y="989762"/>
            <a:ext cx="7921006" cy="5454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F6A23B-73E6-4DF5-9296-CE83C25FC8C1}" type="slidenum">
              <a:rPr lang="en-US" smtClean="0"/>
            </a:fld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个推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000" dirty="0" smtClean="0"/>
              <a:t>请</a:t>
            </a:r>
            <a:r>
              <a:rPr lang="zh-CN" altLang="en-US" sz="2000" dirty="0"/>
              <a:t>登录 </a:t>
            </a:r>
            <a:r>
              <a:rPr lang="en-US" altLang="zh-CN" sz="2000" dirty="0">
                <a:hlinkClick r:id="rId1"/>
              </a:rPr>
              <a:t>http://dev.getui.com</a:t>
            </a:r>
            <a:r>
              <a:rPr lang="zh-CN" altLang="en-US" sz="2000" dirty="0"/>
              <a:t> ，选择登记应用并填写应用名称和包名</a:t>
            </a:r>
            <a:r>
              <a:rPr lang="zh-CN" altLang="en-US" sz="2000" dirty="0" smtClean="0"/>
              <a:t>信息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点击应用配置，获取到相应的</a:t>
            </a:r>
            <a:r>
              <a:rPr lang="en-US" altLang="zh-CN" sz="2000" dirty="0" err="1"/>
              <a:t>AppID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AppKey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AppSecret</a:t>
            </a:r>
            <a:r>
              <a:rPr lang="zh-CN" altLang="en-US" sz="2000" dirty="0" smtClean="0"/>
              <a:t>信息</a:t>
            </a:r>
            <a:r>
              <a:rPr lang="zh-CN" altLang="en-US" sz="2000" dirty="0"/>
              <a:t>，</a:t>
            </a:r>
            <a:r>
              <a:rPr kumimoji="1" lang="en-US" altLang="zh-CN" sz="2000" dirty="0" smtClean="0"/>
              <a:t>iOS</a:t>
            </a:r>
            <a:r>
              <a:rPr kumimoji="1" lang="zh-CN" altLang="en-US" sz="2000" dirty="0" smtClean="0"/>
              <a:t>上传</a:t>
            </a:r>
            <a:r>
              <a:rPr lang="en-US" altLang="zh-CN" sz="2000" dirty="0" smtClean="0"/>
              <a:t>.p12</a:t>
            </a:r>
            <a:r>
              <a:rPr lang="zh-CN" altLang="en-US" sz="2000" dirty="0" smtClean="0"/>
              <a:t>文件，安卓</a:t>
            </a:r>
            <a:r>
              <a:rPr lang="zh-CN" altLang="en-US" sz="2000" dirty="0"/>
              <a:t>需要填写应用</a:t>
            </a:r>
            <a:r>
              <a:rPr lang="zh-CN" altLang="en-US" sz="2000" dirty="0" smtClean="0"/>
              <a:t>标识</a:t>
            </a:r>
            <a:endParaRPr lang="en-US" altLang="zh-CN" sz="2000" dirty="0" smtClean="0"/>
          </a:p>
          <a:p>
            <a:pPr lvl="1"/>
            <a:endParaRPr lang="en-US" altLang="zh-CN" dirty="0"/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ED33AB-5208-45B3-B4C4-C2D2F189FBD9}" type="slidenum">
              <a:rPr lang="en-US" smtClean="0"/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Mui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推送通过监听</a:t>
            </a:r>
            <a:r>
              <a:rPr lang="en-US" altLang="zh-CN" dirty="0"/>
              <a:t>“receive”</a:t>
            </a:r>
            <a:r>
              <a:rPr lang="zh-CN" altLang="en-US" dirty="0"/>
              <a:t>事件和“</a:t>
            </a:r>
            <a:r>
              <a:rPr lang="en-US" altLang="zh-CN" dirty="0"/>
              <a:t>click”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lvl="1"/>
            <a:r>
              <a:rPr lang="en-US" altLang="zh-CN" b="1" dirty="0"/>
              <a:t>receive</a:t>
            </a:r>
            <a:r>
              <a:rPr lang="zh-CN" altLang="en-US" b="1" dirty="0"/>
              <a:t>方法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lvl="2"/>
            <a:r>
              <a:rPr lang="zh-CN" altLang="en-US" dirty="0"/>
              <a:t>当</a:t>
            </a:r>
            <a:r>
              <a:rPr lang="en-US" altLang="zh-CN" dirty="0"/>
              <a:t>APP</a:t>
            </a:r>
            <a:r>
              <a:rPr lang="zh-CN" altLang="en-US" dirty="0"/>
              <a:t>在前台的时候，可以监听接收透传消息，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在后台</a:t>
            </a:r>
            <a:r>
              <a:rPr lang="zh-CN" altLang="en-US" dirty="0"/>
              <a:t>的时候无法监听</a:t>
            </a:r>
            <a:endParaRPr lang="en-US" altLang="zh-CN" dirty="0" smtClean="0"/>
          </a:p>
          <a:p>
            <a:pPr lvl="2"/>
            <a:r>
              <a:rPr lang="en-US" altLang="zh-CN" dirty="0" err="1"/>
              <a:t>plus.push.addEventListener</a:t>
            </a:r>
            <a:r>
              <a:rPr lang="en-US" altLang="zh-CN" dirty="0"/>
              <a:t>("receive", function (</a:t>
            </a:r>
            <a:r>
              <a:rPr lang="en-US" altLang="zh-CN" dirty="0" err="1"/>
              <a:t>msg</a:t>
            </a:r>
            <a:r>
              <a:rPr lang="en-US" altLang="zh-CN" dirty="0"/>
              <a:t>) { </a:t>
            </a:r>
            <a:r>
              <a:rPr lang="en-US" altLang="zh-CN" dirty="0" smtClean="0"/>
              <a:t>}</a:t>
            </a:r>
            <a:endParaRPr kumimoji="1" lang="en-US" altLang="zh-CN" dirty="0"/>
          </a:p>
          <a:p>
            <a:pPr lvl="1"/>
            <a:r>
              <a:rPr lang="en-US" altLang="zh-CN" b="1" dirty="0"/>
              <a:t>click</a:t>
            </a:r>
            <a:r>
              <a:rPr lang="zh-CN" altLang="en-US" b="1" dirty="0"/>
              <a:t>方法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lvl="2"/>
            <a:r>
              <a:rPr lang="en-US" altLang="zh-CN" dirty="0" smtClean="0"/>
              <a:t>iOS </a:t>
            </a:r>
            <a:r>
              <a:rPr lang="en-US" altLang="zh-CN" dirty="0"/>
              <a:t>APP</a:t>
            </a:r>
            <a:r>
              <a:rPr lang="zh-CN" altLang="en-US" dirty="0"/>
              <a:t>处于后台，透传消息会变成通知提醒，此时点击通知</a:t>
            </a:r>
            <a:r>
              <a:rPr lang="zh-CN" altLang="en-US" dirty="0" smtClean="0"/>
              <a:t>触发</a:t>
            </a:r>
            <a:endParaRPr lang="en-US" altLang="zh-CN" dirty="0" smtClean="0"/>
          </a:p>
          <a:p>
            <a:pPr lvl="2"/>
            <a:r>
              <a:rPr lang="en-US" altLang="zh-CN" dirty="0" err="1"/>
              <a:t>plus.push.addEventListener</a:t>
            </a:r>
            <a:r>
              <a:rPr lang="en-US" altLang="zh-CN" dirty="0"/>
              <a:t>("click", function (</a:t>
            </a:r>
            <a:r>
              <a:rPr lang="en-US" altLang="zh-CN" dirty="0" err="1"/>
              <a:t>msg</a:t>
            </a:r>
            <a:r>
              <a:rPr lang="en-US" altLang="zh-CN" dirty="0"/>
              <a:t>) { </a:t>
            </a:r>
            <a:r>
              <a:rPr lang="en-US" altLang="zh-CN" dirty="0" smtClean="0"/>
              <a:t>}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OFFICE" val="Boston"/>
</p:tagLst>
</file>

<file path=ppt/theme/theme1.xml><?xml version="1.0" encoding="utf-8"?>
<a:theme xmlns:a="http://schemas.openxmlformats.org/drawingml/2006/main" name="母板3">
  <a:themeElements>
    <a:clrScheme name="050719_GMS_SlideDesignTemplate 1">
      <a:dk1>
        <a:srgbClr val="00279F"/>
      </a:dk1>
      <a:lt1>
        <a:srgbClr val="FFFFFF"/>
      </a:lt1>
      <a:dk2>
        <a:srgbClr val="FFFFFF"/>
      </a:dk2>
      <a:lt2>
        <a:srgbClr val="3399FF"/>
      </a:lt2>
      <a:accent1>
        <a:srgbClr val="66CC33"/>
      </a:accent1>
      <a:accent2>
        <a:srgbClr val="FD9900"/>
      </a:accent2>
      <a:accent3>
        <a:srgbClr val="FFFFFF"/>
      </a:accent3>
      <a:accent4>
        <a:srgbClr val="002087"/>
      </a:accent4>
      <a:accent5>
        <a:srgbClr val="B8E2AD"/>
      </a:accent5>
      <a:accent6>
        <a:srgbClr val="E58A00"/>
      </a:accent6>
      <a:hlink>
        <a:srgbClr val="339900"/>
      </a:hlink>
      <a:folHlink>
        <a:srgbClr val="CCCCCC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0" tIns="0" rIns="72000" bIns="0" numCol="1" rtlCol="0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72000" bIns="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CH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  <a:txDef>
      <a:spPr bwMode="auto">
        <a:noFill/>
        <a:ln>
          <a:noFill/>
        </a:ln>
      </a:spPr>
      <a:bodyPr vert="horz" wrap="square" lIns="91440" tIns="45720" rIns="91440" bIns="45720" numCol="1" rtlCol="0" anchor="t" anchorCtr="0" compatLnSpc="1">
        <a:spAutoFit/>
      </a:bodyPr>
      <a:lstStyle>
        <a:defPPr>
          <a:defRPr sz="2000" dirty="0" smtClean="0">
            <a:latin typeface="+mj-ea"/>
            <a:ea typeface="+mj-ea"/>
          </a:defRPr>
        </a:defPPr>
      </a:lstStyle>
    </a:txDef>
  </a:objectDefaults>
  <a:extraClrSchemeLst>
    <a:extraClrScheme>
      <a:clrScheme name="050719_GMS_SlideDesignTemplate 1">
        <a:dk1>
          <a:srgbClr val="00279F"/>
        </a:dk1>
        <a:lt1>
          <a:srgbClr val="FFFFFF"/>
        </a:lt1>
        <a:dk2>
          <a:srgbClr val="FFFFFF"/>
        </a:dk2>
        <a:lt2>
          <a:srgbClr val="3399FF"/>
        </a:lt2>
        <a:accent1>
          <a:srgbClr val="66CC33"/>
        </a:accent1>
        <a:accent2>
          <a:srgbClr val="FD9900"/>
        </a:accent2>
        <a:accent3>
          <a:srgbClr val="FFFFFF"/>
        </a:accent3>
        <a:accent4>
          <a:srgbClr val="002087"/>
        </a:accent4>
        <a:accent5>
          <a:srgbClr val="B8E2AD"/>
        </a:accent5>
        <a:accent6>
          <a:srgbClr val="E58A00"/>
        </a:accent6>
        <a:hlink>
          <a:srgbClr val="3399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1059</Words>
  <Application>WPS 演示</Application>
  <PresentationFormat>全屏显示(4:3)</PresentationFormat>
  <Paragraphs>93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黑体</vt:lpstr>
      <vt:lpstr>Times New Roman</vt:lpstr>
      <vt:lpstr>Marlett</vt:lpstr>
      <vt:lpstr>Times</vt:lpstr>
      <vt:lpstr>Arial Unicode MS</vt:lpstr>
      <vt:lpstr>母板3</vt:lpstr>
      <vt:lpstr>Mui及其推送方案</vt:lpstr>
      <vt:lpstr>目录</vt:lpstr>
      <vt:lpstr>什么是mui</vt:lpstr>
      <vt:lpstr>Node</vt:lpstr>
      <vt:lpstr>gulp</vt:lpstr>
      <vt:lpstr>Flexible</vt:lpstr>
      <vt:lpstr>推送方案</vt:lpstr>
      <vt:lpstr>个推</vt:lpstr>
      <vt:lpstr>Mui</vt:lpstr>
      <vt:lpstr>Mui个推逻辑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</dc:title>
  <dc:creator>章丹丹</dc:creator>
  <cp:lastModifiedBy>蓝色国度1409552642</cp:lastModifiedBy>
  <cp:revision>825</cp:revision>
  <cp:lastPrinted>2017-01-05T03:28:00Z</cp:lastPrinted>
  <dcterms:created xsi:type="dcterms:W3CDTF">2014-11-07T06:33:00Z</dcterms:created>
  <dcterms:modified xsi:type="dcterms:W3CDTF">2019-08-09T05:50:04Z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2052-11.1.0.8907</vt:lpwstr>
  </property>
</Properties>
</file>