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465" r:id="rId3"/>
    <p:sldId id="466" r:id="rId5"/>
    <p:sldId id="530" r:id="rId6"/>
    <p:sldId id="532" r:id="rId7"/>
    <p:sldId id="533" r:id="rId8"/>
    <p:sldId id="534" r:id="rId9"/>
    <p:sldId id="540" r:id="rId10"/>
    <p:sldId id="535" r:id="rId11"/>
    <p:sldId id="524" r:id="rId12"/>
    <p:sldId id="526" r:id="rId13"/>
    <p:sldId id="527" r:id="rId14"/>
    <p:sldId id="547" r:id="rId15"/>
    <p:sldId id="550" r:id="rId16"/>
    <p:sldId id="551" r:id="rId17"/>
    <p:sldId id="552" r:id="rId18"/>
    <p:sldId id="554" r:id="rId19"/>
    <p:sldId id="553" r:id="rId20"/>
    <p:sldId id="555" r:id="rId21"/>
    <p:sldId id="557" r:id="rId22"/>
    <p:sldId id="558" r:id="rId23"/>
    <p:sldId id="560" r:id="rId24"/>
    <p:sldId id="559" r:id="rId25"/>
    <p:sldId id="556" r:id="rId26"/>
  </p:sldIdLst>
  <p:sldSz cx="9144000" cy="6858000" type="screen4x3"/>
  <p:notesSz cx="6797675" cy="9928225"/>
  <p:custDataLst>
    <p:tags r:id="rId32"/>
  </p:custDataLst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827"/>
    <a:srgbClr val="1A3A82"/>
    <a:srgbClr val="000000"/>
    <a:srgbClr val="00279F"/>
    <a:srgbClr val="DE0000"/>
    <a:srgbClr val="183884"/>
    <a:srgbClr val="D40000"/>
    <a:srgbClr val="12AD2B"/>
    <a:srgbClr val="00923F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75" autoAdjust="0"/>
    <p:restoredTop sz="85502" autoAdjust="0"/>
  </p:normalViewPr>
  <p:slideViewPr>
    <p:cSldViewPr snapToObjects="1">
      <p:cViewPr>
        <p:scale>
          <a:sx n="90" d="100"/>
          <a:sy n="90" d="100"/>
        </p:scale>
        <p:origin x="144" y="272"/>
      </p:cViewPr>
      <p:guideLst>
        <p:guide orient="horz"/>
        <p:guide pos="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2928" y="-84"/>
      </p:cViewPr>
      <p:guideLst>
        <p:guide orient="horz" pos="3127"/>
        <p:guide pos="21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8T20:36:28.647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02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02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BF81F9A3-147D-494B-B009-21E52E109CA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02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9" y="4717174"/>
            <a:ext cx="5440039" cy="4467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b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02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b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4C09E8AB-00C8-4B59-9B11-EFC95F032CE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9E8AB-00C8-4B59-9B11-EFC95F032C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539552" y="1980000"/>
            <a:ext cx="8077696" cy="720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algn="r" rtl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59832" y="2700000"/>
            <a:ext cx="5557416" cy="612000"/>
          </a:xfrm>
          <a:prstGeom prst="rect">
            <a:avLst/>
          </a:prstGeom>
        </p:spPr>
        <p:txBody>
          <a:bodyPr anchor="ctr" anchorCtr="0"/>
          <a:lstStyle>
            <a:lvl1pPr marL="0" indent="0" algn="r" defTabSz="881380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92000" y="3600000"/>
            <a:ext cx="4226400" cy="792088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lang="zh-CN" altLang="en-US" sz="16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 descr="E:\工作文件\VI视觉识别\杂项素材\图形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54205"/>
            <a:ext cx="2592288" cy="2581356"/>
          </a:xfrm>
          <a:prstGeom prst="rect">
            <a:avLst/>
          </a:prstGeom>
          <a:noFill/>
        </p:spPr>
      </p:pic>
      <p:pic>
        <p:nvPicPr>
          <p:cNvPr id="16" name="Picture 36" descr="C:\Users\08735\Desktop\聚光科技LOGO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38" y="260648"/>
            <a:ext cx="1862506" cy="40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，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版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6A23B-73E6-4DF5-9296-CE83C25FC8C1}" type="slidenum">
              <a:rPr lang="en-US"/>
            </a:fld>
            <a:endParaRPr 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217863" y="2771724"/>
            <a:ext cx="270510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4800" i="1" spc="-100" dirty="0">
                <a:solidFill>
                  <a:schemeClr val="bg1"/>
                </a:solidFill>
              </a:rPr>
              <a:t>谢  谢！</a:t>
            </a:r>
            <a:endParaRPr lang="zh-CN" altLang="en-US" sz="4800" i="1" spc="-100" dirty="0">
              <a:solidFill>
                <a:schemeClr val="bg1"/>
              </a:solidFill>
            </a:endParaRPr>
          </a:p>
        </p:txBody>
      </p:sp>
      <p:pic>
        <p:nvPicPr>
          <p:cNvPr id="7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12000" y="1620000"/>
            <a:ext cx="6120000" cy="453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204C4-C10A-499F-BC32-D93F3C262CDC}" type="slidenum">
              <a:rPr lang="en-US"/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33AB-5208-45B3-B4C4-C2D2F189FBD9}" type="slidenum">
              <a:rPr lang="en-US"/>
            </a:fld>
            <a:endParaRPr lang="en-US" dirty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872000"/>
            <a:ext cx="8424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872000"/>
            <a:ext cx="8424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52000"/>
            <a:ext cx="46139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>
                <a:solidFill>
                  <a:srgbClr val="183884"/>
                </a:solidFill>
                <a:ea typeface="+mn-ea"/>
              </a:defRPr>
            </a:lvl1pPr>
          </a:lstStyle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13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" y="765849"/>
            <a:ext cx="388800" cy="24000"/>
          </a:xfrm>
          <a:custGeom>
            <a:avLst/>
            <a:gdLst>
              <a:gd name="connsiteX0" fmla="*/ 0 w 269777"/>
              <a:gd name="connsiteY0" fmla="*/ 0 h 18000"/>
              <a:gd name="connsiteX1" fmla="*/ 269777 w 269777"/>
              <a:gd name="connsiteY1" fmla="*/ 0 h 18000"/>
              <a:gd name="connsiteX2" fmla="*/ 269777 w 269777"/>
              <a:gd name="connsiteY2" fmla="*/ 18000 h 18000"/>
              <a:gd name="connsiteX3" fmla="*/ 0 w 269777"/>
              <a:gd name="connsiteY3" fmla="*/ 18000 h 18000"/>
              <a:gd name="connsiteX4" fmla="*/ 0 w 269777"/>
              <a:gd name="connsiteY4" fmla="*/ 0 h 18000"/>
              <a:gd name="connsiteX0-1" fmla="*/ 0 w 269777"/>
              <a:gd name="connsiteY0-2" fmla="*/ 0 h 18000"/>
              <a:gd name="connsiteX1-3" fmla="*/ 269777 w 269777"/>
              <a:gd name="connsiteY1-4" fmla="*/ 0 h 18000"/>
              <a:gd name="connsiteX2-5" fmla="*/ 253108 w 269777"/>
              <a:gd name="connsiteY2-6" fmla="*/ 18000 h 18000"/>
              <a:gd name="connsiteX3-7" fmla="*/ 0 w 269777"/>
              <a:gd name="connsiteY3-8" fmla="*/ 18000 h 18000"/>
              <a:gd name="connsiteX4-9" fmla="*/ 0 w 269777"/>
              <a:gd name="connsiteY4-10" fmla="*/ 0 h 1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9777" h="18000">
                <a:moveTo>
                  <a:pt x="0" y="0"/>
                </a:moveTo>
                <a:lnTo>
                  <a:pt x="269777" y="0"/>
                </a:lnTo>
                <a:lnTo>
                  <a:pt x="253108" y="180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421168" y="765848"/>
            <a:ext cx="8730000" cy="24000"/>
          </a:xfrm>
          <a:custGeom>
            <a:avLst/>
            <a:gdLst>
              <a:gd name="connsiteX0" fmla="*/ 0 w 8845847"/>
              <a:gd name="connsiteY0" fmla="*/ 0 h 18000"/>
              <a:gd name="connsiteX1" fmla="*/ 8845847 w 8845847"/>
              <a:gd name="connsiteY1" fmla="*/ 0 h 18000"/>
              <a:gd name="connsiteX2" fmla="*/ 8845847 w 8845847"/>
              <a:gd name="connsiteY2" fmla="*/ 18000 h 18000"/>
              <a:gd name="connsiteX3" fmla="*/ 0 w 8845847"/>
              <a:gd name="connsiteY3" fmla="*/ 18000 h 18000"/>
              <a:gd name="connsiteX4" fmla="*/ 0 w 8845847"/>
              <a:gd name="connsiteY4" fmla="*/ 0 h 18000"/>
              <a:gd name="connsiteX0-1" fmla="*/ 14288 w 8860135"/>
              <a:gd name="connsiteY0-2" fmla="*/ 0 h 18000"/>
              <a:gd name="connsiteX1-3" fmla="*/ 8860135 w 8860135"/>
              <a:gd name="connsiteY1-4" fmla="*/ 0 h 18000"/>
              <a:gd name="connsiteX2-5" fmla="*/ 8860135 w 8860135"/>
              <a:gd name="connsiteY2-6" fmla="*/ 18000 h 18000"/>
              <a:gd name="connsiteX3-7" fmla="*/ 0 w 8860135"/>
              <a:gd name="connsiteY3-8" fmla="*/ 18000 h 18000"/>
              <a:gd name="connsiteX4-9" fmla="*/ 14288 w 8860135"/>
              <a:gd name="connsiteY4-10" fmla="*/ 0 h 18000"/>
              <a:gd name="connsiteX0-11" fmla="*/ 21523 w 8860135"/>
              <a:gd name="connsiteY0-12" fmla="*/ 0 h 18000"/>
              <a:gd name="connsiteX1-13" fmla="*/ 8860135 w 8860135"/>
              <a:gd name="connsiteY1-14" fmla="*/ 0 h 18000"/>
              <a:gd name="connsiteX2-15" fmla="*/ 8860135 w 8860135"/>
              <a:gd name="connsiteY2-16" fmla="*/ 18000 h 18000"/>
              <a:gd name="connsiteX3-17" fmla="*/ 0 w 8860135"/>
              <a:gd name="connsiteY3-18" fmla="*/ 18000 h 18000"/>
              <a:gd name="connsiteX4-19" fmla="*/ 21523 w 8860135"/>
              <a:gd name="connsiteY4-20" fmla="*/ 0 h 1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60135" h="18000">
                <a:moveTo>
                  <a:pt x="21523" y="0"/>
                </a:moveTo>
                <a:lnTo>
                  <a:pt x="8860135" y="0"/>
                </a:lnTo>
                <a:lnTo>
                  <a:pt x="8860135" y="18000"/>
                </a:lnTo>
                <a:lnTo>
                  <a:pt x="0" y="18000"/>
                </a:lnTo>
                <a:lnTo>
                  <a:pt x="21523" y="0"/>
                </a:lnTo>
                <a:close/>
              </a:path>
            </a:pathLst>
          </a:cu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E:\工作文件\VI视觉识别\杂项素材\中文横版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11" y="244351"/>
            <a:ext cx="1256010" cy="28361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88138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83884"/>
          </a:solidFill>
          <a:latin typeface="+mj-lt"/>
          <a:ea typeface="+mj-ea"/>
          <a:cs typeface="+mj-cs"/>
        </a:defRPr>
      </a:lvl1pPr>
      <a:lvl2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271780" indent="-2717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20000"/>
        <a:buFont typeface="Wingdings" panose="05000000000000000000" pitchFamily="2" charset="2"/>
        <a:buChar char="§"/>
        <a:defRPr sz="1600" b="0">
          <a:solidFill>
            <a:srgbClr val="183884"/>
          </a:solidFill>
          <a:latin typeface="+mn-lt"/>
          <a:ea typeface="+mn-ea"/>
          <a:cs typeface="+mn-cs"/>
        </a:defRPr>
      </a:lvl1pPr>
      <a:lvl2pPr marL="625475" indent="-174625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40000"/>
        <a:buFont typeface="Times New Roman" panose="02020603050405020304" pitchFamily="18" charset="0"/>
        <a:buChar char="-"/>
        <a:defRPr sz="1400" b="0">
          <a:solidFill>
            <a:srgbClr val="183884"/>
          </a:solidFill>
          <a:latin typeface="+mn-lt"/>
          <a:ea typeface="+mn-ea"/>
        </a:defRPr>
      </a:lvl2pPr>
      <a:lvl3pPr marL="987425" indent="-1828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Font typeface="Marlett" pitchFamily="2" charset="2"/>
        <a:buChar char="8"/>
        <a:defRPr sz="1400" b="0">
          <a:solidFill>
            <a:srgbClr val="183884"/>
          </a:solidFill>
          <a:latin typeface="+mn-lt"/>
          <a:ea typeface="+mn-ea"/>
        </a:defRPr>
      </a:lvl3pPr>
      <a:lvl4pPr marL="1349375" indent="-1828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10000"/>
        <a:buFont typeface="Arial" panose="020B0604020202020204" pitchFamily="34" charset="0"/>
        <a:buChar char="›"/>
        <a:defRPr sz="1400" b="0">
          <a:solidFill>
            <a:srgbClr val="183884"/>
          </a:solidFill>
          <a:latin typeface="+mn-lt"/>
          <a:ea typeface="+mn-ea"/>
        </a:defRPr>
      </a:lvl4pPr>
      <a:lvl5pPr marL="1818005" indent="0" algn="l" defTabSz="981075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183884"/>
        </a:buClr>
        <a:buSzPct val="95000"/>
        <a:buFontTx/>
        <a:buNone/>
        <a:defRPr sz="1400" b="0">
          <a:solidFill>
            <a:srgbClr val="183884"/>
          </a:solidFill>
          <a:latin typeface="+mn-lt"/>
          <a:ea typeface="+mn-ea"/>
        </a:defRPr>
      </a:lvl5pPr>
      <a:lvl6pPr marL="2275205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Tx/>
        <a:buNone/>
        <a:defRPr sz="1600">
          <a:solidFill>
            <a:schemeClr val="tx1"/>
          </a:solidFill>
          <a:latin typeface="+mn-lt"/>
          <a:ea typeface="+mn-ea"/>
        </a:defRPr>
      </a:lvl6pPr>
      <a:lvl7pPr marL="2732405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None/>
        <a:defRPr sz="1600">
          <a:solidFill>
            <a:schemeClr val="tx1"/>
          </a:solidFill>
          <a:latin typeface="+mn-lt"/>
          <a:ea typeface="+mn-ea"/>
        </a:defRPr>
      </a:lvl7pPr>
      <a:lvl8pPr marL="3529330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86530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基础分享</a:t>
            </a:r>
            <a:endParaRPr lang="zh-CN" altLang="en-US" dirty="0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"/>
          </p:nvPr>
        </p:nvSpPr>
        <p:spPr bwMode="hidden">
          <a:xfrm>
            <a:off x="4392000" y="3600000"/>
            <a:ext cx="4226400" cy="477072"/>
          </a:xfrm>
        </p:spPr>
        <p:txBody>
          <a:bodyPr/>
          <a:lstStyle/>
          <a:p>
            <a:r>
              <a:rPr lang="zh-CN" altLang="en-US" dirty="0"/>
              <a:t>分享人</a:t>
            </a:r>
            <a:r>
              <a:rPr lang="zh-CN" altLang="en-US" dirty="0" smtClean="0"/>
              <a:t>：凌伟豪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D33AB-5208-45B3-B4C4-C2D2F189FBD9}" type="slidenum">
              <a:rPr lang="en-US" smtClean="0"/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作用域和闭包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1638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413" y="1112838"/>
            <a:ext cx="2686050" cy="219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33730" y="3616960"/>
            <a:ext cx="2540000" cy="1814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1600">
                <a:latin typeface="+mj-ea"/>
                <a:ea typeface="+mj-ea"/>
                <a:sym typeface="+mn-ea"/>
              </a:rPr>
              <a:t>因为局部变量只作用于函数内，所以不同的函数可以使用相同名称的变量。</a:t>
            </a:r>
            <a:endParaRPr lang="zh-CN" altLang="en-US" sz="1600">
              <a:latin typeface="+mj-ea"/>
              <a:ea typeface="+mj-ea"/>
            </a:endParaRPr>
          </a:p>
          <a:p>
            <a:endParaRPr lang="zh-CN" altLang="en-US" sz="1600">
              <a:latin typeface="+mj-ea"/>
              <a:ea typeface="+mj-ea"/>
            </a:endParaRPr>
          </a:p>
          <a:p>
            <a:r>
              <a:rPr lang="zh-CN" altLang="en-US" sz="1600">
                <a:latin typeface="+mj-ea"/>
                <a:ea typeface="+mj-ea"/>
                <a:sym typeface="+mn-ea"/>
              </a:rPr>
              <a:t>局部变量在函数开始执行时创建，函数执行完后局部变量会自动销毁。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pic>
        <p:nvPicPr>
          <p:cNvPr id="1638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1027113"/>
            <a:ext cx="3333750" cy="2362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4476750"/>
            <a:ext cx="2800350" cy="143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408170" y="3389630"/>
            <a:ext cx="3107055" cy="829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如果变量在函数内没有声明（没有使用 var 关键字），该变量为全局变量。</a:t>
            </a:r>
            <a:endParaRPr lang="zh-CN" altLang="en-US" sz="1600" dirty="0" smtClean="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6A23B-73E6-4DF5-9296-CE83C25FC8C1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变量提升</a:t>
            </a:r>
            <a:endParaRPr kumimoji="1" lang="zh-CN" altLang="en-US" dirty="0"/>
          </a:p>
        </p:txBody>
      </p:sp>
      <p:sp>
        <p:nvSpPr>
          <p:cNvPr id="5" name="内容占位符 4"/>
          <p:cNvSpPr/>
          <p:nvPr>
            <p:ph idx="12"/>
          </p:nvPr>
        </p:nvSpPr>
        <p:spPr>
          <a:xfrm>
            <a:off x="360045" y="1007745"/>
            <a:ext cx="3959860" cy="5476875"/>
          </a:xfrm>
        </p:spPr>
        <p:txBody>
          <a:bodyPr/>
          <a:p>
            <a:r>
              <a:rPr lang="zh-CN" altLang="en-US"/>
              <a:t>之前一直觉会认为javascript代码执行是由上到下一行行执行的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引擎解释javascript代码的之前会对其进行编译。在编译过程中会查找所有声明，并用合适作用域将他们关联起来。换句话说，在代码执行之前，会对作用域链中所有变量和函数声明先处理完先。所以，当遇到var a='hello world'中是 var a是先在编译阶段执行，然后在执行a='hello world'。</a:t>
            </a:r>
            <a:endParaRPr lang="zh-CN" altLang="en-US"/>
          </a:p>
        </p:txBody>
      </p:sp>
      <p:pic>
        <p:nvPicPr>
          <p:cNvPr id="17411" name="图片 4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731385" y="2057400"/>
            <a:ext cx="3794760" cy="1937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p>
            <a:r>
              <a:rPr lang="zh-CN" altLang="en-US"/>
              <a:t>一、变量的作用域</a:t>
            </a:r>
            <a:endParaRPr lang="zh-CN" altLang="en-US"/>
          </a:p>
          <a:p>
            <a:r>
              <a:rPr lang="zh-CN" altLang="en-US"/>
              <a:t>二、如何从外部读取局部变量？</a:t>
            </a:r>
            <a:endParaRPr lang="zh-CN" altLang="en-US"/>
          </a:p>
          <a:p>
            <a:r>
              <a:rPr lang="zh-CN" altLang="en-US"/>
              <a:t>三、闭包的概念</a:t>
            </a:r>
            <a:endParaRPr lang="zh-CN" altLang="en-US"/>
          </a:p>
          <a:p>
            <a:r>
              <a:rPr lang="zh-CN" altLang="en-US"/>
              <a:t>闭包就是能够读取其他函数内部变量的函数，函数没有被释放，整条作用域链上的局部变量都将得到保留。</a:t>
            </a:r>
            <a:endParaRPr lang="zh-CN" altLang="en-US"/>
          </a:p>
          <a:p>
            <a:r>
              <a:rPr lang="zh-CN" altLang="en-US"/>
              <a:t>由于在javascript语言中，只有函数内部的子函数才能读取局部变量，因此可以把闭包简单理解成‘定义在一个函数内部的函数’。</a:t>
            </a:r>
            <a:endParaRPr lang="zh-CN" altLang="en-US"/>
          </a:p>
          <a:p>
            <a:r>
              <a:rPr lang="zh-CN" altLang="en-US"/>
              <a:t>所以，在本质上，闭包就是将函数内部和函数外部连接的一座桥梁。</a:t>
            </a:r>
            <a:endParaRPr lang="zh-CN" altLang="en-US"/>
          </a:p>
          <a:p>
            <a:r>
              <a:rPr lang="zh-CN" altLang="en-US"/>
              <a:t>四、闭包的用途</a:t>
            </a:r>
            <a:endParaRPr lang="zh-CN" altLang="en-US"/>
          </a:p>
          <a:p>
            <a:r>
              <a:rPr lang="zh-CN" altLang="en-US"/>
              <a:t>闭包可以用在许多地方。它的最大用处有两个，一个是前面提到的可以读取函数内部的变量，另一个就是让这些变量的值始终保持在内存中。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闭包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5" name="灯片编号占位符 1"/>
          <p:cNvSpPr>
            <a:spLocks noGrp="1"/>
          </p:cNvSpPr>
          <p:nvPr/>
        </p:nvSpPr>
        <p:spPr>
          <a:xfrm>
            <a:off x="7514590" y="6247130"/>
            <a:ext cx="131381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ctr" defTabSz="914400" rtl="0" eaLnBrk="0" latinLnBrk="0" hangingPunct="0">
              <a:defRPr sz="1800" kern="120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code3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p>
            <a:r>
              <a:rPr lang="zh-CN" altLang="en-US"/>
              <a:t>CSRF攻击攻击原理及过程如下：</a:t>
            </a:r>
            <a:endParaRPr lang="zh-CN" altLang="en-US"/>
          </a:p>
          <a:p>
            <a:r>
              <a:rPr lang="zh-CN" altLang="en-US"/>
              <a:t>       1. 用户C打开浏览器，访问受信任网站A，输入用户名和密码请求登录网站A；</a:t>
            </a:r>
            <a:endParaRPr lang="zh-CN" altLang="en-US"/>
          </a:p>
          <a:p>
            <a:r>
              <a:rPr lang="zh-CN" altLang="en-US"/>
              <a:t>       2.在用户信息通过验证后，网站A产生Cookie信息并返回给浏览器，此时用户登录网站A成功，可以正常发送请求到网站A；</a:t>
            </a:r>
            <a:endParaRPr lang="zh-CN" altLang="en-US"/>
          </a:p>
          <a:p>
            <a:r>
              <a:rPr lang="zh-CN" altLang="en-US"/>
              <a:t>       3. 用户未退出网站A之前，在同一浏览器中，打开一个TAB页访问网站B；</a:t>
            </a:r>
            <a:endParaRPr lang="zh-CN" altLang="en-US"/>
          </a:p>
          <a:p>
            <a:r>
              <a:rPr lang="zh-CN" altLang="en-US"/>
              <a:t>       4. 网站B接收到用户请求后，返回一些攻击性代码，并发出一个请求要求访问第三方站点A；</a:t>
            </a:r>
            <a:endParaRPr lang="zh-CN" altLang="en-US"/>
          </a:p>
          <a:p>
            <a:r>
              <a:rPr lang="zh-CN" altLang="en-US"/>
              <a:t>       5. 浏览器在接收到这些攻击性代码后，根据网站B的请求，在用户不知情的情况下携带Cookie信息，向网站A发出请求。网站A并不知道该请求其实是由B发起的，所以会根据用户C的Cookie信息以C的权限处理该请求，导致来自网站B的恶意代码被执行。 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CSRF跨站点请求伪造(Cross—Site Request Forgery)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0" y="4686935"/>
            <a:ext cx="3797300" cy="1997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t>　XSS（Cross Site Scripting）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内容占位符 5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p>
            <a:r>
              <a:rPr lang="zh-CN" altLang="en-US"/>
              <a:t>　1、盗取各类用户帐号，如机器登录帐号、用户网银帐号、各类管理员帐号</a:t>
            </a:r>
            <a:endParaRPr lang="zh-CN" altLang="en-US"/>
          </a:p>
          <a:p>
            <a:r>
              <a:rPr lang="zh-CN" altLang="en-US"/>
              <a:t>　　2、控制企业数据，包括读取、篡改、添加、删除企业敏感数据的能力</a:t>
            </a:r>
            <a:endParaRPr lang="zh-CN" altLang="en-US"/>
          </a:p>
          <a:p>
            <a:r>
              <a:rPr lang="zh-CN" altLang="en-US"/>
              <a:t>　　3、盗窃企业重要的具有商业价值的资料</a:t>
            </a:r>
            <a:endParaRPr lang="zh-CN" altLang="en-US"/>
          </a:p>
          <a:p>
            <a:r>
              <a:rPr lang="zh-CN" altLang="en-US"/>
              <a:t>　　4、非法转账</a:t>
            </a:r>
            <a:endParaRPr lang="zh-CN" altLang="en-US"/>
          </a:p>
          <a:p>
            <a:r>
              <a:rPr lang="zh-CN" altLang="en-US"/>
              <a:t>　　5、强制发送电子邮件</a:t>
            </a:r>
            <a:endParaRPr lang="zh-CN" altLang="en-US"/>
          </a:p>
          <a:p>
            <a:r>
              <a:rPr lang="zh-CN" altLang="en-US"/>
              <a:t>　　6、网站挂马</a:t>
            </a:r>
            <a:endParaRPr lang="zh-CN" altLang="en-US"/>
          </a:p>
          <a:p>
            <a:r>
              <a:rPr lang="zh-CN" altLang="en-US"/>
              <a:t>　　7、控制受害者机器向其它网站发起攻击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p>
            <a:r>
              <a:rPr lang="zh-CN" altLang="en-US">
                <a:sym typeface="+mn-ea"/>
              </a:rPr>
              <a:t>一、</a:t>
            </a:r>
            <a:r>
              <a:rPr lang="en-US" altLang="zh-CN">
                <a:sym typeface="+mn-ea"/>
              </a:rPr>
              <a:t>DOCTYPE</a:t>
            </a:r>
            <a:r>
              <a:rPr lang="zh-CN" altLang="en-US">
                <a:sym typeface="+mn-ea"/>
              </a:rPr>
              <a:t>的作用</a:t>
            </a:r>
            <a:endParaRPr lang="zh-CN" altLang="en-US"/>
          </a:p>
          <a:p>
            <a:r>
              <a:rPr lang="zh-CN" altLang="en-US"/>
              <a:t>&lt;!DOCTYPE&gt; 声明必须是 HTML 文档的第一行，位于 &lt;html&gt; 标签之前。</a:t>
            </a:r>
            <a:endParaRPr lang="zh-CN" altLang="en-US"/>
          </a:p>
          <a:p>
            <a:r>
              <a:rPr lang="zh-CN" altLang="en-US"/>
              <a:t>&lt;!DOCTYPE&gt; 声明不是 HTML 标签；它是指示 web 浏览器关于页面使用哪个 HTML 版本进行编写的指令。</a:t>
            </a:r>
            <a:endParaRPr lang="zh-CN" altLang="en-US"/>
          </a:p>
          <a:p>
            <a:r>
              <a:rPr lang="zh-CN" altLang="en-US"/>
              <a:t>在 HTML 4.01 中，&lt;!DOCTYPE&gt; 声明引用 DTD，因为 HTML 4.01 基于 SGML。DTD 规定了标记语言的规则，这样浏览器才能正确地呈现内容。</a:t>
            </a:r>
            <a:endParaRPr lang="zh-CN" altLang="en-US"/>
          </a:p>
          <a:p>
            <a:r>
              <a:rPr lang="zh-CN" altLang="en-US"/>
              <a:t>HTML5 不基于 SGML，所以不需要引用 DTD。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页面的渲染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html4</a:t>
            </a:r>
            <a:r>
              <a:rPr lang="zh-CN" altLang="en-US"/>
              <a:t>的类型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963930"/>
            <a:ext cx="802957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p>
            <a:r>
              <a:rPr lang="zh-CN" altLang="en-US"/>
              <a:t>二、页面的渲染</a:t>
            </a:r>
            <a:endParaRPr lang="zh-CN" altLang="en-US"/>
          </a:p>
          <a:p>
            <a:r>
              <a:rPr lang="zh-CN" altLang="en-US"/>
              <a:t>DOM Tree：浏览器将HTML解析成树形的数据结构。</a:t>
            </a:r>
            <a:endParaRPr lang="zh-CN" altLang="en-US"/>
          </a:p>
          <a:p>
            <a:r>
              <a:rPr lang="zh-CN" altLang="en-US"/>
              <a:t>CSS Rule Tree：浏览器将CSS解析成树形的数据结构。</a:t>
            </a:r>
            <a:endParaRPr lang="zh-CN" altLang="en-US"/>
          </a:p>
          <a:p>
            <a:r>
              <a:rPr lang="zh-CN" altLang="en-US"/>
              <a:t>Render Tree: DOM和CSSOM合并后生成Render Tree。</a:t>
            </a:r>
            <a:endParaRPr lang="zh-CN" altLang="en-US"/>
          </a:p>
          <a:p>
            <a:r>
              <a:rPr lang="zh-CN" altLang="en-US"/>
              <a:t>layout: 有了Render Tree，浏览器已经能知道网页中有哪些节点、各个节点的CSS定义以及他们的从属关系，从而去计算出每个节点在屏幕中的位置。</a:t>
            </a:r>
            <a:endParaRPr lang="zh-CN" altLang="en-US"/>
          </a:p>
          <a:p>
            <a:r>
              <a:rPr lang="zh-CN" altLang="en-US"/>
              <a:t>painting: 按照算出来的规则，通过显卡，把内容画到屏幕上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页面的渲染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3542030"/>
            <a:ext cx="6372225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p>
            <a:r>
              <a:rPr lang="zh-CN" altLang="en-US"/>
              <a:t>reflow（回流）：当浏览器发现某个部分发生了点变化影响了布局，需要倒回去重新渲染，内行称这个回退的过程叫 reflow。reflow 会从 &lt;html&gt; 这个 root frame 开始递归往下，依次计算所有的结点几何尺寸和位置。reflow 几乎是无法避免的。现在界面上流行的一些效果，比如树状目录的折叠、展开（实质上是元素的显 示与隐藏）等，都将引起浏览器的 reflow。鼠标滑过、点击……只要这些行为引起了页面上某些元素的占位面积、定位方式、边距等属性的变化，都会引起它内部、周围甚至整个页面的重新渲 染。通常我们都无法预估浏览器到底会 reflow 哪一部分的代码，它们都彼此相互影响着。</a:t>
            </a:r>
            <a:endParaRPr lang="zh-CN" altLang="en-US"/>
          </a:p>
          <a:p>
            <a:r>
              <a:rPr lang="zh-CN" altLang="en-US"/>
              <a:t>　　repaint（重绘）：改变某个元素的背景色、文字颜色、边框颜色等等不影响它周围或内部布局的属性时，屏幕的一部分要重画，但是元素的几何尺寸没有变。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页面的渲染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p>
            <a:r>
              <a:rPr lang="zh-CN" altLang="en-US"/>
              <a:t>1.原则</a:t>
            </a:r>
            <a:endParaRPr lang="zh-CN" altLang="en-US"/>
          </a:p>
          <a:p>
            <a:r>
              <a:rPr lang="zh-CN" altLang="en-US"/>
              <a:t>多使用内存，缓存或者其他方法</a:t>
            </a:r>
            <a:endParaRPr lang="zh-CN" altLang="en-US"/>
          </a:p>
          <a:p>
            <a:r>
              <a:rPr lang="zh-CN" altLang="en-US"/>
              <a:t>减少CPU计算，减少网络请求</a:t>
            </a:r>
            <a:endParaRPr lang="zh-CN" altLang="en-US"/>
          </a:p>
          <a:p>
            <a:r>
              <a:rPr lang="zh-CN" altLang="en-US"/>
              <a:t>减少IO操作（硬盘读写）</a:t>
            </a:r>
            <a:endParaRPr lang="zh-CN" altLang="en-US"/>
          </a:p>
          <a:p>
            <a:r>
              <a:rPr lang="zh-CN" altLang="en-US"/>
              <a:t>2.加载资源优化</a:t>
            </a:r>
            <a:endParaRPr lang="zh-CN" altLang="en-US"/>
          </a:p>
          <a:p>
            <a:r>
              <a:rPr lang="zh-CN" altLang="en-US"/>
              <a:t>静态资源的合并和压缩。</a:t>
            </a:r>
            <a:endParaRPr lang="zh-CN" altLang="en-US"/>
          </a:p>
          <a:p>
            <a:r>
              <a:rPr lang="zh-CN" altLang="en-US"/>
              <a:t>静态资源缓存（浏览器缓存策略 强制缓存 协商缓存）。</a:t>
            </a:r>
            <a:endParaRPr lang="zh-CN" altLang="en-US"/>
          </a:p>
          <a:p>
            <a:r>
              <a:rPr lang="zh-CN" altLang="en-US"/>
              <a:t>使用CDN让静态资源加载更快。</a:t>
            </a:r>
            <a:r>
              <a:rPr lang="en-US" altLang="zh-CN"/>
              <a:t>bootcdn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3.渲染优化</a:t>
            </a:r>
            <a:endParaRPr lang="zh-CN" altLang="en-US"/>
          </a:p>
          <a:p>
            <a:r>
              <a:rPr lang="zh-CN" altLang="en-US"/>
              <a:t>CSS放head中，JS放div后</a:t>
            </a:r>
            <a:endParaRPr lang="zh-CN" altLang="en-US"/>
          </a:p>
          <a:p>
            <a:r>
              <a:rPr lang="zh-CN" altLang="en-US"/>
              <a:t>图片懒加载</a:t>
            </a:r>
            <a:endParaRPr lang="zh-CN" altLang="en-US"/>
          </a:p>
          <a:p>
            <a:r>
              <a:rPr lang="zh-CN" altLang="en-US"/>
              <a:t>减少DOM操作，对DOM操作做缓存</a:t>
            </a:r>
            <a:endParaRPr lang="zh-CN" altLang="en-US"/>
          </a:p>
          <a:p>
            <a:r>
              <a:rPr lang="zh-CN" altLang="en-US"/>
              <a:t>减少DOM操作，多个操作尽量合并在一起执行</a:t>
            </a:r>
            <a:endParaRPr lang="zh-CN" altLang="en-US"/>
          </a:p>
          <a:p>
            <a:r>
              <a:rPr lang="zh-CN" altLang="en-US"/>
              <a:t>事件节流 （input 输入框一秒触发一次）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网页优化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8845" y="1162050"/>
            <a:ext cx="7305675" cy="453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p>
            <a:r>
              <a:rPr lang="zh-CN" altLang="en-US"/>
              <a:t>可将字典等不变的资源放到缓存中 </a:t>
            </a:r>
            <a:r>
              <a:rPr lang="en-US" altLang="zh-CN"/>
              <a:t>ECES-WEB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nginx</a:t>
            </a:r>
            <a:r>
              <a:rPr lang="zh-CN" altLang="en-US"/>
              <a:t>资源压缩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网页优化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65" y="3932555"/>
            <a:ext cx="786765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p>
            <a:r>
              <a:rPr lang="zh-CN" altLang="en-US"/>
              <a:t>使用</a:t>
            </a:r>
            <a:r>
              <a:rPr lang="en-US" altLang="zh-CN"/>
              <a:t>bootcdn</a:t>
            </a:r>
            <a:r>
              <a:rPr lang="zh-CN" altLang="en-US"/>
              <a:t>的链接来加速资源载入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网页优化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955" y="1497965"/>
            <a:ext cx="5598795" cy="3169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075305"/>
            <a:ext cx="7353935" cy="32150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p>
            <a:r>
              <a:rPr lang="zh-CN" altLang="en-US"/>
              <a:t>事件节流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网页优化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1254125"/>
            <a:ext cx="28860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395536" y="4952063"/>
            <a:ext cx="11628547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n-US" altLang="zh-CN" sz="2000" dirty="0" smtClean="0"/>
              <a:t>bootCDN</a:t>
            </a:r>
            <a:r>
              <a:rPr lang="zh-CN" altLang="en-US" sz="2000" dirty="0" smtClean="0"/>
              <a:t>地址：http://www.bootcdn.cn/</a:t>
            </a:r>
            <a:endParaRPr lang="zh-CN" altLang="en-US" sz="2000" dirty="0" smtClean="0"/>
          </a:p>
        </p:txBody>
      </p:sp>
      <p:sp>
        <p:nvSpPr>
          <p:cNvPr id="3" name="文本框 2"/>
          <p:cNvSpPr txBox="1"/>
          <p:nvPr/>
        </p:nvSpPr>
        <p:spPr bwMode="auto">
          <a:xfrm>
            <a:off x="-85725" y="4729163"/>
            <a:ext cx="18473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endParaRPr kumimoji="1" lang="zh-CN" altLang="en-US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原型和原型链</a:t>
            </a:r>
            <a:endParaRPr kumimoji="1" lang="zh-CN" altLang="en-US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458272" y="1115472"/>
            <a:ext cx="7092448" cy="49592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 marL="271780" indent="-2717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anose="05000000000000000000" pitchFamily="2" charset="2"/>
              <a:buChar char="§"/>
              <a:defRPr sz="16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anose="020B0604020202020204" pitchFamily="34" charset="0"/>
              <a:buChar char="›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8005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52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4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3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5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1"/>
            <a:endParaRPr lang="zh-CN" altLang="en-US" dirty="0"/>
          </a:p>
          <a:p>
            <a:endParaRPr lang="en-US" altLang="zh-CN" u="sng" dirty="0" smtClean="0"/>
          </a:p>
          <a:p>
            <a:endParaRPr lang="en-US" altLang="zh-CN" u="sng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196752"/>
            <a:ext cx="7092448" cy="4959248"/>
          </a:xfrm>
        </p:spPr>
        <p:txBody>
          <a:bodyPr/>
          <a:p>
            <a:pPr latinLnBrk="1"/>
            <a:r>
              <a:rPr lang="en-US" altLang="zh-CN" u="sng" dirty="0">
                <a:solidFill>
                  <a:schemeClr val="tx1"/>
                </a:solidFill>
              </a:rPr>
              <a:t>js变量的类型有哪些？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u="sng" smtClean="0"/>
              <a:t>如何判断一个变量的类型</a:t>
            </a:r>
            <a:r>
              <a:rPr lang="zh-CN" u="sng" smtClean="0"/>
              <a:t>？</a:t>
            </a:r>
            <a:endParaRPr u="sng" smtClean="0"/>
          </a:p>
          <a:p>
            <a:r>
              <a:t>js的强制类型转换</a:t>
            </a:r>
            <a:r>
              <a:rPr lang="zh-CN"/>
              <a:t>有哪些？</a:t>
            </a:r>
            <a:endParaRPr lang="zh-C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446645" y="6551930"/>
            <a:ext cx="169164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code1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chemeClr val="tx1"/>
                </a:solidFill>
                <a:sym typeface="+mn-ea"/>
              </a:rPr>
              <a:t>js变量的类型有哪些？</a:t>
            </a:r>
            <a:endParaRPr kumimoji="1" lang="zh-CN" altLang="en-US" dirty="0"/>
          </a:p>
        </p:txBody>
      </p:sp>
      <p:pic>
        <p:nvPicPr>
          <p:cNvPr id="8193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3870" y="805180"/>
            <a:ext cx="6120130" cy="2785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3658870"/>
            <a:ext cx="5303838" cy="2767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7164456" cy="5031256"/>
          </a:xfrm>
        </p:spPr>
        <p:txBody>
          <a:bodyPr/>
          <a:lstStyle/>
          <a:p>
            <a:r>
              <a:rPr kumimoji="1" lang="zh-CN" altLang="en-US" dirty="0"/>
              <a:t>typeof</a:t>
            </a:r>
            <a:endParaRPr kumimoji="1" lang="zh-CN" altLang="en-US" dirty="0"/>
          </a:p>
          <a:p>
            <a:r>
              <a:rPr kumimoji="1" lang="zh-CN" altLang="en-US" dirty="0"/>
              <a:t>用于判断一个一个表达式，（对象或者原始值），返回一个字符串。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instanceof</a:t>
            </a:r>
            <a:endParaRPr kumimoji="1" lang="zh-CN" altLang="en-US" dirty="0"/>
          </a:p>
          <a:p>
            <a:r>
              <a:rPr kumimoji="1" lang="zh-CN" altLang="en-US" dirty="0"/>
              <a:t>instanceof 运算符用来测试一个对象在其原型链中是否存在一个构造函数的 prototype 属性。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061835" y="6551930"/>
            <a:ext cx="2076450" cy="30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code1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如何判断一个变量的类型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988300" y="6551930"/>
            <a:ext cx="1149985" cy="30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code2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原型和原型链</a:t>
            </a:r>
            <a:endParaRPr kumimoji="1" lang="zh-CN" altLang="en-US" dirty="0"/>
          </a:p>
        </p:txBody>
      </p:sp>
      <p:pic>
        <p:nvPicPr>
          <p:cNvPr id="1229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1169988"/>
            <a:ext cx="8278813" cy="3971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原型链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14337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4610" y="1502410"/>
            <a:ext cx="6120130" cy="3048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96752"/>
            <a:ext cx="7488832" cy="5040560"/>
          </a:xfrm>
        </p:spPr>
        <p:txBody>
          <a:bodyPr/>
          <a:lstStyle/>
          <a:p>
            <a:r>
              <a:rPr kumimoji="1" lang="zh-CN" altLang="en-US" dirty="0"/>
              <a:t>显式转换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 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隐</a:t>
            </a:r>
            <a:r>
              <a:rPr kumimoji="1" lang="zh-CN" altLang="en-US" dirty="0">
                <a:sym typeface="+mn-ea"/>
              </a:rPr>
              <a:t>式转换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379970" y="6551930"/>
            <a:ext cx="1758315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code2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js的强制类型转换</a:t>
            </a:r>
            <a:r>
              <a:rPr lang="zh-CN">
                <a:sym typeface="+mn-ea"/>
              </a:rPr>
              <a:t>有哪些？</a:t>
            </a:r>
            <a:endParaRPr kumimoji="1" lang="zh-CN" altLang="en-US" dirty="0"/>
          </a:p>
        </p:txBody>
      </p:sp>
      <p:pic>
        <p:nvPicPr>
          <p:cNvPr id="15362" name="图片 5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563" y="3049588"/>
            <a:ext cx="2543175" cy="3295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547495"/>
            <a:ext cx="3638550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6A23B-73E6-4DF5-9296-CE83C25FC8C1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!!</a:t>
            </a:r>
            <a:r>
              <a:rPr kumimoji="1" lang="zh-CN" altLang="en-US" dirty="0"/>
              <a:t>的使用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lvl="1" indent="0">
              <a:buNone/>
            </a:pPr>
            <a:endParaRPr lang="en-US" altLang="zh-CN" sz="2000" dirty="0" smtClean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1126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1442720"/>
            <a:ext cx="1533525" cy="3430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13" y="1808798"/>
            <a:ext cx="2600325" cy="180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647412948"/>
  <p:tag name="KSO_WM_UNIT_PLACING_PICTURE_USER_VIEWPORT" val="{&quot;height&quot;:7140,&quot;width&quot;:11505}"/>
</p:tagLst>
</file>

<file path=ppt/tags/tag2.xml><?xml version="1.0" encoding="utf-8"?>
<p:tagLst xmlns:p="http://schemas.openxmlformats.org/presentationml/2006/main">
  <p:tag name="OFFICE" val="Boston"/>
</p:tagLst>
</file>

<file path=ppt/theme/theme1.xml><?xml version="1.0" encoding="utf-8"?>
<a:theme xmlns:a="http://schemas.openxmlformats.org/drawingml/2006/main" name="母板3">
  <a:themeElements>
    <a:clrScheme name="050719_GMS_SlideDesignTemplate 1">
      <a:dk1>
        <a:srgbClr val="00279F"/>
      </a:dk1>
      <a:lt1>
        <a:srgbClr val="FFFFFF"/>
      </a:lt1>
      <a:dk2>
        <a:srgbClr val="FFFFFF"/>
      </a:dk2>
      <a:lt2>
        <a:srgbClr val="3399FF"/>
      </a:lt2>
      <a:accent1>
        <a:srgbClr val="66CC33"/>
      </a:accent1>
      <a:accent2>
        <a:srgbClr val="FD9900"/>
      </a:accent2>
      <a:accent3>
        <a:srgbClr val="FFFFFF"/>
      </a:accent3>
      <a:accent4>
        <a:srgbClr val="002087"/>
      </a:accent4>
      <a:accent5>
        <a:srgbClr val="B8E2AD"/>
      </a:accent5>
      <a:accent6>
        <a:srgbClr val="E58A00"/>
      </a:accent6>
      <a:hlink>
        <a:srgbClr val="339900"/>
      </a:hlink>
      <a:folHlink>
        <a:srgbClr val="CCCCCC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72000" bIns="0" numCol="1" rtlCol="0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72000" bIns="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CH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vert="horz" wrap="square" lIns="91440" tIns="45720" rIns="91440" bIns="45720" numCol="1" rtlCol="0" anchor="t" anchorCtr="0" compatLnSpc="1">
        <a:spAutoFit/>
      </a:bodyPr>
      <a:lstStyle>
        <a:defPPr>
          <a:defRPr sz="2000" dirty="0" smtClean="0">
            <a:latin typeface="+mj-ea"/>
            <a:ea typeface="+mj-ea"/>
          </a:defRPr>
        </a:defPPr>
      </a:lstStyle>
    </a:txDef>
  </a:objectDefaults>
  <a:extraClrSchemeLst>
    <a:extraClrScheme>
      <a:clrScheme name="050719_GMS_SlideDesignTemplate 1">
        <a:dk1>
          <a:srgbClr val="00279F"/>
        </a:dk1>
        <a:lt1>
          <a:srgbClr val="FFFFFF"/>
        </a:lt1>
        <a:dk2>
          <a:srgbClr val="FFFFFF"/>
        </a:dk2>
        <a:lt2>
          <a:srgbClr val="3399FF"/>
        </a:lt2>
        <a:accent1>
          <a:srgbClr val="66CC33"/>
        </a:accent1>
        <a:accent2>
          <a:srgbClr val="FD9900"/>
        </a:accent2>
        <a:accent3>
          <a:srgbClr val="FFFFFF"/>
        </a:accent3>
        <a:accent4>
          <a:srgbClr val="002087"/>
        </a:accent4>
        <a:accent5>
          <a:srgbClr val="B8E2AD"/>
        </a:accent5>
        <a:accent6>
          <a:srgbClr val="E58A00"/>
        </a:accent6>
        <a:hlink>
          <a:srgbClr val="33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2501</Words>
  <Application>WPS 演示</Application>
  <PresentationFormat>全屏显示(4:3)</PresentationFormat>
  <Paragraphs>207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黑体</vt:lpstr>
      <vt:lpstr>Times New Roman</vt:lpstr>
      <vt:lpstr>Marlett</vt:lpstr>
      <vt:lpstr>Times</vt:lpstr>
      <vt:lpstr>Arial Unicode MS</vt:lpstr>
      <vt:lpstr>母板3</vt:lpstr>
      <vt:lpstr>Javascript基础分享</vt:lpstr>
      <vt:lpstr>目录</vt:lpstr>
      <vt:lpstr>原型和原型链</vt:lpstr>
      <vt:lpstr>js变量的类型有哪些？</vt:lpstr>
      <vt:lpstr>如何判断一个变量的类型</vt:lpstr>
      <vt:lpstr>原型和原型链</vt:lpstr>
      <vt:lpstr>原型链</vt:lpstr>
      <vt:lpstr>js的强制类型转换有哪些？</vt:lpstr>
      <vt:lpstr>!!的使用</vt:lpstr>
      <vt:lpstr>作用域和闭包</vt:lpstr>
      <vt:lpstr>js变量提升</vt:lpstr>
      <vt:lpstr>闭包</vt:lpstr>
      <vt:lpstr>闭包</vt:lpstr>
      <vt:lpstr>闭包</vt:lpstr>
      <vt:lpstr>闭包</vt:lpstr>
      <vt:lpstr>页面的渲染</vt:lpstr>
      <vt:lpstr>页面的渲染</vt:lpstr>
      <vt:lpstr>页面的渲染</vt:lpstr>
      <vt:lpstr>页面的渲染</vt:lpstr>
      <vt:lpstr>网页优化</vt:lpstr>
      <vt:lpstr>网页优化</vt:lpstr>
      <vt:lpstr>网页优化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章丹丹</dc:creator>
  <cp:lastModifiedBy>Administrator</cp:lastModifiedBy>
  <cp:revision>858</cp:revision>
  <cp:lastPrinted>2017-01-05T03:28:00Z</cp:lastPrinted>
  <dcterms:created xsi:type="dcterms:W3CDTF">2014-11-07T06:33:00Z</dcterms:created>
  <dcterms:modified xsi:type="dcterms:W3CDTF">2019-12-04T16:20:46Z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