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465" r:id="rId3"/>
    <p:sldId id="466" r:id="rId5"/>
    <p:sldId id="530" r:id="rId6"/>
    <p:sldId id="532" r:id="rId7"/>
    <p:sldId id="533" r:id="rId8"/>
    <p:sldId id="534" r:id="rId9"/>
    <p:sldId id="540" r:id="rId10"/>
    <p:sldId id="535" r:id="rId11"/>
    <p:sldId id="524" r:id="rId12"/>
    <p:sldId id="526" r:id="rId13"/>
    <p:sldId id="527" r:id="rId14"/>
    <p:sldId id="547" r:id="rId15"/>
    <p:sldId id="412" r:id="rId16"/>
  </p:sldIdLst>
  <p:sldSz cx="9144000" cy="6858000" type="screen4x3"/>
  <p:notesSz cx="6797675" cy="9928225"/>
  <p:custDataLst>
    <p:tags r:id="rId22"/>
  </p:custDataLst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827"/>
    <a:srgbClr val="1A3A82"/>
    <a:srgbClr val="000000"/>
    <a:srgbClr val="00279F"/>
    <a:srgbClr val="DE0000"/>
    <a:srgbClr val="183884"/>
    <a:srgbClr val="D40000"/>
    <a:srgbClr val="12AD2B"/>
    <a:srgbClr val="00923F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75" autoAdjust="0"/>
    <p:restoredTop sz="85502" autoAdjust="0"/>
  </p:normalViewPr>
  <p:slideViewPr>
    <p:cSldViewPr snapToObjects="1">
      <p:cViewPr>
        <p:scale>
          <a:sx n="90" d="100"/>
          <a:sy n="90" d="100"/>
        </p:scale>
        <p:origin x="144" y="27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2928" y="-84"/>
      </p:cViewPr>
      <p:guideLst>
        <p:guide orient="horz" pos="3127"/>
        <p:guide pos="21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8T20:36:28.647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0" tIns="45715" rIns="91430" bIns="45715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BF81F9A3-147D-494B-B009-21E52E109CA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802" y="1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19" y="4717174"/>
            <a:ext cx="5440039" cy="4467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02" y="9429599"/>
            <a:ext cx="2946292" cy="4970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5" tIns="45713" rIns="91425" bIns="45713" numCol="1" anchor="b" anchorCtr="0" compatLnSpc="1"/>
          <a:lstStyle>
            <a:lvl1pPr algn="r" defTabSz="915035" eaLnBrk="0" hangingPunct="0">
              <a:defRPr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fld id="{4C09E8AB-00C8-4B59-9B11-EFC95F032CE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9E8AB-00C8-4B59-9B11-EFC95F032CE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1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539552" y="1980000"/>
            <a:ext cx="8077696" cy="720000"/>
          </a:xfrm>
          <a:prstGeom prst="rect">
            <a:avLst/>
          </a:prstGeom>
        </p:spPr>
        <p:txBody>
          <a:bodyPr lIns="91440" tIns="45720" rIns="91440" bIns="45720" anchor="ctr" anchorCtr="0"/>
          <a:lstStyle>
            <a:lvl1pPr algn="r" rtl="0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059832" y="2700000"/>
            <a:ext cx="5557416" cy="612000"/>
          </a:xfrm>
          <a:prstGeom prst="rect">
            <a:avLst/>
          </a:prstGeom>
        </p:spPr>
        <p:txBody>
          <a:bodyPr anchor="ctr" anchorCtr="0"/>
          <a:lstStyle>
            <a:lvl1pPr marL="0" indent="0" algn="r" defTabSz="881380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392000" y="3600000"/>
            <a:ext cx="4226400" cy="792088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lang="zh-CN" altLang="en-US" sz="1600" b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2" descr="E:\工作文件\VI视觉识别\杂项素材\图形5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54205"/>
            <a:ext cx="2592288" cy="2581356"/>
          </a:xfrm>
          <a:prstGeom prst="rect">
            <a:avLst/>
          </a:prstGeom>
          <a:noFill/>
        </p:spPr>
      </p:pic>
      <p:pic>
        <p:nvPicPr>
          <p:cNvPr id="16" name="Picture 36" descr="C:\Users\08735\Desktop\聚光科技LOGO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838" y="260648"/>
            <a:ext cx="1862506" cy="40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，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版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6A23B-73E6-4DF5-9296-CE83C25FC8C1}" type="slidenum">
              <a:rPr lang="en-US"/>
            </a:fld>
            <a:endParaRPr 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 bwMode="auto">
          <a:xfrm>
            <a:off x="4" y="1772819"/>
            <a:ext cx="9143999" cy="2828807"/>
          </a:xfrm>
          <a:prstGeom prst="rect">
            <a:avLst/>
          </a:pr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 bwMode="auto">
          <a:xfrm>
            <a:off x="4" y="4601624"/>
            <a:ext cx="9143999" cy="43200"/>
          </a:xfrm>
          <a:prstGeom prst="rect">
            <a:avLst/>
          </a:pr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217863" y="2771724"/>
            <a:ext cx="2705100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0" hangingPunct="0">
              <a:defRPr/>
            </a:pPr>
            <a:r>
              <a:rPr lang="zh-CN" altLang="en-US" sz="4800" i="1" spc="-100" dirty="0">
                <a:solidFill>
                  <a:schemeClr val="bg1"/>
                </a:solidFill>
              </a:rPr>
              <a:t>谢  谢！</a:t>
            </a:r>
            <a:endParaRPr lang="zh-CN" altLang="en-US" sz="4800" i="1" spc="-100" dirty="0">
              <a:solidFill>
                <a:schemeClr val="bg1"/>
              </a:solidFill>
            </a:endParaRPr>
          </a:p>
        </p:txBody>
      </p:sp>
      <p:pic>
        <p:nvPicPr>
          <p:cNvPr id="7" name="Picture 4" descr="E:\工作文件\VI视觉识别\杂项素材\11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6" y="6401873"/>
            <a:ext cx="3600394" cy="30429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12000" y="1620000"/>
            <a:ext cx="6120000" cy="453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204C4-C10A-499F-BC32-D93F3C262CDC}" type="slidenum">
              <a:rPr lang="en-US"/>
            </a:fld>
            <a:endParaRPr lang="en-US" dirty="0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8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D33AB-5208-45B3-B4C4-C2D2F189FBD9}" type="slidenum">
              <a:rPr lang="en-US"/>
            </a:fld>
            <a:endParaRPr lang="en-US" dirty="0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008000"/>
            <a:ext cx="8424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与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DC8EC-29BC-4800-89ED-51FDA2350BDB}" type="slidenum">
              <a:rPr lang="en-US"/>
            </a:fld>
            <a:endParaRPr 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60000" y="1872000"/>
            <a:ext cx="8424000" cy="3888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360000" y="5760000"/>
            <a:ext cx="8424000" cy="792000"/>
          </a:xfrm>
          <a:solidFill>
            <a:srgbClr val="183884"/>
          </a:solidFill>
        </p:spPr>
        <p:txBody>
          <a:bodyPr anchor="ctr" anchorCtr="1"/>
          <a:lstStyle>
            <a:lvl1pPr marL="0" marR="0" indent="0" algn="ctr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008000"/>
            <a:ext cx="3960000" cy="47527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重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1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C09CF-B278-43B2-BEE5-AC3DB108F64A}" type="slidenum">
              <a:rPr lang="en-US"/>
            </a:fld>
            <a:endParaRPr lang="en-US" dirty="0"/>
          </a:p>
        </p:txBody>
      </p:sp>
      <p:sp>
        <p:nvSpPr>
          <p:cNvPr id="10" name="Rectangle 29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half" idx="11"/>
          </p:nvPr>
        </p:nvSpPr>
        <p:spPr>
          <a:xfrm>
            <a:off x="360000" y="1008000"/>
            <a:ext cx="8424000" cy="864000"/>
          </a:xfrm>
        </p:spPr>
        <p:txBody>
          <a:bodyPr/>
          <a:lstStyle>
            <a:lvl1pPr marL="0" marR="0" indent="0" algn="l" defTabSz="9810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None/>
              <a:defRPr sz="16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idx="12"/>
          </p:nvPr>
        </p:nvSpPr>
        <p:spPr bwMode="auto">
          <a:xfrm>
            <a:off x="360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/>
          </p:nvPr>
        </p:nvSpPr>
        <p:spPr bwMode="auto">
          <a:xfrm>
            <a:off x="4824000" y="1872000"/>
            <a:ext cx="3960000" cy="468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6456" y="6552000"/>
            <a:ext cx="461392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>
                <a:solidFill>
                  <a:srgbClr val="183884"/>
                </a:solidFill>
                <a:ea typeface="+mn-ea"/>
              </a:defRPr>
            </a:lvl1pPr>
          </a:lstStyle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13" name="Rectangle 29"/>
          <p:cNvSpPr>
            <a:spLocks noGrp="1" noChangeArrowheads="1"/>
          </p:cNvSpPr>
          <p:nvPr>
            <p:ph type="title"/>
          </p:nvPr>
        </p:nvSpPr>
        <p:spPr bwMode="gray">
          <a:xfrm>
            <a:off x="359999" y="180000"/>
            <a:ext cx="7020000" cy="46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72000" bIns="0" numCol="1" anchor="ctr" anchorCtr="0" compatLnSpc="1"/>
          <a:lstStyle/>
          <a:p>
            <a:pPr lvl="0"/>
            <a:r>
              <a:rPr lang="zh-CN" altLang="en-US" dirty="0"/>
              <a:t>标题</a:t>
            </a: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008000"/>
            <a:ext cx="8424000" cy="5544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</p:txBody>
      </p:sp>
      <p:sp>
        <p:nvSpPr>
          <p:cNvPr id="2" name="矩形 1"/>
          <p:cNvSpPr/>
          <p:nvPr userDrawn="1"/>
        </p:nvSpPr>
        <p:spPr bwMode="auto">
          <a:xfrm>
            <a:off x="2" y="765849"/>
            <a:ext cx="388800" cy="24000"/>
          </a:xfrm>
          <a:custGeom>
            <a:avLst/>
            <a:gdLst>
              <a:gd name="connsiteX0" fmla="*/ 0 w 269777"/>
              <a:gd name="connsiteY0" fmla="*/ 0 h 18000"/>
              <a:gd name="connsiteX1" fmla="*/ 269777 w 269777"/>
              <a:gd name="connsiteY1" fmla="*/ 0 h 18000"/>
              <a:gd name="connsiteX2" fmla="*/ 269777 w 269777"/>
              <a:gd name="connsiteY2" fmla="*/ 18000 h 18000"/>
              <a:gd name="connsiteX3" fmla="*/ 0 w 269777"/>
              <a:gd name="connsiteY3" fmla="*/ 18000 h 18000"/>
              <a:gd name="connsiteX4" fmla="*/ 0 w 269777"/>
              <a:gd name="connsiteY4" fmla="*/ 0 h 18000"/>
              <a:gd name="connsiteX0-1" fmla="*/ 0 w 269777"/>
              <a:gd name="connsiteY0-2" fmla="*/ 0 h 18000"/>
              <a:gd name="connsiteX1-3" fmla="*/ 269777 w 269777"/>
              <a:gd name="connsiteY1-4" fmla="*/ 0 h 18000"/>
              <a:gd name="connsiteX2-5" fmla="*/ 253108 w 269777"/>
              <a:gd name="connsiteY2-6" fmla="*/ 18000 h 18000"/>
              <a:gd name="connsiteX3-7" fmla="*/ 0 w 269777"/>
              <a:gd name="connsiteY3-8" fmla="*/ 18000 h 18000"/>
              <a:gd name="connsiteX4-9" fmla="*/ 0 w 269777"/>
              <a:gd name="connsiteY4-1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9777" h="18000">
                <a:moveTo>
                  <a:pt x="0" y="0"/>
                </a:moveTo>
                <a:lnTo>
                  <a:pt x="269777" y="0"/>
                </a:lnTo>
                <a:lnTo>
                  <a:pt x="253108" y="180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DE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421168" y="765848"/>
            <a:ext cx="8730000" cy="24000"/>
          </a:xfrm>
          <a:custGeom>
            <a:avLst/>
            <a:gdLst>
              <a:gd name="connsiteX0" fmla="*/ 0 w 8845847"/>
              <a:gd name="connsiteY0" fmla="*/ 0 h 18000"/>
              <a:gd name="connsiteX1" fmla="*/ 8845847 w 8845847"/>
              <a:gd name="connsiteY1" fmla="*/ 0 h 18000"/>
              <a:gd name="connsiteX2" fmla="*/ 8845847 w 8845847"/>
              <a:gd name="connsiteY2" fmla="*/ 18000 h 18000"/>
              <a:gd name="connsiteX3" fmla="*/ 0 w 8845847"/>
              <a:gd name="connsiteY3" fmla="*/ 18000 h 18000"/>
              <a:gd name="connsiteX4" fmla="*/ 0 w 8845847"/>
              <a:gd name="connsiteY4" fmla="*/ 0 h 18000"/>
              <a:gd name="connsiteX0-1" fmla="*/ 14288 w 8860135"/>
              <a:gd name="connsiteY0-2" fmla="*/ 0 h 18000"/>
              <a:gd name="connsiteX1-3" fmla="*/ 8860135 w 8860135"/>
              <a:gd name="connsiteY1-4" fmla="*/ 0 h 18000"/>
              <a:gd name="connsiteX2-5" fmla="*/ 8860135 w 8860135"/>
              <a:gd name="connsiteY2-6" fmla="*/ 18000 h 18000"/>
              <a:gd name="connsiteX3-7" fmla="*/ 0 w 8860135"/>
              <a:gd name="connsiteY3-8" fmla="*/ 18000 h 18000"/>
              <a:gd name="connsiteX4-9" fmla="*/ 14288 w 8860135"/>
              <a:gd name="connsiteY4-10" fmla="*/ 0 h 18000"/>
              <a:gd name="connsiteX0-11" fmla="*/ 21523 w 8860135"/>
              <a:gd name="connsiteY0-12" fmla="*/ 0 h 18000"/>
              <a:gd name="connsiteX1-13" fmla="*/ 8860135 w 8860135"/>
              <a:gd name="connsiteY1-14" fmla="*/ 0 h 18000"/>
              <a:gd name="connsiteX2-15" fmla="*/ 8860135 w 8860135"/>
              <a:gd name="connsiteY2-16" fmla="*/ 18000 h 18000"/>
              <a:gd name="connsiteX3-17" fmla="*/ 0 w 8860135"/>
              <a:gd name="connsiteY3-18" fmla="*/ 18000 h 18000"/>
              <a:gd name="connsiteX4-19" fmla="*/ 21523 w 8860135"/>
              <a:gd name="connsiteY4-20" fmla="*/ 0 h 1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860135" h="18000">
                <a:moveTo>
                  <a:pt x="21523" y="0"/>
                </a:moveTo>
                <a:lnTo>
                  <a:pt x="8860135" y="0"/>
                </a:lnTo>
                <a:lnTo>
                  <a:pt x="8860135" y="18000"/>
                </a:lnTo>
                <a:lnTo>
                  <a:pt x="0" y="18000"/>
                </a:lnTo>
                <a:lnTo>
                  <a:pt x="21523" y="0"/>
                </a:lnTo>
                <a:close/>
              </a:path>
            </a:pathLst>
          </a:custGeom>
          <a:solidFill>
            <a:srgbClr val="18388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72000" bIns="0" numCol="1" rtlCol="0" anchor="ctr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E:\工作文件\VI视觉识别\杂项素材\中文横版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811" y="244351"/>
            <a:ext cx="1256010" cy="28361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88138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183884"/>
          </a:solidFill>
          <a:latin typeface="+mj-lt"/>
          <a:ea typeface="+mj-ea"/>
          <a:cs typeface="+mj-cs"/>
        </a:defRPr>
      </a:lvl1pPr>
      <a:lvl2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defTabSz="881380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271780" indent="-2717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20000"/>
        <a:buFont typeface="Wingdings" panose="05000000000000000000" pitchFamily="2" charset="2"/>
        <a:buChar char="§"/>
        <a:defRPr sz="1600" b="0">
          <a:solidFill>
            <a:srgbClr val="183884"/>
          </a:solidFill>
          <a:latin typeface="+mn-lt"/>
          <a:ea typeface="+mn-ea"/>
          <a:cs typeface="+mn-cs"/>
        </a:defRPr>
      </a:lvl1pPr>
      <a:lvl2pPr marL="625475" indent="-174625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40000"/>
        <a:buFont typeface="Times New Roman" panose="02020603050405020304" pitchFamily="18" charset="0"/>
        <a:buChar char="-"/>
        <a:defRPr sz="1400" b="0">
          <a:solidFill>
            <a:srgbClr val="183884"/>
          </a:solidFill>
          <a:latin typeface="+mn-lt"/>
          <a:ea typeface="+mn-ea"/>
        </a:defRPr>
      </a:lvl2pPr>
      <a:lvl3pPr marL="98742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Font typeface="Marlett" pitchFamily="2" charset="2"/>
        <a:buChar char="8"/>
        <a:defRPr sz="1400" b="0">
          <a:solidFill>
            <a:srgbClr val="183884"/>
          </a:solidFill>
          <a:latin typeface="+mn-lt"/>
          <a:ea typeface="+mn-ea"/>
        </a:defRPr>
      </a:lvl3pPr>
      <a:lvl4pPr marL="1349375" indent="-182880" algn="l" defTabSz="981075" rtl="0" eaLnBrk="1" fontAlgn="base" hangingPunct="1">
        <a:lnSpc>
          <a:spcPct val="120000"/>
        </a:lnSpc>
        <a:spcBef>
          <a:spcPts val="0"/>
        </a:spcBef>
        <a:spcAft>
          <a:spcPts val="600"/>
        </a:spcAft>
        <a:buClr>
          <a:srgbClr val="183884"/>
        </a:buClr>
        <a:buSzPct val="110000"/>
        <a:buFont typeface="Arial" panose="020B0604020202020204" pitchFamily="34" charset="0"/>
        <a:buChar char="›"/>
        <a:defRPr sz="1400" b="0">
          <a:solidFill>
            <a:srgbClr val="183884"/>
          </a:solidFill>
          <a:latin typeface="+mn-lt"/>
          <a:ea typeface="+mn-ea"/>
        </a:defRPr>
      </a:lvl4pPr>
      <a:lvl5pPr marL="1818005" indent="0" algn="l" defTabSz="981075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183884"/>
        </a:buClr>
        <a:buSzPct val="95000"/>
        <a:buFontTx/>
        <a:buNone/>
        <a:defRPr sz="1400" b="0">
          <a:solidFill>
            <a:srgbClr val="183884"/>
          </a:solidFill>
          <a:latin typeface="+mn-lt"/>
          <a:ea typeface="+mn-ea"/>
        </a:defRPr>
      </a:lvl5pPr>
      <a:lvl6pPr marL="22752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Tx/>
        <a:buNone/>
        <a:defRPr sz="1600">
          <a:solidFill>
            <a:schemeClr val="tx1"/>
          </a:solidFill>
          <a:latin typeface="+mn-lt"/>
          <a:ea typeface="+mn-ea"/>
        </a:defRPr>
      </a:lvl6pPr>
      <a:lvl7pPr marL="2732405" indent="0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None/>
        <a:defRPr sz="1600">
          <a:solidFill>
            <a:schemeClr val="tx1"/>
          </a:solidFill>
          <a:latin typeface="+mn-lt"/>
          <a:ea typeface="+mn-ea"/>
        </a:defRPr>
      </a:lvl7pPr>
      <a:lvl8pPr marL="35293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86530" indent="-339725" algn="l" defTabSz="981075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5000"/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note.youdao.com/noteshare?id=2aba2041313e76ff083abc4147f5ba2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基础分享</a:t>
            </a:r>
            <a:endParaRPr lang="zh-CN" altLang="en-US" dirty="0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 bwMode="hidden">
          <a:xfrm>
            <a:off x="4392000" y="3600000"/>
            <a:ext cx="4226400" cy="477072"/>
          </a:xfrm>
        </p:spPr>
        <p:txBody>
          <a:bodyPr/>
          <a:lstStyle/>
          <a:p>
            <a:r>
              <a:rPr lang="zh-CN" altLang="en-US" dirty="0"/>
              <a:t>分享人</a:t>
            </a:r>
            <a:r>
              <a:rPr lang="zh-CN" altLang="en-US" dirty="0" smtClean="0"/>
              <a:t>：凌伟豪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D33AB-5208-45B3-B4C4-C2D2F189FBD9}" type="slidenum">
              <a:rPr lang="en-US" smtClean="0"/>
            </a:fld>
            <a:endParaRPr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作用域和闭包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</p:txBody>
      </p:sp>
      <p:pic>
        <p:nvPicPr>
          <p:cNvPr id="1638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413" y="1112838"/>
            <a:ext cx="2686050" cy="219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33730" y="3616960"/>
            <a:ext cx="2540000" cy="1814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1600">
                <a:latin typeface="+mj-ea"/>
                <a:ea typeface="+mj-ea"/>
                <a:sym typeface="+mn-ea"/>
              </a:rPr>
              <a:t>因为局部变量只作用于函数内，所以不同的函数可以使用相同名称的变量。</a:t>
            </a:r>
            <a:endParaRPr lang="zh-CN" altLang="en-US" sz="1600">
              <a:latin typeface="+mj-ea"/>
              <a:ea typeface="+mj-ea"/>
            </a:endParaRPr>
          </a:p>
          <a:p>
            <a:endParaRPr lang="zh-CN" altLang="en-US" sz="1600">
              <a:latin typeface="+mj-ea"/>
              <a:ea typeface="+mj-ea"/>
            </a:endParaRPr>
          </a:p>
          <a:p>
            <a:r>
              <a:rPr lang="zh-CN" altLang="en-US" sz="1600">
                <a:latin typeface="+mj-ea"/>
                <a:ea typeface="+mj-ea"/>
                <a:sym typeface="+mn-ea"/>
              </a:rPr>
              <a:t>局部变量在函数开始执行时创建，函数执行完后局部变量会自动销毁。</a:t>
            </a:r>
            <a:endParaRPr lang="zh-CN" altLang="en-US" sz="1600" dirty="0" smtClean="0">
              <a:latin typeface="+mj-ea"/>
              <a:ea typeface="+mj-ea"/>
            </a:endParaRPr>
          </a:p>
        </p:txBody>
      </p:sp>
      <p:pic>
        <p:nvPicPr>
          <p:cNvPr id="16388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1027113"/>
            <a:ext cx="3333750" cy="2362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4476750"/>
            <a:ext cx="2800350" cy="143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408170" y="3389630"/>
            <a:ext cx="3107055" cy="8299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p>
            <a:r>
              <a:rPr lang="zh-CN" altLang="en-US" sz="1600">
                <a:latin typeface="+mj-ea"/>
                <a:ea typeface="+mj-ea"/>
                <a:cs typeface="+mj-ea"/>
                <a:sym typeface="+mn-ea"/>
              </a:rPr>
              <a:t>如果变量在函数内没有声明（没有使用 var 关键字），该变量为全局变量。</a:t>
            </a:r>
            <a:endParaRPr lang="zh-CN" altLang="en-US" sz="1600" dirty="0" smtClean="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变量提升</a:t>
            </a:r>
            <a:endParaRPr kumimoji="1" lang="zh-CN" altLang="en-US" dirty="0"/>
          </a:p>
        </p:txBody>
      </p:sp>
      <p:sp>
        <p:nvSpPr>
          <p:cNvPr id="5" name="内容占位符 4"/>
          <p:cNvSpPr/>
          <p:nvPr>
            <p:ph idx="12"/>
          </p:nvPr>
        </p:nvSpPr>
        <p:spPr>
          <a:xfrm>
            <a:off x="360045" y="1007745"/>
            <a:ext cx="3959860" cy="5476875"/>
          </a:xfrm>
        </p:spPr>
        <p:txBody>
          <a:bodyPr/>
          <a:p>
            <a:r>
              <a:rPr lang="zh-CN" altLang="en-US"/>
              <a:t>之前一直觉会认为javascript代码执行是由上到下一行行执行的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引擎解释javascript代码的之前会对其进行编译。在编译过程中会查找所有声明，并用合适作用域将他们关联起来。换句话说，在代码执行之前，会对作用域链中所有变量和函数声明先处理完先。所以，当遇到var a='hello world'中是 var a是先在编译阶段执行，然后在执行a='hello world'。</a:t>
            </a:r>
            <a:endParaRPr lang="zh-CN" altLang="en-US"/>
          </a:p>
        </p:txBody>
      </p:sp>
      <p:pic>
        <p:nvPicPr>
          <p:cNvPr id="17411" name="图片 4"/>
          <p:cNvPicPr>
            <a:picLocks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4731385" y="2057400"/>
            <a:ext cx="3794760" cy="1937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39420" y="963930"/>
            <a:ext cx="7192645" cy="5191760"/>
          </a:xfrm>
        </p:spPr>
        <p:txBody>
          <a:bodyPr/>
          <a:p>
            <a:endParaRPr lang="zh-CN" altLang="en-US"/>
          </a:p>
        </p:txBody>
      </p:sp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闭包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395536" y="4952063"/>
            <a:ext cx="11628547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r>
              <a:rPr lang="en-US" altLang="zh-CN" sz="2000" dirty="0" err="1"/>
              <a:t>mui</a:t>
            </a:r>
            <a:r>
              <a:rPr lang="zh-CN" altLang="en-US" sz="2000" dirty="0"/>
              <a:t>初级入门的一些</a:t>
            </a:r>
            <a:r>
              <a:rPr lang="zh-CN" altLang="en-US" sz="2000" dirty="0" smtClean="0"/>
              <a:t>资料：</a:t>
            </a:r>
            <a:r>
              <a:rPr lang="en-US" altLang="zh-CN" sz="2000" dirty="0" smtClean="0">
                <a:hlinkClick r:id="rId1"/>
              </a:rPr>
              <a:t>http</a:t>
            </a:r>
            <a:r>
              <a:rPr lang="en-US" altLang="zh-CN" sz="2000" dirty="0">
                <a:hlinkClick r:id="rId1"/>
              </a:rPr>
              <a:t>://</a:t>
            </a:r>
            <a:r>
              <a:rPr lang="en-US" altLang="zh-CN" sz="2000" dirty="0" smtClean="0">
                <a:hlinkClick r:id="rId1"/>
              </a:rPr>
              <a:t>note.youdao.com/noteshare?id=2aba2041313e76ff083abc4147f5ba2a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-85725" y="4729163"/>
            <a:ext cx="18473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endParaRPr kumimoji="1" lang="zh-CN" altLang="en-US" sz="20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8845" y="1162050"/>
            <a:ext cx="7305675" cy="4533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原型和原型链</a:t>
            </a:r>
            <a:endParaRPr kumimoji="1" lang="zh-CN" altLang="en-US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458272" y="1115472"/>
            <a:ext cx="7092448" cy="49592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6800" tIns="46800" rIns="46800" bIns="46800" numCol="1" anchor="t" anchorCtr="0" compatLnSpc="1"/>
          <a:lstStyle>
            <a:lvl1pPr marL="271780" indent="-2717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20000"/>
              <a:buFont typeface="Wingdings" panose="05000000000000000000" pitchFamily="2" charset="2"/>
              <a:buChar char="§"/>
              <a:defRPr sz="1600" b="0">
                <a:solidFill>
                  <a:srgbClr val="183884"/>
                </a:solidFill>
                <a:latin typeface="+mn-lt"/>
                <a:ea typeface="+mn-ea"/>
                <a:cs typeface="+mn-cs"/>
              </a:defRPr>
            </a:lvl1pPr>
            <a:lvl2pPr marL="625475" indent="-174625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40000"/>
              <a:buFont typeface="Times New Roman" panose="02020603050405020304" pitchFamily="18" charset="0"/>
              <a:buChar char="-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2pPr>
            <a:lvl3pPr marL="98742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Font typeface="Marlett" pitchFamily="2" charset="2"/>
              <a:buChar char="8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3pPr>
            <a:lvl4pPr marL="1349375" indent="-182880" algn="l" defTabSz="981075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110000"/>
              <a:buFont typeface="Arial" panose="020B0604020202020204" pitchFamily="34" charset="0"/>
              <a:buChar char="›"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4pPr>
            <a:lvl5pPr marL="1818005" indent="0" algn="l" defTabSz="981075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83884"/>
              </a:buClr>
              <a:buSzPct val="95000"/>
              <a:buFontTx/>
              <a:buNone/>
              <a:defRPr sz="1400" b="0">
                <a:solidFill>
                  <a:srgbClr val="183884"/>
                </a:solidFill>
                <a:latin typeface="+mn-lt"/>
                <a:ea typeface="+mn-ea"/>
              </a:defRPr>
            </a:lvl5pPr>
            <a:lvl6pPr marL="22752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Tx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732405" indent="0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5293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86530" indent="-339725" algn="l" defTabSz="981075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5000"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1"/>
            <a:endParaRPr lang="zh-CN" altLang="en-US" dirty="0"/>
          </a:p>
          <a:p>
            <a:endParaRPr lang="en-US" altLang="zh-CN" u="sng" dirty="0" smtClean="0"/>
          </a:p>
          <a:p>
            <a:endParaRPr lang="en-US" altLang="zh-CN" u="sng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552" y="1196752"/>
            <a:ext cx="7092448" cy="4959248"/>
          </a:xfrm>
        </p:spPr>
        <p:txBody>
          <a:bodyPr/>
          <a:p>
            <a:pPr latinLnBrk="1"/>
            <a:r>
              <a:rPr lang="en-US" altLang="zh-CN" u="sng" dirty="0">
                <a:solidFill>
                  <a:schemeClr val="tx1"/>
                </a:solidFill>
              </a:rPr>
              <a:t>js变量的类型有哪些？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u="sng" smtClean="0"/>
              <a:t>如何判断一个变量的类型</a:t>
            </a:r>
            <a:r>
              <a:rPr lang="zh-CN" u="sng" smtClean="0"/>
              <a:t>？</a:t>
            </a:r>
            <a:endParaRPr u="sng" smtClean="0"/>
          </a:p>
          <a:p>
            <a:r>
              <a:t>js的强制类型转换</a:t>
            </a:r>
            <a:r>
              <a:rPr lang="zh-CN"/>
              <a:t>有哪些？</a:t>
            </a:r>
            <a:endParaRPr lang="zh-CN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446645" y="6551930"/>
            <a:ext cx="169164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code1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chemeClr val="tx1"/>
                </a:solidFill>
                <a:sym typeface="+mn-ea"/>
              </a:rPr>
              <a:t>js变量的类型有哪些？</a:t>
            </a:r>
            <a:endParaRPr kumimoji="1" lang="zh-CN" altLang="en-US" dirty="0"/>
          </a:p>
        </p:txBody>
      </p:sp>
      <p:pic>
        <p:nvPicPr>
          <p:cNvPr id="8193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3870" y="805180"/>
            <a:ext cx="6120130" cy="2785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3658870"/>
            <a:ext cx="5303838" cy="2767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124744"/>
            <a:ext cx="7164456" cy="5031256"/>
          </a:xfrm>
        </p:spPr>
        <p:txBody>
          <a:bodyPr/>
          <a:lstStyle/>
          <a:p>
            <a:r>
              <a:rPr kumimoji="1" lang="zh-CN" altLang="en-US" dirty="0"/>
              <a:t>typeof</a:t>
            </a:r>
            <a:endParaRPr kumimoji="1" lang="zh-CN" altLang="en-US" dirty="0"/>
          </a:p>
          <a:p>
            <a:r>
              <a:rPr kumimoji="1" lang="zh-CN" altLang="en-US" dirty="0"/>
              <a:t>用于判断一个一个表达式，（对象或者原始值），返回一个字符串。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instanceof</a:t>
            </a:r>
            <a:endParaRPr kumimoji="1" lang="zh-CN" altLang="en-US" dirty="0"/>
          </a:p>
          <a:p>
            <a:r>
              <a:rPr kumimoji="1" lang="zh-CN" altLang="en-US" dirty="0"/>
              <a:t>instanceof 运算符用来测试一个对象在其原型链中是否存在一个构造函数的 prototype 属性。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061835" y="6551930"/>
            <a:ext cx="2076450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code1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如何判断一个变量的类型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988300" y="6551930"/>
            <a:ext cx="1149985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code2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原型和原型链</a:t>
            </a:r>
            <a:endParaRPr kumimoji="1" lang="zh-CN" altLang="en-US" dirty="0"/>
          </a:p>
        </p:txBody>
      </p:sp>
      <p:pic>
        <p:nvPicPr>
          <p:cNvPr id="1229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169988"/>
            <a:ext cx="8278813" cy="3971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原型链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D4FE18B1-0DDD-4E8B-8EAA-9840798265F0}" type="slidenum">
              <a:rPr lang="en-US" smtClean="0"/>
            </a:fld>
            <a:endParaRPr lang="en-US" dirty="0"/>
          </a:p>
        </p:txBody>
      </p:sp>
      <p:pic>
        <p:nvPicPr>
          <p:cNvPr id="14337" name="图片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4610" y="1502410"/>
            <a:ext cx="6120130" cy="3048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196752"/>
            <a:ext cx="7488832" cy="5040560"/>
          </a:xfrm>
        </p:spPr>
        <p:txBody>
          <a:bodyPr/>
          <a:lstStyle/>
          <a:p>
            <a:r>
              <a:rPr kumimoji="1" lang="zh-CN" altLang="en-US" dirty="0"/>
              <a:t>显式转换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 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隐</a:t>
            </a:r>
            <a:r>
              <a:rPr kumimoji="1" lang="zh-CN" altLang="en-US" dirty="0">
                <a:sym typeface="+mn-ea"/>
              </a:rPr>
              <a:t>式转换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379970" y="6551930"/>
            <a:ext cx="1758315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code2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js的强制类型转换</a:t>
            </a:r>
            <a:r>
              <a:rPr lang="zh-CN">
                <a:sym typeface="+mn-ea"/>
              </a:rPr>
              <a:t>有哪些？</a:t>
            </a:r>
            <a:endParaRPr kumimoji="1" lang="zh-CN" altLang="en-US" dirty="0"/>
          </a:p>
        </p:txBody>
      </p:sp>
      <p:pic>
        <p:nvPicPr>
          <p:cNvPr id="15362" name="图片 5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563" y="3049588"/>
            <a:ext cx="2543175" cy="3295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547495"/>
            <a:ext cx="3638550" cy="69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6A23B-73E6-4DF5-9296-CE83C25FC8C1}" type="slidenum">
              <a:rPr lang="en-US" smtClean="0"/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!!</a:t>
            </a:r>
            <a:r>
              <a:rPr kumimoji="1" lang="zh-CN" altLang="en-US" dirty="0"/>
              <a:t>的使用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lvl="1" indent="0">
              <a:buNone/>
            </a:pPr>
            <a:endParaRPr lang="en-US" altLang="zh-CN" sz="2000" dirty="0" smtClean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1126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442720"/>
            <a:ext cx="1533525" cy="3430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13" y="1808798"/>
            <a:ext cx="2600325" cy="1809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REFSHAPE" val="647412948"/>
  <p:tag name="KSO_WM_UNIT_PLACING_PICTURE_USER_VIEWPORT" val="{&quot;height&quot;:7140,&quot;width&quot;:11505}"/>
</p:tagLst>
</file>

<file path=ppt/tags/tag2.xml><?xml version="1.0" encoding="utf-8"?>
<p:tagLst xmlns:p="http://schemas.openxmlformats.org/presentationml/2006/main">
  <p:tag name="OFFICE" val="Boston"/>
</p:tagLst>
</file>

<file path=ppt/theme/theme1.xml><?xml version="1.0" encoding="utf-8"?>
<a:theme xmlns:a="http://schemas.openxmlformats.org/drawingml/2006/main" name="母板3">
  <a:themeElements>
    <a:clrScheme name="050719_GMS_SlideDesignTemplate 1">
      <a:dk1>
        <a:srgbClr val="00279F"/>
      </a:dk1>
      <a:lt1>
        <a:srgbClr val="FFFFFF"/>
      </a:lt1>
      <a:dk2>
        <a:srgbClr val="FFFFFF"/>
      </a:dk2>
      <a:lt2>
        <a:srgbClr val="3399FF"/>
      </a:lt2>
      <a:accent1>
        <a:srgbClr val="66CC33"/>
      </a:accent1>
      <a:accent2>
        <a:srgbClr val="FD9900"/>
      </a:accent2>
      <a:accent3>
        <a:srgbClr val="FFFFFF"/>
      </a:accent3>
      <a:accent4>
        <a:srgbClr val="002087"/>
      </a:accent4>
      <a:accent5>
        <a:srgbClr val="B8E2AD"/>
      </a:accent5>
      <a:accent6>
        <a:srgbClr val="E58A00"/>
      </a:accent6>
      <a:hlink>
        <a:srgbClr val="339900"/>
      </a:hlink>
      <a:folHlink>
        <a:srgbClr val="CCCCCC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rtlCol="0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72000" bIns="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de-CH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vert="horz" wrap="square" lIns="91440" tIns="45720" rIns="91440" bIns="45720" numCol="1" rtlCol="0" anchor="t" anchorCtr="0" compatLnSpc="1">
        <a:spAutoFit/>
      </a:bodyPr>
      <a:lstStyle>
        <a:defPPr>
          <a:defRPr sz="2000" dirty="0" smtClean="0">
            <a:latin typeface="+mj-ea"/>
            <a:ea typeface="+mj-ea"/>
          </a:defRPr>
        </a:defPPr>
      </a:lstStyle>
    </a:txDef>
  </a:objectDefaults>
  <a:extraClrSchemeLst>
    <a:extraClrScheme>
      <a:clrScheme name="050719_GMS_SlideDesignTemplate 1">
        <a:dk1>
          <a:srgbClr val="00279F"/>
        </a:dk1>
        <a:lt1>
          <a:srgbClr val="FFFFFF"/>
        </a:lt1>
        <a:dk2>
          <a:srgbClr val="FFFFFF"/>
        </a:dk2>
        <a:lt2>
          <a:srgbClr val="3399FF"/>
        </a:lt2>
        <a:accent1>
          <a:srgbClr val="66CC33"/>
        </a:accent1>
        <a:accent2>
          <a:srgbClr val="FD9900"/>
        </a:accent2>
        <a:accent3>
          <a:srgbClr val="FFFFFF"/>
        </a:accent3>
        <a:accent4>
          <a:srgbClr val="002087"/>
        </a:accent4>
        <a:accent5>
          <a:srgbClr val="B8E2AD"/>
        </a:accent5>
        <a:accent6>
          <a:srgbClr val="E58A00"/>
        </a:accent6>
        <a:hlink>
          <a:srgbClr val="3399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WPS 演示</Application>
  <PresentationFormat>全屏显示(4:3)</PresentationFormat>
  <Paragraphs>93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Times New Roman</vt:lpstr>
      <vt:lpstr>Marlett</vt:lpstr>
      <vt:lpstr>Times</vt:lpstr>
      <vt:lpstr>Arial Unicode MS</vt:lpstr>
      <vt:lpstr>母板3</vt:lpstr>
      <vt:lpstr>Javascript基础分享</vt:lpstr>
      <vt:lpstr>目录</vt:lpstr>
      <vt:lpstr>原型和原型链</vt:lpstr>
      <vt:lpstr>js变量的类型有哪些？</vt:lpstr>
      <vt:lpstr>如何判断一个变量的类型</vt:lpstr>
      <vt:lpstr>原型和原型链</vt:lpstr>
      <vt:lpstr>原型链</vt:lpstr>
      <vt:lpstr>js的强制类型转换有哪些？</vt:lpstr>
      <vt:lpstr>!!的使用</vt:lpstr>
      <vt:lpstr>作用域和闭包</vt:lpstr>
      <vt:lpstr>js变量提升</vt:lpstr>
      <vt:lpstr>闭包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章丹丹</dc:creator>
  <cp:lastModifiedBy>蓝色国度1409552642</cp:lastModifiedBy>
  <cp:revision>837</cp:revision>
  <cp:lastPrinted>2017-01-05T03:28:00Z</cp:lastPrinted>
  <dcterms:created xsi:type="dcterms:W3CDTF">2014-11-07T06:33:00Z</dcterms:created>
  <dcterms:modified xsi:type="dcterms:W3CDTF">2019-12-02T13:38:19Z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