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67" r:id="rId2"/>
    <p:sldId id="256" r:id="rId3"/>
    <p:sldId id="259" r:id="rId4"/>
    <p:sldId id="258" r:id="rId5"/>
    <p:sldId id="257" r:id="rId6"/>
    <p:sldId id="260" r:id="rId7"/>
    <p:sldId id="261" r:id="rId8"/>
    <p:sldId id="263" r:id="rId9"/>
    <p:sldId id="265" r:id="rId10"/>
    <p:sldId id="268" r:id="rId11"/>
  </p:sldIdLst>
  <p:sldSz cx="12192000" cy="6858000"/>
  <p:notesSz cx="6858000" cy="9144000"/>
  <p:embeddedFontLst>
    <p:embeddedFont>
      <p:font typeface="Montserrat" charset="0"/>
      <p:regular r:id="rId13"/>
      <p:bold r:id="rId14"/>
      <p:italic r:id="rId15"/>
      <p:boldItalic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p:cViewPr>
        <p:scale>
          <a:sx n="90" d="100"/>
          <a:sy n="90" d="100"/>
        </p:scale>
        <p:origin x="-466"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16179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48"/>
        <p:cNvGrpSpPr/>
        <p:nvPr/>
      </p:nvGrpSpPr>
      <p:grpSpPr>
        <a:xfrm>
          <a:off x="0" y="0"/>
          <a:ext cx="0" cy="0"/>
          <a:chOff x="0" y="0"/>
          <a:chExt cx="0" cy="0"/>
        </a:xfrm>
      </p:grpSpPr>
      <p:grpSp>
        <p:nvGrpSpPr>
          <p:cNvPr id="249" name="Google Shape;249;p24"/>
          <p:cNvGrpSpPr/>
          <p:nvPr/>
        </p:nvGrpSpPr>
        <p:grpSpPr>
          <a:xfrm>
            <a:off x="5343372" y="1432192"/>
            <a:ext cx="6096000" cy="3394052"/>
            <a:chOff x="5343372" y="1824781"/>
            <a:chExt cx="6096000" cy="3394052"/>
          </a:xfrm>
        </p:grpSpPr>
        <p:sp>
          <p:nvSpPr>
            <p:cNvPr id="250" name="Google Shape;250;p24"/>
            <p:cNvSpPr txBox="1"/>
            <p:nvPr/>
          </p:nvSpPr>
          <p:spPr>
            <a:xfrm>
              <a:off x="5343372" y="2864383"/>
              <a:ext cx="6096000" cy="23544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dirty="0" smtClean="0">
                  <a:solidFill>
                    <a:schemeClr val="bg1"/>
                  </a:solidFill>
                </a:rPr>
                <a:t>NAME-SHUBH RAI,HARSHIT SINGH,LAKSHAY GHAI,HARSHITA</a:t>
              </a:r>
            </a:p>
            <a:p>
              <a:pPr marL="0" marR="0" lvl="0" indent="0" algn="l" rtl="0">
                <a:lnSpc>
                  <a:spcPct val="150000"/>
                </a:lnSpc>
                <a:spcBef>
                  <a:spcPts val="0"/>
                </a:spcBef>
                <a:spcAft>
                  <a:spcPts val="0"/>
                </a:spcAft>
                <a:buNone/>
              </a:pPr>
              <a:r>
                <a:rPr lang="en-US" dirty="0" smtClean="0">
                  <a:solidFill>
                    <a:schemeClr val="bg1"/>
                  </a:solidFill>
                </a:rPr>
                <a:t>GROUP-1</a:t>
              </a:r>
            </a:p>
            <a:p>
              <a:pPr marL="0" marR="0" lvl="0" indent="0" algn="l" rtl="0">
                <a:lnSpc>
                  <a:spcPct val="150000"/>
                </a:lnSpc>
                <a:spcBef>
                  <a:spcPts val="0"/>
                </a:spcBef>
                <a:spcAft>
                  <a:spcPts val="0"/>
                </a:spcAft>
                <a:buNone/>
              </a:pPr>
              <a:r>
                <a:rPr lang="en-US" dirty="0" smtClean="0">
                  <a:solidFill>
                    <a:schemeClr val="bg1"/>
                  </a:solidFill>
                </a:rPr>
                <a:t>CLASS-23BCS12916</a:t>
              </a:r>
            </a:p>
            <a:p>
              <a:pPr marL="0" marR="0" lvl="0" indent="0" algn="l" rtl="0">
                <a:lnSpc>
                  <a:spcPct val="150000"/>
                </a:lnSpc>
                <a:spcBef>
                  <a:spcPts val="0"/>
                </a:spcBef>
                <a:spcAft>
                  <a:spcPts val="0"/>
                </a:spcAft>
                <a:buNone/>
              </a:pPr>
              <a:r>
                <a:rPr lang="en-US" dirty="0" smtClean="0">
                  <a:solidFill>
                    <a:schemeClr val="bg1"/>
                  </a:solidFill>
                </a:rPr>
                <a:t>GROUP-A</a:t>
              </a:r>
            </a:p>
            <a:p>
              <a:pPr marL="0" marR="0" lvl="0" indent="0" algn="l" rtl="0">
                <a:lnSpc>
                  <a:spcPct val="150000"/>
                </a:lnSpc>
                <a:spcBef>
                  <a:spcPts val="0"/>
                </a:spcBef>
                <a:spcAft>
                  <a:spcPts val="0"/>
                </a:spcAft>
                <a:buNone/>
              </a:pPr>
              <a:r>
                <a:rPr lang="en-US" dirty="0" smtClean="0">
                  <a:solidFill>
                    <a:schemeClr val="bg1"/>
                  </a:solidFill>
                </a:rPr>
                <a:t>SUBJECT-DISRUPTIVE TECHNOLOGY</a:t>
              </a:r>
            </a:p>
            <a:p>
              <a:pPr marL="0" marR="0" lvl="0" indent="0" algn="l" rtl="0">
                <a:lnSpc>
                  <a:spcPct val="150000"/>
                </a:lnSpc>
                <a:spcBef>
                  <a:spcPts val="0"/>
                </a:spcBef>
                <a:spcAft>
                  <a:spcPts val="0"/>
                </a:spcAft>
                <a:buNone/>
              </a:pPr>
              <a:r>
                <a:rPr lang="en-US" dirty="0" smtClean="0">
                  <a:solidFill>
                    <a:schemeClr val="bg1"/>
                  </a:solidFill>
                </a:rPr>
                <a:t>SUBJECT CODE-</a:t>
              </a:r>
            </a:p>
            <a:p>
              <a:pPr marL="0" marR="0" lvl="0" indent="0" algn="l" rtl="0">
                <a:lnSpc>
                  <a:spcPct val="150000"/>
                </a:lnSpc>
                <a:spcBef>
                  <a:spcPts val="0"/>
                </a:spcBef>
                <a:spcAft>
                  <a:spcPts val="0"/>
                </a:spcAft>
                <a:buNone/>
              </a:pPr>
              <a:r>
                <a:rPr lang="en-US" dirty="0" smtClean="0">
                  <a:solidFill>
                    <a:schemeClr val="bg1"/>
                  </a:solidFill>
                </a:rPr>
                <a:t>DATE16.10.2023</a:t>
              </a:r>
              <a:endParaRPr dirty="0">
                <a:solidFill>
                  <a:schemeClr val="bg1"/>
                </a:solidFill>
              </a:endParaRPr>
            </a:p>
          </p:txBody>
        </p:sp>
        <p:sp>
          <p:nvSpPr>
            <p:cNvPr id="251" name="Google Shape;251;p24"/>
            <p:cNvSpPr txBox="1"/>
            <p:nvPr/>
          </p:nvSpPr>
          <p:spPr>
            <a:xfrm>
              <a:off x="5343372" y="1824781"/>
              <a:ext cx="479122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smtClean="0">
                  <a:solidFill>
                    <a:srgbClr val="09FE3F"/>
                  </a:solidFill>
                  <a:latin typeface="Montserrat"/>
                  <a:ea typeface="Calibri"/>
                  <a:cs typeface="Calibri"/>
                  <a:sym typeface="Montserrat"/>
                </a:rPr>
                <a:t>MST PRACTICAL</a:t>
              </a:r>
              <a:endParaRPr sz="4000" b="1" dirty="0">
                <a:solidFill>
                  <a:srgbClr val="09FE3F"/>
                </a:solidFill>
                <a:latin typeface="Calibri"/>
                <a:ea typeface="Calibri"/>
                <a:cs typeface="Calibri"/>
                <a:sym typeface="Calibri"/>
              </a:endParaRPr>
            </a:p>
          </p:txBody>
        </p:sp>
      </p:grpSp>
      <p:pic>
        <p:nvPicPr>
          <p:cNvPr id="252" name="Google Shape;252;p24" descr="Photo robot from the movie iron man."/>
          <p:cNvPicPr preferRelativeResize="0"/>
          <p:nvPr/>
        </p:nvPicPr>
        <p:blipFill rotWithShape="1">
          <a:blip r:embed="rId3">
            <a:alphaModFix/>
          </a:blip>
          <a:srcRect t="7895" b="7894"/>
          <a:stretch/>
        </p:blipFill>
        <p:spPr>
          <a:xfrm>
            <a:off x="752628" y="1824781"/>
            <a:ext cx="3981450" cy="5033219"/>
          </a:xfrm>
          <a:prstGeom prst="round2SameRect">
            <a:avLst>
              <a:gd name="adj1" fmla="val 50000"/>
              <a:gd name="adj2" fmla="val 0"/>
            </a:avLst>
          </a:prstGeom>
          <a:noFill/>
          <a:ln>
            <a:noFill/>
          </a:ln>
        </p:spPr>
      </p:pic>
      <p:sp>
        <p:nvSpPr>
          <p:cNvPr id="253" name="Google Shape;253;p24"/>
          <p:cNvSpPr/>
          <p:nvPr/>
        </p:nvSpPr>
        <p:spPr>
          <a:xfrm>
            <a:off x="815873" y="0"/>
            <a:ext cx="3854960" cy="1500849"/>
          </a:xfrm>
          <a:custGeom>
            <a:avLst/>
            <a:gdLst/>
            <a:ahLst/>
            <a:cxnLst/>
            <a:rect l="l" t="t" r="r" b="b"/>
            <a:pathLst>
              <a:path w="3854960" h="1500849" extrusionOk="0">
                <a:moveTo>
                  <a:pt x="0" y="0"/>
                </a:moveTo>
                <a:lnTo>
                  <a:pt x="3854960" y="0"/>
                </a:lnTo>
                <a:lnTo>
                  <a:pt x="3828706" y="102105"/>
                </a:lnTo>
                <a:cubicBezTo>
                  <a:pt x="3576658" y="912466"/>
                  <a:pt x="2820781" y="1500849"/>
                  <a:pt x="1927480" y="1500849"/>
                </a:cubicBezTo>
                <a:cubicBezTo>
                  <a:pt x="1034179" y="1500849"/>
                  <a:pt x="278303" y="912466"/>
                  <a:pt x="26254" y="102105"/>
                </a:cubicBezTo>
                <a:lnTo>
                  <a:pt x="0" y="0"/>
                </a:lnTo>
                <a:close/>
              </a:path>
            </a:pathLst>
          </a:custGeom>
          <a:gradFill>
            <a:gsLst>
              <a:gs pos="0">
                <a:srgbClr val="09FE3F"/>
              </a:gs>
              <a:gs pos="20000">
                <a:srgbClr val="09FE3F"/>
              </a:gs>
              <a:gs pos="76100">
                <a:srgbClr val="1D9C35"/>
              </a:gs>
              <a:gs pos="100000">
                <a:srgbClr val="136823"/>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7"/>
        <p:cNvGrpSpPr/>
        <p:nvPr/>
      </p:nvGrpSpPr>
      <p:grpSpPr>
        <a:xfrm>
          <a:off x="0" y="0"/>
          <a:ext cx="0" cy="0"/>
          <a:chOff x="0" y="0"/>
          <a:chExt cx="0" cy="0"/>
        </a:xfrm>
      </p:grpSpPr>
      <p:sp>
        <p:nvSpPr>
          <p:cNvPr id="258" name="Google Shape;258;p25"/>
          <p:cNvSpPr/>
          <p:nvPr/>
        </p:nvSpPr>
        <p:spPr>
          <a:xfrm>
            <a:off x="8572500" y="0"/>
            <a:ext cx="3619500" cy="6858000"/>
          </a:xfrm>
          <a:prstGeom prst="rect">
            <a:avLst/>
          </a:prstGeom>
          <a:solidFill>
            <a:srgbClr val="09FE3F">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9" name="Google Shape;259;p25"/>
          <p:cNvGrpSpPr/>
          <p:nvPr/>
        </p:nvGrpSpPr>
        <p:grpSpPr>
          <a:xfrm>
            <a:off x="613794" y="1390015"/>
            <a:ext cx="11578207" cy="4077971"/>
            <a:chOff x="613794" y="1390015"/>
            <a:chExt cx="11578207" cy="4077971"/>
          </a:xfrm>
        </p:grpSpPr>
        <p:grpSp>
          <p:nvGrpSpPr>
            <p:cNvPr id="260" name="Google Shape;260;p25"/>
            <p:cNvGrpSpPr/>
            <p:nvPr/>
          </p:nvGrpSpPr>
          <p:grpSpPr>
            <a:xfrm>
              <a:off x="6838950" y="1390015"/>
              <a:ext cx="5353051" cy="4077971"/>
              <a:chOff x="6838950" y="1389379"/>
              <a:chExt cx="5353051" cy="4077971"/>
            </a:xfrm>
          </p:grpSpPr>
          <p:sp>
            <p:nvSpPr>
              <p:cNvPr id="261" name="Google Shape;261;p25"/>
              <p:cNvSpPr/>
              <p:nvPr/>
            </p:nvSpPr>
            <p:spPr>
              <a:xfrm>
                <a:off x="6838950" y="1389379"/>
                <a:ext cx="5353049" cy="4077971"/>
              </a:xfrm>
              <a:custGeom>
                <a:avLst/>
                <a:gdLst/>
                <a:ahLst/>
                <a:cxnLst/>
                <a:rect l="l" t="t" r="r" b="b"/>
                <a:pathLst>
                  <a:path w="5143500" h="3771904" extrusionOk="0">
                    <a:moveTo>
                      <a:pt x="628663" y="0"/>
                    </a:moveTo>
                    <a:lnTo>
                      <a:pt x="5143500" y="0"/>
                    </a:lnTo>
                    <a:lnTo>
                      <a:pt x="5143500" y="3771904"/>
                    </a:lnTo>
                    <a:lnTo>
                      <a:pt x="628663" y="3771904"/>
                    </a:lnTo>
                    <a:cubicBezTo>
                      <a:pt x="281462" y="3771904"/>
                      <a:pt x="0" y="3490442"/>
                      <a:pt x="0" y="3143241"/>
                    </a:cubicBezTo>
                    <a:lnTo>
                      <a:pt x="0" y="628663"/>
                    </a:lnTo>
                    <a:cubicBezTo>
                      <a:pt x="0" y="281462"/>
                      <a:pt x="281462" y="0"/>
                      <a:pt x="628663" y="0"/>
                    </a:cubicBezTo>
                    <a:close/>
                  </a:path>
                </a:pathLst>
              </a:custGeom>
              <a:gradFill>
                <a:gsLst>
                  <a:gs pos="0">
                    <a:srgbClr val="09FE3F"/>
                  </a:gs>
                  <a:gs pos="20000">
                    <a:srgbClr val="09FE3F"/>
                  </a:gs>
                  <a:gs pos="76100">
                    <a:srgbClr val="1D9C35"/>
                  </a:gs>
                  <a:gs pos="100000">
                    <a:srgbClr val="136823"/>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25"/>
              <p:cNvSpPr/>
              <p:nvPr/>
            </p:nvSpPr>
            <p:spPr>
              <a:xfrm>
                <a:off x="7048501" y="1543048"/>
                <a:ext cx="5143500" cy="3771904"/>
              </a:xfrm>
              <a:custGeom>
                <a:avLst/>
                <a:gdLst/>
                <a:ahLst/>
                <a:cxnLst/>
                <a:rect l="l" t="t" r="r" b="b"/>
                <a:pathLst>
                  <a:path w="5143500" h="3771904" extrusionOk="0">
                    <a:moveTo>
                      <a:pt x="628663" y="0"/>
                    </a:moveTo>
                    <a:lnTo>
                      <a:pt x="5143500" y="0"/>
                    </a:lnTo>
                    <a:lnTo>
                      <a:pt x="5143500" y="3771904"/>
                    </a:lnTo>
                    <a:lnTo>
                      <a:pt x="628663" y="3771904"/>
                    </a:lnTo>
                    <a:cubicBezTo>
                      <a:pt x="281462" y="3771904"/>
                      <a:pt x="0" y="3490442"/>
                      <a:pt x="0" y="3143241"/>
                    </a:cubicBezTo>
                    <a:lnTo>
                      <a:pt x="0" y="628663"/>
                    </a:lnTo>
                    <a:cubicBezTo>
                      <a:pt x="0" y="281462"/>
                      <a:pt x="281462" y="0"/>
                      <a:pt x="628663" y="0"/>
                    </a:cubicBez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63" name="Google Shape;263;p25"/>
            <p:cNvGrpSpPr/>
            <p:nvPr/>
          </p:nvGrpSpPr>
          <p:grpSpPr>
            <a:xfrm>
              <a:off x="613794" y="1678785"/>
              <a:ext cx="5672708" cy="1279911"/>
              <a:chOff x="613794" y="1987034"/>
              <a:chExt cx="5672708" cy="1279911"/>
            </a:xfrm>
          </p:grpSpPr>
          <p:sp>
            <p:nvSpPr>
              <p:cNvPr id="264" name="Google Shape;264;p25"/>
              <p:cNvSpPr txBox="1"/>
              <p:nvPr/>
            </p:nvSpPr>
            <p:spPr>
              <a:xfrm>
                <a:off x="613794" y="2851487"/>
                <a:ext cx="5672708" cy="4154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dirty="0"/>
              </a:p>
            </p:txBody>
          </p:sp>
          <p:sp>
            <p:nvSpPr>
              <p:cNvPr id="265" name="Google Shape;265;p25"/>
              <p:cNvSpPr txBox="1"/>
              <p:nvPr/>
            </p:nvSpPr>
            <p:spPr>
              <a:xfrm>
                <a:off x="613794" y="1987034"/>
                <a:ext cx="497947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smtClean="0">
                    <a:solidFill>
                      <a:srgbClr val="09FE3F"/>
                    </a:solidFill>
                    <a:latin typeface="Montserrat"/>
                    <a:ea typeface="Montserrat"/>
                    <a:cs typeface="Montserrat"/>
                    <a:sym typeface="Montserrat"/>
                  </a:rPr>
                  <a:t>THANK YOU</a:t>
                </a:r>
                <a:r>
                  <a:rPr lang="en-US" sz="4000" b="1" i="0" dirty="0" smtClean="0">
                    <a:solidFill>
                      <a:srgbClr val="09FE3F"/>
                    </a:solidFill>
                    <a:latin typeface="Montserrat"/>
                    <a:ea typeface="Montserrat"/>
                    <a:cs typeface="Montserrat"/>
                    <a:sym typeface="Montserrat"/>
                  </a:rPr>
                  <a:t> </a:t>
                </a:r>
                <a:endParaRPr sz="4000" b="1" dirty="0">
                  <a:solidFill>
                    <a:srgbClr val="09FE3F"/>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83"/>
        <p:cNvGrpSpPr/>
        <p:nvPr/>
      </p:nvGrpSpPr>
      <p:grpSpPr>
        <a:xfrm>
          <a:off x="0" y="0"/>
          <a:ext cx="0" cy="0"/>
          <a:chOff x="0" y="0"/>
          <a:chExt cx="0" cy="0"/>
        </a:xfrm>
      </p:grpSpPr>
      <p:sp>
        <p:nvSpPr>
          <p:cNvPr id="84" name="Google Shape;84;p13"/>
          <p:cNvSpPr/>
          <p:nvPr/>
        </p:nvSpPr>
        <p:spPr>
          <a:xfrm>
            <a:off x="3150038" y="304800"/>
            <a:ext cx="8622861" cy="5886450"/>
          </a:xfrm>
          <a:prstGeom prst="rect">
            <a:avLst/>
          </a:prstGeom>
          <a:noFill/>
          <a:ln w="12700" cap="flat" cmpd="sng">
            <a:solidFill>
              <a:schemeClr val="lt1"/>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5" name="Google Shape;85;p13"/>
          <p:cNvGrpSpPr/>
          <p:nvPr/>
        </p:nvGrpSpPr>
        <p:grpSpPr>
          <a:xfrm>
            <a:off x="609600" y="1656773"/>
            <a:ext cx="4762500" cy="5201227"/>
            <a:chOff x="438150" y="1656773"/>
            <a:chExt cx="4762500" cy="5201227"/>
          </a:xfrm>
        </p:grpSpPr>
        <p:sp>
          <p:nvSpPr>
            <p:cNvPr id="86" name="Google Shape;86;p13"/>
            <p:cNvSpPr/>
            <p:nvPr/>
          </p:nvSpPr>
          <p:spPr>
            <a:xfrm>
              <a:off x="438150" y="1656773"/>
              <a:ext cx="4762500" cy="5201227"/>
            </a:xfrm>
            <a:prstGeom prst="round2SameRect">
              <a:avLst>
                <a:gd name="adj1" fmla="val 16667"/>
                <a:gd name="adj2" fmla="val 0"/>
              </a:avLst>
            </a:prstGeom>
            <a:gradFill>
              <a:gsLst>
                <a:gs pos="0">
                  <a:srgbClr val="09FE3F"/>
                </a:gs>
                <a:gs pos="20000">
                  <a:srgbClr val="09FE3F"/>
                </a:gs>
                <a:gs pos="76100">
                  <a:srgbClr val="1D9C35"/>
                </a:gs>
                <a:gs pos="100000">
                  <a:srgbClr val="136823"/>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7" name="Google Shape;87;p13"/>
            <p:cNvPicPr preferRelativeResize="0"/>
            <p:nvPr/>
          </p:nvPicPr>
          <p:blipFill rotWithShape="1">
            <a:blip r:embed="rId3">
              <a:alphaModFix/>
            </a:blip>
            <a:srcRect/>
            <a:stretch/>
          </p:blipFill>
          <p:spPr>
            <a:xfrm>
              <a:off x="815174" y="2000250"/>
              <a:ext cx="4008453" cy="4857750"/>
            </a:xfrm>
            <a:prstGeom prst="round2SameRect">
              <a:avLst>
                <a:gd name="adj1" fmla="val 16667"/>
                <a:gd name="adj2" fmla="val 0"/>
              </a:avLst>
            </a:prstGeom>
            <a:noFill/>
            <a:ln>
              <a:noFill/>
            </a:ln>
          </p:spPr>
        </p:pic>
      </p:grpSp>
      <p:grpSp>
        <p:nvGrpSpPr>
          <p:cNvPr id="88" name="Google Shape;88;p13"/>
          <p:cNvGrpSpPr/>
          <p:nvPr/>
        </p:nvGrpSpPr>
        <p:grpSpPr>
          <a:xfrm>
            <a:off x="5676899" y="2162012"/>
            <a:ext cx="5181601" cy="2533977"/>
            <a:chOff x="5676899" y="2000250"/>
            <a:chExt cx="5181601" cy="2533977"/>
          </a:xfrm>
        </p:grpSpPr>
        <p:sp>
          <p:nvSpPr>
            <p:cNvPr id="89" name="Google Shape;89;p13"/>
            <p:cNvSpPr txBox="1"/>
            <p:nvPr/>
          </p:nvSpPr>
          <p:spPr>
            <a:xfrm>
              <a:off x="5676899" y="2000250"/>
              <a:ext cx="5181601"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i="0" u="none" strike="noStrike" cap="none">
                  <a:solidFill>
                    <a:srgbClr val="09FE3F"/>
                  </a:solidFill>
                  <a:latin typeface="Montserrat"/>
                  <a:ea typeface="Montserrat"/>
                  <a:cs typeface="Montserrat"/>
                  <a:sym typeface="Montserrat"/>
                </a:rPr>
                <a:t>Technology PowerPoint</a:t>
              </a:r>
              <a:endParaRPr/>
            </a:p>
          </p:txBody>
        </p:sp>
        <p:sp>
          <p:nvSpPr>
            <p:cNvPr id="90" name="Google Shape;90;p13"/>
            <p:cNvSpPr txBox="1"/>
            <p:nvPr/>
          </p:nvSpPr>
          <p:spPr>
            <a:xfrm>
              <a:off x="5676899" y="4011007"/>
              <a:ext cx="444821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a:solidFill>
                    <a:schemeClr val="lt1"/>
                  </a:solidFill>
                  <a:latin typeface="Montserrat"/>
                  <a:ea typeface="Montserrat"/>
                  <a:cs typeface="Montserrat"/>
                  <a:sym typeface="Montserrat"/>
                </a:rPr>
                <a:t>"Technology is anything that wasn't around when you were born."</a:t>
              </a:r>
              <a:endParaRPr sz="1400">
                <a:solidFill>
                  <a:schemeClr val="lt1"/>
                </a:solidFill>
                <a:latin typeface="Montserrat"/>
                <a:ea typeface="Montserrat"/>
                <a:cs typeface="Montserrat"/>
                <a:sym typeface="Montserrat"/>
              </a:endParaRPr>
            </a:p>
          </p:txBody>
        </p:sp>
      </p:grpSp>
      <p:grpSp>
        <p:nvGrpSpPr>
          <p:cNvPr id="91" name="Google Shape;91;p13"/>
          <p:cNvGrpSpPr/>
          <p:nvPr/>
        </p:nvGrpSpPr>
        <p:grpSpPr>
          <a:xfrm>
            <a:off x="11123077" y="470386"/>
            <a:ext cx="498676" cy="513292"/>
            <a:chOff x="9029020" y="5750437"/>
            <a:chExt cx="384854" cy="396135"/>
          </a:xfrm>
        </p:grpSpPr>
        <p:sp>
          <p:nvSpPr>
            <p:cNvPr id="92" name="Google Shape;92;p13"/>
            <p:cNvSpPr/>
            <p:nvPr/>
          </p:nvSpPr>
          <p:spPr>
            <a:xfrm>
              <a:off x="9029020" y="5750437"/>
              <a:ext cx="184829" cy="18482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9229045" y="5750437"/>
              <a:ext cx="184829" cy="18482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3"/>
            <p:cNvSpPr/>
            <p:nvPr/>
          </p:nvSpPr>
          <p:spPr>
            <a:xfrm>
              <a:off x="9029020" y="5961743"/>
              <a:ext cx="184829" cy="18482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13"/>
            <p:cNvSpPr/>
            <p:nvPr/>
          </p:nvSpPr>
          <p:spPr>
            <a:xfrm>
              <a:off x="9229045" y="5961743"/>
              <a:ext cx="184829" cy="184829"/>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7"/>
        <p:cNvGrpSpPr/>
        <p:nvPr/>
      </p:nvGrpSpPr>
      <p:grpSpPr>
        <a:xfrm>
          <a:off x="0" y="0"/>
          <a:ext cx="0" cy="0"/>
          <a:chOff x="0" y="0"/>
          <a:chExt cx="0" cy="0"/>
        </a:xfrm>
      </p:grpSpPr>
      <p:sp>
        <p:nvSpPr>
          <p:cNvPr id="128" name="Google Shape;128;p16"/>
          <p:cNvSpPr/>
          <p:nvPr/>
        </p:nvSpPr>
        <p:spPr>
          <a:xfrm>
            <a:off x="1" y="0"/>
            <a:ext cx="2627085" cy="6858000"/>
          </a:xfrm>
          <a:prstGeom prst="rect">
            <a:avLst/>
          </a:prstGeom>
          <a:gradFill>
            <a:gsLst>
              <a:gs pos="0">
                <a:srgbClr val="09FE3F"/>
              </a:gs>
              <a:gs pos="20000">
                <a:srgbClr val="09FE3F"/>
              </a:gs>
              <a:gs pos="76100">
                <a:srgbClr val="1D9C35"/>
              </a:gs>
              <a:gs pos="100000">
                <a:srgbClr val="1368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9" name="Google Shape;129;p16"/>
          <p:cNvGrpSpPr/>
          <p:nvPr/>
        </p:nvGrpSpPr>
        <p:grpSpPr>
          <a:xfrm>
            <a:off x="4760682" y="1033243"/>
            <a:ext cx="7170059" cy="4655641"/>
            <a:chOff x="3817256" y="1033243"/>
            <a:chExt cx="7170059" cy="4655641"/>
          </a:xfrm>
        </p:grpSpPr>
        <p:sp>
          <p:nvSpPr>
            <p:cNvPr id="130" name="Google Shape;130;p16"/>
            <p:cNvSpPr txBox="1"/>
            <p:nvPr/>
          </p:nvSpPr>
          <p:spPr>
            <a:xfrm>
              <a:off x="3817257" y="1033243"/>
              <a:ext cx="427129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smtClean="0">
                  <a:solidFill>
                    <a:srgbClr val="09FE3F"/>
                  </a:solidFill>
                  <a:latin typeface="Montserrat"/>
                  <a:ea typeface="Montserrat"/>
                  <a:cs typeface="Montserrat"/>
                  <a:sym typeface="Montserrat"/>
                </a:rPr>
                <a:t>INDEX</a:t>
              </a:r>
              <a:r>
                <a:rPr lang="en-US" sz="3600" b="1" i="0" dirty="0" smtClean="0">
                  <a:solidFill>
                    <a:srgbClr val="09FE3F"/>
                  </a:solidFill>
                  <a:latin typeface="Montserrat"/>
                  <a:ea typeface="Montserrat"/>
                  <a:cs typeface="Montserrat"/>
                  <a:sym typeface="Montserrat"/>
                </a:rPr>
                <a:t> </a:t>
              </a:r>
              <a:endParaRPr sz="3600" b="1" dirty="0">
                <a:solidFill>
                  <a:srgbClr val="09FE3F"/>
                </a:solidFill>
                <a:latin typeface="Montserrat"/>
                <a:ea typeface="Montserrat"/>
                <a:cs typeface="Montserrat"/>
                <a:sym typeface="Montserrat"/>
              </a:endParaRPr>
            </a:p>
          </p:txBody>
        </p:sp>
        <p:sp>
          <p:nvSpPr>
            <p:cNvPr id="131" name="Google Shape;131;p16"/>
            <p:cNvSpPr txBox="1"/>
            <p:nvPr/>
          </p:nvSpPr>
          <p:spPr>
            <a:xfrm>
              <a:off x="3817257" y="2328332"/>
              <a:ext cx="3381829" cy="12464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dirty="0" smtClean="0">
                  <a:solidFill>
                    <a:schemeClr val="lt1"/>
                  </a:solidFill>
                  <a:latin typeface="Montserrat"/>
                  <a:ea typeface="Montserrat"/>
                  <a:cs typeface="Montserrat"/>
                  <a:sym typeface="Montserrat"/>
                </a:rPr>
                <a:t>ARTIFICIAL INTELLIGENCE(AI)</a:t>
              </a:r>
              <a:endParaRPr sz="1800" b="1" dirty="0">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None/>
              </a:pPr>
              <a:endParaRPr dirty="0"/>
            </a:p>
          </p:txBody>
        </p:sp>
        <p:sp>
          <p:nvSpPr>
            <p:cNvPr id="132" name="Google Shape;132;p16"/>
            <p:cNvSpPr txBox="1"/>
            <p:nvPr/>
          </p:nvSpPr>
          <p:spPr>
            <a:xfrm>
              <a:off x="7605486" y="2318811"/>
              <a:ext cx="3381829" cy="83095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dirty="0" smtClean="0">
                  <a:solidFill>
                    <a:schemeClr val="lt1"/>
                  </a:solidFill>
                  <a:latin typeface="Montserrat"/>
                  <a:sym typeface="Montserrat"/>
                </a:rPr>
                <a:t>INTRODUCTION</a:t>
              </a:r>
              <a:endParaRPr dirty="0"/>
            </a:p>
            <a:p>
              <a:pPr marL="0" marR="0" lvl="0" indent="0" algn="l" rtl="0">
                <a:lnSpc>
                  <a:spcPct val="150000"/>
                </a:lnSpc>
                <a:spcBef>
                  <a:spcPts val="0"/>
                </a:spcBef>
                <a:spcAft>
                  <a:spcPts val="0"/>
                </a:spcAft>
                <a:buNone/>
              </a:pPr>
              <a:endParaRPr dirty="0"/>
            </a:p>
          </p:txBody>
        </p:sp>
        <p:sp>
          <p:nvSpPr>
            <p:cNvPr id="133" name="Google Shape;133;p16"/>
            <p:cNvSpPr txBox="1"/>
            <p:nvPr/>
          </p:nvSpPr>
          <p:spPr>
            <a:xfrm>
              <a:off x="3817256" y="3657599"/>
              <a:ext cx="3381829" cy="166195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dirty="0" smtClean="0">
                  <a:solidFill>
                    <a:schemeClr val="lt1"/>
                  </a:solidFill>
                  <a:latin typeface="Montserrat"/>
                  <a:sym typeface="Montserrat"/>
                </a:rPr>
                <a:t>ABOUT THE U.I</a:t>
              </a:r>
            </a:p>
            <a:p>
              <a:pPr marL="0" marR="0" lvl="0" indent="0" algn="l" rtl="0">
                <a:lnSpc>
                  <a:spcPct val="150000"/>
                </a:lnSpc>
                <a:spcBef>
                  <a:spcPts val="0"/>
                </a:spcBef>
                <a:spcAft>
                  <a:spcPts val="0"/>
                </a:spcAft>
                <a:buNone/>
              </a:pPr>
              <a:r>
                <a:rPr lang="en-US" sz="1800" b="1" dirty="0" smtClean="0">
                  <a:solidFill>
                    <a:schemeClr val="accent2">
                      <a:lumMod val="50000"/>
                      <a:lumOff val="50000"/>
                    </a:schemeClr>
                  </a:solidFill>
                  <a:latin typeface="Montserrat"/>
                  <a:sym typeface="Montserrat"/>
                </a:rPr>
                <a:t>05</a:t>
              </a:r>
            </a:p>
            <a:p>
              <a:pPr marL="0" marR="0" lvl="0" indent="0" algn="l" rtl="0">
                <a:lnSpc>
                  <a:spcPct val="150000"/>
                </a:lnSpc>
                <a:spcBef>
                  <a:spcPts val="0"/>
                </a:spcBef>
                <a:spcAft>
                  <a:spcPts val="0"/>
                </a:spcAft>
                <a:buNone/>
              </a:pPr>
              <a:r>
                <a:rPr lang="en-US" sz="1800" b="1" dirty="0" smtClean="0">
                  <a:solidFill>
                    <a:schemeClr val="bg1"/>
                  </a:solidFill>
                  <a:latin typeface="Montserrat"/>
                  <a:sym typeface="Montserrat"/>
                </a:rPr>
                <a:t>USER INTERFERENCE</a:t>
              </a:r>
              <a:endParaRPr dirty="0">
                <a:solidFill>
                  <a:schemeClr val="bg1"/>
                </a:solidFill>
              </a:endParaRPr>
            </a:p>
            <a:p>
              <a:pPr marL="0" marR="0" lvl="0" indent="0" algn="l" rtl="0">
                <a:lnSpc>
                  <a:spcPct val="150000"/>
                </a:lnSpc>
                <a:spcBef>
                  <a:spcPts val="0"/>
                </a:spcBef>
                <a:spcAft>
                  <a:spcPts val="0"/>
                </a:spcAft>
                <a:buNone/>
              </a:pPr>
              <a:endParaRPr dirty="0"/>
            </a:p>
          </p:txBody>
        </p:sp>
        <p:sp>
          <p:nvSpPr>
            <p:cNvPr id="134" name="Google Shape;134;p16"/>
            <p:cNvSpPr txBox="1"/>
            <p:nvPr/>
          </p:nvSpPr>
          <p:spPr>
            <a:xfrm>
              <a:off x="7514774" y="3195934"/>
              <a:ext cx="3381829" cy="24929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dirty="0" smtClean="0">
                  <a:solidFill>
                    <a:schemeClr val="lt1"/>
                  </a:solidFill>
                  <a:latin typeface="Montserrat"/>
                  <a:sym typeface="Montserrat"/>
                </a:rPr>
                <a:t>PYTHON PACKAGE AND ITS USES</a:t>
              </a:r>
            </a:p>
            <a:p>
              <a:pPr marL="0" marR="0" lvl="0" indent="0" algn="l" rtl="0">
                <a:lnSpc>
                  <a:spcPct val="150000"/>
                </a:lnSpc>
                <a:spcBef>
                  <a:spcPts val="0"/>
                </a:spcBef>
                <a:spcAft>
                  <a:spcPts val="0"/>
                </a:spcAft>
                <a:buNone/>
              </a:pPr>
              <a:r>
                <a:rPr lang="en-US" sz="1800" b="1" dirty="0" smtClean="0">
                  <a:solidFill>
                    <a:schemeClr val="accent2">
                      <a:lumMod val="50000"/>
                      <a:lumOff val="50000"/>
                    </a:schemeClr>
                  </a:solidFill>
                  <a:latin typeface="Montserrat"/>
                  <a:sym typeface="Montserrat"/>
                </a:rPr>
                <a:t>06</a:t>
              </a:r>
            </a:p>
            <a:p>
              <a:pPr marL="0" marR="0" lvl="0" indent="0" algn="l" rtl="0">
                <a:lnSpc>
                  <a:spcPct val="150000"/>
                </a:lnSpc>
                <a:spcBef>
                  <a:spcPts val="0"/>
                </a:spcBef>
                <a:spcAft>
                  <a:spcPts val="0"/>
                </a:spcAft>
                <a:buNone/>
              </a:pPr>
              <a:r>
                <a:rPr lang="en-US" sz="1800" b="1" dirty="0" smtClean="0">
                  <a:solidFill>
                    <a:schemeClr val="lt1"/>
                  </a:solidFill>
                  <a:latin typeface="Montserrat"/>
                  <a:sym typeface="Montserrat"/>
                </a:rPr>
                <a:t>CHALLENGES WE COULD FACE</a:t>
              </a:r>
              <a:endParaRPr dirty="0"/>
            </a:p>
            <a:p>
              <a:pPr marL="0" marR="0" lvl="0" indent="0" algn="l" rtl="0">
                <a:lnSpc>
                  <a:spcPct val="150000"/>
                </a:lnSpc>
                <a:spcBef>
                  <a:spcPts val="0"/>
                </a:spcBef>
                <a:spcAft>
                  <a:spcPts val="0"/>
                </a:spcAft>
                <a:buNone/>
              </a:pPr>
              <a:endParaRPr dirty="0"/>
            </a:p>
          </p:txBody>
        </p:sp>
        <p:sp>
          <p:nvSpPr>
            <p:cNvPr id="135" name="Google Shape;135;p16"/>
            <p:cNvSpPr txBox="1"/>
            <p:nvPr/>
          </p:nvSpPr>
          <p:spPr>
            <a:xfrm>
              <a:off x="3904343" y="1905000"/>
              <a:ext cx="9289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9FE3F"/>
                  </a:solidFill>
                  <a:latin typeface="Montserrat"/>
                  <a:ea typeface="Montserrat"/>
                  <a:cs typeface="Montserrat"/>
                  <a:sym typeface="Montserrat"/>
                </a:rPr>
                <a:t>01</a:t>
              </a:r>
              <a:endParaRPr dirty="0"/>
            </a:p>
          </p:txBody>
        </p:sp>
        <p:sp>
          <p:nvSpPr>
            <p:cNvPr id="136" name="Google Shape;136;p16"/>
            <p:cNvSpPr txBox="1"/>
            <p:nvPr/>
          </p:nvSpPr>
          <p:spPr>
            <a:xfrm>
              <a:off x="3817257" y="3195934"/>
              <a:ext cx="9289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9FE3F"/>
                  </a:solidFill>
                  <a:latin typeface="Montserrat"/>
                  <a:ea typeface="Montserrat"/>
                  <a:cs typeface="Montserrat"/>
                  <a:sym typeface="Montserrat"/>
                </a:rPr>
                <a:t>03</a:t>
              </a:r>
              <a:endParaRPr dirty="0"/>
            </a:p>
          </p:txBody>
        </p:sp>
        <p:sp>
          <p:nvSpPr>
            <p:cNvPr id="137" name="Google Shape;137;p16"/>
            <p:cNvSpPr txBox="1"/>
            <p:nvPr/>
          </p:nvSpPr>
          <p:spPr>
            <a:xfrm>
              <a:off x="7438574" y="1883136"/>
              <a:ext cx="9289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9FE3F"/>
                  </a:solidFill>
                  <a:latin typeface="Montserrat"/>
                  <a:ea typeface="Montserrat"/>
                  <a:cs typeface="Montserrat"/>
                  <a:sym typeface="Montserrat"/>
                </a:rPr>
                <a:t>02</a:t>
              </a:r>
              <a:endParaRPr dirty="0"/>
            </a:p>
          </p:txBody>
        </p:sp>
        <p:sp>
          <p:nvSpPr>
            <p:cNvPr id="138" name="Google Shape;138;p16"/>
            <p:cNvSpPr txBox="1"/>
            <p:nvPr/>
          </p:nvSpPr>
          <p:spPr>
            <a:xfrm>
              <a:off x="7605486" y="2819400"/>
              <a:ext cx="9289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9FE3F"/>
                  </a:solidFill>
                  <a:latin typeface="Montserrat"/>
                  <a:ea typeface="Montserrat"/>
                  <a:cs typeface="Montserrat"/>
                  <a:sym typeface="Montserrat"/>
                </a:rPr>
                <a:t>04</a:t>
              </a:r>
              <a:endParaRPr dirty="0"/>
            </a:p>
          </p:txBody>
        </p:sp>
      </p:grpSp>
      <p:pic>
        <p:nvPicPr>
          <p:cNvPr id="139" name="Google Shape;139;p16" descr="Free photo person pressing power button"/>
          <p:cNvPicPr preferRelativeResize="0"/>
          <p:nvPr/>
        </p:nvPicPr>
        <p:blipFill rotWithShape="1">
          <a:blip r:embed="rId3">
            <a:alphaModFix/>
          </a:blip>
          <a:srcRect/>
          <a:stretch/>
        </p:blipFill>
        <p:spPr>
          <a:xfrm>
            <a:off x="1020929" y="1017838"/>
            <a:ext cx="3212314" cy="4822323"/>
          </a:xfrm>
          <a:prstGeom prst="roundRect">
            <a:avLst>
              <a:gd name="adj" fmla="val 16667"/>
            </a:avLst>
          </a:prstGeom>
          <a:noFill/>
          <a:ln>
            <a:noFill/>
          </a:ln>
        </p:spPr>
      </p:pic>
      <p:grpSp>
        <p:nvGrpSpPr>
          <p:cNvPr id="140" name="Google Shape;140;p16"/>
          <p:cNvGrpSpPr/>
          <p:nvPr/>
        </p:nvGrpSpPr>
        <p:grpSpPr>
          <a:xfrm>
            <a:off x="2802852" y="257324"/>
            <a:ext cx="754741" cy="159657"/>
            <a:chOff x="10580915" y="117166"/>
            <a:chExt cx="754741" cy="159657"/>
          </a:xfrm>
        </p:grpSpPr>
        <p:sp>
          <p:nvSpPr>
            <p:cNvPr id="141" name="Google Shape;141;p16"/>
            <p:cNvSpPr/>
            <p:nvPr/>
          </p:nvSpPr>
          <p:spPr>
            <a:xfrm>
              <a:off x="10580915" y="117166"/>
              <a:ext cx="159657" cy="15965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6"/>
            <p:cNvSpPr/>
            <p:nvPr/>
          </p:nvSpPr>
          <p:spPr>
            <a:xfrm>
              <a:off x="10779276" y="117166"/>
              <a:ext cx="159657" cy="15965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6"/>
            <p:cNvSpPr/>
            <p:nvPr/>
          </p:nvSpPr>
          <p:spPr>
            <a:xfrm>
              <a:off x="10977637" y="117166"/>
              <a:ext cx="159657" cy="15965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6"/>
            <p:cNvSpPr/>
            <p:nvPr/>
          </p:nvSpPr>
          <p:spPr>
            <a:xfrm>
              <a:off x="11175999" y="117166"/>
              <a:ext cx="159657" cy="15965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13"/>
        <p:cNvGrpSpPr/>
        <p:nvPr/>
      </p:nvGrpSpPr>
      <p:grpSpPr>
        <a:xfrm>
          <a:off x="0" y="0"/>
          <a:ext cx="0" cy="0"/>
          <a:chOff x="0" y="0"/>
          <a:chExt cx="0" cy="0"/>
        </a:xfrm>
      </p:grpSpPr>
      <p:sp>
        <p:nvSpPr>
          <p:cNvPr id="114" name="Google Shape;114;p15"/>
          <p:cNvSpPr/>
          <p:nvPr/>
        </p:nvSpPr>
        <p:spPr>
          <a:xfrm>
            <a:off x="8389257" y="2090057"/>
            <a:ext cx="3802743" cy="4767943"/>
          </a:xfrm>
          <a:prstGeom prst="round2SameRect">
            <a:avLst>
              <a:gd name="adj1" fmla="val 16667"/>
              <a:gd name="adj2" fmla="val 0"/>
            </a:avLst>
          </a:prstGeom>
          <a:gradFill>
            <a:gsLst>
              <a:gs pos="0">
                <a:srgbClr val="09FE3F"/>
              </a:gs>
              <a:gs pos="20000">
                <a:srgbClr val="09FE3F"/>
              </a:gs>
              <a:gs pos="76100">
                <a:srgbClr val="1D9C35"/>
              </a:gs>
              <a:gs pos="100000">
                <a:srgbClr val="1368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15"/>
          <p:cNvSpPr txBox="1"/>
          <p:nvPr/>
        </p:nvSpPr>
        <p:spPr>
          <a:xfrm>
            <a:off x="566058" y="3156039"/>
            <a:ext cx="5782472" cy="263597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b="0" i="0">
                <a:solidFill>
                  <a:schemeClr val="lt1"/>
                </a:solidFill>
                <a:latin typeface="Montserrat"/>
                <a:ea typeface="Montserrat"/>
                <a:cs typeface="Montserrat"/>
                <a:sym typeface="Montserrat"/>
              </a:rPr>
              <a:t>AI refers to the development of computer systems capable of performing tasks that normally require human intelligence. It includes areas such as machine learning, natural language processing, and computer vision, enabling applications like virtual assistants, autonomous vehicles, and personalized recommendations.</a:t>
            </a:r>
            <a:endParaRPr/>
          </a:p>
        </p:txBody>
      </p:sp>
      <p:sp>
        <p:nvSpPr>
          <p:cNvPr id="116" name="Google Shape;116;p15"/>
          <p:cNvSpPr txBox="1"/>
          <p:nvPr/>
        </p:nvSpPr>
        <p:spPr>
          <a:xfrm>
            <a:off x="566058" y="1796894"/>
            <a:ext cx="5646056"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a:solidFill>
                  <a:srgbClr val="09FE3F"/>
                </a:solidFill>
                <a:latin typeface="Montserrat"/>
                <a:ea typeface="Montserrat"/>
                <a:cs typeface="Montserrat"/>
                <a:sym typeface="Montserrat"/>
              </a:rPr>
              <a:t>Artificial Intelligence (AI) </a:t>
            </a:r>
            <a:endParaRPr sz="4000" b="1">
              <a:solidFill>
                <a:srgbClr val="09FE3F"/>
              </a:solidFill>
              <a:latin typeface="Calibri"/>
              <a:ea typeface="Calibri"/>
              <a:cs typeface="Calibri"/>
              <a:sym typeface="Calibri"/>
            </a:endParaRPr>
          </a:p>
        </p:txBody>
      </p:sp>
      <p:pic>
        <p:nvPicPr>
          <p:cNvPr id="117" name="Google Shape;117;p15" descr="Photo artificial intelligence concept with ai letters and businessman using digital tablet"/>
          <p:cNvPicPr preferRelativeResize="0"/>
          <p:nvPr/>
        </p:nvPicPr>
        <p:blipFill rotWithShape="1">
          <a:blip r:embed="rId3">
            <a:alphaModFix/>
          </a:blip>
          <a:srcRect/>
          <a:stretch/>
        </p:blipFill>
        <p:spPr>
          <a:xfrm>
            <a:off x="6902903" y="2699808"/>
            <a:ext cx="4273096" cy="2327677"/>
          </a:xfrm>
          <a:prstGeom prst="roundRect">
            <a:avLst>
              <a:gd name="adj" fmla="val 16667"/>
            </a:avLst>
          </a:prstGeom>
          <a:noFill/>
          <a:ln>
            <a:noFill/>
          </a:ln>
        </p:spPr>
      </p:pic>
      <p:grpSp>
        <p:nvGrpSpPr>
          <p:cNvPr id="118" name="Google Shape;118;p15"/>
          <p:cNvGrpSpPr/>
          <p:nvPr/>
        </p:nvGrpSpPr>
        <p:grpSpPr>
          <a:xfrm>
            <a:off x="11322737" y="117278"/>
            <a:ext cx="754741" cy="159657"/>
            <a:chOff x="10580915" y="117166"/>
            <a:chExt cx="754741" cy="159657"/>
          </a:xfrm>
        </p:grpSpPr>
        <p:sp>
          <p:nvSpPr>
            <p:cNvPr id="119" name="Google Shape;119;p15"/>
            <p:cNvSpPr/>
            <p:nvPr/>
          </p:nvSpPr>
          <p:spPr>
            <a:xfrm>
              <a:off x="10580915" y="117166"/>
              <a:ext cx="159657" cy="15965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5"/>
            <p:cNvSpPr/>
            <p:nvPr/>
          </p:nvSpPr>
          <p:spPr>
            <a:xfrm>
              <a:off x="10779276" y="117166"/>
              <a:ext cx="159657" cy="15965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15"/>
            <p:cNvSpPr/>
            <p:nvPr/>
          </p:nvSpPr>
          <p:spPr>
            <a:xfrm>
              <a:off x="10977637" y="117166"/>
              <a:ext cx="159657" cy="15965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 name="Google Shape;122;p15"/>
            <p:cNvSpPr/>
            <p:nvPr/>
          </p:nvSpPr>
          <p:spPr>
            <a:xfrm>
              <a:off x="11175999" y="117166"/>
              <a:ext cx="159657" cy="15965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3" name="Google Shape;123;p15"/>
          <p:cNvSpPr txBox="1"/>
          <p:nvPr/>
        </p:nvSpPr>
        <p:spPr>
          <a:xfrm>
            <a:off x="8521478" y="5792017"/>
            <a:ext cx="35560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a:solidFill>
                  <a:schemeClr val="lt1"/>
                </a:solidFill>
                <a:latin typeface="Montserrat"/>
                <a:ea typeface="Montserrat"/>
                <a:cs typeface="Montserrat"/>
                <a:sym typeface="Montserrat"/>
              </a:rPr>
              <a:t>"Artificial intelligence is the electricity of the future." </a:t>
            </a:r>
            <a:endParaRPr sz="160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9"/>
        <p:cNvGrpSpPr/>
        <p:nvPr/>
      </p:nvGrpSpPr>
      <p:grpSpPr>
        <a:xfrm>
          <a:off x="0" y="0"/>
          <a:ext cx="0" cy="0"/>
          <a:chOff x="0" y="0"/>
          <a:chExt cx="0" cy="0"/>
        </a:xfrm>
      </p:grpSpPr>
      <p:sp>
        <p:nvSpPr>
          <p:cNvPr id="100" name="Google Shape;100;p14"/>
          <p:cNvSpPr/>
          <p:nvPr/>
        </p:nvSpPr>
        <p:spPr>
          <a:xfrm>
            <a:off x="9753600" y="0"/>
            <a:ext cx="2438400" cy="6858000"/>
          </a:xfrm>
          <a:prstGeom prst="rect">
            <a:avLst/>
          </a:prstGeom>
          <a:gradFill>
            <a:gsLst>
              <a:gs pos="0">
                <a:srgbClr val="09FE3F"/>
              </a:gs>
              <a:gs pos="20000">
                <a:srgbClr val="09FE3F"/>
              </a:gs>
              <a:gs pos="76100">
                <a:srgbClr val="1D9C35"/>
              </a:gs>
              <a:gs pos="100000">
                <a:srgbClr val="136823"/>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 name="Google Shape;101;p14" descr="Free photo ai nuclear energy, future innovation of disruptive technology"/>
          <p:cNvPicPr preferRelativeResize="0"/>
          <p:nvPr/>
        </p:nvPicPr>
        <p:blipFill rotWithShape="1">
          <a:blip r:embed="rId3">
            <a:alphaModFix/>
          </a:blip>
          <a:srcRect/>
          <a:stretch/>
        </p:blipFill>
        <p:spPr>
          <a:xfrm>
            <a:off x="7767637" y="447675"/>
            <a:ext cx="3971925" cy="5962650"/>
          </a:xfrm>
          <a:prstGeom prst="roundRect">
            <a:avLst>
              <a:gd name="adj" fmla="val 16667"/>
            </a:avLst>
          </a:prstGeom>
          <a:noFill/>
          <a:ln>
            <a:noFill/>
          </a:ln>
        </p:spPr>
      </p:pic>
      <p:grpSp>
        <p:nvGrpSpPr>
          <p:cNvPr id="102" name="Google Shape;102;p14"/>
          <p:cNvGrpSpPr/>
          <p:nvPr/>
        </p:nvGrpSpPr>
        <p:grpSpPr>
          <a:xfrm>
            <a:off x="900283" y="1378613"/>
            <a:ext cx="5326743" cy="3835414"/>
            <a:chOff x="900283" y="1378613"/>
            <a:chExt cx="5326743" cy="3835414"/>
          </a:xfrm>
        </p:grpSpPr>
        <p:sp>
          <p:nvSpPr>
            <p:cNvPr id="103" name="Google Shape;103;p14"/>
            <p:cNvSpPr txBox="1"/>
            <p:nvPr/>
          </p:nvSpPr>
          <p:spPr>
            <a:xfrm>
              <a:off x="900283" y="1378613"/>
              <a:ext cx="374570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a:solidFill>
                    <a:srgbClr val="09FE3F"/>
                  </a:solidFill>
                  <a:latin typeface="Montserrat"/>
                  <a:ea typeface="Montserrat"/>
                  <a:cs typeface="Montserrat"/>
                  <a:sym typeface="Montserrat"/>
                </a:rPr>
                <a:t>Introduction </a:t>
              </a:r>
              <a:endParaRPr sz="4000" b="1">
                <a:solidFill>
                  <a:srgbClr val="09FE3F"/>
                </a:solidFill>
                <a:latin typeface="Montserrat"/>
                <a:ea typeface="Montserrat"/>
                <a:cs typeface="Montserrat"/>
                <a:sym typeface="Montserrat"/>
              </a:endParaRPr>
            </a:p>
          </p:txBody>
        </p:sp>
        <p:sp>
          <p:nvSpPr>
            <p:cNvPr id="104" name="Google Shape;104;p14"/>
            <p:cNvSpPr txBox="1"/>
            <p:nvPr/>
          </p:nvSpPr>
          <p:spPr>
            <a:xfrm>
              <a:off x="900283" y="2167079"/>
              <a:ext cx="5326743" cy="3046948"/>
            </a:xfrm>
            <a:prstGeom prst="rect">
              <a:avLst/>
            </a:prstGeom>
            <a:noFill/>
            <a:ln>
              <a:noFill/>
            </a:ln>
          </p:spPr>
          <p:txBody>
            <a:bodyPr spcFirstLastPara="1" wrap="square" lIns="91425" tIns="45700" rIns="91425" bIns="45700" anchor="t" anchorCtr="0">
              <a:spAutoFit/>
            </a:bodyPr>
            <a:lstStyle/>
            <a:p>
              <a:pPr>
                <a:lnSpc>
                  <a:spcPct val="150000"/>
                </a:lnSpc>
              </a:pPr>
              <a:r>
                <a:rPr lang="en-US" sz="1600" dirty="0">
                  <a:solidFill>
                    <a:schemeClr val="bg1"/>
                  </a:solidFill>
                </a:rPr>
                <a:t>AS we all know Management of </a:t>
              </a:r>
              <a:r>
                <a:rPr lang="en-US" sz="1600" dirty="0" err="1">
                  <a:solidFill>
                    <a:schemeClr val="bg1"/>
                  </a:solidFill>
                </a:rPr>
                <a:t>data,and</a:t>
              </a:r>
              <a:r>
                <a:rPr lang="en-US" sz="1600" dirty="0">
                  <a:solidFill>
                    <a:schemeClr val="bg1"/>
                  </a:solidFill>
                </a:rPr>
                <a:t> it’s user interference(UI) is really important for any big </a:t>
              </a:r>
              <a:r>
                <a:rPr lang="en-US" sz="1600" dirty="0" err="1">
                  <a:solidFill>
                    <a:schemeClr val="bg1"/>
                  </a:solidFill>
                </a:rPr>
                <a:t>organisation.It</a:t>
              </a:r>
              <a:r>
                <a:rPr lang="en-US" sz="1600" dirty="0">
                  <a:solidFill>
                    <a:schemeClr val="bg1"/>
                  </a:solidFill>
                </a:rPr>
                <a:t> should be easy </a:t>
              </a:r>
              <a:r>
                <a:rPr lang="en-US" sz="1600" dirty="0" err="1">
                  <a:solidFill>
                    <a:schemeClr val="bg1"/>
                  </a:solidFill>
                </a:rPr>
                <a:t>accesible,time</a:t>
              </a:r>
              <a:r>
                <a:rPr lang="en-US" sz="1600" dirty="0">
                  <a:solidFill>
                    <a:schemeClr val="bg1"/>
                  </a:solidFill>
                </a:rPr>
                <a:t> </a:t>
              </a:r>
              <a:r>
                <a:rPr lang="en-US" sz="1600" dirty="0" err="1">
                  <a:solidFill>
                    <a:schemeClr val="bg1"/>
                  </a:solidFill>
                </a:rPr>
                <a:t>effiicent</a:t>
              </a:r>
              <a:r>
                <a:rPr lang="en-US" sz="1600" dirty="0">
                  <a:solidFill>
                    <a:schemeClr val="bg1"/>
                  </a:solidFill>
                </a:rPr>
                <a:t> and user friendly </a:t>
              </a:r>
              <a:r>
                <a:rPr lang="en-US" sz="1600" dirty="0" err="1">
                  <a:solidFill>
                    <a:schemeClr val="bg1"/>
                  </a:solidFill>
                </a:rPr>
                <a:t>interface.Managing</a:t>
              </a:r>
              <a:r>
                <a:rPr lang="en-US" sz="1600" dirty="0">
                  <a:solidFill>
                    <a:schemeClr val="bg1"/>
                  </a:solidFill>
                </a:rPr>
                <a:t> a data manually or without any </a:t>
              </a:r>
              <a:r>
                <a:rPr lang="en-US" sz="1600" dirty="0" err="1">
                  <a:solidFill>
                    <a:schemeClr val="bg1"/>
                  </a:solidFill>
                </a:rPr>
                <a:t>dataframe</a:t>
              </a:r>
              <a:r>
                <a:rPr lang="en-US" sz="1600" dirty="0">
                  <a:solidFill>
                    <a:schemeClr val="bg1"/>
                  </a:solidFill>
                </a:rPr>
                <a:t> is very time taking and not </a:t>
              </a:r>
              <a:r>
                <a:rPr lang="en-US" sz="1600" dirty="0" err="1">
                  <a:solidFill>
                    <a:schemeClr val="bg1"/>
                  </a:solidFill>
                </a:rPr>
                <a:t>efficient,But</a:t>
              </a:r>
              <a:r>
                <a:rPr lang="en-US" sz="1600" dirty="0">
                  <a:solidFill>
                    <a:schemeClr val="bg1"/>
                  </a:solidFill>
                </a:rPr>
                <a:t> by making a program for data management can do all that in no time</a:t>
              </a:r>
            </a:p>
            <a:p>
              <a:pPr marL="0" marR="0" lvl="0" indent="0" algn="l" rtl="0">
                <a:lnSpc>
                  <a:spcPct val="150000"/>
                </a:lnSpc>
                <a:spcBef>
                  <a:spcPts val="0"/>
                </a:spcBef>
                <a:spcAft>
                  <a:spcPts val="0"/>
                </a:spcAft>
                <a:buNone/>
              </a:pPr>
              <a:endParaRPr sz="1600" dirty="0">
                <a:solidFill>
                  <a:schemeClr val="lt1"/>
                </a:solidFill>
                <a:latin typeface="Montserrat"/>
                <a:ea typeface="Montserrat"/>
                <a:cs typeface="Montserrat"/>
                <a:sym typeface="Montserrat"/>
              </a:endParaRPr>
            </a:p>
          </p:txBody>
        </p:sp>
      </p:grpSp>
      <p:grpSp>
        <p:nvGrpSpPr>
          <p:cNvPr id="105" name="Google Shape;105;p14"/>
          <p:cNvGrpSpPr/>
          <p:nvPr/>
        </p:nvGrpSpPr>
        <p:grpSpPr>
          <a:xfrm>
            <a:off x="254192" y="4653100"/>
            <a:ext cx="7239848" cy="1645158"/>
            <a:chOff x="259842" y="4179054"/>
            <a:chExt cx="7239848" cy="1645158"/>
          </a:xfrm>
        </p:grpSpPr>
        <p:sp>
          <p:nvSpPr>
            <p:cNvPr id="106" name="Google Shape;106;p14"/>
            <p:cNvSpPr txBox="1"/>
            <p:nvPr/>
          </p:nvSpPr>
          <p:spPr>
            <a:xfrm>
              <a:off x="2172947" y="4237642"/>
              <a:ext cx="5326743" cy="4154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dirty="0"/>
            </a:p>
          </p:txBody>
        </p:sp>
        <p:grpSp>
          <p:nvGrpSpPr>
            <p:cNvPr id="107" name="Google Shape;107;p14"/>
            <p:cNvGrpSpPr/>
            <p:nvPr/>
          </p:nvGrpSpPr>
          <p:grpSpPr>
            <a:xfrm>
              <a:off x="259842" y="4179054"/>
              <a:ext cx="1645158" cy="1645158"/>
              <a:chOff x="288417" y="4080595"/>
              <a:chExt cx="1645158" cy="1645158"/>
            </a:xfrm>
          </p:grpSpPr>
          <p:sp>
            <p:nvSpPr>
              <p:cNvPr id="108" name="Google Shape;108;p14"/>
              <p:cNvSpPr/>
              <p:nvPr/>
            </p:nvSpPr>
            <p:spPr>
              <a:xfrm>
                <a:off x="288417" y="4080595"/>
                <a:ext cx="1645158" cy="1645158"/>
              </a:xfrm>
              <a:prstGeom prst="ellipse">
                <a:avLst/>
              </a:prstGeom>
              <a:gradFill>
                <a:gsLst>
                  <a:gs pos="0">
                    <a:srgbClr val="09FE3F"/>
                  </a:gs>
                  <a:gs pos="20000">
                    <a:srgbClr val="09FE3F"/>
                  </a:gs>
                  <a:gs pos="76100">
                    <a:srgbClr val="1D9C35"/>
                  </a:gs>
                  <a:gs pos="100000">
                    <a:srgbClr val="136823"/>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9" name="Google Shape;109;p14" descr="Free photo rpa concept with blurry hand touching screen"/>
              <p:cNvPicPr preferRelativeResize="0"/>
              <p:nvPr/>
            </p:nvPicPr>
            <p:blipFill rotWithShape="1">
              <a:blip r:embed="rId4">
                <a:alphaModFix/>
              </a:blip>
              <a:srcRect l="16004" r="16004"/>
              <a:stretch/>
            </p:blipFill>
            <p:spPr>
              <a:xfrm>
                <a:off x="344233" y="4151939"/>
                <a:ext cx="1533525" cy="1502470"/>
              </a:xfrm>
              <a:prstGeom prst="ellipse">
                <a:avLst/>
              </a:prstGeom>
              <a:noFill/>
              <a:ln>
                <a:noFill/>
              </a:ln>
            </p:spPr>
          </p:pic>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8"/>
        <p:cNvGrpSpPr/>
        <p:nvPr/>
      </p:nvGrpSpPr>
      <p:grpSpPr>
        <a:xfrm>
          <a:off x="0" y="0"/>
          <a:ext cx="0" cy="0"/>
          <a:chOff x="0" y="0"/>
          <a:chExt cx="0" cy="0"/>
        </a:xfrm>
      </p:grpSpPr>
      <p:sp>
        <p:nvSpPr>
          <p:cNvPr id="149" name="Google Shape;149;p17"/>
          <p:cNvSpPr/>
          <p:nvPr/>
        </p:nvSpPr>
        <p:spPr>
          <a:xfrm>
            <a:off x="7155544" y="0"/>
            <a:ext cx="3773713" cy="6858000"/>
          </a:xfrm>
          <a:prstGeom prst="rect">
            <a:avLst/>
          </a:prstGeom>
          <a:solidFill>
            <a:srgbClr val="00441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0" name="Google Shape;150;p17"/>
          <p:cNvGrpSpPr/>
          <p:nvPr/>
        </p:nvGrpSpPr>
        <p:grpSpPr>
          <a:xfrm>
            <a:off x="442685" y="1888269"/>
            <a:ext cx="5210629" cy="4398495"/>
            <a:chOff x="442685" y="1928180"/>
            <a:chExt cx="5210629" cy="4398495"/>
          </a:xfrm>
        </p:grpSpPr>
        <p:sp>
          <p:nvSpPr>
            <p:cNvPr id="151" name="Google Shape;151;p17"/>
            <p:cNvSpPr txBox="1"/>
            <p:nvPr/>
          </p:nvSpPr>
          <p:spPr>
            <a:xfrm>
              <a:off x="442685" y="2741118"/>
              <a:ext cx="5210629" cy="3585557"/>
            </a:xfrm>
            <a:prstGeom prst="rect">
              <a:avLst/>
            </a:prstGeom>
            <a:noFill/>
            <a:ln>
              <a:noFill/>
            </a:ln>
          </p:spPr>
          <p:txBody>
            <a:bodyPr spcFirstLastPara="1" wrap="square" lIns="91425" tIns="45700" rIns="91425" bIns="45700" anchor="t" anchorCtr="0">
              <a:spAutoFit/>
            </a:bodyPr>
            <a:lstStyle/>
            <a:p>
              <a:r>
                <a:rPr lang="en-US" sz="2400" dirty="0">
                  <a:solidFill>
                    <a:schemeClr val="bg1"/>
                  </a:solidFill>
                </a:rPr>
                <a:t>It will be used to manage and collect the data of employees for </a:t>
              </a:r>
              <a:r>
                <a:rPr lang="en-US" sz="2400" dirty="0" err="1">
                  <a:solidFill>
                    <a:schemeClr val="bg1"/>
                  </a:solidFill>
                </a:rPr>
                <a:t>eg</a:t>
              </a:r>
              <a:r>
                <a:rPr lang="en-US" sz="2400" dirty="0">
                  <a:solidFill>
                    <a:schemeClr val="bg1"/>
                  </a:solidFill>
                </a:rPr>
                <a:t>. </a:t>
              </a:r>
              <a:r>
                <a:rPr lang="en-US" sz="2400" dirty="0" err="1">
                  <a:solidFill>
                    <a:schemeClr val="bg1"/>
                  </a:solidFill>
                </a:rPr>
                <a:t>Qualification,postion,salary,no</a:t>
              </a:r>
              <a:r>
                <a:rPr lang="en-US" sz="2400" dirty="0">
                  <a:solidFill>
                    <a:schemeClr val="bg1"/>
                  </a:solidFill>
                </a:rPr>
                <a:t> of </a:t>
              </a:r>
              <a:r>
                <a:rPr lang="en-US" sz="2400" dirty="0" err="1">
                  <a:solidFill>
                    <a:schemeClr val="bg1"/>
                  </a:solidFill>
                </a:rPr>
                <a:t>leaves,scheduled</a:t>
              </a:r>
              <a:r>
                <a:rPr lang="en-US" sz="2400" dirty="0">
                  <a:solidFill>
                    <a:schemeClr val="bg1"/>
                  </a:solidFill>
                </a:rPr>
                <a:t> meeting etc.</a:t>
              </a:r>
            </a:p>
            <a:p>
              <a:r>
                <a:rPr lang="en-US" sz="2400" dirty="0">
                  <a:solidFill>
                    <a:schemeClr val="bg1"/>
                  </a:solidFill>
                </a:rPr>
                <a:t>It can also be used to show the vacancies in </a:t>
              </a:r>
              <a:r>
                <a:rPr lang="en-US" sz="2400" dirty="0" err="1">
                  <a:solidFill>
                    <a:schemeClr val="bg1"/>
                  </a:solidFill>
                </a:rPr>
                <a:t>company,so</a:t>
              </a:r>
              <a:r>
                <a:rPr lang="en-US" sz="2400" dirty="0">
                  <a:solidFill>
                    <a:schemeClr val="bg1"/>
                  </a:solidFill>
                </a:rPr>
                <a:t> that employees can refer their friends or any known.</a:t>
              </a:r>
            </a:p>
            <a:p>
              <a:endParaRPr lang="en-US" dirty="0"/>
            </a:p>
            <a:p>
              <a:pPr marL="0" marR="0" lvl="0" indent="0" algn="l" rtl="0">
                <a:lnSpc>
                  <a:spcPct val="150000"/>
                </a:lnSpc>
                <a:spcBef>
                  <a:spcPts val="0"/>
                </a:spcBef>
                <a:spcAft>
                  <a:spcPts val="0"/>
                </a:spcAft>
                <a:buNone/>
              </a:pPr>
              <a:endParaRPr dirty="0"/>
            </a:p>
          </p:txBody>
        </p:sp>
        <p:sp>
          <p:nvSpPr>
            <p:cNvPr id="152" name="Google Shape;152;p17"/>
            <p:cNvSpPr txBox="1"/>
            <p:nvPr/>
          </p:nvSpPr>
          <p:spPr>
            <a:xfrm>
              <a:off x="442686" y="1928180"/>
              <a:ext cx="435791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dirty="0" smtClean="0">
                  <a:solidFill>
                    <a:srgbClr val="09FE3F"/>
                  </a:solidFill>
                  <a:latin typeface="Montserrat"/>
                  <a:ea typeface="Montserrat"/>
                  <a:cs typeface="Montserrat"/>
                  <a:sym typeface="Montserrat"/>
                </a:rPr>
                <a:t> ABOUT THE U.I</a:t>
              </a:r>
              <a:endParaRPr sz="4000" b="1" dirty="0">
                <a:solidFill>
                  <a:srgbClr val="09FE3F"/>
                </a:solidFill>
                <a:latin typeface="Calibri"/>
                <a:ea typeface="Calibri"/>
                <a:cs typeface="Calibri"/>
                <a:sym typeface="Calibri"/>
              </a:endParaRPr>
            </a:p>
          </p:txBody>
        </p:sp>
      </p:grpSp>
      <p:pic>
        <p:nvPicPr>
          <p:cNvPr id="153" name="Google Shape;153;p17" descr="Free photo man using a laptop to work and connect with others"/>
          <p:cNvPicPr preferRelativeResize="0"/>
          <p:nvPr/>
        </p:nvPicPr>
        <p:blipFill rotWithShape="1">
          <a:blip r:embed="rId3">
            <a:alphaModFix/>
          </a:blip>
          <a:srcRect/>
          <a:stretch/>
        </p:blipFill>
        <p:spPr>
          <a:xfrm>
            <a:off x="8345715" y="2413337"/>
            <a:ext cx="4132867" cy="2759646"/>
          </a:xfrm>
          <a:prstGeom prst="roundRect">
            <a:avLst>
              <a:gd name="adj" fmla="val 16667"/>
            </a:avLst>
          </a:prstGeom>
          <a:noFill/>
          <a:ln>
            <a:noFill/>
          </a:ln>
        </p:spPr>
      </p:pic>
      <p:sp>
        <p:nvSpPr>
          <p:cNvPr id="154" name="Google Shape;154;p17"/>
          <p:cNvSpPr/>
          <p:nvPr/>
        </p:nvSpPr>
        <p:spPr>
          <a:xfrm>
            <a:off x="6096001" y="2413337"/>
            <a:ext cx="2075542" cy="2759646"/>
          </a:xfrm>
          <a:prstGeom prst="roundRect">
            <a:avLst>
              <a:gd name="adj" fmla="val 16667"/>
            </a:avLst>
          </a:prstGeom>
          <a:gradFill>
            <a:gsLst>
              <a:gs pos="0">
                <a:srgbClr val="09FE3F"/>
              </a:gs>
              <a:gs pos="20000">
                <a:srgbClr val="09FE3F"/>
              </a:gs>
              <a:gs pos="76100">
                <a:srgbClr val="1D9C35"/>
              </a:gs>
              <a:gs pos="100000">
                <a:srgbClr val="13682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dirty="0" smtClean="0">
                <a:solidFill>
                  <a:schemeClr val="lt1"/>
                </a:solidFill>
                <a:latin typeface="Montserrat"/>
                <a:ea typeface="Montserrat"/>
                <a:cs typeface="Montserrat"/>
                <a:sym typeface="Montserrat"/>
              </a:rPr>
              <a:t>"</a:t>
            </a:r>
            <a:endParaRPr sz="1400"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58"/>
        <p:cNvGrpSpPr/>
        <p:nvPr/>
      </p:nvGrpSpPr>
      <p:grpSpPr>
        <a:xfrm>
          <a:off x="0" y="0"/>
          <a:ext cx="0" cy="0"/>
          <a:chOff x="0" y="0"/>
          <a:chExt cx="0" cy="0"/>
        </a:xfrm>
      </p:grpSpPr>
      <p:grpSp>
        <p:nvGrpSpPr>
          <p:cNvPr id="159" name="Google Shape;159;p18"/>
          <p:cNvGrpSpPr/>
          <p:nvPr/>
        </p:nvGrpSpPr>
        <p:grpSpPr>
          <a:xfrm>
            <a:off x="2198915" y="854562"/>
            <a:ext cx="7794170" cy="2892093"/>
            <a:chOff x="2075546" y="854562"/>
            <a:chExt cx="7794170" cy="2892093"/>
          </a:xfrm>
        </p:grpSpPr>
        <p:sp>
          <p:nvSpPr>
            <p:cNvPr id="160" name="Google Shape;160;p18"/>
            <p:cNvSpPr txBox="1"/>
            <p:nvPr/>
          </p:nvSpPr>
          <p:spPr>
            <a:xfrm>
              <a:off x="2075546" y="1807703"/>
              <a:ext cx="7794170" cy="1938952"/>
            </a:xfrm>
            <a:prstGeom prst="rect">
              <a:avLst/>
            </a:prstGeom>
            <a:noFill/>
            <a:ln>
              <a:noFill/>
            </a:ln>
          </p:spPr>
          <p:txBody>
            <a:bodyPr spcFirstLastPara="1" wrap="square" lIns="91425" tIns="45700" rIns="91425" bIns="45700" anchor="t" anchorCtr="0">
              <a:spAutoFit/>
            </a:bodyPr>
            <a:lstStyle/>
            <a:p>
              <a:r>
                <a:rPr lang="en-US" sz="2400" dirty="0">
                  <a:solidFill>
                    <a:schemeClr val="bg1"/>
                  </a:solidFill>
                </a:rPr>
                <a:t>We can use python </a:t>
              </a:r>
              <a:r>
                <a:rPr lang="en-US" sz="2400" dirty="0" err="1">
                  <a:solidFill>
                    <a:schemeClr val="bg1"/>
                  </a:solidFill>
                </a:rPr>
                <a:t>matplotlib,pandas,numpy</a:t>
              </a:r>
              <a:r>
                <a:rPr lang="en-US" sz="2400" dirty="0">
                  <a:solidFill>
                    <a:schemeClr val="bg1"/>
                  </a:solidFill>
                </a:rPr>
                <a:t> to show the data and stats of company employees.</a:t>
              </a:r>
            </a:p>
            <a:p>
              <a:r>
                <a:rPr lang="en-US" sz="2400" dirty="0" err="1">
                  <a:solidFill>
                    <a:schemeClr val="bg1"/>
                  </a:solidFill>
                </a:rPr>
                <a:t>Tkinter</a:t>
              </a:r>
              <a:r>
                <a:rPr lang="en-US" sz="2400" dirty="0">
                  <a:solidFill>
                    <a:schemeClr val="bg1"/>
                  </a:solidFill>
                </a:rPr>
                <a:t> can be used for friendly user U.I</a:t>
              </a:r>
              <a:r>
                <a:rPr lang="en-US" sz="2400" dirty="0" smtClean="0">
                  <a:solidFill>
                    <a:schemeClr val="bg1"/>
                  </a:solidFill>
                </a:rPr>
                <a:t>.</a:t>
              </a:r>
            </a:p>
            <a:p>
              <a:r>
                <a:rPr lang="en-US" sz="2400" dirty="0" smtClean="0">
                  <a:solidFill>
                    <a:schemeClr val="bg1"/>
                  </a:solidFill>
                </a:rPr>
                <a:t>We can also used cloud services as shown below;</a:t>
              </a:r>
              <a:endParaRPr lang="en-US" sz="2400" dirty="0">
                <a:solidFill>
                  <a:schemeClr val="bg1"/>
                </a:solidFill>
              </a:endParaRPr>
            </a:p>
            <a:p>
              <a:pPr marL="0" marR="0" lvl="0" indent="0" algn="ctr" rtl="0">
                <a:lnSpc>
                  <a:spcPct val="150000"/>
                </a:lnSpc>
                <a:spcBef>
                  <a:spcPts val="0"/>
                </a:spcBef>
                <a:spcAft>
                  <a:spcPts val="0"/>
                </a:spcAft>
                <a:buNone/>
              </a:pPr>
              <a:r>
                <a:rPr lang="en-US" sz="1600" b="0" i="0" dirty="0" smtClean="0">
                  <a:solidFill>
                    <a:schemeClr val="lt1"/>
                  </a:solidFill>
                  <a:latin typeface="Montserrat"/>
                  <a:ea typeface="Montserrat"/>
                  <a:cs typeface="Montserrat"/>
                  <a:sym typeface="Montserrat"/>
                </a:rPr>
                <a:t>. </a:t>
              </a:r>
              <a:endParaRPr dirty="0"/>
            </a:p>
          </p:txBody>
        </p:sp>
        <p:sp>
          <p:nvSpPr>
            <p:cNvPr id="161" name="Google Shape;161;p18"/>
            <p:cNvSpPr txBox="1"/>
            <p:nvPr/>
          </p:nvSpPr>
          <p:spPr>
            <a:xfrm>
              <a:off x="2525488" y="854562"/>
              <a:ext cx="7180943" cy="707846"/>
            </a:xfrm>
            <a:prstGeom prst="rect">
              <a:avLst/>
            </a:prstGeom>
            <a:noFill/>
            <a:ln>
              <a:noFill/>
            </a:ln>
          </p:spPr>
          <p:txBody>
            <a:bodyPr spcFirstLastPara="1" wrap="square" lIns="91425" tIns="45700" rIns="91425" bIns="45700" anchor="t" anchorCtr="0">
              <a:spAutoFit/>
            </a:bodyPr>
            <a:lstStyle/>
            <a:p>
              <a:pPr lvl="0" algn="ctr"/>
              <a:r>
                <a:rPr lang="en-US" sz="4000" dirty="0">
                  <a:solidFill>
                    <a:schemeClr val="accent2">
                      <a:lumMod val="50000"/>
                      <a:lumOff val="50000"/>
                    </a:schemeClr>
                  </a:solidFill>
                </a:rPr>
                <a:t>Python packages and its uses</a:t>
              </a:r>
              <a:endParaRPr sz="4000" b="1" dirty="0">
                <a:solidFill>
                  <a:schemeClr val="accent2">
                    <a:lumMod val="50000"/>
                    <a:lumOff val="50000"/>
                  </a:schemeClr>
                </a:solidFill>
                <a:latin typeface="Calibri"/>
                <a:ea typeface="Calibri"/>
                <a:cs typeface="Calibri"/>
                <a:sym typeface="Calibri"/>
              </a:endParaRPr>
            </a:p>
          </p:txBody>
        </p:sp>
      </p:grpSp>
      <p:grpSp>
        <p:nvGrpSpPr>
          <p:cNvPr id="162" name="Google Shape;162;p18"/>
          <p:cNvGrpSpPr/>
          <p:nvPr/>
        </p:nvGrpSpPr>
        <p:grpSpPr>
          <a:xfrm>
            <a:off x="943429" y="3759198"/>
            <a:ext cx="10305143" cy="2953658"/>
            <a:chOff x="290286" y="3759198"/>
            <a:chExt cx="10305143" cy="2953658"/>
          </a:xfrm>
        </p:grpSpPr>
        <p:sp>
          <p:nvSpPr>
            <p:cNvPr id="163" name="Google Shape;163;p18"/>
            <p:cNvSpPr/>
            <p:nvPr/>
          </p:nvSpPr>
          <p:spPr>
            <a:xfrm>
              <a:off x="290286" y="3759199"/>
              <a:ext cx="7794171" cy="2953657"/>
            </a:xfrm>
            <a:prstGeom prst="roundRect">
              <a:avLst>
                <a:gd name="adj" fmla="val 733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8"/>
            <p:cNvSpPr/>
            <p:nvPr/>
          </p:nvSpPr>
          <p:spPr>
            <a:xfrm>
              <a:off x="7112000" y="3759198"/>
              <a:ext cx="3483429" cy="2953658"/>
            </a:xfrm>
            <a:custGeom>
              <a:avLst/>
              <a:gdLst/>
              <a:ahLst/>
              <a:cxnLst/>
              <a:rect l="l" t="t" r="r" b="b"/>
              <a:pathLst>
                <a:path w="2873829" h="2931885" extrusionOk="0">
                  <a:moveTo>
                    <a:pt x="0" y="0"/>
                  </a:moveTo>
                  <a:lnTo>
                    <a:pt x="2385172" y="0"/>
                  </a:lnTo>
                  <a:cubicBezTo>
                    <a:pt x="2655050" y="0"/>
                    <a:pt x="2873829" y="218779"/>
                    <a:pt x="2873829" y="488657"/>
                  </a:cubicBezTo>
                  <a:lnTo>
                    <a:pt x="2873829" y="2443228"/>
                  </a:lnTo>
                  <a:cubicBezTo>
                    <a:pt x="2873829" y="2713106"/>
                    <a:pt x="2655050" y="2931885"/>
                    <a:pt x="2385172" y="2931885"/>
                  </a:cubicBezTo>
                  <a:lnTo>
                    <a:pt x="0" y="2931885"/>
                  </a:lnTo>
                  <a:lnTo>
                    <a:pt x="0" y="0"/>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65" name="Google Shape;165;p18"/>
            <p:cNvGrpSpPr/>
            <p:nvPr/>
          </p:nvGrpSpPr>
          <p:grpSpPr>
            <a:xfrm>
              <a:off x="464458" y="4106148"/>
              <a:ext cx="6357256" cy="2259758"/>
              <a:chOff x="464458" y="4134348"/>
              <a:chExt cx="6357256" cy="2259758"/>
            </a:xfrm>
          </p:grpSpPr>
          <p:sp>
            <p:nvSpPr>
              <p:cNvPr id="166" name="Google Shape;166;p18"/>
              <p:cNvSpPr txBox="1"/>
              <p:nvPr/>
            </p:nvSpPr>
            <p:spPr>
              <a:xfrm>
                <a:off x="464458" y="4134348"/>
                <a:ext cx="3062513" cy="969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dirty="0">
                    <a:solidFill>
                      <a:schemeClr val="lt1"/>
                    </a:solidFill>
                    <a:latin typeface="Montserrat"/>
                    <a:ea typeface="Montserrat"/>
                    <a:cs typeface="Montserrat"/>
                    <a:sym typeface="Montserrat"/>
                  </a:rPr>
                  <a:t>1. On-Demand Service</a:t>
                </a:r>
                <a:endParaRPr sz="1600" b="1" dirty="0">
                  <a:solidFill>
                    <a:schemeClr val="lt1"/>
                  </a:solidFill>
                  <a:latin typeface="Montserrat"/>
                  <a:ea typeface="Montserrat"/>
                  <a:cs typeface="Montserrat"/>
                  <a:sym typeface="Montserrat"/>
                </a:endParaRPr>
              </a:p>
              <a:p>
                <a:pPr marL="0" marR="0" lvl="0" indent="0" algn="l" rtl="0">
                  <a:spcBef>
                    <a:spcPts val="600"/>
                  </a:spcBef>
                  <a:spcAft>
                    <a:spcPts val="0"/>
                  </a:spcAft>
                  <a:buNone/>
                </a:pPr>
                <a:r>
                  <a:rPr lang="en-US" sz="1200" b="0" i="0" dirty="0">
                    <a:solidFill>
                      <a:schemeClr val="lt1"/>
                    </a:solidFill>
                    <a:latin typeface="Montserrat"/>
                    <a:ea typeface="Montserrat"/>
                    <a:cs typeface="Montserrat"/>
                    <a:sym typeface="Montserrat"/>
                  </a:rPr>
                  <a:t>Cloud computing provides on-demand access to a wide range of computing resources.</a:t>
                </a:r>
                <a:endParaRPr sz="1200" dirty="0">
                  <a:solidFill>
                    <a:schemeClr val="lt1"/>
                  </a:solidFill>
                  <a:latin typeface="Montserrat"/>
                  <a:ea typeface="Montserrat"/>
                  <a:cs typeface="Montserrat"/>
                  <a:sym typeface="Montserrat"/>
                </a:endParaRPr>
              </a:p>
            </p:txBody>
          </p:sp>
          <p:sp>
            <p:nvSpPr>
              <p:cNvPr id="167" name="Google Shape;167;p18"/>
              <p:cNvSpPr txBox="1"/>
              <p:nvPr/>
            </p:nvSpPr>
            <p:spPr>
              <a:xfrm>
                <a:off x="3628572" y="4134348"/>
                <a:ext cx="3193142"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a:solidFill>
                      <a:schemeClr val="lt1"/>
                    </a:solidFill>
                    <a:latin typeface="Montserrat"/>
                    <a:ea typeface="Montserrat"/>
                    <a:cs typeface="Montserrat"/>
                    <a:sym typeface="Montserrat"/>
                  </a:rPr>
                  <a:t>3. Scalability</a:t>
                </a:r>
                <a:endParaRPr/>
              </a:p>
              <a:p>
                <a:pPr marL="0" marR="0" lvl="0" indent="0" algn="l" rtl="0">
                  <a:spcBef>
                    <a:spcPts val="600"/>
                  </a:spcBef>
                  <a:spcAft>
                    <a:spcPts val="0"/>
                  </a:spcAft>
                  <a:buNone/>
                </a:pPr>
                <a:r>
                  <a:rPr lang="en-US" sz="1200" b="0" i="0">
                    <a:solidFill>
                      <a:schemeClr val="lt1"/>
                    </a:solidFill>
                    <a:latin typeface="Montserrat"/>
                    <a:ea typeface="Montserrat"/>
                    <a:cs typeface="Montserrat"/>
                    <a:sym typeface="Montserrat"/>
                  </a:rPr>
                  <a:t>Cloud computing offers the ability to scale resources up or down quickly. </a:t>
                </a:r>
                <a:endParaRPr sz="1200">
                  <a:solidFill>
                    <a:schemeClr val="lt1"/>
                  </a:solidFill>
                  <a:latin typeface="Montserrat"/>
                  <a:ea typeface="Montserrat"/>
                  <a:cs typeface="Montserrat"/>
                  <a:sym typeface="Montserrat"/>
                </a:endParaRPr>
              </a:p>
            </p:txBody>
          </p:sp>
          <p:sp>
            <p:nvSpPr>
              <p:cNvPr id="168" name="Google Shape;168;p18"/>
              <p:cNvSpPr txBox="1"/>
              <p:nvPr/>
            </p:nvSpPr>
            <p:spPr>
              <a:xfrm>
                <a:off x="464458" y="5424610"/>
                <a:ext cx="2873828"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a:solidFill>
                      <a:schemeClr val="lt1"/>
                    </a:solidFill>
                    <a:latin typeface="Montserrat"/>
                    <a:ea typeface="Montserrat"/>
                    <a:cs typeface="Montserrat"/>
                    <a:sym typeface="Montserrat"/>
                  </a:rPr>
                  <a:t>2. Broad Network Access</a:t>
                </a:r>
                <a:endParaRPr/>
              </a:p>
              <a:p>
                <a:pPr marL="0" marR="0" lvl="0" indent="0" algn="l" rtl="0">
                  <a:spcBef>
                    <a:spcPts val="600"/>
                  </a:spcBef>
                  <a:spcAft>
                    <a:spcPts val="0"/>
                  </a:spcAft>
                  <a:buNone/>
                </a:pPr>
                <a:r>
                  <a:rPr lang="en-US" sz="1200" b="0" i="0">
                    <a:solidFill>
                      <a:schemeClr val="lt1"/>
                    </a:solidFill>
                    <a:latin typeface="Montserrat"/>
                    <a:ea typeface="Montserrat"/>
                    <a:cs typeface="Montserrat"/>
                    <a:sym typeface="Montserrat"/>
                  </a:rPr>
                  <a:t>Cloud services are accessible over the internet using various devices</a:t>
                </a:r>
                <a:endParaRPr sz="1200">
                  <a:solidFill>
                    <a:schemeClr val="lt1"/>
                  </a:solidFill>
                  <a:latin typeface="Montserrat"/>
                  <a:ea typeface="Montserrat"/>
                  <a:cs typeface="Montserrat"/>
                  <a:sym typeface="Montserrat"/>
                </a:endParaRPr>
              </a:p>
            </p:txBody>
          </p:sp>
          <p:sp>
            <p:nvSpPr>
              <p:cNvPr id="169" name="Google Shape;169;p18"/>
              <p:cNvSpPr txBox="1"/>
              <p:nvPr/>
            </p:nvSpPr>
            <p:spPr>
              <a:xfrm>
                <a:off x="3628572" y="5424610"/>
                <a:ext cx="3193142" cy="969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a:solidFill>
                      <a:schemeClr val="lt1"/>
                    </a:solidFill>
                    <a:latin typeface="Montserrat"/>
                    <a:ea typeface="Montserrat"/>
                    <a:cs typeface="Montserrat"/>
                    <a:sym typeface="Montserrat"/>
                  </a:rPr>
                  <a:t>4. Cost Efficiency</a:t>
                </a:r>
                <a:endParaRPr sz="1600" b="1">
                  <a:solidFill>
                    <a:schemeClr val="lt1"/>
                  </a:solidFill>
                  <a:latin typeface="Montserrat"/>
                  <a:ea typeface="Montserrat"/>
                  <a:cs typeface="Montserrat"/>
                  <a:sym typeface="Montserrat"/>
                </a:endParaRPr>
              </a:p>
              <a:p>
                <a:pPr marL="0" marR="0" lvl="0" indent="0" algn="l" rtl="0">
                  <a:spcBef>
                    <a:spcPts val="600"/>
                  </a:spcBef>
                  <a:spcAft>
                    <a:spcPts val="0"/>
                  </a:spcAft>
                  <a:buNone/>
                </a:pPr>
                <a:r>
                  <a:rPr lang="en-US" sz="1200" b="0" i="0">
                    <a:solidFill>
                      <a:schemeClr val="lt1"/>
                    </a:solidFill>
                    <a:latin typeface="Montserrat"/>
                    <a:ea typeface="Montserrat"/>
                    <a:cs typeface="Montserrat"/>
                    <a:sym typeface="Montserrat"/>
                  </a:rPr>
                  <a:t>Cloud computing follows a pay-as-you-go model, where users only pay for the resources they consume.</a:t>
                </a:r>
                <a:endParaRPr sz="1200">
                  <a:solidFill>
                    <a:schemeClr val="lt1"/>
                  </a:solidFill>
                  <a:latin typeface="Montserrat"/>
                  <a:ea typeface="Montserrat"/>
                  <a:cs typeface="Montserrat"/>
                  <a:sym typeface="Montserrat"/>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91"/>
        <p:cNvGrpSpPr/>
        <p:nvPr/>
      </p:nvGrpSpPr>
      <p:grpSpPr>
        <a:xfrm>
          <a:off x="0" y="0"/>
          <a:ext cx="0" cy="0"/>
          <a:chOff x="0" y="0"/>
          <a:chExt cx="0" cy="0"/>
        </a:xfrm>
      </p:grpSpPr>
      <p:sp>
        <p:nvSpPr>
          <p:cNvPr id="192" name="Google Shape;192;p20"/>
          <p:cNvSpPr/>
          <p:nvPr/>
        </p:nvSpPr>
        <p:spPr>
          <a:xfrm>
            <a:off x="812799" y="-834572"/>
            <a:ext cx="1669143" cy="1669143"/>
          </a:xfrm>
          <a:prstGeom prst="ellipse">
            <a:avLst/>
          </a:prstGeom>
          <a:gradFill>
            <a:gsLst>
              <a:gs pos="0">
                <a:srgbClr val="09FE3F"/>
              </a:gs>
              <a:gs pos="20000">
                <a:srgbClr val="09FE3F"/>
              </a:gs>
              <a:gs pos="76100">
                <a:srgbClr val="1D9C35"/>
              </a:gs>
              <a:gs pos="100000">
                <a:srgbClr val="136823"/>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93" name="Google Shape;193;p20"/>
          <p:cNvGrpSpPr/>
          <p:nvPr/>
        </p:nvGrpSpPr>
        <p:grpSpPr>
          <a:xfrm>
            <a:off x="631981" y="1609040"/>
            <a:ext cx="10928039" cy="4967423"/>
            <a:chOff x="480189" y="1818590"/>
            <a:chExt cx="10928039" cy="4967423"/>
          </a:xfrm>
        </p:grpSpPr>
        <p:grpSp>
          <p:nvGrpSpPr>
            <p:cNvPr id="194" name="Google Shape;194;p20"/>
            <p:cNvGrpSpPr/>
            <p:nvPr/>
          </p:nvGrpSpPr>
          <p:grpSpPr>
            <a:xfrm>
              <a:off x="5878285" y="2328710"/>
              <a:ext cx="5529943" cy="4457303"/>
              <a:chOff x="5486400" y="1449258"/>
              <a:chExt cx="5529943" cy="4457303"/>
            </a:xfrm>
          </p:grpSpPr>
          <p:sp>
            <p:nvSpPr>
              <p:cNvPr id="195" name="Google Shape;195;p20"/>
              <p:cNvSpPr txBox="1"/>
              <p:nvPr/>
            </p:nvSpPr>
            <p:spPr>
              <a:xfrm>
                <a:off x="5486400" y="2413337"/>
                <a:ext cx="5529943" cy="3493224"/>
              </a:xfrm>
              <a:prstGeom prst="rect">
                <a:avLst/>
              </a:prstGeom>
              <a:noFill/>
              <a:ln>
                <a:noFill/>
              </a:ln>
            </p:spPr>
            <p:txBody>
              <a:bodyPr spcFirstLastPara="1" wrap="square" lIns="91425" tIns="45700" rIns="91425" bIns="45700" anchor="t" anchorCtr="0">
                <a:spAutoFit/>
              </a:bodyPr>
              <a:lstStyle/>
              <a:p>
                <a:r>
                  <a:rPr lang="en-US" sz="2000" dirty="0">
                    <a:solidFill>
                      <a:schemeClr val="bg1"/>
                    </a:solidFill>
                  </a:rPr>
                  <a:t>It can be made with package as shown in previous slide.</a:t>
                </a:r>
              </a:p>
              <a:p>
                <a:r>
                  <a:rPr lang="en-US" sz="2000" dirty="0">
                    <a:solidFill>
                      <a:schemeClr val="bg1"/>
                    </a:solidFill>
                  </a:rPr>
                  <a:t>By entering the data, employee id it can be logged in by user.</a:t>
                </a:r>
              </a:p>
              <a:p>
                <a:r>
                  <a:rPr lang="en-US" sz="2000" dirty="0">
                    <a:solidFill>
                      <a:schemeClr val="bg1"/>
                    </a:solidFill>
                  </a:rPr>
                  <a:t>It will contain a section suppose ‘</a:t>
                </a:r>
                <a:r>
                  <a:rPr lang="en-US" sz="2000" dirty="0" err="1">
                    <a:solidFill>
                      <a:schemeClr val="bg1"/>
                    </a:solidFill>
                  </a:rPr>
                  <a:t>vacancies’,it</a:t>
                </a:r>
                <a:r>
                  <a:rPr lang="en-US" sz="2000" dirty="0">
                    <a:solidFill>
                      <a:schemeClr val="bg1"/>
                    </a:solidFill>
                  </a:rPr>
                  <a:t> will show total </a:t>
                </a:r>
                <a:r>
                  <a:rPr lang="en-US" sz="2000" dirty="0" err="1">
                    <a:solidFill>
                      <a:schemeClr val="bg1"/>
                    </a:solidFill>
                  </a:rPr>
                  <a:t>vacancies,cost</a:t>
                </a:r>
                <a:r>
                  <a:rPr lang="en-US" sz="2000" dirty="0">
                    <a:solidFill>
                      <a:schemeClr val="bg1"/>
                    </a:solidFill>
                  </a:rPr>
                  <a:t> to </a:t>
                </a:r>
                <a:r>
                  <a:rPr lang="en-US" sz="2000" dirty="0" err="1">
                    <a:solidFill>
                      <a:schemeClr val="bg1"/>
                    </a:solidFill>
                  </a:rPr>
                  <a:t>company,posting</a:t>
                </a:r>
                <a:r>
                  <a:rPr lang="en-US" sz="2000" dirty="0">
                    <a:solidFill>
                      <a:schemeClr val="bg1"/>
                    </a:solidFill>
                  </a:rPr>
                  <a:t> etc.</a:t>
                </a:r>
              </a:p>
              <a:p>
                <a:r>
                  <a:rPr lang="en-US" sz="2000" dirty="0">
                    <a:solidFill>
                      <a:schemeClr val="bg1"/>
                    </a:solidFill>
                  </a:rPr>
                  <a:t>It will contain different sections like-</a:t>
                </a:r>
                <a:r>
                  <a:rPr lang="en-US" sz="2000" dirty="0" err="1">
                    <a:solidFill>
                      <a:schemeClr val="bg1"/>
                    </a:solidFill>
                  </a:rPr>
                  <a:t>leaves,scheduled</a:t>
                </a:r>
                <a:r>
                  <a:rPr lang="en-US" sz="2000" dirty="0">
                    <a:solidFill>
                      <a:schemeClr val="bg1"/>
                    </a:solidFill>
                  </a:rPr>
                  <a:t> </a:t>
                </a:r>
                <a:r>
                  <a:rPr lang="en-US" sz="2000" dirty="0" err="1">
                    <a:solidFill>
                      <a:schemeClr val="bg1"/>
                    </a:solidFill>
                  </a:rPr>
                  <a:t>meeting,group</a:t>
                </a:r>
                <a:r>
                  <a:rPr lang="en-US" sz="2000" dirty="0">
                    <a:solidFill>
                      <a:schemeClr val="bg1"/>
                    </a:solidFill>
                  </a:rPr>
                  <a:t> </a:t>
                </a:r>
                <a:r>
                  <a:rPr lang="en-US" sz="2000" dirty="0" err="1">
                    <a:solidFill>
                      <a:schemeClr val="bg1"/>
                    </a:solidFill>
                  </a:rPr>
                  <a:t>task,events,income</a:t>
                </a:r>
                <a:r>
                  <a:rPr lang="en-US" sz="2000" dirty="0">
                    <a:solidFill>
                      <a:schemeClr val="bg1"/>
                    </a:solidFill>
                  </a:rPr>
                  <a:t> section etc.</a:t>
                </a:r>
              </a:p>
              <a:p>
                <a:pPr marL="0" marR="0" lvl="0" indent="0" algn="l" rtl="0">
                  <a:lnSpc>
                    <a:spcPct val="150000"/>
                  </a:lnSpc>
                  <a:spcBef>
                    <a:spcPts val="0"/>
                  </a:spcBef>
                  <a:spcAft>
                    <a:spcPts val="0"/>
                  </a:spcAft>
                  <a:buNone/>
                </a:pPr>
                <a:endParaRPr dirty="0"/>
              </a:p>
            </p:txBody>
          </p:sp>
          <p:sp>
            <p:nvSpPr>
              <p:cNvPr id="196" name="Google Shape;196;p20"/>
              <p:cNvSpPr txBox="1"/>
              <p:nvPr/>
            </p:nvSpPr>
            <p:spPr>
              <a:xfrm>
                <a:off x="5562459" y="1449258"/>
                <a:ext cx="509526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smtClean="0">
                    <a:solidFill>
                      <a:srgbClr val="09FE3F"/>
                    </a:solidFill>
                    <a:latin typeface="Montserrat"/>
                    <a:ea typeface="Calibri"/>
                    <a:cs typeface="Calibri"/>
                    <a:sym typeface="Montserrat"/>
                  </a:rPr>
                  <a:t>User interference</a:t>
                </a:r>
                <a:endParaRPr sz="4000" b="1" dirty="0">
                  <a:solidFill>
                    <a:srgbClr val="09FE3F"/>
                  </a:solidFill>
                  <a:latin typeface="Calibri"/>
                  <a:ea typeface="Calibri"/>
                  <a:cs typeface="Calibri"/>
                  <a:sym typeface="Calibri"/>
                </a:endParaRPr>
              </a:p>
            </p:txBody>
          </p:sp>
        </p:grpSp>
        <p:grpSp>
          <p:nvGrpSpPr>
            <p:cNvPr id="197" name="Google Shape;197;p20"/>
            <p:cNvGrpSpPr/>
            <p:nvPr/>
          </p:nvGrpSpPr>
          <p:grpSpPr>
            <a:xfrm>
              <a:off x="480189" y="1818590"/>
              <a:ext cx="4698350" cy="4620297"/>
              <a:chOff x="480189" y="1818590"/>
              <a:chExt cx="4698350" cy="4620297"/>
            </a:xfrm>
          </p:grpSpPr>
          <p:grpSp>
            <p:nvGrpSpPr>
              <p:cNvPr id="198" name="Google Shape;198;p20"/>
              <p:cNvGrpSpPr/>
              <p:nvPr/>
            </p:nvGrpSpPr>
            <p:grpSpPr>
              <a:xfrm>
                <a:off x="480189" y="4264934"/>
                <a:ext cx="2157215" cy="2157215"/>
                <a:chOff x="475994" y="4264934"/>
                <a:chExt cx="2157215" cy="2157215"/>
              </a:xfrm>
            </p:grpSpPr>
            <p:sp>
              <p:nvSpPr>
                <p:cNvPr id="199" name="Google Shape;199;p20"/>
                <p:cNvSpPr/>
                <p:nvPr/>
              </p:nvSpPr>
              <p:spPr>
                <a:xfrm>
                  <a:off x="475994" y="4264934"/>
                  <a:ext cx="2157215" cy="2157215"/>
                </a:xfrm>
                <a:prstGeom prst="ellipse">
                  <a:avLst/>
                </a:prstGeom>
                <a:gradFill>
                  <a:gsLst>
                    <a:gs pos="0">
                      <a:srgbClr val="09FE3F"/>
                    </a:gs>
                    <a:gs pos="20000">
                      <a:srgbClr val="09FE3F"/>
                    </a:gs>
                    <a:gs pos="76100">
                      <a:srgbClr val="1D9C35"/>
                    </a:gs>
                    <a:gs pos="100000">
                      <a:srgbClr val="136823"/>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0" name="Google Shape;200;p20" descr="Free photo html and css collage concept with person"/>
                <p:cNvPicPr preferRelativeResize="0"/>
                <p:nvPr/>
              </p:nvPicPr>
              <p:blipFill rotWithShape="1">
                <a:blip r:embed="rId3">
                  <a:alphaModFix/>
                </a:blip>
                <a:srcRect/>
                <a:stretch/>
              </p:blipFill>
              <p:spPr>
                <a:xfrm>
                  <a:off x="570124" y="4359064"/>
                  <a:ext cx="1968954" cy="1968954"/>
                </a:xfrm>
                <a:prstGeom prst="ellipse">
                  <a:avLst/>
                </a:prstGeom>
                <a:noFill/>
                <a:ln>
                  <a:noFill/>
                </a:ln>
              </p:spPr>
            </p:pic>
          </p:grpSp>
          <p:grpSp>
            <p:nvGrpSpPr>
              <p:cNvPr id="201" name="Google Shape;201;p20"/>
              <p:cNvGrpSpPr/>
              <p:nvPr/>
            </p:nvGrpSpPr>
            <p:grpSpPr>
              <a:xfrm>
                <a:off x="3021324" y="1818590"/>
                <a:ext cx="2157215" cy="2157215"/>
                <a:chOff x="2662893" y="1921088"/>
                <a:chExt cx="2157215" cy="2157215"/>
              </a:xfrm>
            </p:grpSpPr>
            <p:sp>
              <p:nvSpPr>
                <p:cNvPr id="202" name="Google Shape;202;p20"/>
                <p:cNvSpPr/>
                <p:nvPr/>
              </p:nvSpPr>
              <p:spPr>
                <a:xfrm>
                  <a:off x="2662893" y="1921088"/>
                  <a:ext cx="2157215" cy="2157215"/>
                </a:xfrm>
                <a:prstGeom prst="ellipse">
                  <a:avLst/>
                </a:prstGeom>
                <a:gradFill>
                  <a:gsLst>
                    <a:gs pos="0">
                      <a:srgbClr val="09FE3F"/>
                    </a:gs>
                    <a:gs pos="20000">
                      <a:srgbClr val="09FE3F"/>
                    </a:gs>
                    <a:gs pos="76100">
                      <a:srgbClr val="1D9C35"/>
                    </a:gs>
                    <a:gs pos="100000">
                      <a:srgbClr val="136823"/>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3" name="Google Shape;203;p20" descr="Photo office workerflat style illustration flat design vector"/>
                <p:cNvPicPr preferRelativeResize="0"/>
                <p:nvPr/>
              </p:nvPicPr>
              <p:blipFill rotWithShape="1">
                <a:blip r:embed="rId4">
                  <a:alphaModFix/>
                </a:blip>
                <a:srcRect/>
                <a:stretch/>
              </p:blipFill>
              <p:spPr>
                <a:xfrm>
                  <a:off x="2757023" y="2015218"/>
                  <a:ext cx="1968954" cy="1968954"/>
                </a:xfrm>
                <a:prstGeom prst="ellipse">
                  <a:avLst/>
                </a:prstGeom>
                <a:noFill/>
                <a:ln>
                  <a:noFill/>
                </a:ln>
              </p:spPr>
            </p:pic>
          </p:grpSp>
          <p:grpSp>
            <p:nvGrpSpPr>
              <p:cNvPr id="204" name="Google Shape;204;p20"/>
              <p:cNvGrpSpPr/>
              <p:nvPr/>
            </p:nvGrpSpPr>
            <p:grpSpPr>
              <a:xfrm>
                <a:off x="480189" y="1818590"/>
                <a:ext cx="2157215" cy="2157215"/>
                <a:chOff x="484384" y="1826958"/>
                <a:chExt cx="2157215" cy="2157215"/>
              </a:xfrm>
            </p:grpSpPr>
            <p:sp>
              <p:nvSpPr>
                <p:cNvPr id="205" name="Google Shape;205;p20"/>
                <p:cNvSpPr/>
                <p:nvPr/>
              </p:nvSpPr>
              <p:spPr>
                <a:xfrm>
                  <a:off x="484384" y="1826958"/>
                  <a:ext cx="2157215" cy="2157215"/>
                </a:xfrm>
                <a:prstGeom prst="ellipse">
                  <a:avLst/>
                </a:prstGeom>
                <a:gradFill>
                  <a:gsLst>
                    <a:gs pos="0">
                      <a:srgbClr val="09FE3F"/>
                    </a:gs>
                    <a:gs pos="20000">
                      <a:srgbClr val="09FE3F"/>
                    </a:gs>
                    <a:gs pos="76100">
                      <a:srgbClr val="1D9C35"/>
                    </a:gs>
                    <a:gs pos="100000">
                      <a:srgbClr val="136823"/>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6" name="Google Shape;206;p20" descr="Free photo 3d internet secuirty badge"/>
                <p:cNvPicPr preferRelativeResize="0"/>
                <p:nvPr/>
              </p:nvPicPr>
              <p:blipFill rotWithShape="1">
                <a:blip r:embed="rId5">
                  <a:alphaModFix/>
                </a:blip>
                <a:srcRect/>
                <a:stretch/>
              </p:blipFill>
              <p:spPr>
                <a:xfrm>
                  <a:off x="578514" y="1921088"/>
                  <a:ext cx="1968954" cy="1968954"/>
                </a:xfrm>
                <a:prstGeom prst="ellipse">
                  <a:avLst/>
                </a:prstGeom>
                <a:noFill/>
                <a:ln>
                  <a:noFill/>
                </a:ln>
              </p:spPr>
            </p:pic>
          </p:grpSp>
          <p:sp>
            <p:nvSpPr>
              <p:cNvPr id="207" name="Google Shape;207;p20"/>
              <p:cNvSpPr/>
              <p:nvPr/>
            </p:nvSpPr>
            <p:spPr>
              <a:xfrm>
                <a:off x="3021324" y="4281672"/>
                <a:ext cx="2157215" cy="2157215"/>
              </a:xfrm>
              <a:prstGeom prst="ellipse">
                <a:avLst/>
              </a:prstGeom>
              <a:gradFill>
                <a:gsLst>
                  <a:gs pos="0">
                    <a:srgbClr val="09FE3F"/>
                  </a:gs>
                  <a:gs pos="20000">
                    <a:srgbClr val="09FE3F"/>
                  </a:gs>
                  <a:gs pos="76100">
                    <a:srgbClr val="1D9C35"/>
                  </a:gs>
                  <a:gs pos="100000">
                    <a:srgbClr val="136823"/>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8" name="Google Shape;208;p20"/>
              <p:cNvPicPr preferRelativeResize="0"/>
              <p:nvPr/>
            </p:nvPicPr>
            <p:blipFill rotWithShape="1">
              <a:blip r:embed="rId6">
                <a:alphaModFix/>
              </a:blip>
              <a:srcRect/>
              <a:stretch/>
            </p:blipFill>
            <p:spPr>
              <a:xfrm>
                <a:off x="3559173" y="4819521"/>
                <a:ext cx="1081517" cy="1081517"/>
              </a:xfrm>
              <a:prstGeom prst="rect">
                <a:avLst/>
              </a:prstGeom>
              <a:noFill/>
              <a:ln>
                <a:noFill/>
              </a:ln>
            </p:spPr>
          </p:pic>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26"/>
        <p:cNvGrpSpPr/>
        <p:nvPr/>
      </p:nvGrpSpPr>
      <p:grpSpPr>
        <a:xfrm>
          <a:off x="0" y="0"/>
          <a:ext cx="0" cy="0"/>
          <a:chOff x="0" y="0"/>
          <a:chExt cx="0" cy="0"/>
        </a:xfrm>
      </p:grpSpPr>
      <p:sp>
        <p:nvSpPr>
          <p:cNvPr id="227" name="Google Shape;227;p22"/>
          <p:cNvSpPr/>
          <p:nvPr/>
        </p:nvSpPr>
        <p:spPr>
          <a:xfrm>
            <a:off x="812799" y="-834572"/>
            <a:ext cx="1669143" cy="1669143"/>
          </a:xfrm>
          <a:prstGeom prst="ellipse">
            <a:avLst/>
          </a:prstGeom>
          <a:gradFill>
            <a:gsLst>
              <a:gs pos="0">
                <a:srgbClr val="09FE3F"/>
              </a:gs>
              <a:gs pos="20000">
                <a:srgbClr val="09FE3F"/>
              </a:gs>
              <a:gs pos="76100">
                <a:srgbClr val="1D9C35"/>
              </a:gs>
              <a:gs pos="100000">
                <a:srgbClr val="136823"/>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28" name="Google Shape;228;p22"/>
          <p:cNvGrpSpPr/>
          <p:nvPr/>
        </p:nvGrpSpPr>
        <p:grpSpPr>
          <a:xfrm>
            <a:off x="466044" y="966447"/>
            <a:ext cx="11344956" cy="4925106"/>
            <a:chOff x="466044" y="966447"/>
            <a:chExt cx="11344956" cy="4925106"/>
          </a:xfrm>
        </p:grpSpPr>
        <p:grpSp>
          <p:nvGrpSpPr>
            <p:cNvPr id="229" name="Google Shape;229;p22"/>
            <p:cNvGrpSpPr/>
            <p:nvPr/>
          </p:nvGrpSpPr>
          <p:grpSpPr>
            <a:xfrm>
              <a:off x="466044" y="966447"/>
              <a:ext cx="4925106" cy="4925106"/>
              <a:chOff x="1018494" y="908820"/>
              <a:chExt cx="4925106" cy="4925106"/>
            </a:xfrm>
          </p:grpSpPr>
          <p:sp>
            <p:nvSpPr>
              <p:cNvPr id="230" name="Google Shape;230;p22"/>
              <p:cNvSpPr/>
              <p:nvPr/>
            </p:nvSpPr>
            <p:spPr>
              <a:xfrm>
                <a:off x="1018494" y="908820"/>
                <a:ext cx="4925106" cy="4925106"/>
              </a:xfrm>
              <a:prstGeom prst="ellipse">
                <a:avLst/>
              </a:prstGeom>
              <a:gradFill>
                <a:gsLst>
                  <a:gs pos="0">
                    <a:srgbClr val="09FE3F"/>
                  </a:gs>
                  <a:gs pos="20000">
                    <a:srgbClr val="09FE3F"/>
                  </a:gs>
                  <a:gs pos="76100">
                    <a:srgbClr val="1D9C35"/>
                  </a:gs>
                  <a:gs pos="100000">
                    <a:srgbClr val="136823"/>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1" name="Google Shape;231;p22" descr="Photo binary code 3d background"/>
              <p:cNvPicPr preferRelativeResize="0"/>
              <p:nvPr/>
            </p:nvPicPr>
            <p:blipFill rotWithShape="1">
              <a:blip r:embed="rId3">
                <a:alphaModFix/>
              </a:blip>
              <a:srcRect/>
              <a:stretch/>
            </p:blipFill>
            <p:spPr>
              <a:xfrm>
                <a:off x="1349590" y="1239916"/>
                <a:ext cx="4262914" cy="4262914"/>
              </a:xfrm>
              <a:prstGeom prst="ellipse">
                <a:avLst/>
              </a:prstGeom>
              <a:noFill/>
              <a:ln>
                <a:noFill/>
              </a:ln>
            </p:spPr>
          </p:pic>
        </p:grpSp>
        <p:grpSp>
          <p:nvGrpSpPr>
            <p:cNvPr id="232" name="Google Shape;232;p22"/>
            <p:cNvGrpSpPr/>
            <p:nvPr/>
          </p:nvGrpSpPr>
          <p:grpSpPr>
            <a:xfrm>
              <a:off x="5181600" y="1525303"/>
              <a:ext cx="6629400" cy="3115498"/>
              <a:chOff x="5181600" y="1297543"/>
              <a:chExt cx="6629400" cy="3115498"/>
            </a:xfrm>
          </p:grpSpPr>
          <p:sp>
            <p:nvSpPr>
              <p:cNvPr id="233" name="Google Shape;233;p22"/>
              <p:cNvSpPr txBox="1"/>
              <p:nvPr/>
            </p:nvSpPr>
            <p:spPr>
              <a:xfrm>
                <a:off x="5629956" y="2150924"/>
                <a:ext cx="6096000" cy="2262117"/>
              </a:xfrm>
              <a:prstGeom prst="rect">
                <a:avLst/>
              </a:prstGeom>
              <a:noFill/>
              <a:ln>
                <a:noFill/>
              </a:ln>
            </p:spPr>
            <p:txBody>
              <a:bodyPr spcFirstLastPara="1" wrap="square" lIns="91425" tIns="45700" rIns="91425" bIns="45700" anchor="t" anchorCtr="0">
                <a:spAutoFit/>
              </a:bodyPr>
              <a:lstStyle/>
              <a:p>
                <a:r>
                  <a:rPr lang="en-US" sz="2400" dirty="0">
                    <a:solidFill>
                      <a:schemeClr val="bg1"/>
                    </a:solidFill>
                  </a:rPr>
                  <a:t>Finding the right package for the project </a:t>
                </a:r>
                <a:r>
                  <a:rPr lang="en-US" sz="2400" dirty="0" err="1">
                    <a:solidFill>
                      <a:schemeClr val="bg1"/>
                    </a:solidFill>
                  </a:rPr>
                  <a:t>nad</a:t>
                </a:r>
                <a:r>
                  <a:rPr lang="en-US" sz="2400" dirty="0">
                    <a:solidFill>
                      <a:schemeClr val="bg1"/>
                    </a:solidFill>
                  </a:rPr>
                  <a:t> implementing it.</a:t>
                </a:r>
              </a:p>
              <a:p>
                <a:r>
                  <a:rPr lang="en-US" sz="2400" dirty="0">
                    <a:solidFill>
                      <a:schemeClr val="bg1"/>
                    </a:solidFill>
                  </a:rPr>
                  <a:t>Lack of data and poor management of data</a:t>
                </a:r>
              </a:p>
              <a:p>
                <a:r>
                  <a:rPr lang="en-US" sz="2400" dirty="0">
                    <a:solidFill>
                      <a:schemeClr val="bg1"/>
                    </a:solidFill>
                  </a:rPr>
                  <a:t>Making a user friendly </a:t>
                </a:r>
                <a:r>
                  <a:rPr lang="en-US" sz="2400" dirty="0" err="1">
                    <a:solidFill>
                      <a:schemeClr val="bg1"/>
                    </a:solidFill>
                  </a:rPr>
                  <a:t>UI,so</a:t>
                </a:r>
                <a:r>
                  <a:rPr lang="en-US" sz="2400" dirty="0">
                    <a:solidFill>
                      <a:schemeClr val="bg1"/>
                    </a:solidFill>
                  </a:rPr>
                  <a:t> that everyone can access it.</a:t>
                </a:r>
              </a:p>
              <a:p>
                <a:pPr marL="0" marR="0" lvl="0" indent="0" algn="l" rtl="0">
                  <a:lnSpc>
                    <a:spcPct val="150000"/>
                  </a:lnSpc>
                  <a:spcBef>
                    <a:spcPts val="0"/>
                  </a:spcBef>
                  <a:spcAft>
                    <a:spcPts val="0"/>
                  </a:spcAft>
                  <a:buNone/>
                </a:pPr>
                <a:endParaRPr dirty="0"/>
              </a:p>
            </p:txBody>
          </p:sp>
          <p:sp>
            <p:nvSpPr>
              <p:cNvPr id="234" name="Google Shape;234;p22"/>
              <p:cNvSpPr txBox="1"/>
              <p:nvPr/>
            </p:nvSpPr>
            <p:spPr>
              <a:xfrm>
                <a:off x="5181600" y="1297543"/>
                <a:ext cx="6629400" cy="584735"/>
              </a:xfrm>
              <a:prstGeom prst="rect">
                <a:avLst/>
              </a:prstGeom>
              <a:noFill/>
              <a:ln>
                <a:noFill/>
              </a:ln>
            </p:spPr>
            <p:txBody>
              <a:bodyPr spcFirstLastPara="1" wrap="square" lIns="91425" tIns="45700" rIns="91425" bIns="45700" anchor="t" anchorCtr="0">
                <a:spAutoFit/>
              </a:bodyPr>
              <a:lstStyle/>
              <a:p>
                <a:pPr lvl="0"/>
                <a:r>
                  <a:rPr lang="en-US" sz="3200" dirty="0">
                    <a:solidFill>
                      <a:schemeClr val="accent2">
                        <a:lumMod val="50000"/>
                        <a:lumOff val="50000"/>
                      </a:schemeClr>
                    </a:solidFill>
                  </a:rPr>
                  <a:t>CHALLENGES WE COULD FACE</a:t>
                </a:r>
                <a:r>
                  <a:rPr lang="en-US" sz="3200" b="1" i="0" dirty="0" smtClean="0">
                    <a:solidFill>
                      <a:schemeClr val="accent2">
                        <a:lumMod val="50000"/>
                        <a:lumOff val="50000"/>
                      </a:schemeClr>
                    </a:solidFill>
                    <a:latin typeface="Montserrat"/>
                    <a:ea typeface="Montserrat"/>
                    <a:cs typeface="Montserrat"/>
                    <a:sym typeface="Montserrat"/>
                  </a:rPr>
                  <a:t> </a:t>
                </a:r>
                <a:endParaRPr sz="3200" b="1" dirty="0">
                  <a:solidFill>
                    <a:schemeClr val="accent2">
                      <a:lumMod val="50000"/>
                      <a:lumOff val="50000"/>
                    </a:schemeClr>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52">
      <a:dk1>
        <a:srgbClr val="000000"/>
      </a:dk1>
      <a:lt1>
        <a:srgbClr val="FFFFFF"/>
      </a:lt1>
      <a:dk2>
        <a:srgbClr val="44546A"/>
      </a:dk2>
      <a:lt2>
        <a:srgbClr val="E7E6E6"/>
      </a:lt2>
      <a:accent1>
        <a:srgbClr val="27D047"/>
      </a:accent1>
      <a:accent2>
        <a:srgbClr val="011305"/>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421</Words>
  <Application>Microsoft Office PowerPoint</Application>
  <PresentationFormat>Custom</PresentationFormat>
  <Paragraphs>55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Montserrat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cp:revision>
  <dcterms:modified xsi:type="dcterms:W3CDTF">2023-10-16T10:29:44Z</dcterms:modified>
</cp:coreProperties>
</file>