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539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gTApmz_ybus?feature=oembed" TargetMode="External"/><Relationship Id="rId6" Type="http://schemas.openxmlformats.org/officeDocument/2006/relationships/hyperlink" Target="http://www.paypa1-security.com/" TargetMode="External"/><Relationship Id="rId5" Type="http://schemas.openxmlformats.org/officeDocument/2006/relationships/hyperlink" Target="https://mailto:no-reply@secure-microsoft.xyz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to:reportphishing@apwg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highlight>
                  <a:srgbClr val="FFFF00"/>
                </a:highlight>
              </a:rPr>
              <a:t>&lt;teams identified as most at risk&gt;</a:t>
            </a:r>
            <a:endParaRPr sz="2600" dirty="0">
              <a:highlight>
                <a:srgbClr val="FFFF00"/>
              </a:highligh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3B08C4-A125-E15C-46FF-4309AEA5D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33662"/>
              </p:ext>
            </p:extLst>
          </p:nvPr>
        </p:nvGraphicFramePr>
        <p:xfrm>
          <a:off x="818940" y="3210691"/>
          <a:ext cx="8280323" cy="1432560"/>
        </p:xfrm>
        <a:graphic>
          <a:graphicData uri="http://schemas.openxmlformats.org/drawingml/2006/table">
            <a:tbl>
              <a:tblPr/>
              <a:tblGrid>
                <a:gridCol w="1333475">
                  <a:extLst>
                    <a:ext uri="{9D8B030D-6E8A-4147-A177-3AD203B41FA5}">
                      <a16:colId xmlns:a16="http://schemas.microsoft.com/office/drawing/2014/main" val="3131153031"/>
                    </a:ext>
                  </a:extLst>
                </a:gridCol>
                <a:gridCol w="1736712">
                  <a:extLst>
                    <a:ext uri="{9D8B030D-6E8A-4147-A177-3AD203B41FA5}">
                      <a16:colId xmlns:a16="http://schemas.microsoft.com/office/drawing/2014/main" val="929169956"/>
                    </a:ext>
                  </a:extLst>
                </a:gridCol>
                <a:gridCol w="1736712">
                  <a:extLst>
                    <a:ext uri="{9D8B030D-6E8A-4147-A177-3AD203B41FA5}">
                      <a16:colId xmlns:a16="http://schemas.microsoft.com/office/drawing/2014/main" val="3471033125"/>
                    </a:ext>
                  </a:extLst>
                </a:gridCol>
                <a:gridCol w="1736712">
                  <a:extLst>
                    <a:ext uri="{9D8B030D-6E8A-4147-A177-3AD203B41FA5}">
                      <a16:colId xmlns:a16="http://schemas.microsoft.com/office/drawing/2014/main" val="684853744"/>
                    </a:ext>
                  </a:extLst>
                </a:gridCol>
                <a:gridCol w="1736712">
                  <a:extLst>
                    <a:ext uri="{9D8B030D-6E8A-4147-A177-3AD203B41FA5}">
                      <a16:colId xmlns:a16="http://schemas.microsoft.com/office/drawing/2014/main" val="2011437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Click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Success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Risk 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632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HR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75%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🚨 </a:t>
                      </a:r>
                      <a:r>
                        <a:rPr lang="en-US" b="1"/>
                        <a:t>Critical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2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Marketing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38%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🔥 </a:t>
                      </a:r>
                      <a:r>
                        <a:rPr lang="en-US" b="1"/>
                        <a:t>High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2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Card Services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⚠️ </a:t>
                      </a:r>
                      <a:r>
                        <a:rPr lang="en-US" b="1" dirty="0"/>
                        <a:t>Moderate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7448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2C3DDF-D624-8618-8085-45A234740DA7}"/>
              </a:ext>
            </a:extLst>
          </p:cNvPr>
          <p:cNvSpPr txBox="1"/>
          <p:nvPr/>
        </p:nvSpPr>
        <p:spPr>
          <a:xfrm>
            <a:off x="619162" y="2679373"/>
            <a:ext cx="46724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Top At-Risk Teams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7650" y="560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phishing?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5BF958-5249-8DCE-C3DF-0731E9563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67" y="1610658"/>
            <a:ext cx="599715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What is Phishing?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Why Do Attackers Phish?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Common Phishing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Red Flags to Spot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The Cost of Falling for Phishing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Why You’re a Target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How to Verify Suspicious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What to Do If You Clicked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 Your Role in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10. Real-World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Phishing works because it looks real. Slow down, verify,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trust your instincts—if something feels off, it probably is!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2029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to spot phishing emails</a:t>
            </a:r>
            <a:endParaRPr dirty="0"/>
          </a:p>
        </p:txBody>
      </p:sp>
      <p:pic>
        <p:nvPicPr>
          <p:cNvPr id="4" name="Online Media 3" title="E-Safe: Phishing Emails - A Cartoon Short About The Dangers Of Phishing Emails">
            <a:hlinkClick r:id="" action="ppaction://media"/>
            <a:extLst>
              <a:ext uri="{FF2B5EF4-FFF2-40B4-BE49-F238E27FC236}">
                <a16:creationId xmlns:a16="http://schemas.microsoft.com/office/drawing/2014/main" id="{5F4063FB-95DD-481C-7E81-BC05CFE6843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684978" y="1042693"/>
            <a:ext cx="3313567" cy="1870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6FEC3-1B8E-473F-4F81-748490DEE3AE}"/>
              </a:ext>
            </a:extLst>
          </p:cNvPr>
          <p:cNvSpPr txBox="1"/>
          <p:nvPr/>
        </p:nvSpPr>
        <p:spPr>
          <a:xfrm>
            <a:off x="298817" y="1350654"/>
            <a:ext cx="32456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900" b="1" dirty="0"/>
              <a:t>Urgent Action Required</a:t>
            </a:r>
            <a:br>
              <a:rPr lang="en-US" sz="900" dirty="0"/>
            </a:br>
            <a:r>
              <a:rPr lang="en-US" sz="900" i="1" dirty="0"/>
              <a:t>"Your account will be suspended in 24 hours! Click here to verify now."</a:t>
            </a:r>
            <a:endParaRPr lang="en-US" sz="900" dirty="0"/>
          </a:p>
          <a:p>
            <a:pPr>
              <a:buFont typeface="+mj-lt"/>
              <a:buAutoNum type="arabicPeriod"/>
            </a:pPr>
            <a:r>
              <a:rPr lang="en-US" sz="900" b="1" dirty="0"/>
              <a:t>Fake Sender Impersonation</a:t>
            </a:r>
            <a:br>
              <a:rPr lang="en-US" sz="900" dirty="0"/>
            </a:br>
            <a:r>
              <a:rPr lang="en-US" sz="900" i="1" dirty="0"/>
              <a:t>"Microsoft Support" </a:t>
            </a:r>
            <a:r>
              <a:rPr lang="en-US" sz="900" i="1" dirty="0" err="1">
                <a:hlinkClick r:id="rId5"/>
              </a:rPr>
              <a:t>no-reply@secure-microsoft.xyz</a:t>
            </a:r>
            <a:r>
              <a:rPr lang="en-US" sz="900" dirty="0"/>
              <a:t> (fake domain)</a:t>
            </a:r>
          </a:p>
          <a:p>
            <a:pPr>
              <a:buFont typeface="+mj-lt"/>
              <a:buAutoNum type="arabicPeriod"/>
            </a:pPr>
            <a:r>
              <a:rPr lang="en-US" sz="900" b="1" dirty="0"/>
              <a:t>Too-Good-To-Be-True Offers</a:t>
            </a:r>
            <a:br>
              <a:rPr lang="en-US" sz="900" dirty="0"/>
            </a:br>
            <a:r>
              <a:rPr lang="en-US" sz="900" i="1" dirty="0"/>
              <a:t>"You’ve won an iPhone! Claim your prize before it’s gone!"</a:t>
            </a:r>
            <a:endParaRPr lang="en-US" sz="900" dirty="0"/>
          </a:p>
          <a:p>
            <a:pPr>
              <a:buFont typeface="+mj-lt"/>
              <a:buAutoNum type="arabicPeriod"/>
            </a:pPr>
            <a:r>
              <a:rPr lang="en-US" sz="900" b="1" dirty="0"/>
              <a:t>Fake Invoice/Order Scam</a:t>
            </a:r>
            <a:br>
              <a:rPr lang="en-US" sz="900" dirty="0"/>
            </a:br>
            <a:r>
              <a:rPr lang="en-US" sz="900" i="1" dirty="0"/>
              <a:t>"Your recent Amazon order #12345 failed. Click to confirm payment."</a:t>
            </a:r>
            <a:endParaRPr lang="en-US" sz="900" dirty="0"/>
          </a:p>
          <a:p>
            <a:pPr>
              <a:buFont typeface="+mj-lt"/>
              <a:buAutoNum type="arabicPeriod"/>
            </a:pPr>
            <a:r>
              <a:rPr lang="en-US" sz="900" b="1" dirty="0"/>
              <a:t>Threats or Consequences</a:t>
            </a:r>
            <a:br>
              <a:rPr lang="en-US" sz="900" dirty="0"/>
            </a:br>
            <a:r>
              <a:rPr lang="en-US" sz="900" i="1" dirty="0"/>
              <a:t>"Your tax return was flagged for fraud—respond immediately!"</a:t>
            </a:r>
            <a:endParaRPr lang="en-US" sz="900" dirty="0"/>
          </a:p>
          <a:p>
            <a:pPr>
              <a:buFont typeface="+mj-lt"/>
              <a:buAutoNum type="arabicPeriod"/>
            </a:pPr>
            <a:r>
              <a:rPr lang="en-US" sz="900" b="1" dirty="0"/>
              <a:t>Spoofed Legitimate Links</a:t>
            </a:r>
            <a:br>
              <a:rPr lang="en-US" sz="900" dirty="0"/>
            </a:br>
            <a:r>
              <a:rPr lang="en-US" sz="900" i="1" dirty="0"/>
              <a:t>"Click here: </a:t>
            </a:r>
            <a:r>
              <a:rPr lang="en-US" sz="900" i="1" dirty="0">
                <a:hlinkClick r:id="rId6"/>
              </a:rPr>
              <a:t>www.paypa1-security.com</a:t>
            </a:r>
            <a:r>
              <a:rPr lang="en-US" sz="900" i="1" dirty="0"/>
              <a:t>"</a:t>
            </a:r>
            <a:r>
              <a:rPr lang="en-US" sz="900" dirty="0"/>
              <a:t> (misspelled "PayPal")</a:t>
            </a:r>
          </a:p>
          <a:p>
            <a:pPr>
              <a:buFont typeface="+mj-lt"/>
              <a:buAutoNum type="arabicPeriod"/>
            </a:pPr>
            <a:r>
              <a:rPr lang="en-US" sz="900" b="1" dirty="0"/>
              <a:t>Request for Sensitive Data</a:t>
            </a:r>
            <a:br>
              <a:rPr lang="en-US" sz="900" dirty="0"/>
            </a:br>
            <a:r>
              <a:rPr lang="en-US" sz="900" i="1" dirty="0"/>
              <a:t>"HR Dept: Update your payroll details here."</a:t>
            </a:r>
            <a:endParaRPr lang="en-US" sz="900" dirty="0"/>
          </a:p>
          <a:p>
            <a:pPr>
              <a:buFont typeface="+mj-lt"/>
              <a:buAutoNum type="arabicPeriod"/>
            </a:pPr>
            <a:r>
              <a:rPr lang="en-US" sz="900" b="1" dirty="0"/>
              <a:t>Bogus Security Alerts</a:t>
            </a:r>
            <a:br>
              <a:rPr lang="en-US" sz="900" dirty="0"/>
            </a:br>
            <a:r>
              <a:rPr lang="en-US" sz="900" i="1" dirty="0"/>
              <a:t>"Suspicious login detected! Secure your account now."</a:t>
            </a:r>
            <a:endParaRPr lang="en-US" sz="900" dirty="0"/>
          </a:p>
          <a:p>
            <a:pPr>
              <a:buFont typeface="+mj-lt"/>
              <a:buAutoNum type="arabicPeriod"/>
            </a:pPr>
            <a:r>
              <a:rPr lang="en-US" sz="900" b="1" dirty="0"/>
              <a:t>Fake Attachments</a:t>
            </a:r>
            <a:br>
              <a:rPr lang="en-US" sz="900" dirty="0"/>
            </a:br>
            <a:r>
              <a:rPr lang="en-US" sz="900" i="1" dirty="0"/>
              <a:t>"Invoice_2024.pdf.exe"</a:t>
            </a:r>
            <a:r>
              <a:rPr lang="en-US" sz="900" dirty="0"/>
              <a:t> (malware disguised as a PDF)</a:t>
            </a:r>
          </a:p>
          <a:p>
            <a:pPr>
              <a:buFont typeface="+mj-lt"/>
              <a:buAutoNum type="arabicPeriod"/>
            </a:pPr>
            <a:r>
              <a:rPr lang="en-US" sz="900" b="1" dirty="0"/>
              <a:t>Emotional Manipulation</a:t>
            </a:r>
            <a:br>
              <a:rPr lang="en-US" sz="900" dirty="0"/>
            </a:br>
            <a:r>
              <a:rPr lang="en-US" sz="900" i="1" dirty="0"/>
              <a:t>"A family member needs emergency funds—wire money ASAP!“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7650" y="57004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stop getting phished?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B89B50-630C-1042-1EF1-FD374FFEE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27" y="1617091"/>
            <a:ext cx="8470589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Before Clicking or Responding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Check the Sender’s Email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Look for misspellings or strange domains (e.g., support@amaz0n.net).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Hover Over Links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Preview URLs before clicking to see if they match the claimed sender.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Beware of Urgency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Phishing often pressures you ("Act now or lose access!").</a:t>
            </a:r>
            <a:endParaRPr lang="en-US" altLang="en-US" sz="105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Handling Suspicious Emails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Don’t Open Attachments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Especially from unknown senders (.exe, .zip files).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Verify Requests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Contact the company directly (via official website/phone) before responding.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Look for Poor Grammar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Many phishing emails have spelling mistakes or odd phrasing.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Strengthening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Enable Multi-Factor Authentication (MFA)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Adds an extra layer of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 a Password Manager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Helps avoid entering credentials on fake 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Update Software Regularly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Patches security flaws that phishers exploit.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Staying Proactive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Report Phishing Attempts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Forward suspicious emails to your IT team or anti-phishing organizations (like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3"/>
              </a:rPr>
              <a:t>reportphishing@apwg.org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Stay skeptical—phishers rely on haste and trust!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515</Words>
  <Application>Microsoft Office PowerPoint</Application>
  <PresentationFormat>On-screen Show (16:9)</PresentationFormat>
  <Paragraphs>67</Paragraphs>
  <Slides>4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Raleway</vt:lpstr>
      <vt:lpstr>Lato</vt:lpstr>
      <vt:lpstr>Streamline</vt:lpstr>
      <vt:lpstr>Familiarize yourself with phishing attacks &lt;teams identified as most at risk&gt;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Christian Bjelle</cp:lastModifiedBy>
  <cp:revision>7</cp:revision>
  <dcterms:modified xsi:type="dcterms:W3CDTF">2025-04-16T22:49:19Z</dcterms:modified>
</cp:coreProperties>
</file>