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5"/>
  </p:notesMasterIdLst>
  <p:handoutMasterIdLst>
    <p:handoutMasterId r:id="rId16"/>
  </p:handoutMasterIdLst>
  <p:sldIdLst>
    <p:sldId id="268" r:id="rId2"/>
    <p:sldId id="269" r:id="rId3"/>
    <p:sldId id="270" r:id="rId4"/>
    <p:sldId id="271" r:id="rId5"/>
    <p:sldId id="272" r:id="rId6"/>
    <p:sldId id="273" r:id="rId7"/>
    <p:sldId id="274" r:id="rId8"/>
    <p:sldId id="275" r:id="rId9"/>
    <p:sldId id="276" r:id="rId10"/>
    <p:sldId id="277" r:id="rId11"/>
    <p:sldId id="278" r:id="rId12"/>
    <p:sldId id="280" r:id="rId13"/>
    <p:sldId id="281"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16" d="100"/>
          <a:sy n="116" d="100"/>
        </p:scale>
        <p:origin x="390" y="9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1/28/2019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1/28/2019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2439944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211797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1/28/2019</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1/28/2019</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1/28/2019</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1/28/2019</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1/28/2019</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1/28/2019</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1/28/2019</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1/28/2019</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1/28/2019</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1/28/2019</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1/28/2019</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1/28/2019</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1/28/2019</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Activity Planning</a:t>
            </a:r>
          </a:p>
        </p:txBody>
      </p:sp>
      <p:sp>
        <p:nvSpPr>
          <p:cNvPr id="3" name="Content Placeholder 2"/>
          <p:cNvSpPr>
            <a:spLocks noGrp="1"/>
          </p:cNvSpPr>
          <p:nvPr>
            <p:ph type="subTitle" idx="1"/>
          </p:nvPr>
        </p:nvSpPr>
        <p:spPr/>
        <p:txBody>
          <a:bodyPr>
            <a:normAutofit fontScale="92500" lnSpcReduction="20000"/>
          </a:bodyPr>
          <a:lstStyle/>
          <a:p>
            <a:r>
              <a:rPr lang="en-US" dirty="0"/>
              <a:t>Constantinos Constantinou</a:t>
            </a:r>
          </a:p>
          <a:p>
            <a:r>
              <a:rPr lang="en-US" dirty="0"/>
              <a:t>Freya Craig</a:t>
            </a:r>
          </a:p>
          <a:p>
            <a:r>
              <a:rPr lang="en-US" dirty="0"/>
              <a:t>Edward Gillespie</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643" y="645935"/>
            <a:ext cx="9143538" cy="1066800"/>
          </a:xfrm>
        </p:spPr>
        <p:txBody>
          <a:bodyPr/>
          <a:lstStyle/>
          <a:p>
            <a:r>
              <a:rPr lang="en-US" b="1" dirty="0"/>
              <a:t>Activity Sequencing </a:t>
            </a:r>
          </a:p>
        </p:txBody>
      </p:sp>
      <p:sp>
        <p:nvSpPr>
          <p:cNvPr id="2" name="Content Placeholder 1"/>
          <p:cNvSpPr>
            <a:spLocks noGrp="1"/>
          </p:cNvSpPr>
          <p:nvPr>
            <p:ph idx="1"/>
          </p:nvPr>
        </p:nvSpPr>
        <p:spPr>
          <a:xfrm>
            <a:off x="1522643" y="1981200"/>
            <a:ext cx="9143538" cy="3697465"/>
          </a:xfrm>
        </p:spPr>
        <p:txBody>
          <a:bodyPr/>
          <a:lstStyle/>
          <a:p>
            <a:pPr lvl="1">
              <a:buFont typeface="Wingdings" panose="05000000000000000000" pitchFamily="2" charset="2"/>
              <a:buChar char="§"/>
            </a:pPr>
            <a:r>
              <a:rPr lang="en-US" dirty="0"/>
              <a:t>The activity sequence process is used to determine what activity attribute comes first, second, third, etc.</a:t>
            </a:r>
          </a:p>
          <a:p>
            <a:pPr lvl="1">
              <a:buFont typeface="Wingdings" panose="05000000000000000000" pitchFamily="2" charset="2"/>
              <a:buChar char="§"/>
            </a:pPr>
            <a:r>
              <a:rPr lang="en-US" dirty="0"/>
              <a:t>Here is the point to make couple of changes to the scope if necessary </a:t>
            </a:r>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Creating the Gantt Chart</a:t>
            </a:r>
          </a:p>
        </p:txBody>
      </p:sp>
      <p:pic>
        <p:nvPicPr>
          <p:cNvPr id="4" name="Picture 3" descr="https://opentextbc.ca/projectmanagement/wp-content/uploads/sites/3/2014/06/gantt-chart.jpg">
            <a:extLst>
              <a:ext uri="{FF2B5EF4-FFF2-40B4-BE49-F238E27FC236}">
                <a16:creationId xmlns:a16="http://schemas.microsoft.com/office/drawing/2014/main" id="{B2B4C5CD-EDA0-4D04-943B-DAF050B052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4912" y="1676400"/>
            <a:ext cx="7239000" cy="4343400"/>
          </a:xfrm>
          <a:prstGeom prst="rect">
            <a:avLst/>
          </a:prstGeom>
          <a:noFill/>
          <a:ln>
            <a:noFill/>
          </a:ln>
        </p:spPr>
      </p:pic>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Creating the Network Diagram</a:t>
            </a:r>
          </a:p>
        </p:txBody>
      </p:sp>
      <p:pic>
        <p:nvPicPr>
          <p:cNvPr id="5" name="Picture 4" descr="https://opentextbc.ca/projectmanagement/wp-content/uploads/sites/3/2014/06/wbs-and-network-diagram.jpg">
            <a:extLst>
              <a:ext uri="{FF2B5EF4-FFF2-40B4-BE49-F238E27FC236}">
                <a16:creationId xmlns:a16="http://schemas.microsoft.com/office/drawing/2014/main" id="{EFBD4832-DDAB-46E8-87CD-E76844DC32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3412" y="1752600"/>
            <a:ext cx="8382000" cy="3962400"/>
          </a:xfrm>
          <a:prstGeom prst="rect">
            <a:avLst/>
          </a:prstGeom>
          <a:noFill/>
          <a:ln>
            <a:noFill/>
          </a:ln>
        </p:spPr>
      </p:pic>
    </p:spTree>
    <p:extLst>
      <p:ext uri="{BB962C8B-B14F-4D97-AF65-F5344CB8AC3E}">
        <p14:creationId xmlns:p14="http://schemas.microsoft.com/office/powerpoint/2010/main" val="12941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The Critical Path</a:t>
            </a:r>
          </a:p>
        </p:txBody>
      </p:sp>
      <p:pic>
        <p:nvPicPr>
          <p:cNvPr id="2" name="Picture 1">
            <a:extLst>
              <a:ext uri="{FF2B5EF4-FFF2-40B4-BE49-F238E27FC236}">
                <a16:creationId xmlns:a16="http://schemas.microsoft.com/office/drawing/2014/main" id="{84D8F1FB-9902-4A7F-A763-A577893902D1}"/>
              </a:ext>
            </a:extLst>
          </p:cNvPr>
          <p:cNvPicPr>
            <a:picLocks noChangeAspect="1"/>
          </p:cNvPicPr>
          <p:nvPr/>
        </p:nvPicPr>
        <p:blipFill>
          <a:blip r:embed="rId3"/>
          <a:stretch>
            <a:fillRect/>
          </a:stretch>
        </p:blipFill>
        <p:spPr>
          <a:xfrm>
            <a:off x="6780212" y="609600"/>
            <a:ext cx="4486275" cy="5638800"/>
          </a:xfrm>
          <a:prstGeom prst="rect">
            <a:avLst/>
          </a:prstGeom>
        </p:spPr>
      </p:pic>
      <p:pic>
        <p:nvPicPr>
          <p:cNvPr id="5" name="Picture 4" descr="https://opentextbc.ca/projectmanagement/wp-content/uploads/sites/3/2014/06/critical-path-diagram.jpg">
            <a:extLst>
              <a:ext uri="{FF2B5EF4-FFF2-40B4-BE49-F238E27FC236}">
                <a16:creationId xmlns:a16="http://schemas.microsoft.com/office/drawing/2014/main" id="{D328327A-D095-437C-88BA-CCFD5DB5BE5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1812" y="2261791"/>
            <a:ext cx="5943600" cy="2334418"/>
          </a:xfrm>
          <a:prstGeom prst="rect">
            <a:avLst/>
          </a:prstGeom>
          <a:noFill/>
          <a:ln>
            <a:noFill/>
          </a:ln>
        </p:spPr>
      </p:pic>
    </p:spTree>
    <p:extLst>
      <p:ext uri="{BB962C8B-B14F-4D97-AF65-F5344CB8AC3E}">
        <p14:creationId xmlns:p14="http://schemas.microsoft.com/office/powerpoint/2010/main" val="168444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“Activity”?</a:t>
            </a:r>
          </a:p>
        </p:txBody>
      </p:sp>
      <p:sp>
        <p:nvSpPr>
          <p:cNvPr id="3" name="Content Placeholder 2"/>
          <p:cNvSpPr>
            <a:spLocks noGrp="1"/>
          </p:cNvSpPr>
          <p:nvPr>
            <p:ph idx="1"/>
          </p:nvPr>
        </p:nvSpPr>
        <p:spPr/>
        <p:txBody>
          <a:bodyPr/>
          <a:lstStyle/>
          <a:p>
            <a:r>
              <a:rPr lang="en-US" dirty="0"/>
              <a:t>A condition in which things are happening or being done.</a:t>
            </a:r>
          </a:p>
          <a:p>
            <a:r>
              <a:rPr lang="en-US" dirty="0"/>
              <a:t>A schedule phase in a project with beginning and end.</a:t>
            </a:r>
          </a:p>
          <a:p>
            <a:r>
              <a:rPr lang="en-US" dirty="0"/>
              <a:t>Usually is made by several tasks.</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Why Project Management it is important?</a:t>
            </a:r>
          </a:p>
        </p:txBody>
      </p:sp>
      <p:sp>
        <p:nvSpPr>
          <p:cNvPr id="2" name="Content Placeholder 1"/>
          <p:cNvSpPr>
            <a:spLocks noGrp="1"/>
          </p:cNvSpPr>
          <p:nvPr>
            <p:ph idx="1"/>
          </p:nvPr>
        </p:nvSpPr>
        <p:spPr/>
        <p:txBody>
          <a:bodyPr/>
          <a:lstStyle/>
          <a:p>
            <a:r>
              <a:rPr lang="en-US" dirty="0"/>
              <a:t>Leadership</a:t>
            </a:r>
          </a:p>
          <a:p>
            <a:r>
              <a:rPr lang="en-US" dirty="0"/>
              <a:t>Clear Focus &amp; Objectives</a:t>
            </a:r>
          </a:p>
          <a:p>
            <a:r>
              <a:rPr lang="en-US" dirty="0"/>
              <a:t>Realistic Project Planning</a:t>
            </a:r>
          </a:p>
          <a:p>
            <a:r>
              <a:rPr lang="en-US" dirty="0"/>
              <a:t>Quality Control</a:t>
            </a:r>
          </a:p>
          <a:p>
            <a:r>
              <a:rPr lang="en-US" dirty="0"/>
              <a:t>Orderly Process</a:t>
            </a:r>
          </a:p>
          <a:p>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Project Schedule Planning Example</a:t>
            </a:r>
          </a:p>
        </p:txBody>
      </p:sp>
      <p:sp>
        <p:nvSpPr>
          <p:cNvPr id="2" name="Content Placeholder 1"/>
          <p:cNvSpPr>
            <a:spLocks noGrp="1"/>
          </p:cNvSpPr>
          <p:nvPr>
            <p:ph idx="1"/>
          </p:nvPr>
        </p:nvSpPr>
        <p:spPr/>
        <p:txBody>
          <a:bodyPr/>
          <a:lstStyle/>
          <a:p>
            <a:r>
              <a:rPr lang="en-US" dirty="0"/>
              <a:t>Step 1: Define Activities</a:t>
            </a:r>
          </a:p>
          <a:p>
            <a:r>
              <a:rPr lang="en-US" dirty="0"/>
              <a:t>Step 2: Sequence them</a:t>
            </a:r>
          </a:p>
          <a:p>
            <a:r>
              <a:rPr lang="en-US" dirty="0"/>
              <a:t>Step 3: Estimations of time and resources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 Case Study</a:t>
            </a:r>
          </a:p>
        </p:txBody>
      </p:sp>
      <p:sp>
        <p:nvSpPr>
          <p:cNvPr id="2" name="Content Placeholder 1"/>
          <p:cNvSpPr>
            <a:spLocks noGrp="1"/>
          </p:cNvSpPr>
          <p:nvPr>
            <p:ph idx="1"/>
          </p:nvPr>
        </p:nvSpPr>
        <p:spPr/>
        <p:txBody>
          <a:bodyPr/>
          <a:lstStyle/>
          <a:p>
            <a:pPr lvl="1"/>
            <a:r>
              <a:rPr lang="en-US" dirty="0"/>
              <a:t>Susan and Steve have decided to get married. They want a June wedding, but it’s already January. Just thinking about all of the details involved is overwhelming. When they were choosing the paper for the invitations, the couple realized that they needed help. They called a Wedding Planner. </a:t>
            </a:r>
          </a:p>
          <a:p>
            <a:pPr lvl="1"/>
            <a:r>
              <a:rPr lang="en-US" dirty="0"/>
              <a:t>The to do list for the wedding:</a:t>
            </a:r>
          </a:p>
          <a:p>
            <a:pPr lvl="2"/>
            <a:r>
              <a:rPr lang="en-US" dirty="0"/>
              <a:t>Invitations</a:t>
            </a:r>
          </a:p>
          <a:p>
            <a:pPr lvl="2"/>
            <a:r>
              <a:rPr lang="en-US" dirty="0"/>
              <a:t>Flowers</a:t>
            </a:r>
          </a:p>
          <a:p>
            <a:pPr lvl="2"/>
            <a:r>
              <a:rPr lang="en-US" dirty="0"/>
              <a:t>Wedding Cake</a:t>
            </a:r>
          </a:p>
          <a:p>
            <a:pPr lvl="2"/>
            <a:r>
              <a:rPr lang="en-US" dirty="0"/>
              <a:t>Dinner Menu</a:t>
            </a:r>
          </a:p>
          <a:p>
            <a:pPr lvl="2"/>
            <a:r>
              <a:rPr lang="en-US" dirty="0"/>
              <a:t>Band</a:t>
            </a:r>
          </a:p>
          <a:p>
            <a:pPr lvl="2"/>
            <a:r>
              <a:rPr lang="en-US" dirty="0"/>
              <a:t>Needs to be done before June ( 6 months)</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1" y="5410200"/>
            <a:ext cx="9144002" cy="573265"/>
          </a:xfrm>
        </p:spPr>
        <p:txBody>
          <a:bodyPr/>
          <a:lstStyle/>
          <a:p>
            <a:pPr marL="0" indent="0" algn="ctr">
              <a:buNone/>
            </a:pPr>
            <a:r>
              <a:rPr lang="en-US" dirty="0"/>
              <a:t>Work Breakdown Structure (WBS) based on project phase</a:t>
            </a:r>
          </a:p>
        </p:txBody>
      </p:sp>
      <p:pic>
        <p:nvPicPr>
          <p:cNvPr id="4" name="Picture 3" descr="https://opentextbc.ca/projectmanagement/wp-content/uploads/sites/3/2014/06/wedding-wbs-breakdown-phase-solution.jpg">
            <a:extLst>
              <a:ext uri="{FF2B5EF4-FFF2-40B4-BE49-F238E27FC236}">
                <a16:creationId xmlns:a16="http://schemas.microsoft.com/office/drawing/2014/main" id="{D2FA9419-62DE-4A91-B9C8-EF0675BB11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2012" y="856392"/>
            <a:ext cx="7924800" cy="4495800"/>
          </a:xfrm>
          <a:prstGeom prst="rect">
            <a:avLst/>
          </a:prstGeom>
          <a:noFill/>
          <a:ln>
            <a:noFill/>
          </a:ln>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s://opentextbc.ca/projectmanagement/wp-content/uploads/sites/3/2014/08/Screen-Shot-2014-08-28-at-11.37.40-AM.png">
            <a:extLst>
              <a:ext uri="{FF2B5EF4-FFF2-40B4-BE49-F238E27FC236}">
                <a16:creationId xmlns:a16="http://schemas.microsoft.com/office/drawing/2014/main" id="{E9FB5003-2ADB-4013-A720-FDC2662659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5708" y="4053996"/>
            <a:ext cx="3195638" cy="2037896"/>
          </a:xfrm>
          <a:prstGeom prst="rect">
            <a:avLst/>
          </a:prstGeom>
          <a:noFill/>
          <a:ln>
            <a:noFill/>
          </a:ln>
        </p:spPr>
      </p:pic>
      <p:sp>
        <p:nvSpPr>
          <p:cNvPr id="3" name="Title 2"/>
          <p:cNvSpPr>
            <a:spLocks noGrp="1"/>
          </p:cNvSpPr>
          <p:nvPr>
            <p:ph type="title"/>
          </p:nvPr>
        </p:nvSpPr>
        <p:spPr/>
        <p:txBody>
          <a:bodyPr/>
          <a:lstStyle/>
          <a:p>
            <a:r>
              <a:rPr lang="en-US" b="1" dirty="0"/>
              <a:t>Main kinds of Predecessor Activities</a:t>
            </a:r>
          </a:p>
        </p:txBody>
      </p:sp>
      <p:sp>
        <p:nvSpPr>
          <p:cNvPr id="2" name="Content Placeholder 1"/>
          <p:cNvSpPr>
            <a:spLocks noGrp="1"/>
          </p:cNvSpPr>
          <p:nvPr>
            <p:ph idx="1"/>
          </p:nvPr>
        </p:nvSpPr>
        <p:spPr/>
        <p:txBody>
          <a:bodyPr>
            <a:normAutofit/>
          </a:bodyPr>
          <a:lstStyle/>
          <a:p>
            <a:r>
              <a:rPr lang="en-US" dirty="0"/>
              <a:t>Finish-to-Start (FS)</a:t>
            </a:r>
          </a:p>
          <a:p>
            <a:pPr marL="0" indent="0">
              <a:buNone/>
            </a:pPr>
            <a:endParaRPr lang="en-US" dirty="0"/>
          </a:p>
          <a:p>
            <a:r>
              <a:rPr lang="en-US" dirty="0"/>
              <a:t>Start-to-Start(SS) </a:t>
            </a:r>
          </a:p>
          <a:p>
            <a:endParaRPr lang="en-US" dirty="0"/>
          </a:p>
          <a:p>
            <a:endParaRPr lang="en-US" dirty="0"/>
          </a:p>
          <a:p>
            <a:r>
              <a:rPr lang="en-US" dirty="0"/>
              <a:t>Finish-to-Finish(FF)</a:t>
            </a:r>
          </a:p>
          <a:p>
            <a:endParaRPr lang="en-US" dirty="0"/>
          </a:p>
          <a:p>
            <a:endParaRPr lang="en-US" dirty="0"/>
          </a:p>
          <a:p>
            <a:endParaRPr lang="en-US" dirty="0"/>
          </a:p>
        </p:txBody>
      </p:sp>
      <p:pic>
        <p:nvPicPr>
          <p:cNvPr id="4" name="Picture 3" descr="https://opentextbc.ca/projectmanagement/wp-content/uploads/sites/3/2014/06/fs-predecessor.jpg">
            <a:extLst>
              <a:ext uri="{FF2B5EF4-FFF2-40B4-BE49-F238E27FC236}">
                <a16:creationId xmlns:a16="http://schemas.microsoft.com/office/drawing/2014/main" id="{E7B0989F-1003-4A69-A8ED-ADAB2D874C4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51412" y="1754414"/>
            <a:ext cx="5258263" cy="694871"/>
          </a:xfrm>
          <a:prstGeom prst="rect">
            <a:avLst/>
          </a:prstGeom>
          <a:noFill/>
          <a:ln>
            <a:noFill/>
          </a:ln>
        </p:spPr>
      </p:pic>
      <p:pic>
        <p:nvPicPr>
          <p:cNvPr id="5" name="Picture 4" descr="https://opentextbc.ca/projectmanagement/wp-content/uploads/sites/3/2014/06/ss-predecessor.jpg">
            <a:extLst>
              <a:ext uri="{FF2B5EF4-FFF2-40B4-BE49-F238E27FC236}">
                <a16:creationId xmlns:a16="http://schemas.microsoft.com/office/drawing/2014/main" id="{FC6121D1-96B2-41BA-A996-D6F0204776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464887" y="2449285"/>
            <a:ext cx="2743200" cy="2037896"/>
          </a:xfrm>
          <a:prstGeom prst="rect">
            <a:avLst/>
          </a:prstGeom>
          <a:noFill/>
          <a:ln>
            <a:noFill/>
          </a:ln>
        </p:spPr>
      </p:pic>
      <p:cxnSp>
        <p:nvCxnSpPr>
          <p:cNvPr id="8" name="Straight Arrow Connector 7">
            <a:extLst>
              <a:ext uri="{FF2B5EF4-FFF2-40B4-BE49-F238E27FC236}">
                <a16:creationId xmlns:a16="http://schemas.microsoft.com/office/drawing/2014/main" id="{621A1B8F-01B8-44D3-BFB4-F8784CDA5C78}"/>
              </a:ext>
            </a:extLst>
          </p:cNvPr>
          <p:cNvCxnSpPr/>
          <p:nvPr/>
        </p:nvCxnSpPr>
        <p:spPr>
          <a:xfrm>
            <a:off x="4265612" y="2101849"/>
            <a:ext cx="43009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5AB0F5D-D5A0-4EC7-B034-35727EE1990C}"/>
              </a:ext>
            </a:extLst>
          </p:cNvPr>
          <p:cNvCxnSpPr/>
          <p:nvPr/>
        </p:nvCxnSpPr>
        <p:spPr>
          <a:xfrm>
            <a:off x="4265612" y="3276600"/>
            <a:ext cx="3048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3BEFEF1-1BAA-411C-95C1-27D14FC33F42}"/>
              </a:ext>
            </a:extLst>
          </p:cNvPr>
          <p:cNvCxnSpPr/>
          <p:nvPr/>
        </p:nvCxnSpPr>
        <p:spPr>
          <a:xfrm>
            <a:off x="4265612" y="4876800"/>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Milestones</a:t>
            </a:r>
          </a:p>
        </p:txBody>
      </p:sp>
      <p:sp>
        <p:nvSpPr>
          <p:cNvPr id="2" name="Content Placeholder 1"/>
          <p:cNvSpPr>
            <a:spLocks noGrp="1"/>
          </p:cNvSpPr>
          <p:nvPr>
            <p:ph idx="1"/>
          </p:nvPr>
        </p:nvSpPr>
        <p:spPr/>
        <p:txBody>
          <a:bodyPr>
            <a:normAutofit/>
          </a:bodyPr>
          <a:lstStyle/>
          <a:p>
            <a:pPr marL="0" indent="0">
              <a:buNone/>
            </a:pPr>
            <a:r>
              <a:rPr lang="en-US" dirty="0"/>
              <a:t>Some milestones for the wedding might be:</a:t>
            </a:r>
          </a:p>
          <a:p>
            <a:r>
              <a:rPr lang="en-US" dirty="0"/>
              <a:t>Invitations sent</a:t>
            </a:r>
          </a:p>
          <a:p>
            <a:r>
              <a:rPr lang="en-US" dirty="0"/>
              <a:t>Menu finalized</a:t>
            </a:r>
          </a:p>
          <a:p>
            <a:r>
              <a:rPr lang="en-US" dirty="0"/>
              <a:t>Location booked</a:t>
            </a:r>
          </a:p>
          <a:p>
            <a:r>
              <a:rPr lang="en-US" dirty="0"/>
              <a:t>Bridesmaids’ dresses fitted</a:t>
            </a:r>
          </a:p>
          <a:p>
            <a:endParaRPr lang="en-US" dirty="0"/>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BEA124-E9D0-4D24-B748-8065D4DA07AD}"/>
              </a:ext>
            </a:extLst>
          </p:cNvPr>
          <p:cNvSpPr>
            <a:spLocks noGrp="1"/>
          </p:cNvSpPr>
          <p:nvPr>
            <p:ph type="title"/>
          </p:nvPr>
        </p:nvSpPr>
        <p:spPr>
          <a:xfrm>
            <a:off x="1522874" y="1219200"/>
            <a:ext cx="9143538" cy="914400"/>
          </a:xfrm>
        </p:spPr>
        <p:txBody>
          <a:bodyPr>
            <a:noAutofit/>
          </a:bodyPr>
          <a:lstStyle/>
          <a:p>
            <a:r>
              <a:rPr lang="en-US" b="1" dirty="0"/>
              <a:t>Somethings that could go wrong:</a:t>
            </a:r>
            <a:br>
              <a:rPr lang="en-US" b="1" dirty="0"/>
            </a:br>
            <a:endParaRPr lang="en-US" b="1" dirty="0"/>
          </a:p>
        </p:txBody>
      </p:sp>
      <p:sp>
        <p:nvSpPr>
          <p:cNvPr id="2" name="Content Placeholder 1"/>
          <p:cNvSpPr>
            <a:spLocks noGrp="1"/>
          </p:cNvSpPr>
          <p:nvPr>
            <p:ph idx="4294967295"/>
          </p:nvPr>
        </p:nvSpPr>
        <p:spPr>
          <a:xfrm>
            <a:off x="1522412" y="1676400"/>
            <a:ext cx="9144000" cy="3925888"/>
          </a:xfrm>
        </p:spPr>
        <p:txBody>
          <a:bodyPr>
            <a:normAutofit fontScale="92500" lnSpcReduction="10000"/>
          </a:bodyPr>
          <a:lstStyle/>
          <a:p>
            <a:pPr marL="0" indent="0">
              <a:buNone/>
            </a:pPr>
            <a:endParaRPr lang="en-US" dirty="0"/>
          </a:p>
          <a:p>
            <a:r>
              <a:rPr lang="en-US" dirty="0"/>
              <a:t>“The band cancelled. They had another wedding that day”</a:t>
            </a:r>
          </a:p>
          <a:p>
            <a:r>
              <a:rPr lang="en-US" dirty="0"/>
              <a:t>“Should we really have a pan flute player? I’m beginning to think it might be overkill”.</a:t>
            </a:r>
          </a:p>
          <a:p>
            <a:r>
              <a:rPr lang="en-US" dirty="0"/>
              <a:t>“Maybe we should hold off on printing the invitations until these things are work out.”</a:t>
            </a:r>
          </a:p>
          <a:p>
            <a:pPr marL="0" indent="0">
              <a:buNone/>
            </a:pPr>
            <a:endParaRPr lang="en-US" dirty="0"/>
          </a:p>
          <a:p>
            <a:pPr marL="0" indent="0">
              <a:buNone/>
            </a:pPr>
            <a:r>
              <a:rPr lang="en-US" dirty="0"/>
              <a:t>When that happens we need to create a change request and send it through the change control system. </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411</TotalTime>
  <Words>346</Words>
  <Application>Microsoft Office PowerPoint</Application>
  <PresentationFormat>Custom</PresentationFormat>
  <Paragraphs>68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Project planning overview presentation</vt:lpstr>
      <vt:lpstr>Activity Planning</vt:lpstr>
      <vt:lpstr>What is an “Activity”?</vt:lpstr>
      <vt:lpstr>Why Project Management it is important?</vt:lpstr>
      <vt:lpstr>Project Schedule Planning Example</vt:lpstr>
      <vt:lpstr>A Case Study</vt:lpstr>
      <vt:lpstr>PowerPoint Presentation</vt:lpstr>
      <vt:lpstr>Main kinds of Predecessor Activities</vt:lpstr>
      <vt:lpstr>Milestones</vt:lpstr>
      <vt:lpstr>Somethings that could go wrong: </vt:lpstr>
      <vt:lpstr>Activity Sequencing </vt:lpstr>
      <vt:lpstr>Creating the Gantt Chart</vt:lpstr>
      <vt:lpstr>Creating the Network Diagram</vt:lpstr>
      <vt:lpstr>The Critical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Planning</dc:title>
  <dc:creator>Constantinos Constantinou</dc:creator>
  <cp:lastModifiedBy>Constantinos Constantinou</cp:lastModifiedBy>
  <cp:revision>22</cp:revision>
  <dcterms:created xsi:type="dcterms:W3CDTF">2019-01-27T15:54:59Z</dcterms:created>
  <dcterms:modified xsi:type="dcterms:W3CDTF">2019-01-28T10:46:32Z</dcterms:modified>
</cp:coreProperties>
</file>