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8"/>
  </p:notes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4"/>
    <p:restoredTop sz="64444"/>
  </p:normalViewPr>
  <p:slideViewPr>
    <p:cSldViewPr snapToGrid="0" snapToObjects="1">
      <p:cViewPr varScale="1">
        <p:scale>
          <a:sx n="56" d="100"/>
          <a:sy n="56" d="100"/>
        </p:scale>
        <p:origin x="200" y="192"/>
      </p:cViewPr>
      <p:guideLst/>
    </p:cSldViewPr>
  </p:slideViewPr>
  <p:notesTextViewPr>
    <p:cViewPr>
      <p:scale>
        <a:sx n="1" d="1"/>
        <a:sy n="1" d="1"/>
      </p:scale>
      <p:origin x="0" y="-325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A078A-55C4-434A-897C-315ED3F8031C}" type="datetimeFigureOut">
              <a:rPr lang="en-US" smtClean="0"/>
              <a:t>1/31/19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F66BB-8180-2047-B3FC-5190D774452C}" type="slidenum">
              <a:rPr lang="en-US" smtClean="0"/>
              <a:t>‹#›</a:t>
            </a:fld>
            <a:endParaRPr lang="en-US" dirty="0"/>
          </a:p>
        </p:txBody>
      </p:sp>
    </p:spTree>
    <p:extLst>
      <p:ext uri="{BB962C8B-B14F-4D97-AF65-F5344CB8AC3E}">
        <p14:creationId xmlns:p14="http://schemas.microsoft.com/office/powerpoint/2010/main" val="891350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reasons for producing an activity plan?</a:t>
            </a:r>
          </a:p>
          <a:p>
            <a:endParaRPr lang="en-US" dirty="0"/>
          </a:p>
          <a:p>
            <a:r>
              <a:rPr lang="en-US" dirty="0"/>
              <a:t>What are some guidelines for an effective activity plan?</a:t>
            </a:r>
          </a:p>
          <a:p>
            <a:endParaRPr lang="en-US" dirty="0"/>
          </a:p>
          <a:p>
            <a:r>
              <a:rPr lang="en-US" dirty="0"/>
              <a:t>Focusing on case study 1</a:t>
            </a:r>
          </a:p>
          <a:p>
            <a:endParaRPr lang="en-US" dirty="0"/>
          </a:p>
        </p:txBody>
      </p:sp>
      <p:sp>
        <p:nvSpPr>
          <p:cNvPr id="4" name="Slide Number Placeholder 3"/>
          <p:cNvSpPr>
            <a:spLocks noGrp="1"/>
          </p:cNvSpPr>
          <p:nvPr>
            <p:ph type="sldNum" sz="quarter" idx="5"/>
          </p:nvPr>
        </p:nvSpPr>
        <p:spPr/>
        <p:txBody>
          <a:bodyPr/>
          <a:lstStyle/>
          <a:p>
            <a:fld id="{191F66BB-8180-2047-B3FC-5190D774452C}" type="slidenum">
              <a:rPr lang="en-US" smtClean="0"/>
              <a:t>2</a:t>
            </a:fld>
            <a:endParaRPr lang="en-US" dirty="0"/>
          </a:p>
        </p:txBody>
      </p:sp>
    </p:spTree>
    <p:extLst>
      <p:ext uri="{BB962C8B-B14F-4D97-AF65-F5344CB8AC3E}">
        <p14:creationId xmlns:p14="http://schemas.microsoft.com/office/powerpoint/2010/main" val="2280465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project activity plan includes a list of all the activities involved and a schedule indicating the start and completion times for each activity.</a:t>
            </a:r>
          </a:p>
          <a:p>
            <a:r>
              <a:rPr lang="en-US" dirty="0"/>
              <a:t>Planning should be done before a project begins. For effective planning, objectives and schedules should be clear and understandable.</a:t>
            </a:r>
          </a:p>
          <a:p>
            <a:r>
              <a:rPr lang="en-US" dirty="0"/>
              <a:t>Activity plans are a schedule representation that highlights dependencies between project activities or tasks. </a:t>
            </a:r>
          </a:p>
          <a:p>
            <a:r>
              <a:rPr lang="en-US" dirty="0"/>
              <a:t>The activity plan/chart shows which activities can be carried out – some in parallel or some which must be executed in sequence because of a dependency of an earlier activity/task.</a:t>
            </a:r>
          </a:p>
          <a:p>
            <a:endParaRPr lang="en-US" dirty="0"/>
          </a:p>
          <a:p>
            <a:endParaRPr lang="en-US" dirty="0"/>
          </a:p>
        </p:txBody>
      </p:sp>
      <p:sp>
        <p:nvSpPr>
          <p:cNvPr id="4" name="Slide Number Placeholder 3"/>
          <p:cNvSpPr>
            <a:spLocks noGrp="1"/>
          </p:cNvSpPr>
          <p:nvPr>
            <p:ph type="sldNum" sz="quarter" idx="5"/>
          </p:nvPr>
        </p:nvSpPr>
        <p:spPr/>
        <p:txBody>
          <a:bodyPr/>
          <a:lstStyle/>
          <a:p>
            <a:fld id="{191F66BB-8180-2047-B3FC-5190D774452C}" type="slidenum">
              <a:rPr lang="en-US" smtClean="0"/>
              <a:t>3</a:t>
            </a:fld>
            <a:endParaRPr lang="en-US" dirty="0"/>
          </a:p>
        </p:txBody>
      </p:sp>
    </p:spTree>
    <p:extLst>
      <p:ext uri="{BB962C8B-B14F-4D97-AF65-F5344CB8AC3E}">
        <p14:creationId xmlns:p14="http://schemas.microsoft.com/office/powerpoint/2010/main" val="1335447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reasons for producing an activity plan is that it prevents obstacles from arising in the project – such as changes within the organisations objectives, non-availability of resources etc. </a:t>
            </a:r>
          </a:p>
          <a:p>
            <a:endParaRPr lang="en-US" dirty="0"/>
          </a:p>
          <a:p>
            <a:r>
              <a:rPr lang="en-US" dirty="0"/>
              <a:t>Creating an activity plan also helps in better utilization of resources and optimal usage of the allocated time for the project.</a:t>
            </a:r>
          </a:p>
          <a:p>
            <a:endParaRPr lang="en-US" dirty="0"/>
          </a:p>
          <a:p>
            <a:r>
              <a:rPr lang="en-US" dirty="0"/>
              <a:t>It checks feasibility of the schedule and user requirements</a:t>
            </a:r>
          </a:p>
          <a:p>
            <a:endParaRPr lang="en-US" dirty="0"/>
          </a:p>
          <a:p>
            <a:r>
              <a:rPr lang="en-US" dirty="0"/>
              <a:t>It determines project constraints</a:t>
            </a:r>
          </a:p>
          <a:p>
            <a:endParaRPr lang="en-US" dirty="0"/>
          </a:p>
          <a:p>
            <a:r>
              <a:rPr lang="en-US" dirty="0"/>
              <a:t>It defines the roles and responsibilities of the project management team members</a:t>
            </a:r>
          </a:p>
          <a:p>
            <a:endParaRPr lang="en-US" dirty="0"/>
          </a:p>
        </p:txBody>
      </p:sp>
      <p:sp>
        <p:nvSpPr>
          <p:cNvPr id="4" name="Slide Number Placeholder 3"/>
          <p:cNvSpPr>
            <a:spLocks noGrp="1"/>
          </p:cNvSpPr>
          <p:nvPr>
            <p:ph type="sldNum" sz="quarter" idx="5"/>
          </p:nvPr>
        </p:nvSpPr>
        <p:spPr/>
        <p:txBody>
          <a:bodyPr/>
          <a:lstStyle/>
          <a:p>
            <a:fld id="{191F66BB-8180-2047-B3FC-5190D774452C}" type="slidenum">
              <a:rPr lang="en-US" smtClean="0"/>
              <a:t>4</a:t>
            </a:fld>
            <a:endParaRPr lang="en-US" dirty="0"/>
          </a:p>
        </p:txBody>
      </p:sp>
    </p:spTree>
    <p:extLst>
      <p:ext uri="{BB962C8B-B14F-4D97-AF65-F5344CB8AC3E}">
        <p14:creationId xmlns:p14="http://schemas.microsoft.com/office/powerpoint/2010/main" val="3524581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background –  information about the project.</a:t>
            </a:r>
          </a:p>
          <a:p>
            <a:endParaRPr lang="en-US" dirty="0"/>
          </a:p>
          <a:p>
            <a:r>
              <a:rPr lang="en-US" dirty="0"/>
              <a:t>Objectives – what is it that the project needs to achieve and how would you go about doing this?</a:t>
            </a:r>
          </a:p>
          <a:p>
            <a:endParaRPr lang="en-US" dirty="0"/>
          </a:p>
          <a:p>
            <a:r>
              <a:rPr lang="en-US" dirty="0"/>
              <a:t>Scope – define the scope of the project. You should define what is in the scope and what should be excluded from the scope. A starting point could be brainstorming all of the activities that need to be completed within the project. Challenge each of these activities to see if they are inside or outside of the scope. Be explicit about what is to be excluded as some of these may be external dependencies that need to be captured.</a:t>
            </a:r>
          </a:p>
          <a:p>
            <a:endParaRPr lang="en-US" dirty="0"/>
          </a:p>
          <a:p>
            <a:r>
              <a:rPr lang="en-US" dirty="0"/>
              <a:t>Constraints – is there a constraint that needs to be applied to the project and thus be incorporated into the activity plan. So that unwanted results can be prevented.</a:t>
            </a:r>
          </a:p>
          <a:p>
            <a:endParaRPr lang="en-US" dirty="0"/>
          </a:p>
          <a:p>
            <a:r>
              <a:rPr lang="en-US" dirty="0"/>
              <a:t>Assumptions – is there any information that needs to be assumed is the case before creating the activity plan?</a:t>
            </a:r>
          </a:p>
          <a:p>
            <a:endParaRPr lang="en-US" dirty="0"/>
          </a:p>
          <a:p>
            <a:r>
              <a:rPr lang="en-US" dirty="0"/>
              <a:t>Dependencies + impacts – this is where you would look at what needs to be done before something else can happen i.e. one activity is dependent on another activity being completed. These are particularly important especially if any changes are to be made to the plan. </a:t>
            </a:r>
          </a:p>
          <a:p>
            <a:endParaRPr lang="en-US" dirty="0"/>
          </a:p>
          <a:p>
            <a:r>
              <a:rPr lang="en-US" dirty="0"/>
              <a:t>Issues + risks – what could go wrong? What could happen that would damage the delivery of the project?</a:t>
            </a:r>
          </a:p>
          <a:p>
            <a:r>
              <a:rPr lang="en-US" dirty="0"/>
              <a:t> </a:t>
            </a:r>
          </a:p>
          <a:p>
            <a:r>
              <a:rPr lang="en-US" dirty="0"/>
              <a:t>Methods and strategy – what methods and strategies will you use in order to create the most effective project outcome.</a:t>
            </a:r>
          </a:p>
          <a:p>
            <a:endParaRPr lang="en-US" dirty="0"/>
          </a:p>
          <a:p>
            <a:r>
              <a:rPr lang="en-US" dirty="0"/>
              <a:t>Controls: scope, time, cost, quality, resources – what is the scope as mentioned earlier, how much time is being allocated, what will be the cost implications of each activity, how will the quality be measured and what resources are available to complete the project.</a:t>
            </a:r>
          </a:p>
          <a:p>
            <a:endParaRPr lang="en-US" dirty="0"/>
          </a:p>
          <a:p>
            <a:r>
              <a:rPr lang="en-US" dirty="0"/>
              <a:t>Communications – how will the staff communicate on each activity.</a:t>
            </a:r>
          </a:p>
          <a:p>
            <a:endParaRPr lang="en-US" dirty="0"/>
          </a:p>
          <a:p>
            <a:r>
              <a:rPr lang="en-US" dirty="0"/>
              <a:t>Schedule of delivery – when is the project due to be delivered to the client?</a:t>
            </a:r>
          </a:p>
          <a:p>
            <a:endParaRPr lang="en-US" dirty="0"/>
          </a:p>
          <a:p>
            <a:r>
              <a:rPr lang="en-US" dirty="0"/>
              <a:t>Performance measurement – how will the performance be tested and measured to see if it is effective. This will also focus on how improvements to the </a:t>
            </a:r>
            <a:r>
              <a:rPr lang="en-US"/>
              <a:t>system will need to be made and reported.</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91F66BB-8180-2047-B3FC-5190D774452C}" type="slidenum">
              <a:rPr lang="en-US" smtClean="0"/>
              <a:t>5</a:t>
            </a:fld>
            <a:endParaRPr lang="en-US" dirty="0"/>
          </a:p>
        </p:txBody>
      </p:sp>
    </p:spTree>
    <p:extLst>
      <p:ext uri="{BB962C8B-B14F-4D97-AF65-F5344CB8AC3E}">
        <p14:creationId xmlns:p14="http://schemas.microsoft.com/office/powerpoint/2010/main" val="1533659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background – </a:t>
            </a:r>
            <a:r>
              <a:rPr lang="en-US" dirty="0" err="1"/>
              <a:t>Brightmouth</a:t>
            </a:r>
            <a:r>
              <a:rPr lang="en-US" dirty="0"/>
              <a:t> college wants to carry out payroll processing themselves and have thus hired a new Information Systems Development Officer to manage the independent payroll processing project.</a:t>
            </a:r>
          </a:p>
          <a:p>
            <a:endParaRPr lang="en-US" dirty="0"/>
          </a:p>
          <a:p>
            <a:r>
              <a:rPr lang="en-US" dirty="0"/>
              <a:t>Objectives – effectively achieve in house payroll processing.</a:t>
            </a:r>
          </a:p>
          <a:p>
            <a:endParaRPr lang="en-US" dirty="0"/>
          </a:p>
          <a:p>
            <a:r>
              <a:rPr lang="en-US" dirty="0"/>
              <a:t>Constraints – are there any factors that will prevent certain actions being carried out by the college?</a:t>
            </a:r>
          </a:p>
          <a:p>
            <a:endParaRPr lang="en-US" dirty="0"/>
          </a:p>
          <a:p>
            <a:r>
              <a:rPr lang="en-US" dirty="0"/>
              <a:t>Assumptions – the Information Systems Development Officer has the adequate knowledge to manage and maintain the processing of payroll. Also assuming that the development officer will need others to help with each activity to be carried out. Assuming that the off the shelf payroll package is adequate enough to complete each of these activities. </a:t>
            </a:r>
          </a:p>
          <a:p>
            <a:endParaRPr lang="en-US" dirty="0"/>
          </a:p>
          <a:p>
            <a:r>
              <a:rPr lang="en-US" dirty="0"/>
              <a:t>Dependencies + impacts – dependent on each activity being correctly completed i.e. if an employee makes a mistake it could mean everyone's pay is incorrect. This in turn could cause problems if they are unable to pay their bills etc. This system could also be dependent on staff being at work i.e. sickness could cause an issue particularly if only a handful of employees are trained to use this. </a:t>
            </a:r>
          </a:p>
          <a:p>
            <a:endParaRPr lang="en-US" dirty="0"/>
          </a:p>
          <a:p>
            <a:r>
              <a:rPr lang="en-US" dirty="0"/>
              <a:t>Issues + risks – human error i.e. carrying out an activity wrongly such as inputting incorrect information. Having to train staff on how to use the new system could be problematic especially if they don’t have any experience with payroll. What would happen if the system went down and they were unable to carry out the in house processing of payroll?</a:t>
            </a:r>
          </a:p>
          <a:p>
            <a:endParaRPr lang="en-US" dirty="0"/>
          </a:p>
          <a:p>
            <a:r>
              <a:rPr lang="en-US" dirty="0"/>
              <a:t>Methodologies and strategy – how will the development officer go about setting up this processing system and is it going to be the most strategic way of processing the colleges payroll. </a:t>
            </a:r>
          </a:p>
          <a:p>
            <a:endParaRPr lang="en-US" dirty="0"/>
          </a:p>
          <a:p>
            <a:r>
              <a:rPr lang="en-US" dirty="0"/>
              <a:t>Controls: scope, time, cost, quality, resources – how much time will it take to get this process up and running, even though the college believes this will be cheaper what will be the cost implications. As having the extra employee i.e. a fairly qualified one could be costly, paying for additional training for staff to use the new system. Does the college have the resources to be able to carry this out i.e. the adequate equipment, employees etc. </a:t>
            </a:r>
          </a:p>
          <a:p>
            <a:endParaRPr lang="en-US" dirty="0"/>
          </a:p>
          <a:p>
            <a:r>
              <a:rPr lang="en-US" dirty="0"/>
              <a:t>Communications – if there is a problem who would the employees turn to for guidance? How will the employees discuss each activity to be completed.</a:t>
            </a:r>
          </a:p>
          <a:p>
            <a:endParaRPr lang="en-US" dirty="0"/>
          </a:p>
          <a:p>
            <a:r>
              <a:rPr lang="en-US" dirty="0"/>
              <a:t>Schedule of delivery – as this is a month to month processing the system would have to be in place rather quickly. When would the college stop using the local authority to carry out this action.</a:t>
            </a:r>
          </a:p>
          <a:p>
            <a:endParaRPr lang="en-US" dirty="0"/>
          </a:p>
          <a:p>
            <a:r>
              <a:rPr lang="en-US" dirty="0"/>
              <a:t>Performance measurement – would the new system need to be run alongside the current one in case any errors are made or to see the feasibility of this being carried out.</a:t>
            </a:r>
            <a:endParaRPr lang="en-GB" noProof="0" dirty="0"/>
          </a:p>
          <a:p>
            <a:endParaRPr lang="en-US" dirty="0"/>
          </a:p>
        </p:txBody>
      </p:sp>
      <p:sp>
        <p:nvSpPr>
          <p:cNvPr id="4" name="Slide Number Placeholder 3"/>
          <p:cNvSpPr>
            <a:spLocks noGrp="1"/>
          </p:cNvSpPr>
          <p:nvPr>
            <p:ph type="sldNum" sz="quarter" idx="5"/>
          </p:nvPr>
        </p:nvSpPr>
        <p:spPr/>
        <p:txBody>
          <a:bodyPr/>
          <a:lstStyle/>
          <a:p>
            <a:fld id="{191F66BB-8180-2047-B3FC-5190D774452C}" type="slidenum">
              <a:rPr lang="en-US" smtClean="0"/>
              <a:t>6</a:t>
            </a:fld>
            <a:endParaRPr lang="en-US" dirty="0"/>
          </a:p>
        </p:txBody>
      </p:sp>
    </p:spTree>
    <p:extLst>
      <p:ext uri="{BB962C8B-B14F-4D97-AF65-F5344CB8AC3E}">
        <p14:creationId xmlns:p14="http://schemas.microsoft.com/office/powerpoint/2010/main" val="312265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D572AF-770A-314C-AE36-345A39A5E02D}" type="datetimeFigureOut">
              <a:rPr lang="en-US" smtClean="0"/>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E0F982-B66C-F44D-93FB-99F136D11730}" type="slidenum">
              <a:rPr lang="en-US" smtClean="0"/>
              <a:t>‹#›</a:t>
            </a:fld>
            <a:endParaRPr lang="en-US" dirty="0"/>
          </a:p>
        </p:txBody>
      </p:sp>
    </p:spTree>
    <p:extLst>
      <p:ext uri="{BB962C8B-B14F-4D97-AF65-F5344CB8AC3E}">
        <p14:creationId xmlns:p14="http://schemas.microsoft.com/office/powerpoint/2010/main" val="32266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D572AF-770A-314C-AE36-345A39A5E02D}" type="datetimeFigureOut">
              <a:rPr lang="en-US" smtClean="0"/>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E0F982-B66C-F44D-93FB-99F136D11730}" type="slidenum">
              <a:rPr lang="en-US" smtClean="0"/>
              <a:t>‹#›</a:t>
            </a:fld>
            <a:endParaRPr lang="en-US" dirty="0"/>
          </a:p>
        </p:txBody>
      </p:sp>
    </p:spTree>
    <p:extLst>
      <p:ext uri="{BB962C8B-B14F-4D97-AF65-F5344CB8AC3E}">
        <p14:creationId xmlns:p14="http://schemas.microsoft.com/office/powerpoint/2010/main" val="46325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D572AF-770A-314C-AE36-345A39A5E02D}" type="datetimeFigureOut">
              <a:rPr lang="en-US" smtClean="0"/>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E0F982-B66C-F44D-93FB-99F136D11730}"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76675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D572AF-770A-314C-AE36-345A39A5E02D}" type="datetimeFigureOut">
              <a:rPr lang="en-US" smtClean="0"/>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E0F982-B66C-F44D-93FB-99F136D11730}" type="slidenum">
              <a:rPr lang="en-US" smtClean="0"/>
              <a:t>‹#›</a:t>
            </a:fld>
            <a:endParaRPr lang="en-US" dirty="0"/>
          </a:p>
        </p:txBody>
      </p:sp>
    </p:spTree>
    <p:extLst>
      <p:ext uri="{BB962C8B-B14F-4D97-AF65-F5344CB8AC3E}">
        <p14:creationId xmlns:p14="http://schemas.microsoft.com/office/powerpoint/2010/main" val="2223281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D572AF-770A-314C-AE36-345A39A5E02D}" type="datetimeFigureOut">
              <a:rPr lang="en-US" smtClean="0"/>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E0F982-B66C-F44D-93FB-99F136D11730}"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494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D572AF-770A-314C-AE36-345A39A5E02D}" type="datetimeFigureOut">
              <a:rPr lang="en-US" smtClean="0"/>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E0F982-B66C-F44D-93FB-99F136D11730}" type="slidenum">
              <a:rPr lang="en-US" smtClean="0"/>
              <a:t>‹#›</a:t>
            </a:fld>
            <a:endParaRPr lang="en-US" dirty="0"/>
          </a:p>
        </p:txBody>
      </p:sp>
    </p:spTree>
    <p:extLst>
      <p:ext uri="{BB962C8B-B14F-4D97-AF65-F5344CB8AC3E}">
        <p14:creationId xmlns:p14="http://schemas.microsoft.com/office/powerpoint/2010/main" val="3344050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572AF-770A-314C-AE36-345A39A5E02D}" type="datetimeFigureOut">
              <a:rPr lang="en-US" smtClean="0"/>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E0F982-B66C-F44D-93FB-99F136D11730}" type="slidenum">
              <a:rPr lang="en-US" smtClean="0"/>
              <a:t>‹#›</a:t>
            </a:fld>
            <a:endParaRPr lang="en-US" dirty="0"/>
          </a:p>
        </p:txBody>
      </p:sp>
    </p:spTree>
    <p:extLst>
      <p:ext uri="{BB962C8B-B14F-4D97-AF65-F5344CB8AC3E}">
        <p14:creationId xmlns:p14="http://schemas.microsoft.com/office/powerpoint/2010/main" val="2465906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572AF-770A-314C-AE36-345A39A5E02D}" type="datetimeFigureOut">
              <a:rPr lang="en-US" smtClean="0"/>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E0F982-B66C-F44D-93FB-99F136D11730}" type="slidenum">
              <a:rPr lang="en-US" smtClean="0"/>
              <a:t>‹#›</a:t>
            </a:fld>
            <a:endParaRPr lang="en-US" dirty="0"/>
          </a:p>
        </p:txBody>
      </p:sp>
    </p:spTree>
    <p:extLst>
      <p:ext uri="{BB962C8B-B14F-4D97-AF65-F5344CB8AC3E}">
        <p14:creationId xmlns:p14="http://schemas.microsoft.com/office/powerpoint/2010/main" val="354150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572AF-770A-314C-AE36-345A39A5E02D}" type="datetimeFigureOut">
              <a:rPr lang="en-US" smtClean="0"/>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E0F982-B66C-F44D-93FB-99F136D11730}" type="slidenum">
              <a:rPr lang="en-US" smtClean="0"/>
              <a:t>‹#›</a:t>
            </a:fld>
            <a:endParaRPr lang="en-US" dirty="0"/>
          </a:p>
        </p:txBody>
      </p:sp>
    </p:spTree>
    <p:extLst>
      <p:ext uri="{BB962C8B-B14F-4D97-AF65-F5344CB8AC3E}">
        <p14:creationId xmlns:p14="http://schemas.microsoft.com/office/powerpoint/2010/main" val="360065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D572AF-770A-314C-AE36-345A39A5E02D}" type="datetimeFigureOut">
              <a:rPr lang="en-US" smtClean="0"/>
              <a:t>1/31/19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E0F982-B66C-F44D-93FB-99F136D11730}" type="slidenum">
              <a:rPr lang="en-US" smtClean="0"/>
              <a:t>‹#›</a:t>
            </a:fld>
            <a:endParaRPr lang="en-US" dirty="0"/>
          </a:p>
        </p:txBody>
      </p:sp>
    </p:spTree>
    <p:extLst>
      <p:ext uri="{BB962C8B-B14F-4D97-AF65-F5344CB8AC3E}">
        <p14:creationId xmlns:p14="http://schemas.microsoft.com/office/powerpoint/2010/main" val="10291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D572AF-770A-314C-AE36-345A39A5E02D}" type="datetimeFigureOut">
              <a:rPr lang="en-US" smtClean="0"/>
              <a:t>1/31/19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E0F982-B66C-F44D-93FB-99F136D11730}" type="slidenum">
              <a:rPr lang="en-US" smtClean="0"/>
              <a:t>‹#›</a:t>
            </a:fld>
            <a:endParaRPr lang="en-US" dirty="0"/>
          </a:p>
        </p:txBody>
      </p:sp>
    </p:spTree>
    <p:extLst>
      <p:ext uri="{BB962C8B-B14F-4D97-AF65-F5344CB8AC3E}">
        <p14:creationId xmlns:p14="http://schemas.microsoft.com/office/powerpoint/2010/main" val="311706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D572AF-770A-314C-AE36-345A39A5E02D}" type="datetimeFigureOut">
              <a:rPr lang="en-US" smtClean="0"/>
              <a:t>1/31/19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AE0F982-B66C-F44D-93FB-99F136D11730}" type="slidenum">
              <a:rPr lang="en-US" smtClean="0"/>
              <a:t>‹#›</a:t>
            </a:fld>
            <a:endParaRPr lang="en-US" dirty="0"/>
          </a:p>
        </p:txBody>
      </p:sp>
    </p:spTree>
    <p:extLst>
      <p:ext uri="{BB962C8B-B14F-4D97-AF65-F5344CB8AC3E}">
        <p14:creationId xmlns:p14="http://schemas.microsoft.com/office/powerpoint/2010/main" val="421779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D572AF-770A-314C-AE36-345A39A5E02D}" type="datetimeFigureOut">
              <a:rPr lang="en-US" smtClean="0"/>
              <a:t>1/31/19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AE0F982-B66C-F44D-93FB-99F136D11730}" type="slidenum">
              <a:rPr lang="en-US" smtClean="0"/>
              <a:t>‹#›</a:t>
            </a:fld>
            <a:endParaRPr lang="en-US" dirty="0"/>
          </a:p>
        </p:txBody>
      </p:sp>
    </p:spTree>
    <p:extLst>
      <p:ext uri="{BB962C8B-B14F-4D97-AF65-F5344CB8AC3E}">
        <p14:creationId xmlns:p14="http://schemas.microsoft.com/office/powerpoint/2010/main" val="168735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572AF-770A-314C-AE36-345A39A5E02D}" type="datetimeFigureOut">
              <a:rPr lang="en-US" smtClean="0"/>
              <a:t>1/31/19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AE0F982-B66C-F44D-93FB-99F136D11730}" type="slidenum">
              <a:rPr lang="en-US" smtClean="0"/>
              <a:t>‹#›</a:t>
            </a:fld>
            <a:endParaRPr lang="en-US" dirty="0"/>
          </a:p>
        </p:txBody>
      </p:sp>
    </p:spTree>
    <p:extLst>
      <p:ext uri="{BB962C8B-B14F-4D97-AF65-F5344CB8AC3E}">
        <p14:creationId xmlns:p14="http://schemas.microsoft.com/office/powerpoint/2010/main" val="354094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D572AF-770A-314C-AE36-345A39A5E02D}" type="datetimeFigureOut">
              <a:rPr lang="en-US" smtClean="0"/>
              <a:t>1/31/19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E0F982-B66C-F44D-93FB-99F136D11730}" type="slidenum">
              <a:rPr lang="en-US" smtClean="0"/>
              <a:t>‹#›</a:t>
            </a:fld>
            <a:endParaRPr lang="en-US" dirty="0"/>
          </a:p>
        </p:txBody>
      </p:sp>
    </p:spTree>
    <p:extLst>
      <p:ext uri="{BB962C8B-B14F-4D97-AF65-F5344CB8AC3E}">
        <p14:creationId xmlns:p14="http://schemas.microsoft.com/office/powerpoint/2010/main" val="169679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D572AF-770A-314C-AE36-345A39A5E02D}" type="datetimeFigureOut">
              <a:rPr lang="en-US" smtClean="0"/>
              <a:t>1/31/19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E0F982-B66C-F44D-93FB-99F136D11730}" type="slidenum">
              <a:rPr lang="en-US" smtClean="0"/>
              <a:t>‹#›</a:t>
            </a:fld>
            <a:endParaRPr lang="en-US" dirty="0"/>
          </a:p>
        </p:txBody>
      </p:sp>
    </p:spTree>
    <p:extLst>
      <p:ext uri="{BB962C8B-B14F-4D97-AF65-F5344CB8AC3E}">
        <p14:creationId xmlns:p14="http://schemas.microsoft.com/office/powerpoint/2010/main" val="281789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D572AF-770A-314C-AE36-345A39A5E02D}" type="datetimeFigureOut">
              <a:rPr lang="en-US" smtClean="0"/>
              <a:t>1/31/19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E0F982-B66C-F44D-93FB-99F136D11730}" type="slidenum">
              <a:rPr lang="en-US" smtClean="0"/>
              <a:t>‹#›</a:t>
            </a:fld>
            <a:endParaRPr lang="en-US" dirty="0"/>
          </a:p>
        </p:txBody>
      </p:sp>
    </p:spTree>
    <p:extLst>
      <p:ext uri="{BB962C8B-B14F-4D97-AF65-F5344CB8AC3E}">
        <p14:creationId xmlns:p14="http://schemas.microsoft.com/office/powerpoint/2010/main" val="1276268087"/>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21B3-FA46-CF4B-A822-21D6F9E6D75F}"/>
              </a:ext>
            </a:extLst>
          </p:cNvPr>
          <p:cNvSpPr>
            <a:spLocks noGrp="1"/>
          </p:cNvSpPr>
          <p:nvPr>
            <p:ph type="ctrTitle"/>
          </p:nvPr>
        </p:nvSpPr>
        <p:spPr/>
        <p:txBody>
          <a:bodyPr/>
          <a:lstStyle/>
          <a:p>
            <a:r>
              <a:rPr lang="en-US" dirty="0"/>
              <a:t>Activity planning</a:t>
            </a:r>
          </a:p>
        </p:txBody>
      </p:sp>
      <p:sp>
        <p:nvSpPr>
          <p:cNvPr id="3" name="Subtitle 2">
            <a:extLst>
              <a:ext uri="{FF2B5EF4-FFF2-40B4-BE49-F238E27FC236}">
                <a16:creationId xmlns:a16="http://schemas.microsoft.com/office/drawing/2014/main" id="{E2DF4E07-1CBA-6A48-98E7-599F511050BC}"/>
              </a:ext>
            </a:extLst>
          </p:cNvPr>
          <p:cNvSpPr>
            <a:spLocks noGrp="1"/>
          </p:cNvSpPr>
          <p:nvPr>
            <p:ph type="subTitle" idx="1"/>
          </p:nvPr>
        </p:nvSpPr>
        <p:spPr/>
        <p:txBody>
          <a:bodyPr/>
          <a:lstStyle/>
          <a:p>
            <a:r>
              <a:rPr lang="en-US" dirty="0"/>
              <a:t>Holly Evans </a:t>
            </a:r>
          </a:p>
        </p:txBody>
      </p:sp>
    </p:spTree>
    <p:extLst>
      <p:ext uri="{BB962C8B-B14F-4D97-AF65-F5344CB8AC3E}">
        <p14:creationId xmlns:p14="http://schemas.microsoft.com/office/powerpoint/2010/main" val="347131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848E7-4338-F342-8FAE-E8EA652A51F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66EF0DA7-B3C3-314B-8E90-E1060DD9E141}"/>
              </a:ext>
            </a:extLst>
          </p:cNvPr>
          <p:cNvSpPr>
            <a:spLocks noGrp="1"/>
          </p:cNvSpPr>
          <p:nvPr>
            <p:ph idx="1"/>
          </p:nvPr>
        </p:nvSpPr>
        <p:spPr/>
        <p:txBody>
          <a:bodyPr/>
          <a:lstStyle/>
          <a:p>
            <a:r>
              <a:rPr lang="en-US" dirty="0"/>
              <a:t>What are the reasons for producing an activity plan?</a:t>
            </a:r>
          </a:p>
          <a:p>
            <a:r>
              <a:rPr lang="en-US" dirty="0"/>
              <a:t>What are some guidelines for an effective activity plan?</a:t>
            </a:r>
          </a:p>
          <a:p>
            <a:r>
              <a:rPr lang="en-US" dirty="0"/>
              <a:t>Focusing on case study 1</a:t>
            </a:r>
          </a:p>
        </p:txBody>
      </p:sp>
    </p:spTree>
    <p:extLst>
      <p:ext uri="{BB962C8B-B14F-4D97-AF65-F5344CB8AC3E}">
        <p14:creationId xmlns:p14="http://schemas.microsoft.com/office/powerpoint/2010/main" val="6547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8290-0502-F547-AAA7-8EB26C402726}"/>
              </a:ext>
            </a:extLst>
          </p:cNvPr>
          <p:cNvSpPr>
            <a:spLocks noGrp="1"/>
          </p:cNvSpPr>
          <p:nvPr>
            <p:ph type="title"/>
          </p:nvPr>
        </p:nvSpPr>
        <p:spPr/>
        <p:txBody>
          <a:bodyPr/>
          <a:lstStyle/>
          <a:p>
            <a:r>
              <a:rPr lang="en-US" dirty="0"/>
              <a:t>Background info</a:t>
            </a:r>
          </a:p>
        </p:txBody>
      </p:sp>
      <p:sp>
        <p:nvSpPr>
          <p:cNvPr id="3" name="Content Placeholder 2">
            <a:extLst>
              <a:ext uri="{FF2B5EF4-FFF2-40B4-BE49-F238E27FC236}">
                <a16:creationId xmlns:a16="http://schemas.microsoft.com/office/drawing/2014/main" id="{71DCE277-9C6C-114C-A02B-0EFCBB877D35}"/>
              </a:ext>
            </a:extLst>
          </p:cNvPr>
          <p:cNvSpPr>
            <a:spLocks noGrp="1"/>
          </p:cNvSpPr>
          <p:nvPr>
            <p:ph idx="1"/>
          </p:nvPr>
        </p:nvSpPr>
        <p:spPr/>
        <p:txBody>
          <a:bodyPr/>
          <a:lstStyle/>
          <a:p>
            <a:r>
              <a:rPr lang="en-US" dirty="0"/>
              <a:t>A project activity plan includes a list of all the activities involved and a schedule indicating the start and completion times for each activity.</a:t>
            </a:r>
          </a:p>
          <a:p>
            <a:r>
              <a:rPr lang="en-US" dirty="0"/>
              <a:t>Planning should be done before a project begins. For effective planning, objectives and schedules should be clear and understandable.</a:t>
            </a:r>
          </a:p>
          <a:p>
            <a:r>
              <a:rPr lang="en-US" dirty="0"/>
              <a:t>Activity plans are a schedule representation that highlights dependencies between project activities or tasks. </a:t>
            </a:r>
          </a:p>
          <a:p>
            <a:r>
              <a:rPr lang="en-US" dirty="0"/>
              <a:t>The activity plan/chart shows which activities can be carried out – some in parallel or some which must be executed in sequence because of a dependency of an earlier project.</a:t>
            </a:r>
          </a:p>
        </p:txBody>
      </p:sp>
    </p:spTree>
    <p:extLst>
      <p:ext uri="{BB962C8B-B14F-4D97-AF65-F5344CB8AC3E}">
        <p14:creationId xmlns:p14="http://schemas.microsoft.com/office/powerpoint/2010/main" val="417187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AFD3-7493-554A-ADE8-5F6F0C97078B}"/>
              </a:ext>
            </a:extLst>
          </p:cNvPr>
          <p:cNvSpPr>
            <a:spLocks noGrp="1"/>
          </p:cNvSpPr>
          <p:nvPr>
            <p:ph type="title"/>
          </p:nvPr>
        </p:nvSpPr>
        <p:spPr/>
        <p:txBody>
          <a:bodyPr/>
          <a:lstStyle/>
          <a:p>
            <a:r>
              <a:rPr lang="en-US" dirty="0"/>
              <a:t>What are the reasons for producing an activity plan?</a:t>
            </a:r>
          </a:p>
        </p:txBody>
      </p:sp>
      <p:sp>
        <p:nvSpPr>
          <p:cNvPr id="3" name="Content Placeholder 2">
            <a:extLst>
              <a:ext uri="{FF2B5EF4-FFF2-40B4-BE49-F238E27FC236}">
                <a16:creationId xmlns:a16="http://schemas.microsoft.com/office/drawing/2014/main" id="{817CD63B-8C5E-1045-9713-7C82D06E7500}"/>
              </a:ext>
            </a:extLst>
          </p:cNvPr>
          <p:cNvSpPr>
            <a:spLocks noGrp="1"/>
          </p:cNvSpPr>
          <p:nvPr>
            <p:ph idx="1"/>
          </p:nvPr>
        </p:nvSpPr>
        <p:spPr/>
        <p:txBody>
          <a:bodyPr/>
          <a:lstStyle/>
          <a:p>
            <a:r>
              <a:rPr lang="en-US" dirty="0"/>
              <a:t>Prevention of obstacles </a:t>
            </a:r>
          </a:p>
          <a:p>
            <a:r>
              <a:rPr lang="en-US" dirty="0"/>
              <a:t>Better </a:t>
            </a:r>
            <a:r>
              <a:rPr lang="en-GB" dirty="0"/>
              <a:t>utilisation</a:t>
            </a:r>
            <a:r>
              <a:rPr lang="en-US" dirty="0"/>
              <a:t> of resources</a:t>
            </a:r>
          </a:p>
          <a:p>
            <a:r>
              <a:rPr lang="en-US" dirty="0"/>
              <a:t>Optimal usage of time for the project to be carried out </a:t>
            </a:r>
          </a:p>
          <a:p>
            <a:r>
              <a:rPr lang="en-US" dirty="0"/>
              <a:t>It checks feasibility of the schedule and user requirements</a:t>
            </a:r>
          </a:p>
          <a:p>
            <a:r>
              <a:rPr lang="en-US" dirty="0"/>
              <a:t>It determines project constraints</a:t>
            </a:r>
          </a:p>
          <a:p>
            <a:r>
              <a:rPr lang="en-US" dirty="0"/>
              <a:t>It defines the roles and responsibilities of the project management team members</a:t>
            </a:r>
          </a:p>
        </p:txBody>
      </p:sp>
    </p:spTree>
    <p:extLst>
      <p:ext uri="{BB962C8B-B14F-4D97-AF65-F5344CB8AC3E}">
        <p14:creationId xmlns:p14="http://schemas.microsoft.com/office/powerpoint/2010/main" val="278160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2E5A-0BC2-FB4A-A80D-DFE19ED5361C}"/>
              </a:ext>
            </a:extLst>
          </p:cNvPr>
          <p:cNvSpPr>
            <a:spLocks noGrp="1"/>
          </p:cNvSpPr>
          <p:nvPr>
            <p:ph type="title"/>
          </p:nvPr>
        </p:nvSpPr>
        <p:spPr/>
        <p:txBody>
          <a:bodyPr/>
          <a:lstStyle/>
          <a:p>
            <a:r>
              <a:rPr lang="en-US" dirty="0"/>
              <a:t>What are some guidelines for an effective activity plan? </a:t>
            </a:r>
          </a:p>
        </p:txBody>
      </p:sp>
      <p:sp>
        <p:nvSpPr>
          <p:cNvPr id="3" name="Content Placeholder 2">
            <a:extLst>
              <a:ext uri="{FF2B5EF4-FFF2-40B4-BE49-F238E27FC236}">
                <a16:creationId xmlns:a16="http://schemas.microsoft.com/office/drawing/2014/main" id="{973A1519-2219-5749-AE13-EBA21E2B6710}"/>
              </a:ext>
            </a:extLst>
          </p:cNvPr>
          <p:cNvSpPr>
            <a:spLocks noGrp="1"/>
          </p:cNvSpPr>
          <p:nvPr>
            <p:ph idx="1"/>
          </p:nvPr>
        </p:nvSpPr>
        <p:spPr/>
        <p:txBody>
          <a:bodyPr>
            <a:normAutofit fontScale="85000" lnSpcReduction="20000"/>
          </a:bodyPr>
          <a:lstStyle/>
          <a:p>
            <a:r>
              <a:rPr lang="en-US" dirty="0"/>
              <a:t>Project background</a:t>
            </a:r>
          </a:p>
          <a:p>
            <a:r>
              <a:rPr lang="en-US" dirty="0"/>
              <a:t>Objectives</a:t>
            </a:r>
          </a:p>
          <a:p>
            <a:r>
              <a:rPr lang="en-US" dirty="0"/>
              <a:t>Scope</a:t>
            </a:r>
          </a:p>
          <a:p>
            <a:r>
              <a:rPr lang="en-US" dirty="0"/>
              <a:t>Constraints</a:t>
            </a:r>
          </a:p>
          <a:p>
            <a:r>
              <a:rPr lang="en-US" dirty="0"/>
              <a:t>Assumptions</a:t>
            </a:r>
          </a:p>
          <a:p>
            <a:r>
              <a:rPr lang="en-US" dirty="0"/>
              <a:t>Dependencies + impacts</a:t>
            </a:r>
          </a:p>
          <a:p>
            <a:r>
              <a:rPr lang="en-US" dirty="0"/>
              <a:t>Issues + risks</a:t>
            </a:r>
          </a:p>
          <a:p>
            <a:r>
              <a:rPr lang="en-US" dirty="0"/>
              <a:t>Methodologies and strategy </a:t>
            </a:r>
          </a:p>
          <a:p>
            <a:r>
              <a:rPr lang="en-US" dirty="0"/>
              <a:t>Controls: scope, time, cost, quality, resources</a:t>
            </a:r>
          </a:p>
          <a:p>
            <a:r>
              <a:rPr lang="en-US" dirty="0"/>
              <a:t>Communications</a:t>
            </a:r>
          </a:p>
          <a:p>
            <a:r>
              <a:rPr lang="en-US" dirty="0"/>
              <a:t>Schedule of delivery</a:t>
            </a:r>
          </a:p>
          <a:p>
            <a:r>
              <a:rPr lang="en-US" dirty="0"/>
              <a:t>Performance measurement </a:t>
            </a:r>
          </a:p>
        </p:txBody>
      </p:sp>
    </p:spTree>
    <p:extLst>
      <p:ext uri="{BB962C8B-B14F-4D97-AF65-F5344CB8AC3E}">
        <p14:creationId xmlns:p14="http://schemas.microsoft.com/office/powerpoint/2010/main" val="338503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C314-FBA4-6F4F-8305-F05F6858BF7F}"/>
              </a:ext>
            </a:extLst>
          </p:cNvPr>
          <p:cNvSpPr>
            <a:spLocks noGrp="1"/>
          </p:cNvSpPr>
          <p:nvPr>
            <p:ph type="title"/>
          </p:nvPr>
        </p:nvSpPr>
        <p:spPr/>
        <p:txBody>
          <a:bodyPr/>
          <a:lstStyle/>
          <a:p>
            <a:r>
              <a:rPr lang="en-US" dirty="0"/>
              <a:t>Case study </a:t>
            </a:r>
          </a:p>
        </p:txBody>
      </p:sp>
      <p:pic>
        <p:nvPicPr>
          <p:cNvPr id="6" name="Content Placeholder 5">
            <a:extLst>
              <a:ext uri="{FF2B5EF4-FFF2-40B4-BE49-F238E27FC236}">
                <a16:creationId xmlns:a16="http://schemas.microsoft.com/office/drawing/2014/main" id="{BAB2AF35-DE4F-124C-8CAE-3DDD7FFAB544}"/>
              </a:ext>
            </a:extLst>
          </p:cNvPr>
          <p:cNvPicPr>
            <a:picLocks noGrp="1" noChangeAspect="1"/>
          </p:cNvPicPr>
          <p:nvPr>
            <p:ph idx="1"/>
          </p:nvPr>
        </p:nvPicPr>
        <p:blipFill>
          <a:blip r:embed="rId3"/>
          <a:stretch>
            <a:fillRect/>
          </a:stretch>
        </p:blipFill>
        <p:spPr>
          <a:xfrm>
            <a:off x="930548" y="1589088"/>
            <a:ext cx="7657654" cy="3881437"/>
          </a:xfrm>
        </p:spPr>
      </p:pic>
    </p:spTree>
    <p:extLst>
      <p:ext uri="{BB962C8B-B14F-4D97-AF65-F5344CB8AC3E}">
        <p14:creationId xmlns:p14="http://schemas.microsoft.com/office/powerpoint/2010/main" val="32612454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{1EFE68CA-F552-EA46-9C32-1EAFD07B5295}tf10001060</Template>
  <TotalTime>144</TotalTime>
  <Words>1287</Words>
  <Application>Microsoft Macintosh PowerPoint</Application>
  <PresentationFormat>Widescreen</PresentationFormat>
  <Paragraphs>99</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Activity planning</vt:lpstr>
      <vt:lpstr>Contents</vt:lpstr>
      <vt:lpstr>Background info</vt:lpstr>
      <vt:lpstr>What are the reasons for producing an activity plan?</vt:lpstr>
      <vt:lpstr>What are some guidelines for an effective activity plan? </vt:lpstr>
      <vt:lpstr>Case study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planning</dc:title>
  <dc:creator>Microsoft Office User</dc:creator>
  <cp:lastModifiedBy>Microsoft Office User</cp:lastModifiedBy>
  <cp:revision>9</cp:revision>
  <dcterms:created xsi:type="dcterms:W3CDTF">2019-01-31T08:26:58Z</dcterms:created>
  <dcterms:modified xsi:type="dcterms:W3CDTF">2019-01-31T10:51:13Z</dcterms:modified>
</cp:coreProperties>
</file>