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075D67-D616-3446-AD7E-662BFBE51F91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91" d="100"/>
          <a:sy n="9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87C11-B580-5841-90BA-5E9924D8B003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187F-16F8-D547-B23B-8E038CC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charset="0"/>
                    <a:ea typeface="Cambria Math" charset="0"/>
                    <a:cs typeface="Cambria Math" charset="0"/>
                  </a:rPr>
                  <a:t>∝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187F-16F8-D547-B23B-8E038CC3C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171575"/>
            <a:ext cx="8915399" cy="2262781"/>
          </a:xfrm>
        </p:spPr>
        <p:txBody>
          <a:bodyPr/>
          <a:lstStyle/>
          <a:p>
            <a:r>
              <a:rPr lang="en-US" dirty="0"/>
              <a:t>Estimating effort and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020141"/>
            <a:ext cx="8915399" cy="112628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smtClean="0"/>
              <a:t>Abdulraoof Almasoumi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7773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Application/ function points</a:t>
            </a:r>
          </a:p>
          <a:p>
            <a:pPr marL="0" indent="0">
              <a:buNone/>
            </a:pPr>
            <a:r>
              <a:rPr lang="en-US" dirty="0" smtClean="0"/>
              <a:t>Number of:</a:t>
            </a:r>
          </a:p>
          <a:p>
            <a:r>
              <a:rPr lang="en-US" dirty="0" smtClean="0"/>
              <a:t>Screens and webpages displayed</a:t>
            </a:r>
          </a:p>
          <a:p>
            <a:r>
              <a:rPr lang="en-US" dirty="0" smtClean="0"/>
              <a:t>Reports produced</a:t>
            </a:r>
          </a:p>
          <a:p>
            <a:r>
              <a:rPr lang="en-US" dirty="0" smtClean="0"/>
              <a:t>modules in an imperative programming language </a:t>
            </a:r>
            <a:r>
              <a:rPr lang="mr-IN" dirty="0" smtClean="0"/>
              <a:t>–</a:t>
            </a:r>
            <a:r>
              <a:rPr lang="en-US" dirty="0" smtClean="0"/>
              <a:t> state changers</a:t>
            </a:r>
          </a:p>
          <a:p>
            <a:r>
              <a:rPr lang="en-US" dirty="0" smtClean="0"/>
              <a:t>Scripting languages code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7773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= NAP (1- %reuse/100) / PROD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04714" y="2518117"/>
            <a:ext cx="295421" cy="81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2903401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Number of application points	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80628" y="2518117"/>
            <a:ext cx="14067" cy="81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520774" y="2985645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Reused code	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975188" y="2518117"/>
            <a:ext cx="337624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6888"/>
              </p:ext>
            </p:extLst>
          </p:nvPr>
        </p:nvGraphicFramePr>
        <p:xfrm>
          <a:off x="1800658" y="4371308"/>
          <a:ext cx="1005840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1676401"/>
                <a:gridCol w="1676401"/>
                <a:gridCol w="1676401"/>
                <a:gridCol w="1676401"/>
                <a:gridCol w="1676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experience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 (NAP/Month)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stages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00228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 smtClean="0"/>
                  <a:t>=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𝑆𝑖𝑧𝑒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3200" i="1" dirty="0" smtClean="0">
                    <a:latin typeface="Cambria Math" charset="0"/>
                  </a:rPr>
                  <a:t> *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228" y="1905000"/>
                <a:ext cx="8915400" cy="3777622"/>
              </a:xfrm>
              <a:blipFill rotWithShape="0">
                <a:blip r:embed="rId2"/>
                <a:stretch>
                  <a:fillRect t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5629423" y="2486356"/>
            <a:ext cx="672904" cy="3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473132" y="2313526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Type of software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57928" y="2486356"/>
            <a:ext cx="0" cy="52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843330" y="2658298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Code size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891976" y="1820594"/>
            <a:ext cx="562707" cy="17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521073" y="1253338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Arrow Connector 14"/>
          <p:cNvCxnSpPr>
            <a:endCxn id="10" idx="3"/>
          </p:cNvCxnSpPr>
          <p:nvPr/>
        </p:nvCxnSpPr>
        <p:spPr>
          <a:xfrm>
            <a:off x="8454683" y="2356906"/>
            <a:ext cx="217842" cy="64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364881" y="2622686"/>
            <a:ext cx="2829195" cy="69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r>
              <a:rPr lang="en-US" sz="1200" dirty="0" smtClean="0"/>
              <a:t>Processing factors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92925" y="359167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size can be in source code lines (SLOC) or function points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Impossible at an early stage</a:t>
            </a:r>
          </a:p>
          <a:p>
            <a:r>
              <a:rPr lang="en-US" dirty="0" smtClean="0"/>
              <a:t>“A” is a constant coefficient: 2.94 in KSLOC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6148"/>
            <a:ext cx="8915400" cy="47032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M = PERS * PREX * RCPX * RUSE * PDIF * SCED * FSIL</a:t>
            </a:r>
          </a:p>
          <a:p>
            <a:pPr marL="0" indent="0">
              <a:buNone/>
            </a:pPr>
            <a:r>
              <a:rPr lang="en-US" dirty="0" smtClean="0"/>
              <a:t>PERS = Personnel capability</a:t>
            </a:r>
          </a:p>
          <a:p>
            <a:pPr marL="0" indent="0">
              <a:buNone/>
            </a:pPr>
            <a:r>
              <a:rPr lang="en-US" dirty="0" smtClean="0"/>
              <a:t>PREX = personnel experience</a:t>
            </a:r>
          </a:p>
          <a:p>
            <a:pPr marL="0" indent="0">
              <a:buNone/>
            </a:pPr>
            <a:r>
              <a:rPr lang="en-US" dirty="0" smtClean="0"/>
              <a:t>RCPX = product reliability and complexity</a:t>
            </a:r>
          </a:p>
          <a:p>
            <a:pPr marL="0" indent="0">
              <a:buNone/>
            </a:pPr>
            <a:r>
              <a:rPr lang="en-US" dirty="0" smtClean="0"/>
              <a:t>RUSE = reuse required code</a:t>
            </a:r>
          </a:p>
          <a:p>
            <a:pPr marL="0" indent="0">
              <a:buNone/>
            </a:pPr>
            <a:r>
              <a:rPr lang="en-US" dirty="0" smtClean="0"/>
              <a:t>PDIF = Platform difficulty</a:t>
            </a:r>
          </a:p>
          <a:p>
            <a:pPr marL="0" indent="0">
              <a:buNone/>
            </a:pPr>
            <a:r>
              <a:rPr lang="en-US" dirty="0" smtClean="0"/>
              <a:t>SCED = Schedule </a:t>
            </a:r>
          </a:p>
          <a:p>
            <a:pPr marL="0" indent="0">
              <a:buNone/>
            </a:pPr>
            <a:r>
              <a:rPr lang="en-US" dirty="0" smtClean="0"/>
              <a:t>FSIL = support facilities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“very low” </a:t>
            </a:r>
            <a:r>
              <a:rPr lang="mr-IN" dirty="0" smtClean="0"/>
              <a:t>–</a:t>
            </a:r>
            <a:r>
              <a:rPr lang="en-US" dirty="0" smtClean="0"/>
              <a:t> 6 “very high” point scale: </a:t>
            </a:r>
          </a:p>
          <a:p>
            <a:pPr marL="0" indent="0">
              <a:buNone/>
            </a:pPr>
            <a:r>
              <a:rPr lang="en-US" dirty="0" smtClean="0"/>
              <a:t>PERS = 6 means staff is available to work on project fulltime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Stages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42757"/>
                <a:ext cx="8915400" cy="377762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Complexity “B”</a:t>
                </a:r>
              </a:p>
              <a:p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dirty="0" smtClean="0"/>
                  <a:t> System size</a:t>
                </a:r>
              </a:p>
              <a:p>
                <a:r>
                  <a:rPr lang="en-US" dirty="0" smtClean="0"/>
                  <a:t>Scale of: 0-5, with 5 being very low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42757"/>
                <a:ext cx="8915400" cy="3777622"/>
              </a:xfrm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9405"/>
              </p:ext>
            </p:extLst>
          </p:nvPr>
        </p:nvGraphicFramePr>
        <p:xfrm>
          <a:off x="2780493" y="2871009"/>
          <a:ext cx="853283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66419"/>
                <a:gridCol w="4266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Risk Analysis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Extent to risk analysis carried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restrictions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Organizational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with type of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cohesion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well the t</a:t>
                      </a:r>
                      <a:r>
                        <a:rPr lang="en-US" dirty="0" smtClean="0"/>
                        <a:t>eam know each 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37095" y="4991239"/>
                <a:ext cx="7399606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mr-IN" sz="2800" i="1" dirty="0" smtClean="0">
                            <a:latin typeface="Century" charset="0"/>
                            <a:ea typeface="Century" charset="0"/>
                            <a:cs typeface="Century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entury" charset="0"/>
                            <a:ea typeface="Century" charset="0"/>
                            <a:cs typeface="Century" charset="0"/>
                          </a:rPr>
                          <m:t>𝑇𝑜𝑡𝑎𝑙</m:t>
                        </m:r>
                        <m:r>
                          <a:rPr lang="en-US" sz="2800" b="0" i="1" dirty="0" smtClean="0">
                            <a:latin typeface="Century" charset="0"/>
                            <a:ea typeface="Century" charset="0"/>
                            <a:cs typeface="Century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entury" charset="0"/>
                            <a:ea typeface="Century" charset="0"/>
                            <a:cs typeface="Century" charset="0"/>
                          </a:rPr>
                          <m:t>𝑅𝑎𝑡𝑖𝑛𝑔</m:t>
                        </m:r>
                        <m:r>
                          <a:rPr lang="en-US" sz="2800" b="0" i="1" dirty="0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entury" charset="0"/>
                            <a:ea typeface="Century" charset="0"/>
                            <a:cs typeface="Century" charset="0"/>
                          </a:rPr>
                          <m:t>100</m:t>
                        </m:r>
                      </m:den>
                    </m:f>
                    <m:r>
                      <a:rPr lang="en-US" sz="2800" b="0" i="1" dirty="0" smtClean="0">
                        <a:latin typeface="Century" charset="0"/>
                        <a:ea typeface="Century" charset="0"/>
                        <a:cs typeface="Century" charset="0"/>
                      </a:rPr>
                      <m:t>  −(1.01</m:t>
                    </m:r>
                  </m:oMath>
                </a14:m>
                <a:r>
                  <a:rPr lang="en-US" sz="2800" dirty="0" smtClean="0">
                    <a:latin typeface="Century" charset="0"/>
                    <a:ea typeface="Century" charset="0"/>
                    <a:cs typeface="Century" charset="0"/>
                  </a:rPr>
                  <a:t>)</a:t>
                </a:r>
                <a:endParaRPr lang="en-US" sz="28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95" y="4991239"/>
                <a:ext cx="7399606" cy="720903"/>
              </a:xfrm>
              <a:prstGeom prst="rect">
                <a:avLst/>
              </a:prstGeom>
              <a:blipFill rotWithShape="0"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based </a:t>
            </a:r>
            <a:r>
              <a:rPr lang="en-US" dirty="0" smtClean="0"/>
              <a:t>techniques</a:t>
            </a:r>
          </a:p>
          <a:p>
            <a:r>
              <a:rPr lang="en-US" dirty="0"/>
              <a:t>Information Systems Development </a:t>
            </a:r>
            <a:r>
              <a:rPr lang="en-US" dirty="0" smtClean="0"/>
              <a:t>Officer use their experience with IT</a:t>
            </a:r>
          </a:p>
          <a:p>
            <a:r>
              <a:rPr lang="en-US" dirty="0" smtClean="0"/>
              <a:t>Consult groups  and get their estimates - revealing factors not considered</a:t>
            </a:r>
          </a:p>
          <a:p>
            <a:r>
              <a:rPr lang="en-US" dirty="0" smtClean="0"/>
              <a:t>Lack of data for </a:t>
            </a:r>
            <a:r>
              <a:rPr lang="en-US" dirty="0"/>
              <a:t>Algorithmic modelling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Sommerville</a:t>
            </a:r>
            <a:r>
              <a:rPr lang="en-US" dirty="0"/>
              <a:t>, Software Engineering, 9th edition, Chapter </a:t>
            </a:r>
            <a:r>
              <a:rPr lang="en-US" dirty="0" smtClean="0"/>
              <a:t>23</a:t>
            </a:r>
          </a:p>
          <a:p>
            <a:endParaRPr lang="en-US" dirty="0"/>
          </a:p>
          <a:p>
            <a:r>
              <a:rPr lang="en-US" dirty="0"/>
              <a:t>Stimpson, P</a:t>
            </a:r>
            <a:r>
              <a:rPr lang="en-US" dirty="0" smtClean="0"/>
              <a:t>., </a:t>
            </a:r>
            <a:r>
              <a:rPr lang="en-US" dirty="0"/>
              <a:t>Farquharson, A. and Stimpson, P. </a:t>
            </a:r>
            <a:r>
              <a:rPr lang="en-US" dirty="0" smtClean="0"/>
              <a:t>(2015)</a:t>
            </a:r>
            <a:r>
              <a:rPr lang="en-US" dirty="0"/>
              <a:t> </a:t>
            </a:r>
            <a:r>
              <a:rPr lang="en-US" i="1" dirty="0"/>
              <a:t>Cambridge international AS and A level </a:t>
            </a:r>
            <a:r>
              <a:rPr lang="en-US" i="1" dirty="0" smtClean="0"/>
              <a:t>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2685"/>
            <a:ext cx="8911687" cy="1280890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estimation?</a:t>
            </a:r>
          </a:p>
          <a:p>
            <a:r>
              <a:rPr lang="en-US" dirty="0" smtClean="0"/>
              <a:t>Estimation Methods and techniques </a:t>
            </a:r>
          </a:p>
          <a:p>
            <a:r>
              <a:rPr lang="en-US" dirty="0" smtClean="0"/>
              <a:t>Case Study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costs</a:t>
            </a:r>
          </a:p>
          <a:p>
            <a:r>
              <a:rPr lang="en-US" dirty="0" smtClean="0"/>
              <a:t>Resources - recruitment</a:t>
            </a:r>
          </a:p>
          <a:p>
            <a:r>
              <a:rPr lang="en-US" dirty="0" smtClean="0"/>
              <a:t>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7807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arameters:</a:t>
            </a:r>
            <a:endParaRPr lang="en-US" dirty="0"/>
          </a:p>
          <a:p>
            <a:r>
              <a:rPr lang="en-US" dirty="0" smtClean="0"/>
              <a:t>Effort costs - Engineers and managers</a:t>
            </a:r>
          </a:p>
          <a:p>
            <a:r>
              <a:rPr lang="en-US" dirty="0" smtClean="0"/>
              <a:t>Software support and hardware maintenance costs</a:t>
            </a:r>
          </a:p>
          <a:p>
            <a:r>
              <a:rPr lang="en-US" dirty="0" smtClean="0"/>
              <a:t>Travel and Training costs</a:t>
            </a:r>
          </a:p>
          <a:p>
            <a:endParaRPr lang="en-US" dirty="0"/>
          </a:p>
          <a:p>
            <a:r>
              <a:rPr lang="en-US" dirty="0" smtClean="0"/>
              <a:t>Contingency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4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of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by costs </a:t>
            </a:r>
            <a:r>
              <a:rPr lang="mr-IN" dirty="0" smtClean="0"/>
              <a:t>–</a:t>
            </a:r>
            <a:r>
              <a:rPr lang="en-US" dirty="0" smtClean="0"/>
              <a:t> contingency with uncertainty</a:t>
            </a:r>
          </a:p>
          <a:p>
            <a:endParaRPr lang="en-US" dirty="0" smtClean="0"/>
          </a:p>
          <a:p>
            <a:r>
              <a:rPr lang="en-US" b="1" i="1" u="sng" dirty="0" smtClean="0"/>
              <a:t>Cost Estimation is crucial</a:t>
            </a:r>
          </a:p>
          <a:p>
            <a:r>
              <a:rPr lang="en-US" dirty="0" smtClean="0"/>
              <a:t>Too high?</a:t>
            </a:r>
          </a:p>
          <a:p>
            <a:r>
              <a:rPr lang="en-US" dirty="0" smtClean="0"/>
              <a:t>Too 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Uncertainties:</a:t>
            </a:r>
          </a:p>
          <a:p>
            <a:r>
              <a:rPr lang="en-US" dirty="0" smtClean="0"/>
              <a:t>Unfamiliar platforms</a:t>
            </a:r>
          </a:p>
          <a:p>
            <a:r>
              <a:rPr lang="en-US" dirty="0" smtClean="0"/>
              <a:t>Using new development technology</a:t>
            </a:r>
          </a:p>
          <a:p>
            <a:r>
              <a:rPr lang="en-US" dirty="0" smtClean="0"/>
              <a:t>Unknown staff and skill levels</a:t>
            </a:r>
          </a:p>
          <a:p>
            <a:r>
              <a:rPr lang="en-US" dirty="0" smtClean="0"/>
              <a:t>Huge error margins during starting phases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4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bohems estimate uncertai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based techniques  - manager’s informed judgement</a:t>
            </a:r>
          </a:p>
          <a:p>
            <a:endParaRPr lang="en-US" dirty="0" smtClean="0"/>
          </a:p>
          <a:p>
            <a:r>
              <a:rPr lang="en-US" dirty="0" smtClean="0"/>
              <a:t>Algorithmic modelling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03384"/>
            <a:ext cx="8911687" cy="1201615"/>
          </a:xfrm>
        </p:spPr>
        <p:txBody>
          <a:bodyPr/>
          <a:lstStyle/>
          <a:p>
            <a:r>
              <a:rPr lang="en-US" b="1" u="sng" dirty="0"/>
              <a:t>CO</a:t>
            </a:r>
            <a:r>
              <a:rPr lang="en-US" dirty="0"/>
              <a:t>nstructive </a:t>
            </a:r>
            <a:r>
              <a:rPr lang="en-US" b="1" u="sng" dirty="0"/>
              <a:t>CO</a:t>
            </a:r>
            <a:r>
              <a:rPr lang="en-US" dirty="0"/>
              <a:t>st </a:t>
            </a:r>
            <a:r>
              <a:rPr lang="en-US" b="1" u="sng" dirty="0"/>
              <a:t>MO</a:t>
            </a:r>
            <a:r>
              <a:rPr lang="en-US" dirty="0"/>
              <a:t>del II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Application composition model</a:t>
            </a:r>
            <a:r>
              <a:rPr lang="en-US" dirty="0" smtClean="0"/>
              <a:t> - system development</a:t>
            </a:r>
          </a:p>
          <a:p>
            <a:endParaRPr lang="en-US" dirty="0" smtClean="0"/>
          </a:p>
          <a:p>
            <a:r>
              <a:rPr lang="en-US" b="1" dirty="0" smtClean="0"/>
              <a:t>Early design model </a:t>
            </a:r>
            <a:r>
              <a:rPr lang="mr-IN" dirty="0" smtClean="0"/>
              <a:t>–</a:t>
            </a:r>
            <a:r>
              <a:rPr lang="en-US" dirty="0" smtClean="0"/>
              <a:t> initial effort estimation based on requirements</a:t>
            </a:r>
          </a:p>
          <a:p>
            <a:endParaRPr lang="en-US" dirty="0"/>
          </a:p>
          <a:p>
            <a:r>
              <a:rPr lang="en-US" b="1" dirty="0" smtClean="0"/>
              <a:t>Reuse model </a:t>
            </a:r>
            <a:r>
              <a:rPr lang="mr-IN" dirty="0" smtClean="0"/>
              <a:t>–</a:t>
            </a:r>
            <a:r>
              <a:rPr lang="en-US" dirty="0" smtClean="0"/>
              <a:t> integrating reused code or automatically generated </a:t>
            </a:r>
          </a:p>
          <a:p>
            <a:endParaRPr lang="en-US" dirty="0" smtClean="0"/>
          </a:p>
          <a:p>
            <a:r>
              <a:rPr lang="en-US" b="1" dirty="0" smtClean="0"/>
              <a:t>Post architecture model</a:t>
            </a:r>
            <a:r>
              <a:rPr lang="en-US" dirty="0" smtClean="0"/>
              <a:t> - development of system design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Estimation accuracy increases with each stage</a:t>
            </a:r>
          </a:p>
        </p:txBody>
      </p:sp>
    </p:spTree>
    <p:extLst>
      <p:ext uri="{BB962C8B-B14F-4D97-AF65-F5344CB8AC3E}">
        <p14:creationId xmlns:p14="http://schemas.microsoft.com/office/powerpoint/2010/main" val="11315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428</Words>
  <Application>Microsoft Macintosh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Century</vt:lpstr>
      <vt:lpstr>Century Gothic</vt:lpstr>
      <vt:lpstr>Mangal</vt:lpstr>
      <vt:lpstr>Wingdings 3</vt:lpstr>
      <vt:lpstr>Arial</vt:lpstr>
      <vt:lpstr>Wisp</vt:lpstr>
      <vt:lpstr>Estimating effort and cost</vt:lpstr>
      <vt:lpstr>Outline</vt:lpstr>
      <vt:lpstr>Estimation</vt:lpstr>
      <vt:lpstr>Costs</vt:lpstr>
      <vt:lpstr>Pricing of Product</vt:lpstr>
      <vt:lpstr>Estimation Difficulties</vt:lpstr>
      <vt:lpstr>PowerPoint Presentation</vt:lpstr>
      <vt:lpstr>Estimation techniques</vt:lpstr>
      <vt:lpstr>COnstructive COst MOdel II</vt:lpstr>
      <vt:lpstr>Application composition model</vt:lpstr>
      <vt:lpstr>Application composition model</vt:lpstr>
      <vt:lpstr>Other stages</vt:lpstr>
      <vt:lpstr>Other stages</vt:lpstr>
      <vt:lpstr>Other Stages</vt:lpstr>
      <vt:lpstr>Case Study 1 Application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effort and cost</dc:title>
  <dc:creator>abdulraoof almasoumi</dc:creator>
  <cp:lastModifiedBy>abdulraoof almasoumi</cp:lastModifiedBy>
  <cp:revision>107</cp:revision>
  <dcterms:created xsi:type="dcterms:W3CDTF">2019-01-27T18:00:09Z</dcterms:created>
  <dcterms:modified xsi:type="dcterms:W3CDTF">2019-01-28T00:01:08Z</dcterms:modified>
</cp:coreProperties>
</file>