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9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9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2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1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6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04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6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6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A4263F8-1062-4687-AFD6-1BFCCAB4C6EE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FD64A4-35DE-42D9-AAE7-9CC6E0954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7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4F6C-BF31-420D-8CFF-2913BE94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GB" sz="6600" dirty="0"/>
              <a:t>Estimating </a:t>
            </a:r>
            <a:br>
              <a:rPr lang="en-GB" sz="6600" dirty="0"/>
            </a:br>
            <a:r>
              <a:rPr lang="en-GB" sz="6600" dirty="0"/>
              <a:t>EFFORT and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D8706-EFAC-46C3-9FBC-FF9E6B9B2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804" y="5495100"/>
            <a:ext cx="2854859" cy="693769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E6E6E6"/>
                </a:solidFill>
              </a:rPr>
              <a:t>By: Asim Aryal</a:t>
            </a:r>
          </a:p>
        </p:txBody>
      </p:sp>
    </p:spTree>
    <p:extLst>
      <p:ext uri="{BB962C8B-B14F-4D97-AF65-F5344CB8AC3E}">
        <p14:creationId xmlns:p14="http://schemas.microsoft.com/office/powerpoint/2010/main" val="87303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AA81-5D46-4612-8899-F5F45EA8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en-GB" sz="4000" dirty="0"/>
              <a:t>WHAT DOES IT MEAN?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B4A371A-920C-4BBA-B334-1C2577445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0670"/>
            <a:ext cx="9905998" cy="339666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Finding out what the project is worth</a:t>
            </a:r>
          </a:p>
          <a:p>
            <a:pPr lvl="2"/>
            <a:r>
              <a:rPr lang="en-GB" sz="2400" dirty="0"/>
              <a:t>How much will it cost?</a:t>
            </a:r>
          </a:p>
          <a:p>
            <a:endParaRPr lang="en-GB" sz="2800" dirty="0"/>
          </a:p>
          <a:p>
            <a:r>
              <a:rPr lang="en-GB" sz="2800" dirty="0"/>
              <a:t>Finding out what you are getting into</a:t>
            </a:r>
          </a:p>
          <a:p>
            <a:pPr lvl="2"/>
            <a:r>
              <a:rPr lang="en-GB" sz="2400" dirty="0"/>
              <a:t>How much work does it need? </a:t>
            </a:r>
          </a:p>
          <a:p>
            <a:pPr lvl="2"/>
            <a:r>
              <a:rPr lang="en-GB" sz="2400" dirty="0"/>
              <a:t>Who do you need? </a:t>
            </a:r>
          </a:p>
          <a:p>
            <a:pPr lvl="2"/>
            <a:r>
              <a:rPr lang="en-GB" sz="2400" dirty="0"/>
              <a:t>How much Time do you need?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9928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397E-BA0C-47F1-B682-90F9C0AB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en-GB" sz="4000" dirty="0"/>
              <a:t>WHEN Do you estimate?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C065-B9FA-4885-8E5B-B701CCAE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199"/>
            <a:ext cx="9905998" cy="3396660"/>
          </a:xfrm>
        </p:spPr>
        <p:txBody>
          <a:bodyPr>
            <a:normAutofit/>
          </a:bodyPr>
          <a:lstStyle/>
          <a:p>
            <a:r>
              <a:rPr lang="en-GB" sz="2800" dirty="0"/>
              <a:t>Early phases</a:t>
            </a:r>
          </a:p>
          <a:p>
            <a:pPr lvl="1"/>
            <a:r>
              <a:rPr lang="en-GB" dirty="0"/>
              <a:t>Post requirement engineering</a:t>
            </a:r>
          </a:p>
          <a:p>
            <a:pPr lvl="1"/>
            <a:endParaRPr lang="en-GB" dirty="0"/>
          </a:p>
          <a:p>
            <a:r>
              <a:rPr lang="en-GB" sz="2800" dirty="0"/>
              <a:t>Can be revisited as requirements might change</a:t>
            </a:r>
          </a:p>
        </p:txBody>
      </p:sp>
    </p:spTree>
    <p:extLst>
      <p:ext uri="{BB962C8B-B14F-4D97-AF65-F5344CB8AC3E}">
        <p14:creationId xmlns:p14="http://schemas.microsoft.com/office/powerpoint/2010/main" val="315115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19D-4EC8-4D53-8F32-F0F2E8F0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en-GB" sz="4000" dirty="0"/>
              <a:t>Why Is it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F2B1-2366-4476-99BA-3D8AECB8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198"/>
            <a:ext cx="9905998" cy="4134777"/>
          </a:xfrm>
        </p:spPr>
        <p:txBody>
          <a:bodyPr>
            <a:normAutofit/>
          </a:bodyPr>
          <a:lstStyle/>
          <a:p>
            <a:r>
              <a:rPr lang="en-GB" sz="2800" dirty="0"/>
              <a:t>Set realistic expectations</a:t>
            </a:r>
          </a:p>
          <a:p>
            <a:r>
              <a:rPr lang="en-GB" sz="2800" dirty="0"/>
              <a:t>Establish Project Scope</a:t>
            </a:r>
          </a:p>
          <a:p>
            <a:pPr lvl="2"/>
            <a:r>
              <a:rPr lang="en-US" sz="2000" dirty="0">
                <a:effectLst/>
              </a:rPr>
              <a:t>documenting a list of specific project goals, deliverables, features, functions, tasks, deadlines, and ultimately costs </a:t>
            </a:r>
            <a:r>
              <a:rPr lang="en-US" dirty="0">
                <a:effectLst/>
                <a:latin typeface="Arial Narrow" panose="020B0606020202030204" pitchFamily="34" charset="0"/>
              </a:rPr>
              <a:t>(</a:t>
            </a:r>
            <a:r>
              <a:rPr lang="en-US" dirty="0" err="1">
                <a:effectLst/>
                <a:latin typeface="Arial Narrow" panose="020B0606020202030204" pitchFamily="34" charset="0"/>
              </a:rPr>
              <a:t>totally.tech</a:t>
            </a:r>
            <a:r>
              <a:rPr lang="en-US" dirty="0">
                <a:effectLst/>
                <a:latin typeface="Arial Narrow" panose="020B0606020202030204" pitchFamily="34" charset="0"/>
              </a:rPr>
              <a:t>, 2019)</a:t>
            </a:r>
            <a:endParaRPr lang="en-GB" sz="2400" dirty="0">
              <a:latin typeface="Arial Narrow" panose="020B0606020202030204" pitchFamily="34" charset="0"/>
            </a:endParaRPr>
          </a:p>
          <a:p>
            <a:r>
              <a:rPr lang="en-GB" sz="2800" dirty="0"/>
              <a:t>Gives a rough outline of what might be required from everyone involved</a:t>
            </a:r>
            <a:endParaRPr lang="en-GB" sz="2400" dirty="0"/>
          </a:p>
          <a:p>
            <a:r>
              <a:rPr lang="en-GB" sz="2800" dirty="0"/>
              <a:t>Poor (or skipping) estimation leads to poorer planning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76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285A-4416-4481-9C14-E2CD299B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en-GB" sz="4000"/>
              <a:t>The big question, How is it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67BF-2E13-4B8F-A3B9-79E76161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938"/>
            <a:ext cx="9905998" cy="2821830"/>
          </a:xfrm>
        </p:spPr>
        <p:txBody>
          <a:bodyPr>
            <a:normAutofit/>
          </a:bodyPr>
          <a:lstStyle/>
          <a:p>
            <a:r>
              <a:rPr lang="en-GB" sz="2800" dirty="0"/>
              <a:t>Several Techniques</a:t>
            </a:r>
          </a:p>
          <a:p>
            <a:r>
              <a:rPr lang="en-GB" sz="2800" dirty="0"/>
              <a:t>None of them claim to be a 100% accurate</a:t>
            </a:r>
          </a:p>
          <a:p>
            <a:pPr lvl="2"/>
            <a:r>
              <a:rPr lang="en-US" dirty="0">
                <a:effectLst/>
              </a:rPr>
              <a:t>“Humans are terribly bad at predicting absolute outcomes.” (Barnes, 2016)</a:t>
            </a:r>
            <a:endParaRPr lang="en-GB" sz="2400" dirty="0"/>
          </a:p>
          <a:p>
            <a:r>
              <a:rPr lang="en-GB" sz="2800" dirty="0"/>
              <a:t>Multiple techniques should be used for a single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7DA6CC-A7F1-4088-95D3-8FDF7A324998}"/>
              </a:ext>
            </a:extLst>
          </p:cNvPr>
          <p:cNvSpPr txBox="1"/>
          <p:nvPr/>
        </p:nvSpPr>
        <p:spPr>
          <a:xfrm>
            <a:off x="10407589" y="3511828"/>
            <a:ext cx="1784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</a:t>
            </a:r>
            <a:r>
              <a:rPr lang="en-GB" sz="1600" dirty="0" err="1"/>
              <a:t>Ulbert</a:t>
            </a:r>
            <a:r>
              <a:rPr lang="en-GB" sz="1600" dirty="0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43805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5A9-D85F-4D56-B39F-B2C229E4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9" y="0"/>
            <a:ext cx="2835782" cy="1157056"/>
          </a:xfrm>
        </p:spPr>
        <p:txBody>
          <a:bodyPr/>
          <a:lstStyle/>
          <a:p>
            <a:r>
              <a:rPr lang="en-GB" dirty="0"/>
              <a:t>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525D64-7D38-4B44-9F02-C4E40EB45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099575"/>
              </p:ext>
            </p:extLst>
          </p:nvPr>
        </p:nvGraphicFramePr>
        <p:xfrm>
          <a:off x="887450" y="1157055"/>
          <a:ext cx="104171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550">
                  <a:extLst>
                    <a:ext uri="{9D8B030D-6E8A-4147-A177-3AD203B41FA5}">
                      <a16:colId xmlns:a16="http://schemas.microsoft.com/office/drawing/2014/main" val="1551566926"/>
                    </a:ext>
                  </a:extLst>
                </a:gridCol>
                <a:gridCol w="5208550">
                  <a:extLst>
                    <a:ext uri="{9D8B030D-6E8A-4147-A177-3AD203B41FA5}">
                      <a16:colId xmlns:a16="http://schemas.microsoft.com/office/drawing/2014/main" val="1469536399"/>
                    </a:ext>
                  </a:extLst>
                </a:gridCol>
              </a:tblGrid>
              <a:tr h="352149">
                <a:tc>
                  <a:txBody>
                    <a:bodyPr/>
                    <a:lstStyle/>
                    <a:p>
                      <a:r>
                        <a:rPr lang="en-GB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2079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dirty="0"/>
                        <a:t>Algorithmic Cost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Relating some software metric, a mathematical model is developed to estimate the project cost.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54258"/>
                  </a:ext>
                </a:extLst>
              </a:tr>
              <a:tr h="639686">
                <a:tc>
                  <a:txBody>
                    <a:bodyPr/>
                    <a:lstStyle/>
                    <a:p>
                      <a:r>
                        <a:rPr lang="en-GB" dirty="0"/>
                        <a:t>Expert Judgement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Ask the Experts.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estimation process iterates until an agreed estimate is reached.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679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dirty="0"/>
                        <a:t>Estimation by Previous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of a new project is estimated by a completed project in the same application domain.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5633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dirty="0"/>
                        <a:t>Application of Parkinson’s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Parkinson’s Law states that work expands to fill the time available and the cost is determined by the resources used.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8096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dirty="0"/>
                        <a:t>Pricing to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software cost is estimated by the price what the customer has available to spend on the project.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15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85D09C-41CB-4878-B6FC-C511F960E7A9}"/>
              </a:ext>
            </a:extLst>
          </p:cNvPr>
          <p:cNvSpPr txBox="1"/>
          <p:nvPr/>
        </p:nvSpPr>
        <p:spPr>
          <a:xfrm>
            <a:off x="9845336" y="5896538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Ulbert</a:t>
            </a:r>
            <a:r>
              <a:rPr lang="en-GB" dirty="0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202667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6AA2-ED00-437B-8096-186D4928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33003"/>
            <a:ext cx="9905998" cy="3760434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</a:rPr>
              <a:t>Mostly combination of Algorithmic cost modelling and  estimation by previous projects</a:t>
            </a:r>
            <a:endParaRPr lang="en-GB" sz="2400" dirty="0"/>
          </a:p>
          <a:p>
            <a:r>
              <a:rPr lang="en-GB" sz="2400" dirty="0"/>
              <a:t>COCOMO - </a:t>
            </a:r>
            <a:r>
              <a:rPr lang="en-GB" sz="2400" dirty="0">
                <a:effectLst/>
              </a:rPr>
              <a:t>Constructive Cost Model</a:t>
            </a:r>
          </a:p>
          <a:p>
            <a:pPr lvl="2"/>
            <a:r>
              <a:rPr lang="en-GB" sz="1800" dirty="0">
                <a:effectLst/>
              </a:rPr>
              <a:t>Based on number of lines of codes </a:t>
            </a:r>
          </a:p>
          <a:p>
            <a:pPr lvl="2"/>
            <a:r>
              <a:rPr lang="en-GB" sz="1800" dirty="0">
                <a:effectLst/>
              </a:rPr>
              <a:t>Different Levels depending on available details</a:t>
            </a:r>
          </a:p>
          <a:p>
            <a:r>
              <a:rPr lang="en-GB" sz="2400" dirty="0"/>
              <a:t>Function Point Analysis</a:t>
            </a:r>
          </a:p>
          <a:p>
            <a:pPr lvl="2"/>
            <a:r>
              <a:rPr lang="en-GB" sz="2000" dirty="0"/>
              <a:t>Point system that rate each function and it’s complexity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DA7B6C-10F2-4122-82F7-B9C11221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165" y="0"/>
            <a:ext cx="4699670" cy="1157056"/>
          </a:xfrm>
        </p:spPr>
        <p:txBody>
          <a:bodyPr/>
          <a:lstStyle/>
          <a:p>
            <a:r>
              <a:rPr lang="en-GB" dirty="0"/>
              <a:t>Popular Techniques</a:t>
            </a:r>
          </a:p>
        </p:txBody>
      </p:sp>
    </p:spTree>
    <p:extLst>
      <p:ext uri="{BB962C8B-B14F-4D97-AF65-F5344CB8AC3E}">
        <p14:creationId xmlns:p14="http://schemas.microsoft.com/office/powerpoint/2010/main" val="386491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2231-2A54-45B0-AB61-B1EFC647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257300"/>
          </a:xfrm>
        </p:spPr>
        <p:txBody>
          <a:bodyPr>
            <a:normAutofit/>
          </a:bodyPr>
          <a:lstStyle/>
          <a:p>
            <a:r>
              <a:rPr lang="en-GB" dirty="0"/>
              <a:t>Case study- 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C216-7560-45C9-9F46-33A1A74D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42" y="1660841"/>
            <a:ext cx="6573684" cy="3216276"/>
          </a:xfrm>
        </p:spPr>
        <p:txBody>
          <a:bodyPr anchor="t">
            <a:normAutofit/>
          </a:bodyPr>
          <a:lstStyle/>
          <a:p>
            <a:r>
              <a:rPr lang="en-GB" sz="2400" dirty="0"/>
              <a:t>My estimation for this presentation with simple maths </a:t>
            </a:r>
          </a:p>
          <a:p>
            <a:r>
              <a:rPr lang="en-GB" sz="2400" dirty="0"/>
              <a:t>Cost = Time, Energy, 3% of Module Mark</a:t>
            </a:r>
          </a:p>
          <a:p>
            <a:r>
              <a:rPr lang="en-GB" sz="2400" dirty="0"/>
              <a:t>Effort = 12 hours per week * 12 weeks = 144 hours for 100 marks(Theoretically)</a:t>
            </a:r>
          </a:p>
          <a:p>
            <a:pPr marL="914400" lvl="2" indent="0">
              <a:buNone/>
            </a:pPr>
            <a:r>
              <a:rPr lang="en-GB" sz="1800" dirty="0"/>
              <a:t>	i.e. 3 Marks = 4.32 hours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F8A09A7C-2A6E-4525-91FC-E41D5D89F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234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CFAD-E158-4EC8-842A-0C0F62EA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430587" cy="810827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629C-1308-4E5C-BAEA-5CB23D8A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08210"/>
            <a:ext cx="9905998" cy="3124201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effectLst/>
              </a:rPr>
              <a:t>Barnes, P. (2016). </a:t>
            </a:r>
            <a:r>
              <a:rPr lang="en-GB" i="1" dirty="0">
                <a:effectLst/>
              </a:rPr>
              <a:t>Software Costs Estimation In Agile Project Management</a:t>
            </a:r>
            <a:r>
              <a:rPr lang="en-GB" dirty="0">
                <a:effectLst/>
              </a:rPr>
              <a:t>. [online] </a:t>
            </a:r>
            <a:r>
              <a:rPr lang="en-GB" dirty="0" err="1">
                <a:effectLst/>
              </a:rPr>
              <a:t>Toptal</a:t>
            </a:r>
            <a:r>
              <a:rPr lang="en-GB" dirty="0">
                <a:effectLst/>
              </a:rPr>
              <a:t> Engineering Blog. Available at: https://www.toptal.com/agile/software-costs-estimation-in-agile-project-management [Accessed 26 Jan. 2019].</a:t>
            </a:r>
          </a:p>
          <a:p>
            <a:r>
              <a:rPr lang="en-GB" dirty="0">
                <a:effectLst/>
              </a:rPr>
              <a:t>Hughes, B. and </a:t>
            </a:r>
            <a:r>
              <a:rPr lang="en-GB" dirty="0" err="1">
                <a:effectLst/>
              </a:rPr>
              <a:t>Cotterell</a:t>
            </a:r>
            <a:r>
              <a:rPr lang="en-GB" dirty="0">
                <a:effectLst/>
              </a:rPr>
              <a:t>, M. (2009). </a:t>
            </a:r>
            <a:r>
              <a:rPr lang="en-GB" i="1" dirty="0">
                <a:effectLst/>
              </a:rPr>
              <a:t>Software project management</a:t>
            </a:r>
            <a:r>
              <a:rPr lang="en-GB" dirty="0">
                <a:effectLst/>
              </a:rPr>
              <a:t>. London: McGraw-Hill. Chapters 5.</a:t>
            </a:r>
          </a:p>
          <a:p>
            <a:r>
              <a:rPr lang="en-GB" dirty="0">
                <a:effectLst/>
              </a:rPr>
              <a:t>Totally. (2019). </a:t>
            </a:r>
            <a:r>
              <a:rPr lang="en-GB" i="1" dirty="0">
                <a:effectLst/>
              </a:rPr>
              <a:t>How to define the scope of a project</a:t>
            </a:r>
            <a:r>
              <a:rPr lang="en-GB" dirty="0">
                <a:effectLst/>
              </a:rPr>
              <a:t>. [online] Available at: https://totally.tech/how-to-define-the-scope-of-a-project/ [Accessed 26 Jan. 2019].</a:t>
            </a:r>
          </a:p>
          <a:p>
            <a:r>
              <a:rPr lang="en-GB" dirty="0" err="1">
                <a:effectLst/>
              </a:rPr>
              <a:t>Ulbert</a:t>
            </a:r>
            <a:r>
              <a:rPr lang="en-GB" dirty="0">
                <a:effectLst/>
              </a:rPr>
              <a:t>, Z. (2014). </a:t>
            </a:r>
            <a:r>
              <a:rPr lang="en-GB" i="1" dirty="0">
                <a:effectLst/>
              </a:rPr>
              <a:t>Software development process and software quality assurance</a:t>
            </a:r>
            <a:r>
              <a:rPr lang="en-GB" dirty="0">
                <a:effectLst/>
              </a:rPr>
              <a:t>. [online] Moodle.autolab.uni-pannon.hu. Available at: http://moodle.autolab.uni-pannon.hu/Mecha_tananyag/szoftverfejlesztesi_folyamatok_angol/index.html [Accessed 27 Jan. 2019].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736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Century Gothic</vt:lpstr>
      <vt:lpstr>Mesh</vt:lpstr>
      <vt:lpstr>Estimating  EFFORT and COST</vt:lpstr>
      <vt:lpstr>WHAT DOES IT MEAN?</vt:lpstr>
      <vt:lpstr>WHEN Do you estimate?</vt:lpstr>
      <vt:lpstr>Why Is it needed?</vt:lpstr>
      <vt:lpstr>The big question, How is it done?</vt:lpstr>
      <vt:lpstr>Techniques</vt:lpstr>
      <vt:lpstr>Popular Techniques</vt:lpstr>
      <vt:lpstr>Case study- Meta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 EFFORT and COST</dc:title>
  <dc:creator>Asim Aryal</dc:creator>
  <cp:lastModifiedBy>Asim Aryal</cp:lastModifiedBy>
  <cp:revision>10</cp:revision>
  <dcterms:created xsi:type="dcterms:W3CDTF">2019-01-28T10:30:25Z</dcterms:created>
  <dcterms:modified xsi:type="dcterms:W3CDTF">2019-01-28T11:55:20Z</dcterms:modified>
</cp:coreProperties>
</file>