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4660"/>
  </p:normalViewPr>
  <p:slideViewPr>
    <p:cSldViewPr>
      <p:cViewPr varScale="1">
        <p:scale>
          <a:sx n="73" d="100"/>
          <a:sy n="73" d="100"/>
        </p:scale>
        <p:origin x="16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6B50-C2CC-40EA-B486-E1C0398CA458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10291-FF45-47A0-A61D-FC7AAA01A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2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Requirements and Maintenance phases are estimated as separate quantities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10291-FF45-47A0-A61D-FC7AAA01A68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2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42D841-C188-4D3E-9A00-13803529267C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D4B5188-538B-486A-80B3-2C271B0C943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 effort and cost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Calum Arthur, Liam Bell, Euan Boyle</a:t>
            </a:r>
          </a:p>
        </p:txBody>
      </p:sp>
    </p:spTree>
    <p:extLst>
      <p:ext uri="{BB962C8B-B14F-4D97-AF65-F5344CB8AC3E}">
        <p14:creationId xmlns:p14="http://schemas.microsoft.com/office/powerpoint/2010/main" val="405972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A57E-9584-4147-AA23-5C617ABC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82C5-0523-4B33-B0DB-8133DB4C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Standard Unit of Measure </a:t>
            </a:r>
            <a:r>
              <a:rPr lang="en-GB" dirty="0"/>
              <a:t>that represent the </a:t>
            </a:r>
            <a:r>
              <a:rPr lang="en-GB" b="1" dirty="0"/>
              <a:t>functional size</a:t>
            </a:r>
            <a:r>
              <a:rPr lang="en-GB" dirty="0"/>
              <a:t> of a software application.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Measured from the user’s perspective.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ISO Standard.</a:t>
            </a:r>
          </a:p>
        </p:txBody>
      </p:sp>
    </p:spTree>
    <p:extLst>
      <p:ext uri="{BB962C8B-B14F-4D97-AF65-F5344CB8AC3E}">
        <p14:creationId xmlns:p14="http://schemas.microsoft.com/office/powerpoint/2010/main" val="29573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8B0-9042-4817-B39C-A343F282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			  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A05-DE4D-4F8D-B438-77AFD6E2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876800"/>
          </a:xfrm>
        </p:spPr>
        <p:txBody>
          <a:bodyPr/>
          <a:lstStyle/>
          <a:p>
            <a:r>
              <a:rPr lang="en-GB" dirty="0"/>
              <a:t>Technology-independent</a:t>
            </a:r>
          </a:p>
          <a:p>
            <a:r>
              <a:rPr lang="en-GB" dirty="0"/>
              <a:t>FP data repositories</a:t>
            </a:r>
          </a:p>
          <a:p>
            <a:r>
              <a:rPr lang="en-GB" dirty="0"/>
              <a:t>Low Cost</a:t>
            </a:r>
          </a:p>
          <a:p>
            <a:r>
              <a:rPr lang="en-GB" dirty="0"/>
              <a:t>Used to estimate effort for projects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FAA897-3C6E-42C7-B1D8-EE80BAB27BD7}"/>
              </a:ext>
            </a:extLst>
          </p:cNvPr>
          <p:cNvSpPr txBox="1">
            <a:spLocks/>
          </p:cNvSpPr>
          <p:nvPr/>
        </p:nvSpPr>
        <p:spPr>
          <a:xfrm>
            <a:off x="4561656" y="1576536"/>
            <a:ext cx="433082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Requires a lot of knowledge about the effort of similar projects</a:t>
            </a:r>
          </a:p>
          <a:p>
            <a:r>
              <a:rPr lang="en-GB" dirty="0"/>
              <a:t>Subjective judgement is involved</a:t>
            </a:r>
          </a:p>
        </p:txBody>
      </p:sp>
    </p:spTree>
    <p:extLst>
      <p:ext uri="{BB962C8B-B14F-4D97-AF65-F5344CB8AC3E}">
        <p14:creationId xmlns:p14="http://schemas.microsoft.com/office/powerpoint/2010/main" val="6761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C596-08B0-470D-B814-ACDA1AF3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Five Step Counting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C1FE-7DA5-4ED8-8A33-9AA785C4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GB" dirty="0"/>
              <a:t>Determine the type of count.</a:t>
            </a:r>
          </a:p>
          <a:p>
            <a:pPr marL="731520" lvl="1" indent="-457200">
              <a:buAutoNum type="arabicPeriod"/>
            </a:pPr>
            <a:r>
              <a:rPr lang="en-GB" dirty="0"/>
              <a:t>Development Project FP Count</a:t>
            </a:r>
          </a:p>
          <a:p>
            <a:pPr marL="731520" lvl="1" indent="-457200">
              <a:buAutoNum type="arabicPeriod"/>
            </a:pPr>
            <a:r>
              <a:rPr lang="en-GB" dirty="0"/>
              <a:t>Enhancement Project FP Count</a:t>
            </a:r>
          </a:p>
          <a:p>
            <a:pPr marL="731520" lvl="1" indent="-457200">
              <a:buAutoNum type="arabicPeriod"/>
            </a:pPr>
            <a:r>
              <a:rPr lang="en-GB" dirty="0"/>
              <a:t>Application FP Count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/>
              <a:t>Identify the scope and boundary of the count.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GB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/>
              <a:t>Determine the unadjusted FP count.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GB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/>
              <a:t>Determine the Value Adjustment Factor.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GB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/>
              <a:t>Calculate the Adjusted FP Count.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93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83C7-32D8-4CF2-A24C-FE929D2A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Determining the unadjusted FP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71C0-A18A-4C3C-BDA5-5999FCF9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Functions - Internal Logical Files (ILFs)</a:t>
            </a:r>
          </a:p>
          <a:p>
            <a:endParaRPr lang="en-GB" dirty="0"/>
          </a:p>
          <a:p>
            <a:r>
              <a:rPr lang="en-GB" dirty="0"/>
              <a:t>Data Functions - External Interface Files (EIFs)</a:t>
            </a:r>
          </a:p>
          <a:p>
            <a:endParaRPr lang="en-GB" dirty="0"/>
          </a:p>
          <a:p>
            <a:r>
              <a:rPr lang="en-GB" dirty="0"/>
              <a:t>Transaction Functions - External Inputs (EI’s)</a:t>
            </a:r>
          </a:p>
          <a:p>
            <a:endParaRPr lang="en-GB" dirty="0"/>
          </a:p>
          <a:p>
            <a:r>
              <a:rPr lang="en-GB" dirty="0"/>
              <a:t>Transaction Functions - External Outputs (EO’s)</a:t>
            </a:r>
          </a:p>
          <a:p>
            <a:endParaRPr lang="en-GB" dirty="0"/>
          </a:p>
          <a:p>
            <a:r>
              <a:rPr lang="en-GB" dirty="0"/>
              <a:t>Transaction Functions - External Inquiries (EQ's)</a:t>
            </a:r>
          </a:p>
        </p:txBody>
      </p:sp>
    </p:spTree>
    <p:extLst>
      <p:ext uri="{BB962C8B-B14F-4D97-AF65-F5344CB8AC3E}">
        <p14:creationId xmlns:p14="http://schemas.microsoft.com/office/powerpoint/2010/main" val="4047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01F6-5764-4770-B1B6-AA4C5475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Determining the Value Adjustment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9485-52A6-4390-A14E-1A54EC0B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Value Adjustment Factor (VAF) consists of 14 General System Characteristics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Data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Distributed data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Heavily used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Transaction rate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Online data entry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End user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Online update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Complex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Reusability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Installation ease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Operational ease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Multiple sites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dirty="0"/>
              <a:t>Facilitate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2276B-1568-4D40-BF9F-C8D95C94E633}"/>
              </a:ext>
            </a:extLst>
          </p:cNvPr>
          <p:cNvSpPr txBox="1"/>
          <p:nvPr/>
        </p:nvSpPr>
        <p:spPr>
          <a:xfrm>
            <a:off x="5366161" y="505601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VAF = (TDI*0.01) + 0.65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E424F-D4E6-4F07-9671-5D07F814059E}"/>
              </a:ext>
            </a:extLst>
          </p:cNvPr>
          <p:cNvSpPr txBox="1"/>
          <p:nvPr/>
        </p:nvSpPr>
        <p:spPr>
          <a:xfrm>
            <a:off x="5364088" y="2468940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0 - Not present, or no influence</a:t>
            </a:r>
          </a:p>
          <a:p>
            <a:r>
              <a:rPr lang="en-GB" sz="1600" dirty="0"/>
              <a:t>1 - Incidental influence</a:t>
            </a:r>
          </a:p>
          <a:p>
            <a:r>
              <a:rPr lang="en-GB" sz="1600" dirty="0"/>
              <a:t>2 - Moderate influence</a:t>
            </a:r>
          </a:p>
          <a:p>
            <a:r>
              <a:rPr lang="en-GB" sz="1600" dirty="0"/>
              <a:t>3 - Average influence</a:t>
            </a:r>
          </a:p>
          <a:p>
            <a:r>
              <a:rPr lang="en-GB" sz="1600" dirty="0"/>
              <a:t>4 - Significant influence</a:t>
            </a:r>
          </a:p>
          <a:p>
            <a:r>
              <a:rPr lang="en-GB" sz="1600" dirty="0"/>
              <a:t>5 - Strong influence throughout</a:t>
            </a:r>
          </a:p>
        </p:txBody>
      </p:sp>
    </p:spTree>
    <p:extLst>
      <p:ext uri="{BB962C8B-B14F-4D97-AF65-F5344CB8AC3E}">
        <p14:creationId xmlns:p14="http://schemas.microsoft.com/office/powerpoint/2010/main" val="44281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2B39-4F78-40E0-BBB1-9CA6F66A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Calculate the Adjusted Function Point Count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4036C0-E0C2-420B-B1CB-4FE299CD2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5656" y="2420888"/>
            <a:ext cx="586308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Adjusted FP Count = Unadjusted FP Count * VAF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762D-0A0C-4770-BB98-51F35EC8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Relating to Case Study…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6673-4427-494C-A31C-18A163A3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of Count: Enhancement Project FP Count</a:t>
            </a:r>
          </a:p>
          <a:p>
            <a:endParaRPr lang="en-GB" dirty="0"/>
          </a:p>
          <a:p>
            <a:r>
              <a:rPr lang="en-GB" dirty="0"/>
              <a:t>Scope: Implementing Extension</a:t>
            </a:r>
          </a:p>
          <a:p>
            <a:endParaRPr lang="en-GB" dirty="0"/>
          </a:p>
          <a:p>
            <a:r>
              <a:rPr lang="en-GB" dirty="0"/>
              <a:t>Boundary: Outputs; Screens, Other forms of output.</a:t>
            </a:r>
          </a:p>
          <a:p>
            <a:endParaRPr lang="en-GB" dirty="0"/>
          </a:p>
          <a:p>
            <a:r>
              <a:rPr lang="en-GB" dirty="0"/>
              <a:t>Determine FP count</a:t>
            </a:r>
          </a:p>
          <a:p>
            <a:endParaRPr lang="en-GB" dirty="0"/>
          </a:p>
          <a:p>
            <a:r>
              <a:rPr lang="en-GB" dirty="0"/>
              <a:t>Determine Value Adjustment Factor</a:t>
            </a:r>
          </a:p>
          <a:p>
            <a:endParaRPr lang="en-GB" dirty="0"/>
          </a:p>
          <a:p>
            <a:r>
              <a:rPr lang="en-GB" dirty="0"/>
              <a:t>Calculate the Adjusted FP Count</a:t>
            </a:r>
          </a:p>
        </p:txBody>
      </p:sp>
    </p:spTree>
    <p:extLst>
      <p:ext uri="{BB962C8B-B14F-4D97-AF65-F5344CB8AC3E}">
        <p14:creationId xmlns:p14="http://schemas.microsoft.com/office/powerpoint/2010/main" val="6924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can we estimate the effort and cost that a project will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estimate? </a:t>
            </a:r>
          </a:p>
          <a:p>
            <a:r>
              <a:rPr lang="en-GB" dirty="0"/>
              <a:t>Estimating successfully provides the client with;</a:t>
            </a:r>
          </a:p>
          <a:p>
            <a:pPr lvl="1"/>
            <a:r>
              <a:rPr lang="en-GB" dirty="0"/>
              <a:t>The tasks that will be done</a:t>
            </a:r>
          </a:p>
          <a:p>
            <a:pPr lvl="1"/>
            <a:r>
              <a:rPr lang="en-GB" dirty="0"/>
              <a:t>The resources involved </a:t>
            </a:r>
          </a:p>
          <a:p>
            <a:pPr lvl="1"/>
            <a:r>
              <a:rPr lang="en-GB" dirty="0"/>
              <a:t>The rate of the cost of work and </a:t>
            </a:r>
          </a:p>
          <a:p>
            <a:pPr lvl="1"/>
            <a:r>
              <a:rPr lang="en-GB" dirty="0"/>
              <a:t>The duration of the project, in days, weeks or months, possibly in years.</a:t>
            </a:r>
          </a:p>
          <a:p>
            <a:r>
              <a:rPr lang="en-GB" dirty="0"/>
              <a:t>Two of the ways that we can estimate effort;</a:t>
            </a:r>
          </a:p>
          <a:p>
            <a:pPr lvl="1"/>
            <a:r>
              <a:rPr lang="en-GB" dirty="0"/>
              <a:t>Fixed price work packages</a:t>
            </a:r>
          </a:p>
          <a:p>
            <a:pPr lvl="1"/>
            <a:r>
              <a:rPr lang="en-GB" dirty="0"/>
              <a:t>Early termination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84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it estimating effort and cost important?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r>
              <a:rPr lang="en-GB" dirty="0"/>
              <a:t>Project budgets are usually the deciding factor on a project </a:t>
            </a:r>
          </a:p>
          <a:p>
            <a:r>
              <a:rPr lang="en-GB" dirty="0"/>
              <a:t>Estimating provides a price</a:t>
            </a:r>
          </a:p>
          <a:p>
            <a:r>
              <a:rPr lang="en-GB" dirty="0"/>
              <a:t>Estimating provides clarity </a:t>
            </a:r>
          </a:p>
          <a:p>
            <a:r>
              <a:rPr lang="en-GB" dirty="0"/>
              <a:t>Estimating provide milestones</a:t>
            </a:r>
          </a:p>
        </p:txBody>
      </p:sp>
    </p:spTree>
    <p:extLst>
      <p:ext uri="{BB962C8B-B14F-4D97-AF65-F5344CB8AC3E}">
        <p14:creationId xmlns:p14="http://schemas.microsoft.com/office/powerpoint/2010/main" val="36426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it difficult? </a:t>
            </a:r>
            <a:br>
              <a:rPr lang="en-GB" u="sng" dirty="0"/>
            </a:b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the balance right</a:t>
            </a:r>
          </a:p>
          <a:p>
            <a:r>
              <a:rPr lang="en-GB" dirty="0"/>
              <a:t>High stress/pressure </a:t>
            </a:r>
          </a:p>
          <a:p>
            <a:r>
              <a:rPr lang="en-GB" dirty="0"/>
              <a:t>No two projects are the same</a:t>
            </a:r>
          </a:p>
          <a:p>
            <a:r>
              <a:rPr lang="en-GB" dirty="0"/>
              <a:t>Problems in development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63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981-6D11-4472-BF0F-8C27E403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COCOMO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E56-9122-46B8-9D3F-9373B56F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Constructive Cost Model</a:t>
            </a:r>
          </a:p>
          <a:p>
            <a:r>
              <a:rPr lang="en-GB" dirty="0"/>
              <a:t>Est. in late 70s</a:t>
            </a:r>
          </a:p>
          <a:p>
            <a:pPr lvl="1"/>
            <a:r>
              <a:rPr lang="en-GB" dirty="0"/>
              <a:t>Published in Boehm’s book </a:t>
            </a:r>
            <a:r>
              <a:rPr lang="en-GB" i="1" dirty="0"/>
              <a:t>Software Engineering Economics </a:t>
            </a:r>
            <a:r>
              <a:rPr lang="en-GB" dirty="0"/>
              <a:t>in 1981</a:t>
            </a:r>
          </a:p>
          <a:p>
            <a:r>
              <a:rPr lang="en-GB" dirty="0"/>
              <a:t>Based on the Waterfall Model</a:t>
            </a:r>
          </a:p>
          <a:p>
            <a:pPr lvl="1"/>
            <a:r>
              <a:rPr lang="en-GB" dirty="0"/>
              <a:t>However, COCOMO only provides effort estimates for the development phases only:</a:t>
            </a:r>
          </a:p>
          <a:p>
            <a:pPr lvl="2"/>
            <a:r>
              <a:rPr lang="en-GB" dirty="0"/>
              <a:t>Design</a:t>
            </a:r>
          </a:p>
          <a:p>
            <a:pPr lvl="2"/>
            <a:r>
              <a:rPr lang="en-GB" dirty="0"/>
              <a:t>Implementation</a:t>
            </a:r>
          </a:p>
          <a:p>
            <a:pPr lvl="2"/>
            <a:r>
              <a:rPr lang="en-GB" dirty="0"/>
              <a:t>Integration</a:t>
            </a:r>
          </a:p>
          <a:p>
            <a:pPr lvl="2"/>
            <a:r>
              <a:rPr lang="en-GB" dirty="0"/>
              <a:t>Testing</a:t>
            </a:r>
          </a:p>
          <a:p>
            <a:pPr lvl="2"/>
            <a:r>
              <a:rPr lang="en-GB" dirty="0"/>
              <a:t>Requirements</a:t>
            </a:r>
          </a:p>
          <a:p>
            <a:pPr lvl="2"/>
            <a:r>
              <a:rPr lang="en-GB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52369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3BF9-F19E-4970-AC8A-A26771D3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517C-D235-458B-AEDD-CE57BC7C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formulas for estimating total development effort and time</a:t>
            </a:r>
          </a:p>
          <a:p>
            <a:r>
              <a:rPr lang="en-GB" dirty="0"/>
              <a:t>Effort depends on amount of software to be produced</a:t>
            </a:r>
          </a:p>
          <a:p>
            <a:pPr lvl="1"/>
            <a:r>
              <a:rPr lang="en-GB" dirty="0"/>
              <a:t>Measured in DSI</a:t>
            </a:r>
          </a:p>
          <a:p>
            <a:r>
              <a:rPr lang="en-GB" dirty="0"/>
              <a:t>Effort is adjusted to account for effects of cost drivers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61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B559-978F-4CDA-9A6C-F903F06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COCOMO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1CA3-14A8-4372-8FA8-00145613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levels of detail of COCOMO:</a:t>
            </a:r>
          </a:p>
          <a:p>
            <a:pPr lvl="1"/>
            <a:r>
              <a:rPr lang="en-GB" dirty="0"/>
              <a:t>Basic</a:t>
            </a:r>
          </a:p>
          <a:p>
            <a:pPr lvl="1"/>
            <a:r>
              <a:rPr lang="en-GB" dirty="0"/>
              <a:t>Intermediate</a:t>
            </a:r>
          </a:p>
          <a:p>
            <a:pPr lvl="1"/>
            <a:r>
              <a:rPr lang="en-GB" dirty="0"/>
              <a:t>Detailed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Three development modes:</a:t>
            </a:r>
          </a:p>
          <a:p>
            <a:pPr lvl="1"/>
            <a:r>
              <a:rPr lang="en-GB" dirty="0"/>
              <a:t>Organic (PM = 2.4 (KDSI)</a:t>
            </a:r>
            <a:r>
              <a:rPr lang="en-GB" baseline="30000" dirty="0"/>
              <a:t>1.05</a:t>
            </a:r>
          </a:p>
          <a:p>
            <a:pPr lvl="1"/>
            <a:r>
              <a:rPr lang="en-GB" dirty="0"/>
              <a:t>Semi-detached (PM = 3.0 (KDSI)</a:t>
            </a:r>
            <a:r>
              <a:rPr lang="en-GB" baseline="30000" dirty="0"/>
              <a:t>1.12</a:t>
            </a:r>
          </a:p>
          <a:p>
            <a:pPr lvl="1"/>
            <a:r>
              <a:rPr lang="en-GB" dirty="0"/>
              <a:t>Embedded (PM = 3.6(KDSI)</a:t>
            </a:r>
            <a:r>
              <a:rPr lang="en-GB" baseline="30000" dirty="0"/>
              <a:t>1.20</a:t>
            </a:r>
          </a:p>
        </p:txBody>
      </p:sp>
    </p:spTree>
    <p:extLst>
      <p:ext uri="{BB962C8B-B14F-4D97-AF65-F5344CB8AC3E}">
        <p14:creationId xmlns:p14="http://schemas.microsoft.com/office/powerpoint/2010/main" val="2975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B6B9-0919-4869-BE09-1B14EECF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FCB1-3858-4D8E-AF03-F5DCF3B4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/>
          <a:lstStyle/>
          <a:p>
            <a:r>
              <a:rPr lang="en-GB" dirty="0"/>
              <a:t>Highly detailed</a:t>
            </a:r>
          </a:p>
          <a:p>
            <a:r>
              <a:rPr lang="en-GB" dirty="0"/>
              <a:t>Based on empirically derived equations (factual)</a:t>
            </a:r>
          </a:p>
          <a:p>
            <a:r>
              <a:rPr lang="en-GB" dirty="0"/>
              <a:t>Accounts for many variables in project</a:t>
            </a:r>
          </a:p>
          <a:p>
            <a:r>
              <a:rPr lang="en-GB" dirty="0"/>
              <a:t>Works on historical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95CDFC-A145-4D8C-9081-E24D92C4006C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4114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Ignores requirements and documentation</a:t>
            </a:r>
          </a:p>
          <a:p>
            <a:r>
              <a:rPr lang="en-GB" dirty="0"/>
              <a:t>Requires prediction of project size</a:t>
            </a:r>
          </a:p>
          <a:p>
            <a:r>
              <a:rPr lang="en-GB" dirty="0"/>
              <a:t>Ignores customer skills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11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A81-E335-4CBF-B45C-D0E68BA7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Point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3C90-B390-4FE3-B333-5690B70D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concept of </a:t>
            </a:r>
            <a:r>
              <a:rPr lang="en-GB" b="1" dirty="0"/>
              <a:t>Function Points</a:t>
            </a:r>
            <a:r>
              <a:rPr lang="en-GB" dirty="0"/>
              <a:t> was introduced by Alan Albrecht of IBM in 1979 and later revised in 1984.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Objectives</a:t>
            </a:r>
          </a:p>
          <a:p>
            <a:pPr marL="457200" indent="-457200">
              <a:buAutoNum type="arabicPeriod"/>
            </a:pPr>
            <a:r>
              <a:rPr lang="en-GB" dirty="0"/>
              <a:t>Measure software by quantifying the functionality requested by and provided to the customer.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/>
              <a:t>Measure software development and maintenance independently of technology used for implementation.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dirty="0"/>
              <a:t>Measure software development and maintenance consistently across all projects and organizations.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4599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538</TotalTime>
  <Words>557</Words>
  <Application>Microsoft Office PowerPoint</Application>
  <PresentationFormat>On-screen Show 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Calibri</vt:lpstr>
      <vt:lpstr>Clarity</vt:lpstr>
      <vt:lpstr>Estimating effort and cost</vt:lpstr>
      <vt:lpstr>How can we estimate the effort and cost that a project will involve?</vt:lpstr>
      <vt:lpstr>Why is it estimating effort and cost important? </vt:lpstr>
      <vt:lpstr>Why is it difficult?  </vt:lpstr>
      <vt:lpstr>COCOMO</vt:lpstr>
      <vt:lpstr>What is it?</vt:lpstr>
      <vt:lpstr>COCOMO Development</vt:lpstr>
      <vt:lpstr>Advantages and Disadvantages</vt:lpstr>
      <vt:lpstr>Function Point Method</vt:lpstr>
      <vt:lpstr>What is a Function Point?</vt:lpstr>
      <vt:lpstr>Pros      Cons</vt:lpstr>
      <vt:lpstr>Five Step Counting Process</vt:lpstr>
      <vt:lpstr>Determining the unadjusted FP count</vt:lpstr>
      <vt:lpstr>Determining the Value Adjustment Factor</vt:lpstr>
      <vt:lpstr>Calculate the Adjusted Function Point Count</vt:lpstr>
      <vt:lpstr>Relating to Case Study…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effort and cost</dc:title>
  <dc:creator>Calum Arthur</dc:creator>
  <cp:lastModifiedBy>Euan Boyle</cp:lastModifiedBy>
  <cp:revision>30</cp:revision>
  <dcterms:created xsi:type="dcterms:W3CDTF">2019-01-25T13:34:50Z</dcterms:created>
  <dcterms:modified xsi:type="dcterms:W3CDTF">2019-01-28T04:12:06Z</dcterms:modified>
</cp:coreProperties>
</file>