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71" r:id="rId11"/>
    <p:sldId id="274" r:id="rId12"/>
    <p:sldId id="273" r:id="rId13"/>
    <p:sldId id="275" r:id="rId14"/>
    <p:sldId id="267"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94626"/>
  </p:normalViewPr>
  <p:slideViewPr>
    <p:cSldViewPr>
      <p:cViewPr varScale="1">
        <p:scale>
          <a:sx n="108" d="100"/>
          <a:sy n="108" d="100"/>
        </p:scale>
        <p:origin x="21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1551FCDE-0584-466F-95ED-36564B431A68}" type="datetimeFigureOut">
              <a:rPr lang="en-GB" smtClean="0"/>
              <a:t>31/01/2019</a:t>
            </a:fld>
            <a:endParaRPr lang="en-GB"/>
          </a:p>
        </p:txBody>
      </p:sp>
      <p:sp>
        <p:nvSpPr>
          <p:cNvPr id="17" name="Slide Number Placeholder 16"/>
          <p:cNvSpPr>
            <a:spLocks noGrp="1"/>
          </p:cNvSpPr>
          <p:nvPr>
            <p:ph type="sldNum" sz="quarter" idx="11"/>
          </p:nvPr>
        </p:nvSpPr>
        <p:spPr/>
        <p:txBody>
          <a:bodyPr/>
          <a:lstStyle/>
          <a:p>
            <a:fld id="{31651987-3F7D-4D84-88CE-EE09DABBFCC3}" type="slidenum">
              <a:rPr lang="en-GB" smtClean="0"/>
              <a:t>‹#›</a:t>
            </a:fld>
            <a:endParaRPr lang="en-GB"/>
          </a:p>
        </p:txBody>
      </p:sp>
      <p:sp>
        <p:nvSpPr>
          <p:cNvPr id="19" name="Footer Placeholder 1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1FCDE-0584-466F-95ED-36564B431A68}" type="datetimeFigureOut">
              <a:rPr lang="en-GB" smtClean="0"/>
              <a:t>31/01/2019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651987-3F7D-4D84-88CE-EE09DABBFCC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1FCDE-0584-466F-95ED-36564B431A68}" type="datetimeFigureOut">
              <a:rPr lang="en-GB" smtClean="0"/>
              <a:t>31/01/2019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651987-3F7D-4D84-88CE-EE09DABBFCC3}" type="slidenum">
              <a:rPr lang="en-GB" smtClean="0"/>
              <a:t>‹#›</a:t>
            </a:fld>
            <a:endParaRPr lang="en-GB"/>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582548B-309B-4C86-8B46-66C24812DF01}" type="datetimeFigureOut">
              <a:rPr lang="en-GB" smtClean="0"/>
              <a:t>31/01/2019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156ADE-256C-4FFB-9A9F-EC7A4A2A9005}" type="slidenum">
              <a:rPr lang="en-GB" smtClean="0"/>
              <a:t>‹#›</a:t>
            </a:fld>
            <a:endParaRPr lang="en-GB"/>
          </a:p>
        </p:txBody>
      </p:sp>
    </p:spTree>
    <p:extLst>
      <p:ext uri="{BB962C8B-B14F-4D97-AF65-F5344CB8AC3E}">
        <p14:creationId xmlns:p14="http://schemas.microsoft.com/office/powerpoint/2010/main" val="222973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1551FCDE-0584-466F-95ED-36564B431A68}" type="datetimeFigureOut">
              <a:rPr lang="en-GB" smtClean="0"/>
              <a:t>31/01/2019</a:t>
            </a:fld>
            <a:endParaRPr lang="en-GB"/>
          </a:p>
        </p:txBody>
      </p:sp>
      <p:sp>
        <p:nvSpPr>
          <p:cNvPr id="12" name="Slide Number Placeholder 11"/>
          <p:cNvSpPr>
            <a:spLocks noGrp="1"/>
          </p:cNvSpPr>
          <p:nvPr>
            <p:ph type="sldNum" sz="quarter" idx="15"/>
          </p:nvPr>
        </p:nvSpPr>
        <p:spPr/>
        <p:txBody>
          <a:bodyPr/>
          <a:lstStyle/>
          <a:p>
            <a:fld id="{31651987-3F7D-4D84-88CE-EE09DABBFCC3}" type="slidenum">
              <a:rPr lang="en-GB" smtClean="0"/>
              <a:t>‹#›</a:t>
            </a:fld>
            <a:endParaRPr lang="en-GB"/>
          </a:p>
        </p:txBody>
      </p:sp>
      <p:sp>
        <p:nvSpPr>
          <p:cNvPr id="13" name="Footer Placeholder 12"/>
          <p:cNvSpPr>
            <a:spLocks noGrp="1"/>
          </p:cNvSpPr>
          <p:nvPr>
            <p:ph type="ftr" sz="quarter" idx="16"/>
          </p:nvPr>
        </p:nvSpPr>
        <p:spPr/>
        <p:txBody>
          <a:body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1551FCDE-0584-466F-95ED-36564B431A68}" type="datetimeFigureOut">
              <a:rPr lang="en-GB" smtClean="0"/>
              <a:t>31/01/2019</a:t>
            </a:fld>
            <a:endParaRPr lang="en-GB"/>
          </a:p>
        </p:txBody>
      </p:sp>
      <p:sp>
        <p:nvSpPr>
          <p:cNvPr id="14" name="Slide Number Placeholder 13"/>
          <p:cNvSpPr>
            <a:spLocks noGrp="1"/>
          </p:cNvSpPr>
          <p:nvPr>
            <p:ph type="sldNum" sz="quarter" idx="11"/>
          </p:nvPr>
        </p:nvSpPr>
        <p:spPr/>
        <p:txBody>
          <a:bodyPr/>
          <a:lstStyle/>
          <a:p>
            <a:fld id="{31651987-3F7D-4D84-88CE-EE09DABBFCC3}" type="slidenum">
              <a:rPr lang="en-GB" smtClean="0"/>
              <a:t>‹#›</a:t>
            </a:fld>
            <a:endParaRPr lang="en-GB"/>
          </a:p>
        </p:txBody>
      </p:sp>
      <p:sp>
        <p:nvSpPr>
          <p:cNvPr id="15" name="Footer Placeholder 14"/>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1551FCDE-0584-466F-95ED-36564B431A68}" type="datetimeFigureOut">
              <a:rPr lang="en-GB" smtClean="0"/>
              <a:t>31/01/2019</a:t>
            </a:fld>
            <a:endParaRPr lang="en-GB"/>
          </a:p>
        </p:txBody>
      </p:sp>
      <p:sp>
        <p:nvSpPr>
          <p:cNvPr id="12" name="Slide Number Placeholder 11"/>
          <p:cNvSpPr>
            <a:spLocks noGrp="1"/>
          </p:cNvSpPr>
          <p:nvPr>
            <p:ph type="sldNum" sz="quarter" idx="16"/>
          </p:nvPr>
        </p:nvSpPr>
        <p:spPr/>
        <p:txBody>
          <a:bodyPr/>
          <a:lstStyle/>
          <a:p>
            <a:fld id="{31651987-3F7D-4D84-88CE-EE09DABBFCC3}" type="slidenum">
              <a:rPr lang="en-GB" smtClean="0"/>
              <a:t>‹#›</a:t>
            </a:fld>
            <a:endParaRPr lang="en-GB"/>
          </a:p>
        </p:txBody>
      </p:sp>
      <p:sp>
        <p:nvSpPr>
          <p:cNvPr id="13" name="Footer Placeholder 12"/>
          <p:cNvSpPr>
            <a:spLocks noGrp="1"/>
          </p:cNvSpPr>
          <p:nvPr>
            <p:ph type="ftr" sz="quarter" idx="17"/>
          </p:nvPr>
        </p:nvSpPr>
        <p:spPr/>
        <p:txBody>
          <a:bodyPr/>
          <a:lstStyle/>
          <a:p>
            <a:endParaRPr lang="en-GB"/>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1551FCDE-0584-466F-95ED-36564B431A68}" type="datetimeFigureOut">
              <a:rPr lang="en-GB" smtClean="0"/>
              <a:t>31/01/2019</a:t>
            </a:fld>
            <a:endParaRPr lang="en-GB"/>
          </a:p>
        </p:txBody>
      </p:sp>
      <p:sp>
        <p:nvSpPr>
          <p:cNvPr id="12" name="Slide Number Placeholder 11"/>
          <p:cNvSpPr>
            <a:spLocks noGrp="1"/>
          </p:cNvSpPr>
          <p:nvPr>
            <p:ph type="sldNum" sz="quarter" idx="17"/>
          </p:nvPr>
        </p:nvSpPr>
        <p:spPr/>
        <p:txBody>
          <a:bodyPr/>
          <a:lstStyle/>
          <a:p>
            <a:fld id="{31651987-3F7D-4D84-88CE-EE09DABBFCC3}" type="slidenum">
              <a:rPr lang="en-GB" smtClean="0"/>
              <a:t>‹#›</a:t>
            </a:fld>
            <a:endParaRPr lang="en-GB"/>
          </a:p>
        </p:txBody>
      </p:sp>
      <p:sp>
        <p:nvSpPr>
          <p:cNvPr id="13" name="Footer Placeholder 12"/>
          <p:cNvSpPr>
            <a:spLocks noGrp="1"/>
          </p:cNvSpPr>
          <p:nvPr>
            <p:ph type="ftr" sz="quarter" idx="18"/>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1551FCDE-0584-466F-95ED-36564B431A68}" type="datetimeFigureOut">
              <a:rPr lang="en-GB" smtClean="0"/>
              <a:t>31/01/2019</a:t>
            </a:fld>
            <a:endParaRPr lang="en-GB"/>
          </a:p>
        </p:txBody>
      </p:sp>
      <p:sp>
        <p:nvSpPr>
          <p:cNvPr id="16" name="Slide Number Placeholder 15"/>
          <p:cNvSpPr>
            <a:spLocks noGrp="1"/>
          </p:cNvSpPr>
          <p:nvPr>
            <p:ph type="sldNum" sz="quarter" idx="11"/>
          </p:nvPr>
        </p:nvSpPr>
        <p:spPr/>
        <p:txBody>
          <a:bodyPr/>
          <a:lstStyle/>
          <a:p>
            <a:fld id="{31651987-3F7D-4D84-88CE-EE09DABBFCC3}"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551FCDE-0584-466F-95ED-36564B431A68}" type="datetimeFigureOut">
              <a:rPr lang="en-GB" smtClean="0"/>
              <a:t>31/01/2019</a:t>
            </a:fld>
            <a:endParaRPr lang="en-GB"/>
          </a:p>
        </p:txBody>
      </p:sp>
      <p:sp>
        <p:nvSpPr>
          <p:cNvPr id="8" name="Slide Number Placeholder 7"/>
          <p:cNvSpPr>
            <a:spLocks noGrp="1"/>
          </p:cNvSpPr>
          <p:nvPr>
            <p:ph type="sldNum" sz="quarter" idx="11"/>
          </p:nvPr>
        </p:nvSpPr>
        <p:spPr/>
        <p:txBody>
          <a:bodyPr/>
          <a:lstStyle/>
          <a:p>
            <a:fld id="{31651987-3F7D-4D84-88CE-EE09DABBFCC3}"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1551FCDE-0584-466F-95ED-36564B431A68}" type="datetimeFigureOut">
              <a:rPr lang="en-GB" smtClean="0"/>
              <a:t>31/01/2019</a:t>
            </a:fld>
            <a:endParaRPr lang="en-GB"/>
          </a:p>
        </p:txBody>
      </p:sp>
      <p:sp>
        <p:nvSpPr>
          <p:cNvPr id="19" name="Slide Number Placeholder 18"/>
          <p:cNvSpPr>
            <a:spLocks noGrp="1"/>
          </p:cNvSpPr>
          <p:nvPr>
            <p:ph type="sldNum" sz="quarter" idx="16"/>
          </p:nvPr>
        </p:nvSpPr>
        <p:spPr/>
        <p:txBody>
          <a:bodyPr/>
          <a:lstStyle/>
          <a:p>
            <a:fld id="{31651987-3F7D-4D84-88CE-EE09DABBFCC3}" type="slidenum">
              <a:rPr lang="en-GB" smtClean="0"/>
              <a:t>‹#›</a:t>
            </a:fld>
            <a:endParaRPr lang="en-GB"/>
          </a:p>
        </p:txBody>
      </p:sp>
      <p:sp>
        <p:nvSpPr>
          <p:cNvPr id="23" name="Footer Placeholder 22"/>
          <p:cNvSpPr>
            <a:spLocks noGrp="1"/>
          </p:cNvSpPr>
          <p:nvPr>
            <p:ph type="ftr" sz="quarter" idx="17"/>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1551FCDE-0584-466F-95ED-36564B431A68}" type="datetimeFigureOut">
              <a:rPr lang="en-GB" smtClean="0"/>
              <a:t>31/01/2019</a:t>
            </a:fld>
            <a:endParaRPr lang="en-GB"/>
          </a:p>
        </p:txBody>
      </p:sp>
      <p:sp>
        <p:nvSpPr>
          <p:cNvPr id="14" name="Slide Number Placeholder 13"/>
          <p:cNvSpPr>
            <a:spLocks noGrp="1"/>
          </p:cNvSpPr>
          <p:nvPr>
            <p:ph type="sldNum" sz="quarter" idx="15"/>
          </p:nvPr>
        </p:nvSpPr>
        <p:spPr>
          <a:xfrm>
            <a:off x="4038600" y="6172200"/>
            <a:ext cx="1066800" cy="304800"/>
          </a:xfrm>
        </p:spPr>
        <p:txBody>
          <a:bodyPr/>
          <a:lstStyle/>
          <a:p>
            <a:fld id="{31651987-3F7D-4D84-88CE-EE09DABBFCC3}" type="slidenum">
              <a:rPr lang="en-GB" smtClean="0"/>
              <a:t>‹#›</a:t>
            </a:fld>
            <a:endParaRPr lang="en-GB"/>
          </a:p>
        </p:txBody>
      </p:sp>
      <p:sp>
        <p:nvSpPr>
          <p:cNvPr id="15" name="Footer Placeholder 14"/>
          <p:cNvSpPr>
            <a:spLocks noGrp="1"/>
          </p:cNvSpPr>
          <p:nvPr>
            <p:ph type="ftr" sz="quarter" idx="16"/>
          </p:nvPr>
        </p:nvSpPr>
        <p:spPr>
          <a:xfrm>
            <a:off x="1447800" y="6486525"/>
            <a:ext cx="6248400" cy="29210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551FCDE-0584-466F-95ED-36564B431A68}" type="datetimeFigureOut">
              <a:rPr lang="en-GB" smtClean="0"/>
              <a:t>31/01/2019</a:t>
            </a:fld>
            <a:endParaRPr lang="en-GB"/>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GB"/>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1651987-3F7D-4D84-88CE-EE09DABBFCC3}" type="slidenum">
              <a:rPr lang="en-GB" smtClean="0"/>
              <a:t>‹#›</a:t>
            </a:fld>
            <a:endParaRPr lang="en-GB"/>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27784" y="2996952"/>
            <a:ext cx="4013200" cy="576064"/>
          </a:xfrm>
        </p:spPr>
        <p:txBody>
          <a:bodyPr/>
          <a:lstStyle/>
          <a:p>
            <a:r>
              <a:rPr lang="en-GB" dirty="0"/>
              <a:t>Matthew Brown, Nikita Barinov, Ajmal Muhammad.</a:t>
            </a:r>
          </a:p>
        </p:txBody>
      </p:sp>
      <p:sp>
        <p:nvSpPr>
          <p:cNvPr id="2" name="Title 1"/>
          <p:cNvSpPr>
            <a:spLocks noGrp="1"/>
          </p:cNvSpPr>
          <p:nvPr>
            <p:ph type="title"/>
          </p:nvPr>
        </p:nvSpPr>
        <p:spPr/>
        <p:txBody>
          <a:bodyPr/>
          <a:lstStyle/>
          <a:p>
            <a:r>
              <a:rPr lang="en-GB" dirty="0"/>
              <a:t>Estimating  effort &amp; cost</a:t>
            </a:r>
          </a:p>
        </p:txBody>
      </p:sp>
    </p:spTree>
    <p:extLst>
      <p:ext uri="{BB962C8B-B14F-4D97-AF65-F5344CB8AC3E}">
        <p14:creationId xmlns:p14="http://schemas.microsoft.com/office/powerpoint/2010/main" val="106378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DC647D-DC86-E041-8EB5-2D239DCAA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60648"/>
            <a:ext cx="7704855" cy="5865515"/>
          </a:xfrm>
        </p:spPr>
      </p:pic>
    </p:spTree>
    <p:extLst>
      <p:ext uri="{BB962C8B-B14F-4D97-AF65-F5344CB8AC3E}">
        <p14:creationId xmlns:p14="http://schemas.microsoft.com/office/powerpoint/2010/main" val="236028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89D5-078A-2146-8274-CC561B7C0410}"/>
              </a:ext>
            </a:extLst>
          </p:cNvPr>
          <p:cNvSpPr>
            <a:spLocks noGrp="1"/>
          </p:cNvSpPr>
          <p:nvPr>
            <p:ph type="title"/>
          </p:nvPr>
        </p:nvSpPr>
        <p:spPr/>
        <p:txBody>
          <a:bodyPr/>
          <a:lstStyle/>
          <a:p>
            <a:r>
              <a:rPr lang="en-GB" dirty="0"/>
              <a:t>Difficulties </a:t>
            </a:r>
            <a:endParaRPr lang="en-US" dirty="0"/>
          </a:p>
        </p:txBody>
      </p:sp>
      <p:sp>
        <p:nvSpPr>
          <p:cNvPr id="3" name="Content Placeholder 2">
            <a:extLst>
              <a:ext uri="{FF2B5EF4-FFF2-40B4-BE49-F238E27FC236}">
                <a16:creationId xmlns:a16="http://schemas.microsoft.com/office/drawing/2014/main" id="{8D4E3549-627E-494C-8670-E99321165DB8}"/>
              </a:ext>
            </a:extLst>
          </p:cNvPr>
          <p:cNvSpPr>
            <a:spLocks noGrp="1"/>
          </p:cNvSpPr>
          <p:nvPr>
            <p:ph idx="1"/>
          </p:nvPr>
        </p:nvSpPr>
        <p:spPr/>
        <p:txBody>
          <a:bodyPr/>
          <a:lstStyle/>
          <a:p>
            <a:pPr marL="457200" indent="-457200" algn="l">
              <a:buFont typeface="Arial" panose="020B0604020202020204" pitchFamily="34" charset="0"/>
              <a:buChar char="•"/>
            </a:pPr>
            <a:r>
              <a:rPr lang="en-GB" sz="3600" dirty="0">
                <a:latin typeface="Times New Roman" panose="02020603050405020304" pitchFamily="18" charset="0"/>
                <a:ea typeface="GungsuhChe" panose="02030609000101010101" pitchFamily="49" charset="-127"/>
                <a:cs typeface="Times New Roman" panose="02020603050405020304" pitchFamily="18" charset="0"/>
              </a:rPr>
              <a:t>Data Availability (Correctness of Data)</a:t>
            </a:r>
          </a:p>
          <a:p>
            <a:pPr marL="457200" indent="-457200" algn="l">
              <a:buFont typeface="Arial" panose="020B0604020202020204" pitchFamily="34" charset="0"/>
              <a:buChar char="•"/>
            </a:pPr>
            <a:r>
              <a:rPr lang="en-GB" sz="3600" dirty="0">
                <a:latin typeface="Times New Roman" panose="02020603050405020304" pitchFamily="18" charset="0"/>
                <a:ea typeface="GungsuhChe" panose="02030609000101010101" pitchFamily="49" charset="-127"/>
                <a:cs typeface="Times New Roman" panose="02020603050405020304" pitchFamily="18" charset="0"/>
              </a:rPr>
              <a:t>Sensitivity Analysis</a:t>
            </a:r>
          </a:p>
          <a:p>
            <a:pPr marL="457200" indent="-457200" algn="l">
              <a:buFont typeface="Arial" panose="020B0604020202020204" pitchFamily="34" charset="0"/>
              <a:buChar char="•"/>
            </a:pPr>
            <a:r>
              <a:rPr lang="en-GB" sz="3600" dirty="0">
                <a:latin typeface="Times New Roman" panose="02020603050405020304" pitchFamily="18" charset="0"/>
                <a:ea typeface="GungsuhChe" panose="02030609000101010101" pitchFamily="49" charset="-127"/>
                <a:cs typeface="Times New Roman" panose="02020603050405020304" pitchFamily="18" charset="0"/>
              </a:rPr>
              <a:t>Insufficient Requirement</a:t>
            </a:r>
          </a:p>
          <a:p>
            <a:pPr marL="457200" indent="-457200" algn="l">
              <a:buFont typeface="Arial" panose="020B0604020202020204" pitchFamily="34" charset="0"/>
              <a:buChar char="•"/>
            </a:pPr>
            <a:r>
              <a:rPr lang="en-GB" sz="3600" dirty="0">
                <a:latin typeface="Times New Roman" panose="02020603050405020304" pitchFamily="18" charset="0"/>
                <a:ea typeface="GungsuhChe" panose="02030609000101010101" pitchFamily="49" charset="-127"/>
                <a:cs typeface="Times New Roman" panose="02020603050405020304" pitchFamily="18" charset="0"/>
              </a:rPr>
              <a:t>Environment Instability</a:t>
            </a:r>
          </a:p>
          <a:p>
            <a:pPr marL="457200" indent="-457200" algn="l">
              <a:buFont typeface="Arial" panose="020B0604020202020204" pitchFamily="34" charset="0"/>
              <a:buChar char="•"/>
            </a:pPr>
            <a:r>
              <a:rPr lang="en-GB" sz="3600" dirty="0">
                <a:latin typeface="Times New Roman" panose="02020603050405020304" pitchFamily="18" charset="0"/>
                <a:ea typeface="GungsuhChe" panose="02030609000101010101" pitchFamily="49" charset="-127"/>
                <a:cs typeface="Times New Roman" panose="02020603050405020304" pitchFamily="18" charset="0"/>
              </a:rPr>
              <a:t>Specification of Standard Rules</a:t>
            </a:r>
          </a:p>
          <a:p>
            <a:endParaRPr lang="en-US" dirty="0"/>
          </a:p>
        </p:txBody>
      </p:sp>
    </p:spTree>
    <p:extLst>
      <p:ext uri="{BB962C8B-B14F-4D97-AF65-F5344CB8AC3E}">
        <p14:creationId xmlns:p14="http://schemas.microsoft.com/office/powerpoint/2010/main" val="166370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a:t>
            </a:r>
          </a:p>
        </p:txBody>
      </p:sp>
      <p:sp>
        <p:nvSpPr>
          <p:cNvPr id="3" name="Content Placeholder 2"/>
          <p:cNvSpPr>
            <a:spLocks noGrp="1"/>
          </p:cNvSpPr>
          <p:nvPr>
            <p:ph idx="1"/>
          </p:nvPr>
        </p:nvSpPr>
        <p:spPr/>
        <p:txBody>
          <a:bodyPr>
            <a:normAutofit/>
          </a:bodyPr>
          <a:lstStyle/>
          <a:p>
            <a:pPr marL="0" indent="0" algn="l">
              <a:buNone/>
            </a:pPr>
            <a:r>
              <a:rPr lang="en-GB" sz="3600" b="1" dirty="0"/>
              <a:t>Case Studies :</a:t>
            </a:r>
          </a:p>
          <a:p>
            <a:pPr marL="342900" indent="-342900" algn="l">
              <a:buFont typeface="Arial" panose="020B0604020202020204" pitchFamily="34" charset="0"/>
              <a:buChar char="•"/>
            </a:pPr>
            <a:r>
              <a:rPr lang="en-GB" sz="2800" dirty="0"/>
              <a:t>Clear Identification of Requirement</a:t>
            </a:r>
          </a:p>
          <a:p>
            <a:pPr marL="342900" indent="-342900" algn="l">
              <a:buFont typeface="Arial" panose="020B0604020202020204" pitchFamily="34" charset="0"/>
              <a:buChar char="•"/>
            </a:pPr>
            <a:r>
              <a:rPr lang="en-GB" sz="2800" dirty="0"/>
              <a:t>Availability of valid data</a:t>
            </a:r>
          </a:p>
          <a:p>
            <a:pPr marL="342900" indent="-342900" algn="l">
              <a:buFont typeface="Arial" panose="020B0604020202020204" pitchFamily="34" charset="0"/>
              <a:buChar char="•"/>
            </a:pPr>
            <a:r>
              <a:rPr lang="en-GB" sz="2800" dirty="0"/>
              <a:t>Standardized structure</a:t>
            </a:r>
          </a:p>
          <a:p>
            <a:pPr marL="342900" indent="-342900" algn="l">
              <a:buFont typeface="Arial" panose="020B0604020202020204" pitchFamily="34" charset="0"/>
              <a:buChar char="•"/>
            </a:pPr>
            <a:r>
              <a:rPr lang="en-GB" sz="2800" dirty="0"/>
              <a:t>Recognition of excluded cost</a:t>
            </a:r>
          </a:p>
          <a:p>
            <a:pPr marL="342900" indent="-342900" algn="l">
              <a:buFont typeface="Arial" panose="020B0604020202020204" pitchFamily="34" charset="0"/>
              <a:buChar char="•"/>
            </a:pPr>
            <a:r>
              <a:rPr lang="en-GB" sz="2800" dirty="0"/>
              <a:t>Provision for program uncertainty</a:t>
            </a:r>
          </a:p>
          <a:p>
            <a:pPr marL="342900" indent="-342900" algn="l">
              <a:buFont typeface="Arial" panose="020B0604020202020204" pitchFamily="34" charset="0"/>
              <a:buChar char="•"/>
            </a:pPr>
            <a:r>
              <a:rPr lang="en-GB" sz="2800" dirty="0"/>
              <a:t>Estimation Review for significant Project Changes</a:t>
            </a:r>
          </a:p>
        </p:txBody>
      </p:sp>
    </p:spTree>
    <p:extLst>
      <p:ext uri="{BB962C8B-B14F-4D97-AF65-F5344CB8AC3E}">
        <p14:creationId xmlns:p14="http://schemas.microsoft.com/office/powerpoint/2010/main" val="165143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GB" dirty="0"/>
              <a:t>Agile Project Management (APM)</a:t>
            </a:r>
          </a:p>
        </p:txBody>
      </p:sp>
      <p:sp>
        <p:nvSpPr>
          <p:cNvPr id="3" name="Content Placeholder 2"/>
          <p:cNvSpPr>
            <a:spLocks noGrp="1"/>
          </p:cNvSpPr>
          <p:nvPr>
            <p:ph idx="1"/>
          </p:nvPr>
        </p:nvSpPr>
        <p:spPr>
          <a:xfrm>
            <a:off x="457200" y="1844824"/>
            <a:ext cx="8229600" cy="4176463"/>
          </a:xfrm>
        </p:spPr>
        <p:txBody>
          <a:bodyPr>
            <a:normAutofit/>
          </a:bodyPr>
          <a:lstStyle/>
          <a:p>
            <a:pPr marL="0" indent="0">
              <a:buNone/>
            </a:pPr>
            <a:endParaRPr lang="en-GB" sz="2800" b="1" dirty="0"/>
          </a:p>
          <a:p>
            <a:pPr algn="l"/>
            <a:r>
              <a:rPr lang="en-GB" sz="3600" b="1" dirty="0"/>
              <a:t>Agile Project Management</a:t>
            </a:r>
            <a:r>
              <a:rPr lang="en-GB" sz="3600" dirty="0"/>
              <a:t> (APM) is an iterative approach to planning and guiding </a:t>
            </a:r>
            <a:r>
              <a:rPr lang="en-GB" sz="3600" b="1" dirty="0"/>
              <a:t>project</a:t>
            </a:r>
            <a:r>
              <a:rPr lang="en-GB" sz="3600" dirty="0"/>
              <a:t> processes.</a:t>
            </a:r>
          </a:p>
          <a:p>
            <a:pPr marL="457200" indent="-457200" algn="l">
              <a:buFont typeface="Arial" panose="020B0604020202020204" pitchFamily="34" charset="0"/>
              <a:buChar char="•"/>
            </a:pPr>
            <a:r>
              <a:rPr lang="en-GB" sz="3600" dirty="0"/>
              <a:t>Used for large project </a:t>
            </a:r>
          </a:p>
          <a:p>
            <a:pPr marL="457200" indent="-457200" algn="l">
              <a:buFont typeface="Arial" panose="020B0604020202020204" pitchFamily="34" charset="0"/>
              <a:buChar char="•"/>
            </a:pPr>
            <a:r>
              <a:rPr lang="en-GB" sz="3600" dirty="0"/>
              <a:t>Initial specification unclear</a:t>
            </a:r>
          </a:p>
        </p:txBody>
      </p:sp>
    </p:spTree>
    <p:extLst>
      <p:ext uri="{BB962C8B-B14F-4D97-AF65-F5344CB8AC3E}">
        <p14:creationId xmlns:p14="http://schemas.microsoft.com/office/powerpoint/2010/main" val="84996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1844824"/>
            <a:ext cx="8229600" cy="4525963"/>
          </a:xfrm>
          <a:prstGeom prst="rect">
            <a:avLst/>
          </a:prstGeom>
        </p:spPr>
        <p:txBody>
          <a:bodyPr>
            <a:normAutofit/>
          </a:bodyPr>
          <a:lstStyle/>
          <a:p>
            <a:pPr marL="0" indent="0">
              <a:buNone/>
            </a:pPr>
            <a:r>
              <a:rPr lang="en-GB" sz="2400" dirty="0"/>
              <a:t>A </a:t>
            </a:r>
            <a:r>
              <a:rPr lang="en-GB" sz="2400" b="1" dirty="0"/>
              <a:t>function point</a:t>
            </a:r>
            <a:r>
              <a:rPr lang="en-GB" sz="2400" dirty="0"/>
              <a:t> is a "unit of measurement" to express the amount of business </a:t>
            </a:r>
            <a:r>
              <a:rPr lang="en-GB" sz="2400" b="1" dirty="0"/>
              <a:t>functionality</a:t>
            </a:r>
            <a:r>
              <a:rPr lang="en-GB" sz="2400" dirty="0"/>
              <a:t> an information system (as a product) provides to a user.</a:t>
            </a:r>
          </a:p>
          <a:p>
            <a:r>
              <a:rPr lang="en-GB" sz="2400" dirty="0"/>
              <a:t>The scope of the software development product (e.g. software units to be delivered or worked on)</a:t>
            </a:r>
          </a:p>
          <a:p>
            <a:r>
              <a:rPr lang="en-GB" sz="2400" dirty="0"/>
              <a:t>Quality Management (e.g. the number of defects per software unit)</a:t>
            </a:r>
          </a:p>
          <a:p>
            <a:r>
              <a:rPr lang="en-GB" sz="2400" dirty="0"/>
              <a:t>Productivity of the software</a:t>
            </a:r>
          </a:p>
          <a:p>
            <a:r>
              <a:rPr lang="en-GB" sz="2400" dirty="0"/>
              <a:t>Performance (e.g. staff resources per software unit)</a:t>
            </a:r>
          </a:p>
        </p:txBody>
      </p:sp>
      <p:sp>
        <p:nvSpPr>
          <p:cNvPr id="2" name="Title 1"/>
          <p:cNvSpPr>
            <a:spLocks noGrp="1"/>
          </p:cNvSpPr>
          <p:nvPr>
            <p:ph type="title"/>
          </p:nvPr>
        </p:nvSpPr>
        <p:spPr/>
        <p:txBody>
          <a:bodyPr>
            <a:normAutofit/>
          </a:bodyPr>
          <a:lstStyle/>
          <a:p>
            <a:r>
              <a:rPr lang="en-GB" dirty="0"/>
              <a:t>Function point Analysis</a:t>
            </a:r>
            <a:br>
              <a:rPr lang="en-GB" dirty="0"/>
            </a:br>
            <a:endParaRPr lang="en-GB" dirty="0"/>
          </a:p>
        </p:txBody>
      </p:sp>
    </p:spTree>
    <p:extLst>
      <p:ext uri="{BB962C8B-B14F-4D97-AF65-F5344CB8AC3E}">
        <p14:creationId xmlns:p14="http://schemas.microsoft.com/office/powerpoint/2010/main" val="112736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8E9A1-E487-C546-82BB-E66239DE04CA}"/>
              </a:ext>
            </a:extLst>
          </p:cNvPr>
          <p:cNvSpPr>
            <a:spLocks noGrp="1"/>
          </p:cNvSpPr>
          <p:nvPr>
            <p:ph sz="quarter" idx="13"/>
          </p:nvPr>
        </p:nvSpPr>
        <p:spPr>
          <a:xfrm>
            <a:off x="539552" y="2852936"/>
            <a:ext cx="8229600" cy="2088232"/>
          </a:xfrm>
        </p:spPr>
        <p:txBody>
          <a:bodyPr>
            <a:normAutofit/>
          </a:bodyPr>
          <a:lstStyle/>
          <a:p>
            <a:r>
              <a:rPr lang="en-US" sz="6000" dirty="0"/>
              <a:t>Thank You</a:t>
            </a:r>
          </a:p>
        </p:txBody>
      </p:sp>
      <p:sp>
        <p:nvSpPr>
          <p:cNvPr id="3" name="Title 2">
            <a:extLst>
              <a:ext uri="{FF2B5EF4-FFF2-40B4-BE49-F238E27FC236}">
                <a16:creationId xmlns:a16="http://schemas.microsoft.com/office/drawing/2014/main" id="{8B789740-3324-6F41-B855-5E25C540222E}"/>
              </a:ext>
            </a:extLst>
          </p:cNvPr>
          <p:cNvSpPr>
            <a:spLocks noGrp="1"/>
          </p:cNvSpPr>
          <p:nvPr>
            <p:ph type="title"/>
          </p:nvPr>
        </p:nvSpPr>
        <p:spPr>
          <a:xfrm>
            <a:off x="4067944" y="4221088"/>
            <a:ext cx="4701208" cy="1080120"/>
          </a:xfrm>
        </p:spPr>
        <p:txBody>
          <a:bodyPr/>
          <a:lstStyle/>
          <a:p>
            <a:r>
              <a:rPr lang="en-US" sz="2800" dirty="0"/>
              <a:t>Any Questions…?</a:t>
            </a:r>
            <a:br>
              <a:rPr lang="en-US" dirty="0"/>
            </a:br>
            <a:endParaRPr lang="en-US" dirty="0"/>
          </a:p>
        </p:txBody>
      </p:sp>
    </p:spTree>
    <p:extLst>
      <p:ext uri="{BB962C8B-B14F-4D97-AF65-F5344CB8AC3E}">
        <p14:creationId xmlns:p14="http://schemas.microsoft.com/office/powerpoint/2010/main" val="34329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GB" dirty="0"/>
              <a:t>Definition: process where the amount of effort (person-hours) needed to develop a project is predicted in order to be used to predict costs/resources</a:t>
            </a:r>
          </a:p>
          <a:p>
            <a:pPr marL="342900" indent="-342900" algn="l">
              <a:buFont typeface="Arial" panose="020B0604020202020204" pitchFamily="34" charset="0"/>
              <a:buChar char="•"/>
            </a:pPr>
            <a:r>
              <a:rPr lang="en-GB" dirty="0"/>
              <a:t>Done by Software/project managers using info from customers/engineers/past projects</a:t>
            </a:r>
          </a:p>
          <a:p>
            <a:pPr marL="342900" indent="-342900" algn="l">
              <a:buFont typeface="Arial" panose="020B0604020202020204" pitchFamily="34" charset="0"/>
              <a:buChar char="•"/>
            </a:pPr>
            <a:r>
              <a:rPr lang="en-GB" dirty="0"/>
              <a:t>Just one part of project management, helps develop detailed plans</a:t>
            </a:r>
          </a:p>
          <a:p>
            <a:pPr marL="342900" indent="-342900" algn="l">
              <a:buFont typeface="Arial" panose="020B0604020202020204" pitchFamily="34" charset="0"/>
              <a:buChar char="•"/>
            </a:pPr>
            <a:r>
              <a:rPr lang="en-GB" dirty="0"/>
              <a:t>Successful projects are delivered on time, within budget and of the required quality, accurate estimation is crucial in order to achieve this</a:t>
            </a:r>
          </a:p>
          <a:p>
            <a:pPr marL="342900" indent="-342900" algn="l">
              <a:buFont typeface="Arial" panose="020B0604020202020204" pitchFamily="34" charset="0"/>
              <a:buChar char="•"/>
            </a:pPr>
            <a:r>
              <a:rPr lang="en-GB" dirty="0"/>
              <a:t>Clients want more done for less, agencies want to do little for as much as possible</a:t>
            </a:r>
          </a:p>
        </p:txBody>
      </p:sp>
      <p:sp>
        <p:nvSpPr>
          <p:cNvPr id="3" name="Title 2"/>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2514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GB" dirty="0" err="1"/>
              <a:t>Approx</a:t>
            </a:r>
            <a:r>
              <a:rPr lang="en-GB" dirty="0"/>
              <a:t> 40% projects are cancelled due to estimation failures</a:t>
            </a:r>
          </a:p>
          <a:p>
            <a:pPr marL="342900" indent="-342900" algn="l">
              <a:buFont typeface="Arial" panose="020B0604020202020204" pitchFamily="34" charset="0"/>
              <a:buChar char="•"/>
            </a:pPr>
            <a:r>
              <a:rPr lang="en-GB" dirty="0"/>
              <a:t>Estimates provide a price</a:t>
            </a:r>
          </a:p>
          <a:p>
            <a:pPr marL="342900" indent="-342900" algn="l">
              <a:buFont typeface="Arial" panose="020B0604020202020204" pitchFamily="34" charset="0"/>
              <a:buChar char="•"/>
            </a:pPr>
            <a:r>
              <a:rPr lang="en-GB" dirty="0"/>
              <a:t>Estimates provide clarity</a:t>
            </a:r>
          </a:p>
          <a:p>
            <a:pPr marL="342900" indent="-342900" algn="l">
              <a:buFont typeface="Arial" panose="020B0604020202020204" pitchFamily="34" charset="0"/>
              <a:buChar char="•"/>
            </a:pPr>
            <a:r>
              <a:rPr lang="en-GB" dirty="0"/>
              <a:t>Estimates provide milestones</a:t>
            </a:r>
          </a:p>
        </p:txBody>
      </p:sp>
      <p:sp>
        <p:nvSpPr>
          <p:cNvPr id="3" name="Title 2"/>
          <p:cNvSpPr>
            <a:spLocks noGrp="1"/>
          </p:cNvSpPr>
          <p:nvPr>
            <p:ph type="title"/>
          </p:nvPr>
        </p:nvSpPr>
        <p:spPr/>
        <p:txBody>
          <a:bodyPr/>
          <a:lstStyle/>
          <a:p>
            <a:r>
              <a:rPr lang="en-GB" dirty="0"/>
              <a:t>Why is it important?</a:t>
            </a:r>
          </a:p>
        </p:txBody>
      </p:sp>
    </p:spTree>
    <p:extLst>
      <p:ext uri="{BB962C8B-B14F-4D97-AF65-F5344CB8AC3E}">
        <p14:creationId xmlns:p14="http://schemas.microsoft.com/office/powerpoint/2010/main" val="301677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GB" dirty="0"/>
              <a:t>Waterfall systems: bottom-up approach</a:t>
            </a:r>
          </a:p>
          <a:p>
            <a:pPr marL="342900" indent="-342900" algn="l">
              <a:buFont typeface="Arial" panose="020B0604020202020204" pitchFamily="34" charset="0"/>
              <a:buChar char="•"/>
            </a:pPr>
            <a:r>
              <a:rPr lang="en-GB" dirty="0"/>
              <a:t>Agile systems: top-down approach</a:t>
            </a:r>
          </a:p>
          <a:p>
            <a:pPr marL="342900" indent="-342900" algn="l">
              <a:buFont typeface="Arial" panose="020B0604020202020204" pitchFamily="34" charset="0"/>
              <a:buChar char="•"/>
            </a:pPr>
            <a:r>
              <a:rPr lang="en-GB" dirty="0"/>
              <a:t>Project scope must be determined before estimation occurs</a:t>
            </a:r>
          </a:p>
          <a:p>
            <a:pPr marL="342900" indent="-342900" algn="l">
              <a:buFont typeface="Arial" panose="020B0604020202020204" pitchFamily="34" charset="0"/>
              <a:buChar char="•"/>
            </a:pPr>
            <a:r>
              <a:rPr lang="en-GB" dirty="0"/>
              <a:t>Scope is then broken down and analysed using past experience/historical data</a:t>
            </a:r>
          </a:p>
          <a:p>
            <a:pPr marL="342900" indent="-342900" algn="l">
              <a:buFont typeface="Arial" panose="020B0604020202020204" pitchFamily="34" charset="0"/>
              <a:buChar char="•"/>
            </a:pPr>
            <a:r>
              <a:rPr lang="en-GB" dirty="0"/>
              <a:t>Recommended to use at least 2 different estimation methods to provide accurate results</a:t>
            </a:r>
          </a:p>
          <a:p>
            <a:pPr marL="342900" indent="-342900" algn="l">
              <a:buFont typeface="Arial" panose="020B0604020202020204" pitchFamily="34" charset="0"/>
              <a:buChar char="•"/>
            </a:pPr>
            <a:r>
              <a:rPr lang="en-GB" dirty="0"/>
              <a:t>Avoid precise values</a:t>
            </a:r>
          </a:p>
          <a:p>
            <a:pPr marL="342900" indent="-342900" algn="l">
              <a:buFont typeface="Arial" panose="020B0604020202020204" pitchFamily="34" charset="0"/>
              <a:buChar char="•"/>
            </a:pPr>
            <a:r>
              <a:rPr lang="en-GB" dirty="0"/>
              <a:t>Re-estimate at regular intervals to accommodate any changes in projects</a:t>
            </a:r>
          </a:p>
        </p:txBody>
      </p:sp>
      <p:sp>
        <p:nvSpPr>
          <p:cNvPr id="3" name="Title 2"/>
          <p:cNvSpPr>
            <a:spLocks noGrp="1"/>
          </p:cNvSpPr>
          <p:nvPr>
            <p:ph type="title"/>
          </p:nvPr>
        </p:nvSpPr>
        <p:spPr/>
        <p:txBody>
          <a:bodyPr/>
          <a:lstStyle/>
          <a:p>
            <a:r>
              <a:rPr lang="en-GB" dirty="0"/>
              <a:t>How are estimates done?</a:t>
            </a:r>
          </a:p>
        </p:txBody>
      </p:sp>
    </p:spTree>
    <p:extLst>
      <p:ext uri="{BB962C8B-B14F-4D97-AF65-F5344CB8AC3E}">
        <p14:creationId xmlns:p14="http://schemas.microsoft.com/office/powerpoint/2010/main" val="2670931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732629" y="1916832"/>
            <a:ext cx="6275040" cy="4179168"/>
          </a:xfrm>
        </p:spPr>
        <p:txBody>
          <a:bodyPr>
            <a:normAutofit/>
          </a:bodyPr>
          <a:lstStyle/>
          <a:p>
            <a:pPr algn="l"/>
            <a:endParaRPr lang="en-GB" dirty="0">
              <a:solidFill>
                <a:srgbClr val="FFFF00"/>
              </a:solidFill>
            </a:endParaRPr>
          </a:p>
          <a:p>
            <a:pPr algn="l"/>
            <a:r>
              <a:rPr lang="en-GB" sz="1600" dirty="0">
                <a:solidFill>
                  <a:srgbClr val="FFFF00"/>
                </a:solidFill>
                <a:latin typeface="Times New Roman" panose="02020603050405020304" pitchFamily="18" charset="0"/>
                <a:cs typeface="Times New Roman" panose="02020603050405020304" pitchFamily="18" charset="0"/>
              </a:rPr>
              <a:t>COCOMO</a:t>
            </a:r>
            <a:r>
              <a:rPr lang="en-GB" sz="1600" dirty="0"/>
              <a:t> </a:t>
            </a:r>
            <a:r>
              <a:rPr lang="en-GB" dirty="0"/>
              <a:t>- </a:t>
            </a:r>
            <a:r>
              <a:rPr lang="en-GB" sz="1400" dirty="0">
                <a:latin typeface="Times New Roman" panose="02020603050405020304" pitchFamily="18" charset="0"/>
                <a:cs typeface="Times New Roman" panose="02020603050405020304" pitchFamily="18" charset="0"/>
              </a:rPr>
              <a:t>It is a procedural </a:t>
            </a:r>
            <a:r>
              <a:rPr lang="en-GB" sz="1400" b="1" dirty="0">
                <a:latin typeface="Times New Roman" panose="02020603050405020304" pitchFamily="18" charset="0"/>
                <a:cs typeface="Times New Roman" panose="02020603050405020304" pitchFamily="18" charset="0"/>
              </a:rPr>
              <a:t>cost</a:t>
            </a:r>
            <a:r>
              <a:rPr lang="en-GB" sz="1400" dirty="0">
                <a:latin typeface="Times New Roman" panose="02020603050405020304" pitchFamily="18" charset="0"/>
                <a:cs typeface="Times New Roman" panose="02020603050405020304" pitchFamily="18" charset="0"/>
              </a:rPr>
              <a:t> estimate </a:t>
            </a:r>
            <a:r>
              <a:rPr lang="en-GB" sz="1400" b="1" dirty="0">
                <a:solidFill>
                  <a:srgbClr val="FF0000"/>
                </a:solidFill>
                <a:latin typeface="Times New Roman" panose="02020603050405020304" pitchFamily="18" charset="0"/>
                <a:cs typeface="Times New Roman" panose="02020603050405020304" pitchFamily="18" charset="0"/>
              </a:rPr>
              <a:t>model</a:t>
            </a:r>
            <a:r>
              <a:rPr lang="en-GB" sz="1400" dirty="0">
                <a:latin typeface="Times New Roman" panose="02020603050405020304" pitchFamily="18" charset="0"/>
                <a:cs typeface="Times New Roman" panose="02020603050405020304" pitchFamily="18" charset="0"/>
              </a:rPr>
              <a:t> for software projects and often used as a process of reliably predicting the various parameters associated with making a project such as </a:t>
            </a:r>
            <a:r>
              <a:rPr lang="en-GB" sz="1400" dirty="0">
                <a:solidFill>
                  <a:srgbClr val="FF0000"/>
                </a:solidFill>
                <a:latin typeface="Times New Roman" panose="02020603050405020304" pitchFamily="18" charset="0"/>
                <a:cs typeface="Times New Roman" panose="02020603050405020304" pitchFamily="18" charset="0"/>
              </a:rPr>
              <a:t>size</a:t>
            </a:r>
            <a:r>
              <a:rPr lang="en-GB" sz="1400" dirty="0">
                <a:latin typeface="Times New Roman" panose="02020603050405020304" pitchFamily="18" charset="0"/>
                <a:cs typeface="Times New Roman" panose="02020603050405020304" pitchFamily="18" charset="0"/>
              </a:rPr>
              <a:t>, </a:t>
            </a:r>
            <a:r>
              <a:rPr lang="en-GB" sz="1400" dirty="0">
                <a:solidFill>
                  <a:srgbClr val="FF0000"/>
                </a:solidFill>
                <a:latin typeface="Times New Roman" panose="02020603050405020304" pitchFamily="18" charset="0"/>
                <a:cs typeface="Times New Roman" panose="02020603050405020304" pitchFamily="18" charset="0"/>
              </a:rPr>
              <a:t>effort</a:t>
            </a:r>
            <a:r>
              <a:rPr lang="en-GB" sz="1400" dirty="0">
                <a:latin typeface="Times New Roman" panose="02020603050405020304" pitchFamily="18" charset="0"/>
                <a:cs typeface="Times New Roman" panose="02020603050405020304" pitchFamily="18" charset="0"/>
              </a:rPr>
              <a:t>, </a:t>
            </a:r>
            <a:r>
              <a:rPr lang="en-GB" sz="1400" b="1" dirty="0">
                <a:solidFill>
                  <a:srgbClr val="FF0000"/>
                </a:solidFill>
                <a:latin typeface="Times New Roman" panose="02020603050405020304" pitchFamily="18" charset="0"/>
                <a:cs typeface="Times New Roman" panose="02020603050405020304" pitchFamily="18" charset="0"/>
              </a:rPr>
              <a:t>cost</a:t>
            </a:r>
            <a:r>
              <a:rPr lang="en-GB" sz="1400" dirty="0">
                <a:latin typeface="Times New Roman" panose="02020603050405020304" pitchFamily="18" charset="0"/>
                <a:cs typeface="Times New Roman" panose="02020603050405020304" pitchFamily="18" charset="0"/>
              </a:rPr>
              <a:t>, </a:t>
            </a:r>
            <a:r>
              <a:rPr lang="en-GB" sz="1400" dirty="0">
                <a:solidFill>
                  <a:srgbClr val="FF0000"/>
                </a:solidFill>
                <a:latin typeface="Times New Roman" panose="02020603050405020304" pitchFamily="18" charset="0"/>
                <a:cs typeface="Times New Roman" panose="02020603050405020304" pitchFamily="18" charset="0"/>
              </a:rPr>
              <a:t>time and quality</a:t>
            </a:r>
            <a:r>
              <a:rPr lang="en-GB" sz="1400" dirty="0">
                <a:latin typeface="Times New Roman" panose="02020603050405020304" pitchFamily="18" charset="0"/>
                <a:cs typeface="Times New Roman" panose="02020603050405020304" pitchFamily="18" charset="0"/>
              </a:rPr>
              <a:t>.</a:t>
            </a:r>
          </a:p>
          <a:p>
            <a:pPr algn="l"/>
            <a:endParaRPr lang="en-GB" sz="1400" dirty="0">
              <a:latin typeface="Times New Roman" panose="02020603050405020304" pitchFamily="18" charset="0"/>
              <a:cs typeface="Times New Roman" panose="02020603050405020304" pitchFamily="18" charset="0"/>
            </a:endParaRPr>
          </a:p>
          <a:p>
            <a:pPr algn="l"/>
            <a:r>
              <a:rPr lang="en-GB" sz="1400" dirty="0">
                <a:latin typeface="Times New Roman" panose="02020603050405020304" pitchFamily="18" charset="0"/>
                <a:cs typeface="Times New Roman" panose="02020603050405020304" pitchFamily="18" charset="0"/>
              </a:rPr>
              <a:t>It was proposed by Barry Boehm in 1970 and is based on the study of 63 projects, which make it </a:t>
            </a:r>
            <a:r>
              <a:rPr lang="en-GB" sz="1400" u="sng" dirty="0">
                <a:latin typeface="Times New Roman" panose="02020603050405020304" pitchFamily="18" charset="0"/>
                <a:cs typeface="Times New Roman" panose="02020603050405020304" pitchFamily="18" charset="0"/>
              </a:rPr>
              <a:t>one of the best-documented models.</a:t>
            </a:r>
          </a:p>
          <a:p>
            <a:pPr algn="l"/>
            <a:endParaRPr lang="en-GB" sz="1400" dirty="0">
              <a:latin typeface="Times New Roman" panose="02020603050405020304" pitchFamily="18" charset="0"/>
              <a:cs typeface="Times New Roman" panose="02020603050405020304" pitchFamily="18" charset="0"/>
            </a:endParaRPr>
          </a:p>
          <a:p>
            <a:pPr algn="l"/>
            <a:r>
              <a:rPr lang="en-GB" sz="1400" dirty="0">
                <a:latin typeface="Times New Roman" panose="02020603050405020304" pitchFamily="18" charset="0"/>
                <a:cs typeface="Times New Roman" panose="02020603050405020304" pitchFamily="18" charset="0"/>
              </a:rPr>
              <a:t>The </a:t>
            </a:r>
            <a:r>
              <a:rPr lang="en-GB" sz="1400" dirty="0">
                <a:solidFill>
                  <a:srgbClr val="FF0000"/>
                </a:solidFill>
                <a:latin typeface="Times New Roman" panose="02020603050405020304" pitchFamily="18" charset="0"/>
                <a:cs typeface="Times New Roman" panose="02020603050405020304" pitchFamily="18" charset="0"/>
              </a:rPr>
              <a:t>key parameters </a:t>
            </a:r>
            <a:r>
              <a:rPr lang="en-GB" sz="1400" dirty="0">
                <a:latin typeface="Times New Roman" panose="02020603050405020304" pitchFamily="18" charset="0"/>
                <a:cs typeface="Times New Roman" panose="02020603050405020304" pitchFamily="18" charset="0"/>
              </a:rPr>
              <a:t>that define quality of a software product are:</a:t>
            </a:r>
          </a:p>
          <a:p>
            <a:pPr algn="l"/>
            <a:endParaRPr lang="en-GB"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Effort - </a:t>
            </a:r>
            <a:r>
              <a:rPr lang="en-US" sz="1400" dirty="0">
                <a:latin typeface="Times New Roman" panose="02020603050405020304" pitchFamily="18" charset="0"/>
                <a:cs typeface="Times New Roman" panose="02020603050405020304" pitchFamily="18" charset="0"/>
              </a:rPr>
              <a:t>Amount of labor that will be required to complete a task. It is measured in </a:t>
            </a:r>
            <a:r>
              <a:rPr lang="en-US" sz="1400" dirty="0">
                <a:solidFill>
                  <a:srgbClr val="00B050"/>
                </a:solidFill>
                <a:latin typeface="Times New Roman" panose="02020603050405020304" pitchFamily="18" charset="0"/>
                <a:cs typeface="Times New Roman" panose="02020603050405020304" pitchFamily="18" charset="0"/>
              </a:rPr>
              <a:t>person-months</a:t>
            </a:r>
            <a:r>
              <a:rPr lang="en-US" sz="1400" dirty="0">
                <a:latin typeface="Times New Roman" panose="02020603050405020304" pitchFamily="18" charset="0"/>
                <a:cs typeface="Times New Roman" panose="02020603050405020304" pitchFamily="18" charset="0"/>
              </a:rPr>
              <a:t> units.</a:t>
            </a:r>
            <a:endParaRPr lang="en-GB"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Schedule  - </a:t>
            </a:r>
            <a:r>
              <a:rPr lang="en-US" sz="1400" dirty="0">
                <a:latin typeface="Times New Roman" panose="02020603050405020304" pitchFamily="18" charset="0"/>
                <a:cs typeface="Times New Roman" panose="02020603050405020304" pitchFamily="18" charset="0"/>
              </a:rPr>
              <a:t>amount of time required for the completion of the job, which is proportional to the effort put. It is measured in the </a:t>
            </a:r>
            <a:r>
              <a:rPr lang="en-US" sz="1400" dirty="0">
                <a:solidFill>
                  <a:srgbClr val="00B050"/>
                </a:solidFill>
                <a:latin typeface="Times New Roman" panose="02020603050405020304" pitchFamily="18" charset="0"/>
                <a:cs typeface="Times New Roman" panose="02020603050405020304" pitchFamily="18" charset="0"/>
              </a:rPr>
              <a:t>units of time </a:t>
            </a:r>
            <a:r>
              <a:rPr lang="en-US" sz="1400" dirty="0">
                <a:latin typeface="Times New Roman" panose="02020603050405020304" pitchFamily="18" charset="0"/>
                <a:cs typeface="Times New Roman" panose="02020603050405020304" pitchFamily="18" charset="0"/>
              </a:rPr>
              <a:t>such as </a:t>
            </a:r>
            <a:r>
              <a:rPr lang="en-US" sz="1400" dirty="0">
                <a:solidFill>
                  <a:srgbClr val="00B050"/>
                </a:solidFill>
                <a:latin typeface="Times New Roman" panose="02020603050405020304" pitchFamily="18" charset="0"/>
                <a:cs typeface="Times New Roman" panose="02020603050405020304" pitchFamily="18" charset="0"/>
              </a:rPr>
              <a:t>weeks, months</a:t>
            </a:r>
            <a:r>
              <a:rPr lang="en-US" sz="1400" dirty="0">
                <a:latin typeface="Times New Roman" panose="02020603050405020304" pitchFamily="18" charset="0"/>
                <a:cs typeface="Times New Roman" panose="02020603050405020304" pitchFamily="18" charset="0"/>
              </a:rPr>
              <a:t>.</a:t>
            </a:r>
            <a:endParaRPr lang="en-GB" sz="1400" dirty="0">
              <a:latin typeface="Times New Roman" panose="02020603050405020304" pitchFamily="18" charset="0"/>
              <a:cs typeface="Times New Roman" panose="02020603050405020304"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Some Estimation Methods</a:t>
            </a:r>
          </a:p>
        </p:txBody>
      </p:sp>
      <p:pic>
        <p:nvPicPr>
          <p:cNvPr id="2050" name="Picture 2" descr="Image result for Barry W Boe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1440160" cy="21173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9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circle(in)">
                                      <p:cBhvr>
                                        <p:cTn id="29" dur="20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1000"/>
                                        <p:tgtEl>
                                          <p:spTgt spid="2">
                                            <p:txEl>
                                              <p:pRg st="8" end="8"/>
                                            </p:txEl>
                                          </p:spTgt>
                                        </p:tgtEl>
                                      </p:cBhvr>
                                    </p:animEffect>
                                    <p:anim calcmode="lin" valueType="num">
                                      <p:cBhvr>
                                        <p:cTn id="3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29670" y="1807464"/>
            <a:ext cx="8246927" cy="4075176"/>
          </a:xfrm>
        </p:spPr>
        <p:txBody>
          <a:bodyPr/>
          <a:lstStyle/>
          <a:p>
            <a:pPr algn="l" fontAlgn="base"/>
            <a:endParaRPr lang="en-GB" sz="1400" b="1" dirty="0">
              <a:solidFill>
                <a:srgbClr val="FFFF00"/>
              </a:solidFill>
              <a:latin typeface="Times New Roman" panose="02020603050405020304" pitchFamily="18" charset="0"/>
              <a:cs typeface="Times New Roman" panose="02020603050405020304" pitchFamily="18" charset="0"/>
            </a:endParaRPr>
          </a:p>
          <a:p>
            <a:pPr algn="l" fontAlgn="base"/>
            <a:r>
              <a:rPr lang="en-GB" sz="1400" b="1" dirty="0">
                <a:solidFill>
                  <a:srgbClr val="FFFF00"/>
                </a:solidFill>
                <a:latin typeface="Times New Roman" panose="02020603050405020304" pitchFamily="18" charset="0"/>
                <a:cs typeface="Times New Roman" panose="02020603050405020304" pitchFamily="18" charset="0"/>
              </a:rPr>
              <a:t>Types of Models:</a:t>
            </a:r>
            <a:r>
              <a:rPr lang="en-GB" sz="1400" dirty="0">
                <a:latin typeface="Times New Roman" panose="02020603050405020304" pitchFamily="18" charset="0"/>
                <a:cs typeface="Times New Roman" panose="02020603050405020304" pitchFamily="18" charset="0"/>
              </a:rPr>
              <a:t> COCOMO consists of a hierarchy of three increasingly detailed and accurate forms. These are types of COCOMO model:</a:t>
            </a:r>
          </a:p>
        </p:txBody>
      </p:sp>
      <p:sp>
        <p:nvSpPr>
          <p:cNvPr id="3" name="Title 2"/>
          <p:cNvSpPr>
            <a:spLocks noGrp="1"/>
          </p:cNvSpPr>
          <p:nvPr>
            <p:ph type="title"/>
          </p:nvPr>
        </p:nvSpPr>
        <p:spPr/>
        <p:txBody>
          <a:bodyPr/>
          <a:lstStyle/>
          <a:p>
            <a:r>
              <a:rPr lang="en-GB" dirty="0"/>
              <a:t>COCOMO</a:t>
            </a:r>
          </a:p>
        </p:txBody>
      </p:sp>
      <p:pic>
        <p:nvPicPr>
          <p:cNvPr id="4" name="Picture 2" descr="http://3.bp.blogspot.com/-YUaHch5A_gM/UaCwRZyQorI/AAAAAAAABP0/4QXFn1Z1lv4/s1600/cocomo1.jpg">
            <a:extLst>
              <a:ext uri="{FF2B5EF4-FFF2-40B4-BE49-F238E27FC236}">
                <a16:creationId xmlns:a16="http://schemas.microsoft.com/office/drawing/2014/main" id="{D35A945C-4AE9-4C91-AFFC-6B71ADAE1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03" y="3106589"/>
            <a:ext cx="6048673"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8DE84-F354-4B76-80A1-F0DB74AF0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672" y="3106589"/>
            <a:ext cx="2263080" cy="8480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8AD2617-280E-4801-BE83-7207A80D5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646" y="3861048"/>
            <a:ext cx="2426610"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9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 calcmode="lin" valueType="num">
                                      <p:cBhvr additive="base">
                                        <p:cTn id="18" dur="500" fill="hold"/>
                                        <p:tgtEl>
                                          <p:spTgt spid="1032"/>
                                        </p:tgtEl>
                                        <p:attrNameLst>
                                          <p:attrName>ppt_x</p:attrName>
                                        </p:attrNameLst>
                                      </p:cBhvr>
                                      <p:tavLst>
                                        <p:tav tm="0">
                                          <p:val>
                                            <p:strVal val="#ppt_x"/>
                                          </p:val>
                                        </p:tav>
                                        <p:tav tm="100000">
                                          <p:val>
                                            <p:strVal val="#ppt_x"/>
                                          </p:val>
                                        </p:tav>
                                      </p:tavLst>
                                    </p:anim>
                                    <p:anim calcmode="lin" valueType="num">
                                      <p:cBhvr additive="base">
                                        <p:cTn id="19"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36"/>
                                        </p:tgtEl>
                                        <p:attrNameLst>
                                          <p:attrName>style.visibility</p:attrName>
                                        </p:attrNameLst>
                                      </p:cBhvr>
                                      <p:to>
                                        <p:strVal val="visible"/>
                                      </p:to>
                                    </p:set>
                                    <p:anim calcmode="lin" valueType="num">
                                      <p:cBhvr additive="base">
                                        <p:cTn id="24" dur="500" fill="hold"/>
                                        <p:tgtEl>
                                          <p:spTgt spid="1036"/>
                                        </p:tgtEl>
                                        <p:attrNameLst>
                                          <p:attrName>ppt_x</p:attrName>
                                        </p:attrNameLst>
                                      </p:cBhvr>
                                      <p:tavLst>
                                        <p:tav tm="0">
                                          <p:val>
                                            <p:strVal val="#ppt_x"/>
                                          </p:val>
                                        </p:tav>
                                        <p:tav tm="100000">
                                          <p:val>
                                            <p:strVal val="#ppt_x"/>
                                          </p:val>
                                        </p:tav>
                                      </p:tavLst>
                                    </p:anim>
                                    <p:anim calcmode="lin" valueType="num">
                                      <p:cBhvr additive="base">
                                        <p:cTn id="25"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0BB5F88-28D2-48FE-92AA-BFD785565C7E}"/>
              </a:ext>
            </a:extLst>
          </p:cNvPr>
          <p:cNvSpPr>
            <a:spLocks noGrp="1"/>
          </p:cNvSpPr>
          <p:nvPr>
            <p:ph sz="quarter" idx="13"/>
          </p:nvPr>
        </p:nvSpPr>
        <p:spPr>
          <a:xfrm>
            <a:off x="971600" y="2083954"/>
            <a:ext cx="5050904" cy="4248472"/>
          </a:xfrm>
        </p:spPr>
        <p:txBody>
          <a:bodyPr/>
          <a:lstStyle/>
          <a:p>
            <a:pPr algn="l"/>
            <a:r>
              <a:rPr lang="en-GB" sz="1600" dirty="0">
                <a:solidFill>
                  <a:srgbClr val="FFFF00"/>
                </a:solidFill>
                <a:latin typeface="Times New Roman" panose="02020603050405020304" pitchFamily="18" charset="0"/>
                <a:cs typeface="Times New Roman" panose="02020603050405020304" pitchFamily="18" charset="0"/>
              </a:rPr>
              <a:t>Function Point Analysis </a:t>
            </a:r>
            <a:r>
              <a:rPr lang="en-GB" dirty="0">
                <a:solidFill>
                  <a:srgbClr val="FFFF00"/>
                </a:solidFill>
              </a:rPr>
              <a:t>- </a:t>
            </a:r>
            <a:r>
              <a:rPr lang="en-US" sz="1300" dirty="0">
                <a:latin typeface="Times New Roman" panose="02020603050405020304" pitchFamily="18" charset="0"/>
                <a:cs typeface="Times New Roman" panose="02020603050405020304" pitchFamily="18" charset="0"/>
              </a:rPr>
              <a:t>is a method of Functional Size Measurement. It assesses the functionality delivered to its users, based on the user’s external view of the functional requirements. It measures the logical view of an application as compared to measuring the physically implemented view or the internal technical view.</a:t>
            </a:r>
          </a:p>
          <a:p>
            <a:pPr algn="l"/>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Brief History to Function Point Analysis. It was developed first by Allan J. Albrecht in the mid 1970s. It was an attempt to overcome </a:t>
            </a:r>
            <a:r>
              <a:rPr lang="en-US" sz="1300" dirty="0">
                <a:solidFill>
                  <a:srgbClr val="FF0000"/>
                </a:solidFill>
                <a:latin typeface="Times New Roman" panose="02020603050405020304" pitchFamily="18" charset="0"/>
                <a:cs typeface="Times New Roman" panose="02020603050405020304" pitchFamily="18" charset="0"/>
              </a:rPr>
              <a:t>difficulties</a:t>
            </a:r>
            <a:r>
              <a:rPr lang="en-US" sz="1300" dirty="0">
                <a:latin typeface="Times New Roman" panose="02020603050405020304" pitchFamily="18" charset="0"/>
                <a:cs typeface="Times New Roman" panose="02020603050405020304" pitchFamily="18" charset="0"/>
              </a:rPr>
              <a:t> associated with </a:t>
            </a:r>
            <a:r>
              <a:rPr lang="en-US" sz="1300" dirty="0">
                <a:solidFill>
                  <a:srgbClr val="FF0000"/>
                </a:solidFill>
                <a:latin typeface="Times New Roman" panose="02020603050405020304" pitchFamily="18" charset="0"/>
                <a:cs typeface="Times New Roman" panose="02020603050405020304" pitchFamily="18" charset="0"/>
              </a:rPr>
              <a:t>lines of code </a:t>
            </a:r>
            <a:r>
              <a:rPr lang="en-US" sz="1300" dirty="0">
                <a:latin typeface="Times New Roman" panose="02020603050405020304" pitchFamily="18" charset="0"/>
                <a:cs typeface="Times New Roman" panose="02020603050405020304" pitchFamily="18" charset="0"/>
              </a:rPr>
              <a:t>as a measure of software size, and to assist in developing a mechanism to </a:t>
            </a:r>
            <a:r>
              <a:rPr lang="en-US" sz="1300" u="sng" dirty="0">
                <a:latin typeface="Times New Roman" panose="02020603050405020304" pitchFamily="18" charset="0"/>
                <a:cs typeface="Times New Roman" panose="02020603050405020304" pitchFamily="18" charset="0"/>
              </a:rPr>
              <a:t>predict effort </a:t>
            </a:r>
            <a:r>
              <a:rPr lang="en-US" sz="1300" dirty="0">
                <a:latin typeface="Times New Roman" panose="02020603050405020304" pitchFamily="18" charset="0"/>
                <a:cs typeface="Times New Roman" panose="02020603050405020304" pitchFamily="18" charset="0"/>
              </a:rPr>
              <a:t>associated with software development.</a:t>
            </a:r>
          </a:p>
          <a:p>
            <a:pPr algn="l"/>
            <a:endParaRPr lang="en-US" sz="1300" dirty="0">
              <a:latin typeface="Times New Roman" panose="02020603050405020304" pitchFamily="18" charset="0"/>
              <a:cs typeface="Times New Roman" panose="02020603050405020304" pitchFamily="18" charset="0"/>
            </a:endParaRPr>
          </a:p>
        </p:txBody>
      </p:sp>
      <p:sp>
        <p:nvSpPr>
          <p:cNvPr id="3" name="Заголовок 2">
            <a:extLst>
              <a:ext uri="{FF2B5EF4-FFF2-40B4-BE49-F238E27FC236}">
                <a16:creationId xmlns:a16="http://schemas.microsoft.com/office/drawing/2014/main" id="{13690B8F-D787-4E4A-8745-58BEC88104B8}"/>
              </a:ext>
            </a:extLst>
          </p:cNvPr>
          <p:cNvSpPr>
            <a:spLocks noGrp="1"/>
          </p:cNvSpPr>
          <p:nvPr>
            <p:ph type="title"/>
          </p:nvPr>
        </p:nvSpPr>
        <p:spPr/>
        <p:txBody>
          <a:bodyPr/>
          <a:lstStyle/>
          <a:p>
            <a:r>
              <a:rPr lang="en-US" dirty="0"/>
              <a:t>Function point analysis</a:t>
            </a:r>
            <a:endParaRPr lang="ru-RU" dirty="0"/>
          </a:p>
        </p:txBody>
      </p:sp>
      <p:pic>
        <p:nvPicPr>
          <p:cNvPr id="1028" name="Picture 4" descr="Image result for allan j albrec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1916832"/>
            <a:ext cx="1728192" cy="25317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486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l"/>
            <a:endParaRPr lang="en-GB" sz="1400" dirty="0">
              <a:latin typeface="Times New Roman" panose="02020603050405020304" pitchFamily="18" charset="0"/>
              <a:cs typeface="Times New Roman" panose="02020603050405020304" pitchFamily="18" charset="0"/>
            </a:endParaRPr>
          </a:p>
          <a:p>
            <a:pPr algn="l"/>
            <a:r>
              <a:rPr lang="en-GB" sz="1500" dirty="0">
                <a:solidFill>
                  <a:srgbClr val="FF0000"/>
                </a:solidFill>
                <a:latin typeface="Times New Roman" panose="02020603050405020304" pitchFamily="18" charset="0"/>
                <a:cs typeface="Times New Roman" panose="02020603050405020304" pitchFamily="18" charset="0"/>
              </a:rPr>
              <a:t>Internal Logical File (ILF)</a:t>
            </a:r>
            <a:r>
              <a:rPr lang="en-GB" sz="1500" dirty="0">
                <a:latin typeface="Times New Roman" panose="02020603050405020304" pitchFamily="18" charset="0"/>
                <a:cs typeface="Times New Roman" panose="02020603050405020304" pitchFamily="18" charset="0"/>
              </a:rPr>
              <a:t>: 	User-identifiable group of related data maintained within the 			application.</a:t>
            </a:r>
          </a:p>
          <a:p>
            <a:pPr algn="l"/>
            <a:endParaRPr lang="en-GB" sz="1500" dirty="0">
              <a:latin typeface="Times New Roman" panose="02020603050405020304" pitchFamily="18" charset="0"/>
              <a:cs typeface="Times New Roman" panose="02020603050405020304" pitchFamily="18" charset="0"/>
            </a:endParaRPr>
          </a:p>
          <a:p>
            <a:pPr algn="l"/>
            <a:r>
              <a:rPr lang="en-GB" sz="1500" dirty="0">
                <a:solidFill>
                  <a:srgbClr val="FF0000"/>
                </a:solidFill>
                <a:latin typeface="Times New Roman" panose="02020603050405020304" pitchFamily="18" charset="0"/>
                <a:cs typeface="Times New Roman" panose="02020603050405020304" pitchFamily="18" charset="0"/>
              </a:rPr>
              <a:t>External Interface File (EIF):	 </a:t>
            </a:r>
            <a:r>
              <a:rPr lang="en-GB" sz="1500" dirty="0">
                <a:latin typeface="Times New Roman" panose="02020603050405020304" pitchFamily="18" charset="0"/>
                <a:cs typeface="Times New Roman" panose="02020603050405020304" pitchFamily="18" charset="0"/>
              </a:rPr>
              <a:t>Files passed or shared between software systems should be 				counted as 	external interface file types within each system.</a:t>
            </a:r>
          </a:p>
          <a:p>
            <a:pPr algn="l"/>
            <a:endParaRPr lang="en-GB" sz="1500" dirty="0">
              <a:latin typeface="Times New Roman" panose="02020603050405020304" pitchFamily="18" charset="0"/>
              <a:cs typeface="Times New Roman" panose="02020603050405020304" pitchFamily="18" charset="0"/>
            </a:endParaRPr>
          </a:p>
          <a:p>
            <a:pPr algn="l"/>
            <a:r>
              <a:rPr lang="en-GB" sz="1500" dirty="0">
                <a:solidFill>
                  <a:srgbClr val="FF0000"/>
                </a:solidFill>
                <a:latin typeface="Times New Roman" panose="02020603050405020304" pitchFamily="18" charset="0"/>
                <a:cs typeface="Times New Roman" panose="02020603050405020304" pitchFamily="18" charset="0"/>
              </a:rPr>
              <a:t>External Input (EI): 		</a:t>
            </a:r>
            <a:r>
              <a:rPr lang="en-GB" sz="1500" dirty="0">
                <a:latin typeface="Times New Roman" panose="02020603050405020304" pitchFamily="18" charset="0"/>
                <a:cs typeface="Times New Roman" panose="02020603050405020304" pitchFamily="18" charset="0"/>
              </a:rPr>
              <a:t>Count each unique input-output combination, where an input 			causes and generates an immediate output, as an external inquiry 			type.</a:t>
            </a:r>
          </a:p>
          <a:p>
            <a:pPr algn="l"/>
            <a:endParaRPr lang="en-GB" sz="1500" dirty="0">
              <a:latin typeface="Times New Roman" panose="02020603050405020304" pitchFamily="18" charset="0"/>
              <a:cs typeface="Times New Roman" panose="02020603050405020304" pitchFamily="18" charset="0"/>
            </a:endParaRPr>
          </a:p>
          <a:p>
            <a:pPr algn="l"/>
            <a:r>
              <a:rPr lang="en-GB" sz="1500" dirty="0">
                <a:solidFill>
                  <a:srgbClr val="FF0000"/>
                </a:solidFill>
                <a:latin typeface="Times New Roman" panose="02020603050405020304" pitchFamily="18" charset="0"/>
                <a:cs typeface="Times New Roman" panose="02020603050405020304" pitchFamily="18" charset="0"/>
              </a:rPr>
              <a:t>External Output (EO): 		</a:t>
            </a:r>
            <a:r>
              <a:rPr lang="en-GB" sz="1500" dirty="0">
                <a:latin typeface="Times New Roman" panose="02020603050405020304" pitchFamily="18" charset="0"/>
                <a:cs typeface="Times New Roman" panose="02020603050405020304" pitchFamily="18" charset="0"/>
              </a:rPr>
              <a:t>Unique elementary process that sends data outside the 				application boundary. Calculations, derivation of data, 				or maintenance also takes place.</a:t>
            </a:r>
          </a:p>
          <a:p>
            <a:pPr algn="l"/>
            <a:endParaRPr lang="en-GB" sz="1500" dirty="0">
              <a:latin typeface="Times New Roman" panose="02020603050405020304" pitchFamily="18" charset="0"/>
              <a:cs typeface="Times New Roman" panose="02020603050405020304" pitchFamily="18" charset="0"/>
            </a:endParaRPr>
          </a:p>
          <a:p>
            <a:pPr algn="l"/>
            <a:r>
              <a:rPr lang="en-GB" sz="1500" dirty="0">
                <a:solidFill>
                  <a:srgbClr val="FF0000"/>
                </a:solidFill>
                <a:latin typeface="Times New Roman" panose="02020603050405020304" pitchFamily="18" charset="0"/>
                <a:cs typeface="Times New Roman" panose="02020603050405020304" pitchFamily="18" charset="0"/>
              </a:rPr>
              <a:t>External Inquiry (EQ): 		</a:t>
            </a:r>
            <a:r>
              <a:rPr lang="en-GB" sz="1500" dirty="0">
                <a:latin typeface="Times New Roman" panose="02020603050405020304" pitchFamily="18" charset="0"/>
                <a:cs typeface="Times New Roman" panose="02020603050405020304" pitchFamily="18" charset="0"/>
              </a:rPr>
              <a:t>Unique elementary process that sends data outside the application 			boundary. Calculations, derivation of data, or maintenance do not 			take place.</a:t>
            </a:r>
          </a:p>
          <a:p>
            <a:endParaRPr lang="en-GB" dirty="0"/>
          </a:p>
        </p:txBody>
      </p:sp>
      <p:sp>
        <p:nvSpPr>
          <p:cNvPr id="3" name="Title 2"/>
          <p:cNvSpPr>
            <a:spLocks noGrp="1"/>
          </p:cNvSpPr>
          <p:nvPr>
            <p:ph type="title"/>
          </p:nvPr>
        </p:nvSpPr>
        <p:spPr/>
        <p:txBody>
          <a:bodyPr/>
          <a:lstStyle/>
          <a:p>
            <a:r>
              <a:rPr lang="en-GB" dirty="0"/>
              <a:t>Function Point Analysis</a:t>
            </a:r>
          </a:p>
        </p:txBody>
      </p:sp>
    </p:spTree>
    <p:extLst>
      <p:ext uri="{BB962C8B-B14F-4D97-AF65-F5344CB8AC3E}">
        <p14:creationId xmlns:p14="http://schemas.microsoft.com/office/powerpoint/2010/main" val="3235979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6971768" y="2021245"/>
            <a:ext cx="2179917" cy="4075112"/>
          </a:xfrm>
          <a:prstGeom prst="rect">
            <a:avLst/>
          </a:prstGeom>
          <a:ln>
            <a:noFill/>
          </a:ln>
          <a:effectLst>
            <a:softEdge rad="112500"/>
          </a:effectLst>
        </p:spPr>
      </p:pic>
      <p:sp>
        <p:nvSpPr>
          <p:cNvPr id="3" name="Title 2"/>
          <p:cNvSpPr>
            <a:spLocks noGrp="1"/>
          </p:cNvSpPr>
          <p:nvPr>
            <p:ph type="title"/>
          </p:nvPr>
        </p:nvSpPr>
        <p:spPr/>
        <p:txBody>
          <a:bodyPr/>
          <a:lstStyle/>
          <a:p>
            <a:r>
              <a:rPr lang="en-GB" dirty="0"/>
              <a:t>Combined methods</a:t>
            </a:r>
          </a:p>
        </p:txBody>
      </p:sp>
      <p:sp>
        <p:nvSpPr>
          <p:cNvPr id="6" name="TextBox 5"/>
          <p:cNvSpPr txBox="1"/>
          <p:nvPr/>
        </p:nvSpPr>
        <p:spPr>
          <a:xfrm>
            <a:off x="133881" y="2002544"/>
            <a:ext cx="7174423" cy="4185761"/>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COCOMO II supports three estimation models: </a:t>
            </a:r>
            <a:r>
              <a:rPr lang="en-GB" sz="1400" dirty="0">
                <a:solidFill>
                  <a:srgbClr val="FF0000"/>
                </a:solidFill>
                <a:latin typeface="Times New Roman" panose="02020603050405020304" pitchFamily="18" charset="0"/>
                <a:cs typeface="Times New Roman" panose="02020603050405020304" pitchFamily="18" charset="0"/>
              </a:rPr>
              <a:t>Application Composition</a:t>
            </a:r>
            <a:r>
              <a:rPr lang="en-GB" sz="1400" dirty="0">
                <a:latin typeface="Times New Roman" panose="02020603050405020304" pitchFamily="18" charset="0"/>
                <a:cs typeface="Times New Roman" panose="02020603050405020304" pitchFamily="18" charset="0"/>
              </a:rPr>
              <a:t>, </a:t>
            </a:r>
          </a:p>
          <a:p>
            <a:r>
              <a:rPr lang="en-GB" sz="1400" dirty="0">
                <a:solidFill>
                  <a:srgbClr val="FF0000"/>
                </a:solidFill>
                <a:latin typeface="Times New Roman" panose="02020603050405020304" pitchFamily="18" charset="0"/>
                <a:cs typeface="Times New Roman" panose="02020603050405020304" pitchFamily="18" charset="0"/>
              </a:rPr>
              <a:t>Early Design</a:t>
            </a:r>
            <a:r>
              <a:rPr lang="en-GB" sz="1400" dirty="0">
                <a:latin typeface="Times New Roman" panose="02020603050405020304" pitchFamily="18" charset="0"/>
                <a:cs typeface="Times New Roman" panose="02020603050405020304" pitchFamily="18" charset="0"/>
              </a:rPr>
              <a:t>, and </a:t>
            </a:r>
            <a:r>
              <a:rPr lang="en-GB" sz="1400" dirty="0">
                <a:solidFill>
                  <a:srgbClr val="FF0000"/>
                </a:solidFill>
                <a:latin typeface="Times New Roman" panose="02020603050405020304" pitchFamily="18" charset="0"/>
                <a:cs typeface="Times New Roman" panose="02020603050405020304" pitchFamily="18" charset="0"/>
              </a:rPr>
              <a:t>Post-Architecture</a:t>
            </a:r>
            <a:r>
              <a:rPr lang="en-GB" sz="1400" dirty="0">
                <a:latin typeface="Times New Roman" panose="02020603050405020304" pitchFamily="18" charset="0"/>
                <a:cs typeface="Times New Roman" panose="02020603050405020304" pitchFamily="18" charset="0"/>
              </a:rPr>
              <a:t>.</a:t>
            </a:r>
          </a:p>
          <a:p>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Application Composition model:  is used on projects that use I-CASE tools for 				       rapid application development</a:t>
            </a:r>
          </a:p>
          <a:p>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Early Design model:	       is used when there is only enough 		                                                project information for a rough estimate</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Post-Architecture model:	       is used when most of the life-cycle architecture 	 		       has been defined.</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COCOMO II uses source lines of code (SLOC) and function points as its major size </a:t>
            </a:r>
          </a:p>
          <a:p>
            <a:r>
              <a:rPr lang="en-GB" sz="1400" dirty="0">
                <a:latin typeface="Times New Roman" panose="02020603050405020304" pitchFamily="18" charset="0"/>
                <a:cs typeface="Times New Roman" panose="02020603050405020304" pitchFamily="18" charset="0"/>
              </a:rPr>
              <a:t>measures. Because the number of delivered source instructions is the primary COCOMO </a:t>
            </a:r>
          </a:p>
          <a:p>
            <a:r>
              <a:rPr lang="en-GB" sz="1400" dirty="0">
                <a:latin typeface="Times New Roman" panose="02020603050405020304" pitchFamily="18" charset="0"/>
                <a:cs typeface="Times New Roman" panose="02020603050405020304" pitchFamily="18" charset="0"/>
              </a:rPr>
              <a:t>cost driver, </a:t>
            </a:r>
            <a:r>
              <a:rPr lang="en-GB" sz="1400" dirty="0">
                <a:solidFill>
                  <a:srgbClr val="FF0000"/>
                </a:solidFill>
                <a:latin typeface="Times New Roman" panose="02020603050405020304" pitchFamily="18" charset="0"/>
                <a:cs typeface="Times New Roman" panose="02020603050405020304" pitchFamily="18" charset="0"/>
              </a:rPr>
              <a:t>function points have to be converted</a:t>
            </a:r>
            <a:r>
              <a:rPr lang="en-GB" sz="1400" dirty="0">
                <a:latin typeface="Times New Roman" panose="02020603050405020304" pitchFamily="18" charset="0"/>
                <a:cs typeface="Times New Roman" panose="02020603050405020304" pitchFamily="18" charset="0"/>
              </a:rPr>
              <a:t> to </a:t>
            </a:r>
            <a:r>
              <a:rPr lang="en-GB" sz="1400" dirty="0">
                <a:solidFill>
                  <a:srgbClr val="FF0000"/>
                </a:solidFill>
                <a:latin typeface="Times New Roman" panose="02020603050405020304" pitchFamily="18" charset="0"/>
                <a:cs typeface="Times New Roman" panose="02020603050405020304" pitchFamily="18" charset="0"/>
              </a:rPr>
              <a:t>SLOC</a:t>
            </a:r>
            <a:r>
              <a:rPr lang="en-GB" sz="1400" dirty="0">
                <a:latin typeface="Times New Roman" panose="02020603050405020304" pitchFamily="18" charset="0"/>
                <a:cs typeface="Times New Roman" panose="02020603050405020304" pitchFamily="18" charset="0"/>
              </a:rPr>
              <a:t> before being used as </a:t>
            </a:r>
            <a:r>
              <a:rPr lang="en-GB" sz="1400" dirty="0">
                <a:solidFill>
                  <a:srgbClr val="FF0000"/>
                </a:solidFill>
                <a:latin typeface="Times New Roman" panose="02020603050405020304" pitchFamily="18" charset="0"/>
                <a:cs typeface="Times New Roman" panose="02020603050405020304" pitchFamily="18" charset="0"/>
              </a:rPr>
              <a:t>input</a:t>
            </a:r>
            <a:r>
              <a:rPr lang="en-GB" sz="1400" dirty="0">
                <a:latin typeface="Times New Roman" panose="02020603050405020304" pitchFamily="18" charset="0"/>
                <a:cs typeface="Times New Roman" panose="02020603050405020304" pitchFamily="18" charset="0"/>
              </a:rPr>
              <a:t> to </a:t>
            </a:r>
          </a:p>
          <a:p>
            <a:r>
              <a:rPr lang="en-GB" sz="1400" dirty="0">
                <a:latin typeface="Times New Roman" panose="02020603050405020304" pitchFamily="18" charset="0"/>
                <a:cs typeface="Times New Roman" panose="02020603050405020304" pitchFamily="18" charset="0"/>
              </a:rPr>
              <a:t>the model.</a:t>
            </a: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424</Words>
  <Application>Microsoft Office PowerPoint</Application>
  <PresentationFormat>On-screen Show (4:3)</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Constantia</vt:lpstr>
      <vt:lpstr>Garamond</vt:lpstr>
      <vt:lpstr>Times New Roman</vt:lpstr>
      <vt:lpstr>BlackTie</vt:lpstr>
      <vt:lpstr>Estimating  effort &amp; cost</vt:lpstr>
      <vt:lpstr>Introduction</vt:lpstr>
      <vt:lpstr>Why is it important?</vt:lpstr>
      <vt:lpstr>How are estimates done?</vt:lpstr>
      <vt:lpstr>Some Estimation Methods</vt:lpstr>
      <vt:lpstr>COCOMO</vt:lpstr>
      <vt:lpstr>Function point analysis</vt:lpstr>
      <vt:lpstr>Function Point Analysis</vt:lpstr>
      <vt:lpstr>Combined methods</vt:lpstr>
      <vt:lpstr>PowerPoint Presentation</vt:lpstr>
      <vt:lpstr>Difficulties </vt:lpstr>
      <vt:lpstr>Implementation  </vt:lpstr>
      <vt:lpstr>Agile Project Management (APM)</vt:lpstr>
      <vt:lpstr>Function point Analysis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effort &amp; cost</dc:title>
  <dc:creator>Nikita Barinov;Muhammad Ajmal;Matthew Brown</dc:creator>
  <cp:lastModifiedBy>Matthew Brown</cp:lastModifiedBy>
  <cp:revision>24</cp:revision>
  <dcterms:created xsi:type="dcterms:W3CDTF">2019-01-30T15:34:55Z</dcterms:created>
  <dcterms:modified xsi:type="dcterms:W3CDTF">2019-01-31T11:28:44Z</dcterms:modified>
</cp:coreProperties>
</file>