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3" r:id="rId9"/>
    <p:sldId id="264" r:id="rId10"/>
    <p:sldId id="266" r:id="rId11"/>
    <p:sldId id="267" r:id="rId12"/>
    <p:sldId id="268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E372A-886B-4961-B93D-0DB88A11101F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4BCE1-F64D-4293-9356-0E543E7CF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65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4BCE1-F64D-4293-9356-0E543E7CFF5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345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4BCE1-F64D-4293-9356-0E543E7CFF5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526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4BCE1-F64D-4293-9356-0E543E7CFF5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587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0B8A-E31F-4BE4-92B2-56BD841020CD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AD18-3C9A-4E96-8C82-226559739CA5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4374-F1E2-4E2B-909F-AD5DFFD4C1BB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51B4-4F55-44E9-9AF7-E69ED1F1B119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6A00-92C5-4D6B-8A72-AC0DEECAC4DF}" type="datetime1">
              <a:rPr lang="en-US" smtClean="0"/>
              <a:t>2/10/2019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FF2E-420B-41B4-835E-F0ECC2A038ED}" type="datetime1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FAB0-9859-4DC4-94F6-5594F52C494C}" type="datetime1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F6FC-11A2-48FD-8F65-6A766AD6024B}" type="datetime1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78DE-83A1-4001-BE63-6DED7F7C8721}" type="datetime1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5A05-008F-4916-AD6F-D79A1468C500}" type="datetime1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4404-ECDC-4C47-A536-D9C98DA670FD}" type="datetime1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E4B8200-7B57-43C3-A5CE-A4CDBC02904F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mag.com/article2/0,2817,2380448,00.asp" TargetMode="External"/><Relationship Id="rId2" Type="http://schemas.openxmlformats.org/officeDocument/2006/relationships/hyperlink" Target="https://www.excel-easy.com/examples/gantt-char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400" dirty="0" smtClean="0"/>
              <a:t>Project Management Tools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4724400" cy="91440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Louis Smith </a:t>
            </a:r>
          </a:p>
          <a:p>
            <a:r>
              <a:rPr lang="en-GB" dirty="0" smtClean="0"/>
              <a:t>Connor Stewart</a:t>
            </a:r>
          </a:p>
          <a:p>
            <a:r>
              <a:rPr lang="en-GB" dirty="0" smtClean="0"/>
              <a:t>Fraser Stalker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0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685800"/>
            <a:ext cx="7620000" cy="990600"/>
          </a:xfrm>
        </p:spPr>
        <p:txBody>
          <a:bodyPr/>
          <a:lstStyle/>
          <a:p>
            <a:r>
              <a:rPr lang="en-GB" dirty="0" smtClean="0"/>
              <a:t>Lets look at the same data from earlier…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546745"/>
            <a:ext cx="4449468" cy="391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5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5525"/>
            <a:ext cx="9144000" cy="22469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1024" y="5433454"/>
            <a:ext cx="1460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Task: duration</a:t>
            </a:r>
            <a:endParaRPr lang="en-GB" sz="1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72591" y="5739640"/>
            <a:ext cx="1155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4690" y="5851610"/>
            <a:ext cx="811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Start Date</a:t>
            </a:r>
            <a:endParaRPr lang="en-GB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3161" y="5090194"/>
            <a:ext cx="58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Key: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94539" y="609600"/>
            <a:ext cx="649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  <a:latin typeface="+mj-lt"/>
              </a:rPr>
              <a:t>Here it is as a PERT chart!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456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010400" cy="533400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Lets look at how we can apply these tools to the case studies…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4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Gantt Chart Example: </a:t>
            </a:r>
            <a:r>
              <a:rPr lang="en-GB" sz="1800" dirty="0">
                <a:hlinkClick r:id="rId2"/>
              </a:rPr>
              <a:t>https://</a:t>
            </a:r>
            <a:r>
              <a:rPr lang="en-GB" sz="1800" dirty="0" smtClean="0">
                <a:hlinkClick r:id="rId2"/>
              </a:rPr>
              <a:t>www.excel-easy.com/examples/gantt-chart.html</a:t>
            </a:r>
            <a:endParaRPr lang="en-GB" sz="1800" dirty="0" smtClean="0"/>
          </a:p>
          <a:p>
            <a:r>
              <a:rPr lang="en-GB" sz="1800" dirty="0"/>
              <a:t>Comparison Data: </a:t>
            </a:r>
            <a:r>
              <a:rPr lang="en-GB" sz="1800" dirty="0" smtClean="0">
                <a:hlinkClick r:id="rId3"/>
              </a:rPr>
              <a:t>http</a:t>
            </a:r>
            <a:r>
              <a:rPr lang="en-GB" sz="1800" dirty="0">
                <a:hlinkClick r:id="rId3"/>
              </a:rPr>
              <a:t>://www.pcmag.com/article2/0,2817,2380448,00.asp </a:t>
            </a:r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9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project management tool allows for the simplification of completing a project while following a set schedule.</a:t>
            </a:r>
          </a:p>
          <a:p>
            <a:r>
              <a:rPr lang="en-GB" dirty="0" smtClean="0"/>
              <a:t>Project management tools can come in many forms:</a:t>
            </a:r>
          </a:p>
          <a:p>
            <a:r>
              <a:rPr lang="en-GB" sz="2400" dirty="0" smtClean="0"/>
              <a:t>Paper Based - Checklists, forms, templates</a:t>
            </a:r>
          </a:p>
          <a:p>
            <a:r>
              <a:rPr lang="en-GB" sz="2400" dirty="0" smtClean="0"/>
              <a:t>Automated -  located on a local computer for primary users</a:t>
            </a:r>
          </a:p>
          <a:p>
            <a:r>
              <a:rPr lang="en-GB" sz="2400" dirty="0" smtClean="0"/>
              <a:t>Web based –  the schedule is created and </a:t>
            </a:r>
            <a:r>
              <a:rPr lang="en-GB" sz="2400" dirty="0"/>
              <a:t>a</a:t>
            </a:r>
            <a:r>
              <a:rPr lang="en-GB" sz="2400" dirty="0" smtClean="0"/>
              <a:t>ccessed through a web client 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2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/>
          </a:p>
          <a:p>
            <a:r>
              <a:rPr lang="en-GB" sz="2000" dirty="0"/>
              <a:t>“A goal without a plan is just a wish.” </a:t>
            </a:r>
            <a:r>
              <a:rPr lang="en-GB" sz="2000" dirty="0" smtClean="0"/>
              <a:t>― </a:t>
            </a:r>
            <a:r>
              <a:rPr lang="en-GB" sz="2000" dirty="0"/>
              <a:t>Antoine de </a:t>
            </a:r>
            <a:r>
              <a:rPr lang="en-GB" sz="2000" dirty="0" smtClean="0"/>
              <a:t>Saint-</a:t>
            </a:r>
            <a:r>
              <a:rPr lang="en-GB" sz="2000" dirty="0" err="1" smtClean="0"/>
              <a:t>Exupéry</a:t>
            </a:r>
            <a:endParaRPr lang="en-GB" sz="2000" dirty="0" smtClean="0"/>
          </a:p>
          <a:p>
            <a:endParaRPr lang="en-GB" sz="2000" dirty="0"/>
          </a:p>
          <a:p>
            <a:r>
              <a:rPr lang="en-GB" sz="2000" dirty="0" smtClean="0"/>
              <a:t>When working in groups it can be very easy to lose track of the common goal</a:t>
            </a:r>
          </a:p>
          <a:p>
            <a:r>
              <a:rPr lang="en-GB" sz="2000" dirty="0" smtClean="0"/>
              <a:t>Poor communication and organisation will always lead to failure.</a:t>
            </a:r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sz="2000" dirty="0" smtClean="0"/>
              <a:t>Project management tools allow for:</a:t>
            </a:r>
          </a:p>
          <a:p>
            <a:r>
              <a:rPr lang="en-GB" sz="2000" dirty="0" smtClean="0"/>
              <a:t>Easy Collaboration </a:t>
            </a:r>
          </a:p>
          <a:p>
            <a:r>
              <a:rPr lang="en-GB" sz="2000" dirty="0" smtClean="0"/>
              <a:t>Improved Schedules</a:t>
            </a:r>
          </a:p>
          <a:p>
            <a:r>
              <a:rPr lang="en-GB" sz="2000" dirty="0" smtClean="0"/>
              <a:t>Progress Tracking</a:t>
            </a:r>
          </a:p>
          <a:p>
            <a:r>
              <a:rPr lang="en-GB" sz="2000" dirty="0" smtClean="0"/>
              <a:t>Improved Communication</a:t>
            </a:r>
          </a:p>
          <a:p>
            <a:r>
              <a:rPr lang="en-GB" sz="2000" dirty="0" smtClean="0"/>
              <a:t>Task Delegation</a:t>
            </a:r>
          </a:p>
          <a:p>
            <a:endParaRPr lang="en-GB" sz="2000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3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546407"/>
              </p:ext>
            </p:extLst>
          </p:nvPr>
        </p:nvGraphicFramePr>
        <p:xfrm>
          <a:off x="1321748" y="220063"/>
          <a:ext cx="7543800" cy="649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</a:tblGrid>
              <a:tr h="916216">
                <a:tc>
                  <a:txBody>
                    <a:bodyPr/>
                    <a:lstStyle/>
                    <a:p>
                      <a:r>
                        <a:rPr lang="en-GB" dirty="0" smtClean="0"/>
                        <a:t>Tool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Advantages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Disadvantages</a:t>
                      </a:r>
                      <a:endParaRPr lang="en-GB" dirty="0"/>
                    </a:p>
                  </a:txBody>
                  <a:tcPr/>
                </a:tc>
              </a:tr>
              <a:tr h="1045164">
                <a:tc>
                  <a:txBody>
                    <a:bodyPr/>
                    <a:lstStyle/>
                    <a:p>
                      <a:r>
                        <a:rPr lang="en-GB" dirty="0" smtClean="0"/>
                        <a:t>Microsoft Project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⁺"/>
                      </a:pPr>
                      <a:r>
                        <a:rPr lang="en-GB" sz="1400" dirty="0" smtClean="0"/>
                        <a:t>One</a:t>
                      </a:r>
                      <a:r>
                        <a:rPr lang="en-GB" sz="1400" baseline="0" dirty="0" smtClean="0"/>
                        <a:t> time payment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⁺"/>
                      </a:pPr>
                      <a:r>
                        <a:rPr lang="en-GB" sz="1400" baseline="0" dirty="0" smtClean="0"/>
                        <a:t>No Subscription needed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⁺"/>
                      </a:pPr>
                      <a:r>
                        <a:rPr lang="en-GB" sz="1400" baseline="0" dirty="0" smtClean="0"/>
                        <a:t>Clear critical path</a:t>
                      </a:r>
                    </a:p>
                    <a:p>
                      <a:endParaRPr lang="en-GB" sz="1200" baseline="0" dirty="0" smtClean="0"/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⁻"/>
                      </a:pPr>
                      <a:r>
                        <a:rPr lang="en-GB" sz="1400" dirty="0" smtClean="0"/>
                        <a:t>Very limited when compared to other tools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⁻"/>
                      </a:pPr>
                      <a:r>
                        <a:rPr lang="en-GB" sz="1400" dirty="0" smtClean="0"/>
                        <a:t>Difficult</a:t>
                      </a:r>
                      <a:r>
                        <a:rPr lang="en-GB" sz="1400" baseline="0" dirty="0" smtClean="0"/>
                        <a:t> to learn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⁻"/>
                      </a:pPr>
                      <a:r>
                        <a:rPr lang="en-GB" sz="1400" baseline="0" dirty="0" smtClean="0"/>
                        <a:t>Only Compatible with Microsoft products</a:t>
                      </a:r>
                      <a:endParaRPr lang="en-GB" sz="1400" dirty="0"/>
                    </a:p>
                  </a:txBody>
                  <a:tcPr/>
                </a:tc>
              </a:tr>
              <a:tr h="916216">
                <a:tc>
                  <a:txBody>
                    <a:bodyPr/>
                    <a:lstStyle/>
                    <a:p>
                      <a:r>
                        <a:rPr lang="en-GB" dirty="0" smtClean="0"/>
                        <a:t>Teamwork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⁺"/>
                      </a:pPr>
                      <a:r>
                        <a:rPr lang="en-GB" sz="1400" dirty="0" smtClean="0"/>
                        <a:t>20GB</a:t>
                      </a:r>
                      <a:r>
                        <a:rPr lang="en-GB" sz="1400" baseline="0" dirty="0" smtClean="0"/>
                        <a:t> cloud based storage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⁺"/>
                      </a:pPr>
                      <a:r>
                        <a:rPr lang="en-GB" sz="1400" dirty="0" smtClean="0"/>
                        <a:t>Free trail available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⁻"/>
                      </a:pPr>
                      <a:r>
                        <a:rPr lang="en-GB" sz="1400" dirty="0" smtClean="0"/>
                        <a:t>~£55</a:t>
                      </a:r>
                      <a:r>
                        <a:rPr lang="en-GB" sz="1400" baseline="0" dirty="0" smtClean="0"/>
                        <a:t> per user</a:t>
                      </a:r>
                    </a:p>
                    <a:p>
                      <a:pPr marL="171450" indent="-171450">
                        <a:buFont typeface="Calibri" panose="020F0502020204030204" pitchFamily="34" charset="0"/>
                        <a:buChar char="⁻"/>
                      </a:pPr>
                      <a:r>
                        <a:rPr lang="en-GB" sz="1400" baseline="0" dirty="0" smtClean="0"/>
                        <a:t>No Integrated messenger </a:t>
                      </a:r>
                      <a:endParaRPr lang="en-GB" sz="1400" dirty="0"/>
                    </a:p>
                  </a:txBody>
                  <a:tcPr/>
                </a:tc>
              </a:tr>
              <a:tr h="916216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Zoho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⁺"/>
                      </a:pPr>
                      <a:r>
                        <a:rPr lang="en-GB" sz="1400" dirty="0" smtClean="0"/>
                        <a:t>100GB Cloud</a:t>
                      </a:r>
                      <a:r>
                        <a:rPr lang="en-GB" sz="1400" baseline="0" dirty="0" smtClean="0"/>
                        <a:t> based Storage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⁺"/>
                      </a:pPr>
                      <a:r>
                        <a:rPr lang="en-GB" sz="1400" baseline="0" dirty="0" smtClean="0"/>
                        <a:t> Free trail available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⁺"/>
                      </a:pPr>
                      <a:r>
                        <a:rPr lang="en-GB" sz="1400" baseline="0" dirty="0" smtClean="0"/>
                        <a:t>Integrated messenger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⁺"/>
                      </a:pPr>
                      <a:r>
                        <a:rPr lang="en-GB" sz="1400" baseline="0" dirty="0" smtClean="0"/>
                        <a:t>Allows for task automation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⁻"/>
                      </a:pPr>
                      <a:r>
                        <a:rPr lang="en-GB" sz="1400" dirty="0" smtClean="0"/>
                        <a:t>£20</a:t>
                      </a:r>
                      <a:r>
                        <a:rPr lang="en-GB" sz="1400" baseline="0" dirty="0" smtClean="0"/>
                        <a:t> per user per month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⁻"/>
                      </a:pPr>
                      <a:r>
                        <a:rPr lang="en-GB" sz="1400" baseline="0" dirty="0" smtClean="0"/>
                        <a:t>Additional features  sold separately</a:t>
                      </a:r>
                      <a:endParaRPr lang="en-GB" sz="1400" dirty="0"/>
                    </a:p>
                  </a:txBody>
                  <a:tcPr/>
                </a:tc>
              </a:tr>
              <a:tr h="916216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Wrike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⁺"/>
                      </a:pPr>
                      <a:r>
                        <a:rPr lang="en-GB" sz="1400" dirty="0" smtClean="0"/>
                        <a:t>50</a:t>
                      </a:r>
                      <a:r>
                        <a:rPr lang="en-GB" sz="1400" baseline="0" dirty="0" smtClean="0"/>
                        <a:t> GB Could based  storage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⁺"/>
                      </a:pPr>
                      <a:r>
                        <a:rPr lang="en-GB" sz="1400" baseline="0" dirty="0" smtClean="0"/>
                        <a:t>Free trail available 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⁺"/>
                      </a:pPr>
                      <a:r>
                        <a:rPr lang="en-GB" sz="1400" baseline="0" dirty="0" smtClean="0"/>
                        <a:t>Quick Set up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⁻"/>
                      </a:pPr>
                      <a:r>
                        <a:rPr lang="en-GB" sz="1400" dirty="0" smtClean="0"/>
                        <a:t>No</a:t>
                      </a:r>
                      <a:r>
                        <a:rPr lang="en-GB" sz="1400" baseline="0" dirty="0" smtClean="0"/>
                        <a:t> integrated messenger 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⁻"/>
                      </a:pPr>
                      <a:r>
                        <a:rPr lang="en-GB" sz="1400" baseline="0" dirty="0" smtClean="0"/>
                        <a:t>Unintuitive interface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⁻"/>
                      </a:pPr>
                      <a:r>
                        <a:rPr lang="en-GB" sz="1400" dirty="0" smtClean="0"/>
                        <a:t>£20</a:t>
                      </a:r>
                      <a:r>
                        <a:rPr lang="en-GB" sz="1400" baseline="0" dirty="0" smtClean="0"/>
                        <a:t> per user</a:t>
                      </a:r>
                      <a:endParaRPr lang="en-GB" sz="1400" dirty="0"/>
                    </a:p>
                  </a:txBody>
                  <a:tcPr/>
                </a:tc>
              </a:tr>
              <a:tr h="916216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Workfront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⁺"/>
                      </a:pPr>
                      <a:r>
                        <a:rPr lang="en-GB" sz="1400" dirty="0" smtClean="0"/>
                        <a:t>Easy to use 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⁺"/>
                      </a:pPr>
                      <a:r>
                        <a:rPr lang="en-GB" sz="1400" dirty="0" smtClean="0"/>
                        <a:t>Allows for allocation of roles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⁺"/>
                      </a:pPr>
                      <a:r>
                        <a:rPr lang="en-GB" sz="1400" dirty="0" smtClean="0"/>
                        <a:t>Regularly</a:t>
                      </a:r>
                      <a:r>
                        <a:rPr lang="en-GB" sz="1400" baseline="0" dirty="0" smtClean="0"/>
                        <a:t> updated 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⁺"/>
                      </a:pPr>
                      <a:r>
                        <a:rPr lang="en-GB" sz="1400" baseline="0" dirty="0" smtClean="0"/>
                        <a:t>Customizable API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⁻"/>
                      </a:pPr>
                      <a:r>
                        <a:rPr lang="en-GB" sz="1400" dirty="0" smtClean="0"/>
                        <a:t>No</a:t>
                      </a:r>
                      <a:r>
                        <a:rPr lang="en-GB" sz="1400" baseline="0" dirty="0" smtClean="0"/>
                        <a:t> integrated messenger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⁻"/>
                      </a:pPr>
                      <a:r>
                        <a:rPr lang="en-GB" sz="1400" baseline="0" dirty="0" smtClean="0"/>
                        <a:t>Not optimized for Gantt charts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⁻"/>
                      </a:pPr>
                      <a:r>
                        <a:rPr lang="en-GB" sz="1400" baseline="0" dirty="0" smtClean="0"/>
                        <a:t>No internal timekeeping feature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49" y="1143000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52" y="2286000"/>
            <a:ext cx="826557" cy="71359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6" y="3645628"/>
            <a:ext cx="1303234" cy="44798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76" y="4884870"/>
            <a:ext cx="1340266" cy="44055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37" y="5928106"/>
            <a:ext cx="636791" cy="65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Project management tools use a number of strategies to make management simpler. </a:t>
            </a:r>
            <a:r>
              <a:rPr lang="en-GB" dirty="0"/>
              <a:t> </a:t>
            </a:r>
            <a:r>
              <a:rPr lang="en-GB" dirty="0" smtClean="0"/>
              <a:t>Today I will explain two of these in depth.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Gantt charts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PERT charts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8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Gantt Chart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Gantt Chart is used to track tasks across time.</a:t>
            </a:r>
          </a:p>
          <a:p>
            <a:r>
              <a:rPr lang="en-GB" dirty="0" smtClean="0"/>
              <a:t>Designed by Henry Gantt in 1910</a:t>
            </a:r>
          </a:p>
          <a:p>
            <a:r>
              <a:rPr lang="en-GB" dirty="0" smtClean="0"/>
              <a:t>Considered the Industry standard</a:t>
            </a:r>
          </a:p>
          <a:p>
            <a:r>
              <a:rPr lang="en-GB" dirty="0" smtClean="0"/>
              <a:t>Shows in detail:</a:t>
            </a:r>
          </a:p>
          <a:p>
            <a:r>
              <a:rPr lang="en-GB" dirty="0" smtClean="0"/>
              <a:t>Phases</a:t>
            </a:r>
          </a:p>
          <a:p>
            <a:r>
              <a:rPr lang="en-GB" dirty="0" smtClean="0"/>
              <a:t>A List of Tasks</a:t>
            </a:r>
          </a:p>
          <a:p>
            <a:r>
              <a:rPr lang="en-GB" dirty="0" smtClean="0"/>
              <a:t>Milestones</a:t>
            </a:r>
          </a:p>
          <a:p>
            <a:r>
              <a:rPr lang="en-GB" dirty="0" smtClean="0"/>
              <a:t>Resources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1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534" y="609600"/>
            <a:ext cx="2590800" cy="60991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600199"/>
            <a:ext cx="4449468" cy="39191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05734" y="5753627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(the duration of each task is in days)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815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19200"/>
            <a:ext cx="6468036" cy="3886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54864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Notice how Plumbing work and Electrical work are executed simultaneously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568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PERT chart is similar to a UML activity diagram</a:t>
            </a:r>
          </a:p>
          <a:p>
            <a:r>
              <a:rPr lang="en-GB" dirty="0" smtClean="0"/>
              <a:t>PERT = Program Evaluation Review Technique</a:t>
            </a:r>
          </a:p>
          <a:p>
            <a:r>
              <a:rPr lang="en-GB" dirty="0" smtClean="0"/>
              <a:t>Pert Charts typically include more detail as they often include the durations of tasks and show tasks that could be performed simultaneously. </a:t>
            </a:r>
          </a:p>
          <a:p>
            <a:r>
              <a:rPr lang="en-GB" dirty="0" smtClean="0"/>
              <a:t>Developed by the US Navy to coordinate missile development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3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620</TotalTime>
  <Words>441</Words>
  <Application>Microsoft Office PowerPoint</Application>
  <PresentationFormat>On-screen Show (4:3)</PresentationFormat>
  <Paragraphs>106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Essential</vt:lpstr>
      <vt:lpstr>Project Management Tools</vt:lpstr>
      <vt:lpstr>What?</vt:lpstr>
      <vt:lpstr>Why?</vt:lpstr>
      <vt:lpstr>PowerPoint Presentation</vt:lpstr>
      <vt:lpstr>Methods</vt:lpstr>
      <vt:lpstr>Gantt Chart</vt:lpstr>
      <vt:lpstr>Example</vt:lpstr>
      <vt:lpstr>PowerPoint Presentation</vt:lpstr>
      <vt:lpstr>PERT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Tools</dc:title>
  <dc:creator>Louis Smith</dc:creator>
  <cp:lastModifiedBy>Louis Smith</cp:lastModifiedBy>
  <cp:revision>34</cp:revision>
  <dcterms:created xsi:type="dcterms:W3CDTF">2006-08-16T00:00:00Z</dcterms:created>
  <dcterms:modified xsi:type="dcterms:W3CDTF">2019-02-10T16:38:06Z</dcterms:modified>
</cp:coreProperties>
</file>