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8" r:id="rId3"/>
    <p:sldId id="260" r:id="rId4"/>
    <p:sldId id="261" r:id="rId5"/>
    <p:sldId id="257"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nnor Stewart" initials="CS" lastIdx="1" clrIdx="0">
    <p:extLst>
      <p:ext uri="{19B8F6BF-5375-455C-9EA6-DF929625EA0E}">
        <p15:presenceInfo xmlns:p15="http://schemas.microsoft.com/office/powerpoint/2012/main" userId="Connor Stewar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9800" autoAdjust="0"/>
  </p:normalViewPr>
  <p:slideViewPr>
    <p:cSldViewPr snapToGrid="0">
      <p:cViewPr varScale="1">
        <p:scale>
          <a:sx n="79" d="100"/>
          <a:sy n="79" d="100"/>
        </p:scale>
        <p:origin x="1776"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2D32DB-6F29-4177-B147-B17067ECD6ED}" type="datetimeFigureOut">
              <a:rPr lang="en-GB" smtClean="0"/>
              <a:t>10/02/2019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E4D3FE-0458-4BC1-AE83-88928C2DAAD5}" type="slidenum">
              <a:rPr lang="en-GB" smtClean="0"/>
              <a:t>‹#›</a:t>
            </a:fld>
            <a:endParaRPr lang="en-GB"/>
          </a:p>
        </p:txBody>
      </p:sp>
    </p:spTree>
    <p:extLst>
      <p:ext uri="{BB962C8B-B14F-4D97-AF65-F5344CB8AC3E}">
        <p14:creationId xmlns:p14="http://schemas.microsoft.com/office/powerpoint/2010/main" val="3620258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DE4D3FE-0458-4BC1-AE83-88928C2DAAD5}" type="slidenum">
              <a:rPr lang="en-GB" smtClean="0"/>
              <a:t>1</a:t>
            </a:fld>
            <a:endParaRPr lang="en-GB"/>
          </a:p>
        </p:txBody>
      </p:sp>
    </p:spTree>
    <p:extLst>
      <p:ext uri="{BB962C8B-B14F-4D97-AF65-F5344CB8AC3E}">
        <p14:creationId xmlns:p14="http://schemas.microsoft.com/office/powerpoint/2010/main" val="4031073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Something everyone has seen in our practical classes.</a:t>
            </a:r>
          </a:p>
          <a:p>
            <a:pPr marL="171450" indent="-171450">
              <a:buFont typeface="Arial" panose="020B0604020202020204" pitchFamily="34" charset="0"/>
              <a:buChar char="•"/>
            </a:pPr>
            <a:r>
              <a:rPr lang="en-GB" dirty="0"/>
              <a:t>Basic Tool</a:t>
            </a:r>
          </a:p>
          <a:p>
            <a:pPr marL="171450" indent="-171450">
              <a:buFont typeface="Arial" panose="020B0604020202020204" pitchFamily="34" charset="0"/>
              <a:buChar char="•"/>
            </a:pPr>
            <a:r>
              <a:rPr lang="en-GB" dirty="0"/>
              <a:t>Does what you need at a basic level.</a:t>
            </a:r>
          </a:p>
          <a:p>
            <a:pPr marL="171450" indent="-171450">
              <a:buFont typeface="Arial" panose="020B0604020202020204" pitchFamily="34" charset="0"/>
              <a:buChar char="•"/>
            </a:pPr>
            <a:r>
              <a:rPr lang="en-GB" dirty="0"/>
              <a:t>Easy to use due to a simple interface.</a:t>
            </a:r>
          </a:p>
          <a:p>
            <a:pPr marL="171450" indent="-171450">
              <a:buFont typeface="Arial" panose="020B0604020202020204" pitchFamily="34" charset="0"/>
              <a:buChar char="•"/>
            </a:pPr>
            <a:r>
              <a:rPr lang="en-GB" dirty="0"/>
              <a:t>Runs on all major operating systems.</a:t>
            </a:r>
          </a:p>
          <a:p>
            <a:pPr marL="171450" indent="-171450">
              <a:buFont typeface="Arial" panose="020B0604020202020204" pitchFamily="34" charset="0"/>
              <a:buChar char="•"/>
            </a:pPr>
            <a:r>
              <a:rPr lang="en-GB" dirty="0"/>
              <a:t>Free!</a:t>
            </a:r>
          </a:p>
          <a:p>
            <a:pPr marL="171450" indent="-171450">
              <a:buFont typeface="Arial" panose="020B0604020202020204" pitchFamily="34" charset="0"/>
              <a:buChar char="•"/>
            </a:pPr>
            <a:r>
              <a:rPr lang="en-GB" dirty="0"/>
              <a:t>No re-occurring tasks,</a:t>
            </a:r>
          </a:p>
          <a:p>
            <a:pPr marL="171450" indent="-171450">
              <a:buFont typeface="Arial" panose="020B0604020202020204" pitchFamily="34" charset="0"/>
              <a:buChar char="•"/>
            </a:pPr>
            <a:r>
              <a:rPr lang="en-GB" dirty="0"/>
              <a:t>Little integration with other tools.</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References:</a:t>
            </a:r>
          </a:p>
          <a:p>
            <a:pPr marL="171450" indent="-171450">
              <a:buFont typeface="Arial" panose="020B0604020202020204" pitchFamily="34" charset="0"/>
              <a:buChar char="•"/>
            </a:pPr>
            <a:r>
              <a:rPr lang="en-GB" dirty="0"/>
              <a:t>https://www.macworld.co.uk/download/office-business/ganttproject-289-3328394/</a:t>
            </a:r>
          </a:p>
        </p:txBody>
      </p:sp>
      <p:sp>
        <p:nvSpPr>
          <p:cNvPr id="4" name="Slide Number Placeholder 3"/>
          <p:cNvSpPr>
            <a:spLocks noGrp="1"/>
          </p:cNvSpPr>
          <p:nvPr>
            <p:ph type="sldNum" sz="quarter" idx="5"/>
          </p:nvPr>
        </p:nvSpPr>
        <p:spPr/>
        <p:txBody>
          <a:bodyPr/>
          <a:lstStyle/>
          <a:p>
            <a:fld id="{4DE4D3FE-0458-4BC1-AE83-88928C2DAAD5}" type="slidenum">
              <a:rPr lang="en-GB" smtClean="0"/>
              <a:t>2</a:t>
            </a:fld>
            <a:endParaRPr lang="en-GB"/>
          </a:p>
        </p:txBody>
      </p:sp>
    </p:spTree>
    <p:extLst>
      <p:ext uri="{BB962C8B-B14F-4D97-AF65-F5344CB8AC3E}">
        <p14:creationId xmlns:p14="http://schemas.microsoft.com/office/powerpoint/2010/main" val="3833412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Many features.</a:t>
            </a:r>
          </a:p>
          <a:p>
            <a:pPr marL="628650" lvl="1" indent="-171450">
              <a:buFont typeface="Arial" panose="020B0604020202020204" pitchFamily="34" charset="0"/>
              <a:buChar char="•"/>
            </a:pPr>
            <a:r>
              <a:rPr lang="en-GB" dirty="0"/>
              <a:t>Can be confusing.</a:t>
            </a:r>
          </a:p>
          <a:p>
            <a:pPr marL="628650" lvl="1" indent="-171450">
              <a:buFont typeface="Arial" panose="020B0604020202020204" pitchFamily="34" charset="0"/>
              <a:buChar char="•"/>
            </a:pPr>
            <a:r>
              <a:rPr lang="en-GB" dirty="0"/>
              <a:t>Some features may go unused.</a:t>
            </a:r>
          </a:p>
          <a:p>
            <a:pPr marL="171450" lvl="0" indent="-171450">
              <a:buFont typeface="Arial" panose="020B0604020202020204" pitchFamily="34" charset="0"/>
              <a:buChar char="•"/>
            </a:pPr>
            <a:r>
              <a:rPr lang="en-GB" dirty="0"/>
              <a:t>Familiar Microsoft interface; Word, Excel and PowerPoint.</a:t>
            </a:r>
          </a:p>
          <a:p>
            <a:pPr marL="171450" lvl="0" indent="-171450">
              <a:buFont typeface="Arial" panose="020B0604020202020204" pitchFamily="34" charset="0"/>
              <a:buChar char="•"/>
            </a:pPr>
            <a:r>
              <a:rPr lang="en-GB" dirty="0"/>
              <a:t>Widely used in the industry so they’ll be a lot of documentation online.</a:t>
            </a:r>
          </a:p>
          <a:p>
            <a:pPr marL="171450" lvl="0" indent="-171450">
              <a:buFont typeface="Arial" panose="020B0604020202020204" pitchFamily="34" charset="0"/>
              <a:buChar char="•"/>
            </a:pPr>
            <a:r>
              <a:rPr lang="en-GB" dirty="0"/>
              <a:t>High learning curve, not suitable for beginners.</a:t>
            </a:r>
          </a:p>
          <a:p>
            <a:pPr marL="171450" lvl="0" indent="-171450">
              <a:buFont typeface="Arial" panose="020B0604020202020204" pitchFamily="34" charset="0"/>
              <a:buChar char="•"/>
            </a:pPr>
            <a:r>
              <a:rPr lang="en-GB" dirty="0"/>
              <a:t>Only runs on windows.</a:t>
            </a:r>
          </a:p>
          <a:p>
            <a:pPr marL="171450" lvl="0" indent="-171450">
              <a:buFont typeface="Arial" panose="020B0604020202020204" pitchFamily="34" charset="0"/>
              <a:buChar char="•"/>
            </a:pPr>
            <a:r>
              <a:rPr lang="en-GB" dirty="0"/>
              <a:t>Costly to purchase.</a:t>
            </a:r>
          </a:p>
          <a:p>
            <a:endParaRPr lang="en-GB" dirty="0"/>
          </a:p>
          <a:p>
            <a:r>
              <a:rPr lang="en-GB" dirty="0"/>
              <a:t>References:</a:t>
            </a:r>
          </a:p>
          <a:p>
            <a:pPr marL="171450" indent="-171450">
              <a:buFont typeface="Arial" panose="020B0604020202020204" pitchFamily="34" charset="0"/>
              <a:buChar char="•"/>
            </a:pPr>
            <a:r>
              <a:rPr lang="en-GB" dirty="0"/>
              <a:t>https://www.softwareadvice.com/resources/microsoft-project-pros-and-cons-for-smbs/</a:t>
            </a:r>
          </a:p>
        </p:txBody>
      </p:sp>
      <p:sp>
        <p:nvSpPr>
          <p:cNvPr id="4" name="Slide Number Placeholder 3"/>
          <p:cNvSpPr>
            <a:spLocks noGrp="1"/>
          </p:cNvSpPr>
          <p:nvPr>
            <p:ph type="sldNum" sz="quarter" idx="5"/>
          </p:nvPr>
        </p:nvSpPr>
        <p:spPr/>
        <p:txBody>
          <a:bodyPr/>
          <a:lstStyle/>
          <a:p>
            <a:fld id="{4DE4D3FE-0458-4BC1-AE83-88928C2DAAD5}" type="slidenum">
              <a:rPr lang="en-GB" smtClean="0"/>
              <a:t>3</a:t>
            </a:fld>
            <a:endParaRPr lang="en-GB"/>
          </a:p>
        </p:txBody>
      </p:sp>
    </p:spTree>
    <p:extLst>
      <p:ext uri="{BB962C8B-B14F-4D97-AF65-F5344CB8AC3E}">
        <p14:creationId xmlns:p14="http://schemas.microsoft.com/office/powerpoint/2010/main" val="2151892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A Trello board is not your typical project management tool but I thought it would be worth mentioning. </a:t>
            </a:r>
          </a:p>
          <a:p>
            <a:pPr marL="171450" indent="-171450">
              <a:buFont typeface="Arial" panose="020B0604020202020204" pitchFamily="34" charset="0"/>
              <a:buChar char="•"/>
            </a:pPr>
            <a:r>
              <a:rPr lang="en-GB" dirty="0"/>
              <a:t>Pictured left is the public Trello board for the game “Subnautica”, they use their Trello board to split their tasks into categories and add team members to certain tasks.</a:t>
            </a:r>
          </a:p>
          <a:p>
            <a:pPr marL="171450" indent="-171450">
              <a:buFont typeface="Arial" panose="020B0604020202020204" pitchFamily="34" charset="0"/>
              <a:buChar char="•"/>
            </a:pPr>
            <a:r>
              <a:rPr lang="en-GB" dirty="0"/>
              <a:t>Runs in the cloud so its easy to integrate with current systems.</a:t>
            </a:r>
          </a:p>
          <a:p>
            <a:pPr marL="171450" indent="-171450">
              <a:buFont typeface="Arial" panose="020B0604020202020204" pitchFamily="34" charset="0"/>
              <a:buChar char="•"/>
            </a:pPr>
            <a:r>
              <a:rPr lang="en-GB" dirty="0"/>
              <a:t>Integration with multiple other tools.</a:t>
            </a:r>
          </a:p>
          <a:p>
            <a:pPr marL="171450" indent="-171450">
              <a:buFont typeface="Arial" panose="020B0604020202020204" pitchFamily="34" charset="0"/>
              <a:buChar char="•"/>
            </a:pPr>
            <a:r>
              <a:rPr lang="en-GB" dirty="0"/>
              <a:t>No default Gannt/PERT chart but this is not so much of a con as I don’t see this as a Trello Boards main functionality., can be added via an extension though.</a:t>
            </a:r>
          </a:p>
          <a:p>
            <a:pPr marL="171450" indent="-171450">
              <a:buFont typeface="Arial" panose="020B0604020202020204" pitchFamily="34" charset="0"/>
              <a:buChar char="•"/>
            </a:pPr>
            <a:r>
              <a:rPr lang="en-GB" dirty="0"/>
              <a:t>Cannot set members effort on tasks on cards, again this is fine due to the reason stated above.</a:t>
            </a:r>
          </a:p>
        </p:txBody>
      </p:sp>
      <p:sp>
        <p:nvSpPr>
          <p:cNvPr id="4" name="Slide Number Placeholder 3"/>
          <p:cNvSpPr>
            <a:spLocks noGrp="1"/>
          </p:cNvSpPr>
          <p:nvPr>
            <p:ph type="sldNum" sz="quarter" idx="5"/>
          </p:nvPr>
        </p:nvSpPr>
        <p:spPr/>
        <p:txBody>
          <a:bodyPr/>
          <a:lstStyle/>
          <a:p>
            <a:fld id="{4DE4D3FE-0458-4BC1-AE83-88928C2DAAD5}" type="slidenum">
              <a:rPr lang="en-GB" smtClean="0"/>
              <a:t>4</a:t>
            </a:fld>
            <a:endParaRPr lang="en-GB"/>
          </a:p>
        </p:txBody>
      </p:sp>
    </p:spTree>
    <p:extLst>
      <p:ext uri="{BB962C8B-B14F-4D97-AF65-F5344CB8AC3E}">
        <p14:creationId xmlns:p14="http://schemas.microsoft.com/office/powerpoint/2010/main" val="1397711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GanntProject is the best choice for this project as something as complex as Microsoft Project is not needed since the only major task this manager will need to cope with is simply using the new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Microsoft Project is simply overkill for this task.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Trello Board is no use since there is no actual development going 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a:p>
            <a:endParaRPr lang="en-GB" dirty="0"/>
          </a:p>
        </p:txBody>
      </p:sp>
      <p:sp>
        <p:nvSpPr>
          <p:cNvPr id="4" name="Slide Number Placeholder 3"/>
          <p:cNvSpPr>
            <a:spLocks noGrp="1"/>
          </p:cNvSpPr>
          <p:nvPr>
            <p:ph type="sldNum" sz="quarter" idx="5"/>
          </p:nvPr>
        </p:nvSpPr>
        <p:spPr/>
        <p:txBody>
          <a:bodyPr/>
          <a:lstStyle/>
          <a:p>
            <a:fld id="{4DE4D3FE-0458-4BC1-AE83-88928C2DAAD5}" type="slidenum">
              <a:rPr lang="en-GB" smtClean="0"/>
              <a:t>5</a:t>
            </a:fld>
            <a:endParaRPr lang="en-GB"/>
          </a:p>
        </p:txBody>
      </p:sp>
    </p:spTree>
    <p:extLst>
      <p:ext uri="{BB962C8B-B14F-4D97-AF65-F5344CB8AC3E}">
        <p14:creationId xmlns:p14="http://schemas.microsoft.com/office/powerpoint/2010/main" val="1444979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For this I would recommend a combination of Microsoft Project and a Trello board.</a:t>
            </a:r>
          </a:p>
          <a:p>
            <a:pPr marL="171450" indent="-171450">
              <a:buFont typeface="Arial" panose="020B0604020202020204" pitchFamily="34" charset="0"/>
              <a:buChar char="•"/>
            </a:pPr>
            <a:r>
              <a:rPr lang="en-GB" dirty="0"/>
              <a:t>GanntProject is too simple for this task as there might be things such as reoccurring tasks.</a:t>
            </a:r>
          </a:p>
          <a:p>
            <a:pPr marL="171450" indent="-171450">
              <a:buFont typeface="Arial" panose="020B0604020202020204" pitchFamily="34" charset="0"/>
              <a:buChar char="•"/>
            </a:pPr>
            <a:r>
              <a:rPr lang="en-GB" dirty="0"/>
              <a:t>Since there is actually development going on a Trello Board would be useful to manage development.</a:t>
            </a:r>
          </a:p>
          <a:p>
            <a:pPr marL="171450" indent="-171450">
              <a:buFont typeface="Arial" panose="020B0604020202020204" pitchFamily="34" charset="0"/>
              <a:buChar char="•"/>
            </a:pPr>
            <a:r>
              <a:rPr lang="en-GB" dirty="0"/>
              <a:t>Microsoft Project can be integrated with a Trello Board.</a:t>
            </a:r>
          </a:p>
        </p:txBody>
      </p:sp>
      <p:sp>
        <p:nvSpPr>
          <p:cNvPr id="4" name="Slide Number Placeholder 3"/>
          <p:cNvSpPr>
            <a:spLocks noGrp="1"/>
          </p:cNvSpPr>
          <p:nvPr>
            <p:ph type="sldNum" sz="quarter" idx="5"/>
          </p:nvPr>
        </p:nvSpPr>
        <p:spPr/>
        <p:txBody>
          <a:bodyPr/>
          <a:lstStyle/>
          <a:p>
            <a:fld id="{4DE4D3FE-0458-4BC1-AE83-88928C2DAAD5}" type="slidenum">
              <a:rPr lang="en-GB" smtClean="0"/>
              <a:t>6</a:t>
            </a:fld>
            <a:endParaRPr lang="en-GB"/>
          </a:p>
        </p:txBody>
      </p:sp>
    </p:spTree>
    <p:extLst>
      <p:ext uri="{BB962C8B-B14F-4D97-AF65-F5344CB8AC3E}">
        <p14:creationId xmlns:p14="http://schemas.microsoft.com/office/powerpoint/2010/main" val="32447679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2/10/2019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2/10/2019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2/10/2019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2/10/2019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2/10/2019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2/10/2019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2/10/2019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2/10/2019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2/10/2019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2/10/2019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2/10/2019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2/10/2019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2/10/2019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2/10/2019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2/10/2019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2/10/2019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2/10/2019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2/10/2019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852D6-8E6C-451B-A1AB-9A0BCAF8A9F1}"/>
              </a:ext>
            </a:extLst>
          </p:cNvPr>
          <p:cNvSpPr>
            <a:spLocks noGrp="1"/>
          </p:cNvSpPr>
          <p:nvPr>
            <p:ph type="ctrTitle"/>
          </p:nvPr>
        </p:nvSpPr>
        <p:spPr>
          <a:xfrm>
            <a:off x="1154954" y="2099733"/>
            <a:ext cx="9717177" cy="2677648"/>
          </a:xfrm>
        </p:spPr>
        <p:txBody>
          <a:bodyPr/>
          <a:lstStyle/>
          <a:p>
            <a:r>
              <a:rPr lang="en-GB" dirty="0"/>
              <a:t>Project Management Tools</a:t>
            </a:r>
          </a:p>
        </p:txBody>
      </p:sp>
      <p:sp>
        <p:nvSpPr>
          <p:cNvPr id="3" name="Subtitle 2">
            <a:extLst>
              <a:ext uri="{FF2B5EF4-FFF2-40B4-BE49-F238E27FC236}">
                <a16:creationId xmlns:a16="http://schemas.microsoft.com/office/drawing/2014/main" id="{12261CA5-E241-4F0B-A35D-A57B80B54AE3}"/>
              </a:ext>
            </a:extLst>
          </p:cNvPr>
          <p:cNvSpPr>
            <a:spLocks noGrp="1"/>
          </p:cNvSpPr>
          <p:nvPr>
            <p:ph type="subTitle" idx="1"/>
          </p:nvPr>
        </p:nvSpPr>
        <p:spPr/>
        <p:txBody>
          <a:bodyPr/>
          <a:lstStyle/>
          <a:p>
            <a:r>
              <a:rPr lang="en-GB" dirty="0"/>
              <a:t>Connor Stewart, Fraser stalker, Louis Smith</a:t>
            </a:r>
          </a:p>
        </p:txBody>
      </p:sp>
    </p:spTree>
    <p:extLst>
      <p:ext uri="{BB962C8B-B14F-4D97-AF65-F5344CB8AC3E}">
        <p14:creationId xmlns:p14="http://schemas.microsoft.com/office/powerpoint/2010/main" val="142127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4E4D5-D736-4502-B499-9379A107A1EB}"/>
              </a:ext>
            </a:extLst>
          </p:cNvPr>
          <p:cNvSpPr>
            <a:spLocks noGrp="1"/>
          </p:cNvSpPr>
          <p:nvPr>
            <p:ph type="title"/>
          </p:nvPr>
        </p:nvSpPr>
        <p:spPr/>
        <p:txBody>
          <a:bodyPr/>
          <a:lstStyle/>
          <a:p>
            <a:r>
              <a:rPr lang="en-GB" dirty="0"/>
              <a:t>GanntProject</a:t>
            </a:r>
          </a:p>
        </p:txBody>
      </p:sp>
      <p:sp>
        <p:nvSpPr>
          <p:cNvPr id="3" name="Content Placeholder 2">
            <a:extLst>
              <a:ext uri="{FF2B5EF4-FFF2-40B4-BE49-F238E27FC236}">
                <a16:creationId xmlns:a16="http://schemas.microsoft.com/office/drawing/2014/main" id="{FC853BC2-FB86-40D4-B4FC-1B3AB900368B}"/>
              </a:ext>
            </a:extLst>
          </p:cNvPr>
          <p:cNvSpPr>
            <a:spLocks noGrp="1"/>
          </p:cNvSpPr>
          <p:nvPr>
            <p:ph idx="1"/>
          </p:nvPr>
        </p:nvSpPr>
        <p:spPr>
          <a:xfrm>
            <a:off x="7248195" y="3289341"/>
            <a:ext cx="2074806" cy="2875327"/>
          </a:xfrm>
        </p:spPr>
        <p:txBody>
          <a:bodyPr>
            <a:normAutofit/>
          </a:bodyPr>
          <a:lstStyle/>
          <a:p>
            <a:r>
              <a:rPr lang="en-GB" sz="1200" dirty="0"/>
              <a:t>Easy to use.</a:t>
            </a:r>
          </a:p>
          <a:p>
            <a:pPr lvl="1"/>
            <a:r>
              <a:rPr lang="en-GB" sz="1000" dirty="0"/>
              <a:t>Simple Interface</a:t>
            </a:r>
          </a:p>
          <a:p>
            <a:r>
              <a:rPr lang="en-GB" sz="1200" dirty="0"/>
              <a:t>Runs on Windows, Linux and Mac.</a:t>
            </a:r>
          </a:p>
          <a:p>
            <a:r>
              <a:rPr lang="en-GB" sz="1200" dirty="0"/>
              <a:t>Free!</a:t>
            </a:r>
          </a:p>
        </p:txBody>
      </p:sp>
      <p:sp>
        <p:nvSpPr>
          <p:cNvPr id="5" name="Content Placeholder 2">
            <a:extLst>
              <a:ext uri="{FF2B5EF4-FFF2-40B4-BE49-F238E27FC236}">
                <a16:creationId xmlns:a16="http://schemas.microsoft.com/office/drawing/2014/main" id="{EBD638E2-804D-4E49-ABFA-9B8CA87759B8}"/>
              </a:ext>
            </a:extLst>
          </p:cNvPr>
          <p:cNvSpPr txBox="1">
            <a:spLocks/>
          </p:cNvSpPr>
          <p:nvPr/>
        </p:nvSpPr>
        <p:spPr>
          <a:xfrm>
            <a:off x="9323001" y="3294361"/>
            <a:ext cx="2074806" cy="28753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Clr>
                <a:schemeClr val="tx2"/>
              </a:buClr>
            </a:pPr>
            <a:r>
              <a:rPr lang="en-GB" sz="1200" dirty="0"/>
              <a:t>No reoccurring tasks.</a:t>
            </a:r>
          </a:p>
          <a:p>
            <a:pPr>
              <a:buClr>
                <a:schemeClr val="tx2"/>
              </a:buClr>
            </a:pPr>
            <a:r>
              <a:rPr lang="en-GB" sz="1200" dirty="0"/>
              <a:t>No integration with other tools.</a:t>
            </a:r>
          </a:p>
          <a:p>
            <a:pPr>
              <a:buClr>
                <a:schemeClr val="tx2"/>
              </a:buClr>
            </a:pPr>
            <a:r>
              <a:rPr lang="en-GB" sz="1200" dirty="0"/>
              <a:t>May be too simplistic for your needs.</a:t>
            </a:r>
          </a:p>
        </p:txBody>
      </p:sp>
      <p:sp>
        <p:nvSpPr>
          <p:cNvPr id="6" name="Rectangle 5">
            <a:extLst>
              <a:ext uri="{FF2B5EF4-FFF2-40B4-BE49-F238E27FC236}">
                <a16:creationId xmlns:a16="http://schemas.microsoft.com/office/drawing/2014/main" id="{7E316B0B-BBFF-43D5-BDCA-162C29B2FCBE}"/>
              </a:ext>
            </a:extLst>
          </p:cNvPr>
          <p:cNvSpPr/>
          <p:nvPr/>
        </p:nvSpPr>
        <p:spPr>
          <a:xfrm>
            <a:off x="7531961" y="2680428"/>
            <a:ext cx="1176672" cy="646331"/>
          </a:xfrm>
          <a:prstGeom prst="rect">
            <a:avLst/>
          </a:prstGeom>
          <a:noFill/>
        </p:spPr>
        <p:txBody>
          <a:bodyPr wrap="square" lIns="91440" tIns="45720" rIns="91440" bIns="45720">
            <a:spAutoFit/>
          </a:bodyPr>
          <a:lstStyle/>
          <a:p>
            <a:pPr algn="ctr"/>
            <a:r>
              <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Pros</a:t>
            </a:r>
          </a:p>
        </p:txBody>
      </p:sp>
      <p:sp>
        <p:nvSpPr>
          <p:cNvPr id="7" name="Rectangle 6">
            <a:extLst>
              <a:ext uri="{FF2B5EF4-FFF2-40B4-BE49-F238E27FC236}">
                <a16:creationId xmlns:a16="http://schemas.microsoft.com/office/drawing/2014/main" id="{58BC17EF-B8E8-4223-BBA6-85A85EC9E96E}"/>
              </a:ext>
            </a:extLst>
          </p:cNvPr>
          <p:cNvSpPr/>
          <p:nvPr/>
        </p:nvSpPr>
        <p:spPr>
          <a:xfrm>
            <a:off x="9731140" y="2680428"/>
            <a:ext cx="1439970" cy="646331"/>
          </a:xfrm>
          <a:prstGeom prst="rect">
            <a:avLst/>
          </a:prstGeom>
          <a:noFill/>
        </p:spPr>
        <p:txBody>
          <a:bodyPr wrap="square" lIns="91440" tIns="45720" rIns="91440" bIns="45720">
            <a:spAutoFit/>
          </a:bodyPr>
          <a:lstStyle/>
          <a:p>
            <a:pPr algn="ctr"/>
            <a:r>
              <a:rPr lang="en-US"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Cons</a:t>
            </a:r>
          </a:p>
        </p:txBody>
      </p:sp>
      <p:pic>
        <p:nvPicPr>
          <p:cNvPr id="1028" name="Picture 4" descr="Image result for ganttproject resource chart example">
            <a:extLst>
              <a:ext uri="{FF2B5EF4-FFF2-40B4-BE49-F238E27FC236}">
                <a16:creationId xmlns:a16="http://schemas.microsoft.com/office/drawing/2014/main" id="{FB453195-B46A-4027-AF01-8496C6D549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963" y="2680428"/>
            <a:ext cx="5864985" cy="3387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888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F6EA2-8FB7-48EB-A2D7-762010D35FB5}"/>
              </a:ext>
            </a:extLst>
          </p:cNvPr>
          <p:cNvSpPr>
            <a:spLocks noGrp="1"/>
          </p:cNvSpPr>
          <p:nvPr>
            <p:ph type="title"/>
          </p:nvPr>
        </p:nvSpPr>
        <p:spPr/>
        <p:txBody>
          <a:bodyPr/>
          <a:lstStyle/>
          <a:p>
            <a:r>
              <a:rPr lang="en-GB" dirty="0"/>
              <a:t>Microsoft Project</a:t>
            </a:r>
          </a:p>
        </p:txBody>
      </p:sp>
      <p:pic>
        <p:nvPicPr>
          <p:cNvPr id="2050" name="Picture 2" descr="Image result for microsoft project example">
            <a:extLst>
              <a:ext uri="{FF2B5EF4-FFF2-40B4-BE49-F238E27FC236}">
                <a16:creationId xmlns:a16="http://schemas.microsoft.com/office/drawing/2014/main" id="{29B64B9B-3BB6-4AB4-B921-B279601A6A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37"/>
          <a:stretch/>
        </p:blipFill>
        <p:spPr bwMode="auto">
          <a:xfrm>
            <a:off x="377071" y="2736375"/>
            <a:ext cx="6256756" cy="307472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F942C2EC-A984-4ED7-AA45-418E06181321}"/>
              </a:ext>
            </a:extLst>
          </p:cNvPr>
          <p:cNvSpPr>
            <a:spLocks noGrp="1"/>
          </p:cNvSpPr>
          <p:nvPr>
            <p:ph idx="1"/>
          </p:nvPr>
        </p:nvSpPr>
        <p:spPr>
          <a:xfrm>
            <a:off x="7248195" y="3289341"/>
            <a:ext cx="2074806" cy="2875327"/>
          </a:xfrm>
        </p:spPr>
        <p:txBody>
          <a:bodyPr>
            <a:normAutofit/>
          </a:bodyPr>
          <a:lstStyle/>
          <a:p>
            <a:r>
              <a:rPr lang="en-GB" sz="1200" dirty="0"/>
              <a:t>Many features.</a:t>
            </a:r>
          </a:p>
          <a:p>
            <a:r>
              <a:rPr lang="en-GB" sz="1200" dirty="0"/>
              <a:t>Integrates with other Microsoft products such as Skype and SharePoint.</a:t>
            </a:r>
          </a:p>
          <a:p>
            <a:r>
              <a:rPr lang="en-GB" sz="1200" dirty="0"/>
              <a:t>Similar interface to other Microsoft products.</a:t>
            </a:r>
          </a:p>
          <a:p>
            <a:r>
              <a:rPr lang="en-GB" sz="1200" dirty="0"/>
              <a:t>Wide usage in the industry.</a:t>
            </a:r>
            <a:endParaRPr lang="en-GB" sz="1000" dirty="0"/>
          </a:p>
        </p:txBody>
      </p:sp>
      <p:sp>
        <p:nvSpPr>
          <p:cNvPr id="6" name="Content Placeholder 2">
            <a:extLst>
              <a:ext uri="{FF2B5EF4-FFF2-40B4-BE49-F238E27FC236}">
                <a16:creationId xmlns:a16="http://schemas.microsoft.com/office/drawing/2014/main" id="{110A895F-9FAB-4AEB-9350-854A6B0B537C}"/>
              </a:ext>
            </a:extLst>
          </p:cNvPr>
          <p:cNvSpPr txBox="1">
            <a:spLocks/>
          </p:cNvSpPr>
          <p:nvPr/>
        </p:nvSpPr>
        <p:spPr>
          <a:xfrm>
            <a:off x="9323001" y="3294361"/>
            <a:ext cx="2074806" cy="28753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Clr>
                <a:schemeClr val="tx2"/>
              </a:buClr>
            </a:pPr>
            <a:r>
              <a:rPr lang="en-GB" sz="1200" dirty="0"/>
              <a:t>High learning curve.</a:t>
            </a:r>
          </a:p>
          <a:p>
            <a:pPr>
              <a:buClr>
                <a:schemeClr val="tx2"/>
              </a:buClr>
            </a:pPr>
            <a:r>
              <a:rPr lang="en-GB" sz="1200" dirty="0"/>
              <a:t>Only runs on windows.</a:t>
            </a:r>
          </a:p>
          <a:p>
            <a:pPr>
              <a:buClr>
                <a:schemeClr val="tx2"/>
              </a:buClr>
            </a:pPr>
            <a:r>
              <a:rPr lang="en-GB" sz="1200" dirty="0"/>
              <a:t>Costly to purchase.</a:t>
            </a:r>
          </a:p>
        </p:txBody>
      </p:sp>
      <p:sp>
        <p:nvSpPr>
          <p:cNvPr id="7" name="Rectangle 6">
            <a:extLst>
              <a:ext uri="{FF2B5EF4-FFF2-40B4-BE49-F238E27FC236}">
                <a16:creationId xmlns:a16="http://schemas.microsoft.com/office/drawing/2014/main" id="{7ACAC691-202B-4DDB-8930-1937E1B87A4D}"/>
              </a:ext>
            </a:extLst>
          </p:cNvPr>
          <p:cNvSpPr/>
          <p:nvPr/>
        </p:nvSpPr>
        <p:spPr>
          <a:xfrm>
            <a:off x="7531961" y="2680428"/>
            <a:ext cx="1176672" cy="646331"/>
          </a:xfrm>
          <a:prstGeom prst="rect">
            <a:avLst/>
          </a:prstGeom>
          <a:noFill/>
        </p:spPr>
        <p:txBody>
          <a:bodyPr wrap="square" lIns="91440" tIns="45720" rIns="91440" bIns="45720">
            <a:spAutoFit/>
          </a:bodyPr>
          <a:lstStyle/>
          <a:p>
            <a:pPr algn="ctr"/>
            <a:r>
              <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Pros</a:t>
            </a:r>
          </a:p>
        </p:txBody>
      </p:sp>
      <p:sp>
        <p:nvSpPr>
          <p:cNvPr id="8" name="Rectangle 7">
            <a:extLst>
              <a:ext uri="{FF2B5EF4-FFF2-40B4-BE49-F238E27FC236}">
                <a16:creationId xmlns:a16="http://schemas.microsoft.com/office/drawing/2014/main" id="{7A4AEE2B-E212-49A7-84F1-2C172993D140}"/>
              </a:ext>
            </a:extLst>
          </p:cNvPr>
          <p:cNvSpPr/>
          <p:nvPr/>
        </p:nvSpPr>
        <p:spPr>
          <a:xfrm>
            <a:off x="9731140" y="2680428"/>
            <a:ext cx="1439970" cy="646331"/>
          </a:xfrm>
          <a:prstGeom prst="rect">
            <a:avLst/>
          </a:prstGeom>
          <a:noFill/>
        </p:spPr>
        <p:txBody>
          <a:bodyPr wrap="square" lIns="91440" tIns="45720" rIns="91440" bIns="45720">
            <a:spAutoFit/>
          </a:bodyPr>
          <a:lstStyle/>
          <a:p>
            <a:pPr algn="ctr"/>
            <a:r>
              <a:rPr lang="en-US"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Cons</a:t>
            </a:r>
          </a:p>
        </p:txBody>
      </p:sp>
    </p:spTree>
    <p:extLst>
      <p:ext uri="{BB962C8B-B14F-4D97-AF65-F5344CB8AC3E}">
        <p14:creationId xmlns:p14="http://schemas.microsoft.com/office/powerpoint/2010/main" val="141286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A3203-18DA-4EF1-A708-CCBEA8539E8C}"/>
              </a:ext>
            </a:extLst>
          </p:cNvPr>
          <p:cNvSpPr>
            <a:spLocks noGrp="1"/>
          </p:cNvSpPr>
          <p:nvPr>
            <p:ph type="title"/>
          </p:nvPr>
        </p:nvSpPr>
        <p:spPr/>
        <p:txBody>
          <a:bodyPr/>
          <a:lstStyle/>
          <a:p>
            <a:r>
              <a:rPr lang="en-GB" dirty="0"/>
              <a:t>Trello Board</a:t>
            </a:r>
          </a:p>
        </p:txBody>
      </p:sp>
      <p:sp>
        <p:nvSpPr>
          <p:cNvPr id="5" name="Content Placeholder 2">
            <a:extLst>
              <a:ext uri="{FF2B5EF4-FFF2-40B4-BE49-F238E27FC236}">
                <a16:creationId xmlns:a16="http://schemas.microsoft.com/office/drawing/2014/main" id="{0AC8772C-560F-49B0-AF0B-3A1518989695}"/>
              </a:ext>
            </a:extLst>
          </p:cNvPr>
          <p:cNvSpPr txBox="1">
            <a:spLocks/>
          </p:cNvSpPr>
          <p:nvPr/>
        </p:nvSpPr>
        <p:spPr>
          <a:xfrm>
            <a:off x="7248195" y="3289341"/>
            <a:ext cx="2074806" cy="28753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GB" sz="1200" dirty="0"/>
              <a:t>Easy to use.</a:t>
            </a:r>
          </a:p>
          <a:p>
            <a:pPr lvl="1"/>
            <a:r>
              <a:rPr lang="en-GB" sz="1000" dirty="0"/>
              <a:t>Simple Interface</a:t>
            </a:r>
          </a:p>
          <a:p>
            <a:r>
              <a:rPr lang="en-GB" sz="1200" dirty="0"/>
              <a:t>Runs in the cloud.</a:t>
            </a:r>
          </a:p>
          <a:p>
            <a:r>
              <a:rPr lang="en-GB" sz="1200" dirty="0"/>
              <a:t>Free, with premium subscription.</a:t>
            </a:r>
          </a:p>
          <a:p>
            <a:r>
              <a:rPr lang="en-GB" sz="1200" dirty="0"/>
              <a:t>Integration with multiple tools such as Slack, Google Drive and JIRA.</a:t>
            </a:r>
          </a:p>
        </p:txBody>
      </p:sp>
      <p:sp>
        <p:nvSpPr>
          <p:cNvPr id="6" name="Content Placeholder 2">
            <a:extLst>
              <a:ext uri="{FF2B5EF4-FFF2-40B4-BE49-F238E27FC236}">
                <a16:creationId xmlns:a16="http://schemas.microsoft.com/office/drawing/2014/main" id="{7363D425-7C4A-4BE9-9E9A-26D35810F8EF}"/>
              </a:ext>
            </a:extLst>
          </p:cNvPr>
          <p:cNvSpPr txBox="1">
            <a:spLocks/>
          </p:cNvSpPr>
          <p:nvPr/>
        </p:nvSpPr>
        <p:spPr>
          <a:xfrm>
            <a:off x="9323001" y="3294361"/>
            <a:ext cx="2074806" cy="28753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Clr>
                <a:schemeClr val="tx2"/>
              </a:buClr>
            </a:pPr>
            <a:r>
              <a:rPr lang="en-GB" sz="1200" dirty="0"/>
              <a:t>No default Gannt/PERT chart functionality.</a:t>
            </a:r>
          </a:p>
          <a:p>
            <a:pPr>
              <a:buClr>
                <a:schemeClr val="tx2"/>
              </a:buClr>
            </a:pPr>
            <a:r>
              <a:rPr lang="en-GB" sz="1200" dirty="0"/>
              <a:t>Cannot split time on tasks or “cards”.</a:t>
            </a:r>
          </a:p>
        </p:txBody>
      </p:sp>
      <p:sp>
        <p:nvSpPr>
          <p:cNvPr id="7" name="Rectangle 6">
            <a:extLst>
              <a:ext uri="{FF2B5EF4-FFF2-40B4-BE49-F238E27FC236}">
                <a16:creationId xmlns:a16="http://schemas.microsoft.com/office/drawing/2014/main" id="{04096248-10FB-4ABB-9901-368EF1AF5DB4}"/>
              </a:ext>
            </a:extLst>
          </p:cNvPr>
          <p:cNvSpPr/>
          <p:nvPr/>
        </p:nvSpPr>
        <p:spPr>
          <a:xfrm>
            <a:off x="7531961" y="2680428"/>
            <a:ext cx="1176672" cy="646331"/>
          </a:xfrm>
          <a:prstGeom prst="rect">
            <a:avLst/>
          </a:prstGeom>
          <a:noFill/>
        </p:spPr>
        <p:txBody>
          <a:bodyPr wrap="square" lIns="91440" tIns="45720" rIns="91440" bIns="45720">
            <a:spAutoFit/>
          </a:bodyPr>
          <a:lstStyle/>
          <a:p>
            <a:pPr algn="ctr"/>
            <a:r>
              <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Pros</a:t>
            </a:r>
          </a:p>
        </p:txBody>
      </p:sp>
      <p:sp>
        <p:nvSpPr>
          <p:cNvPr id="8" name="Rectangle 7">
            <a:extLst>
              <a:ext uri="{FF2B5EF4-FFF2-40B4-BE49-F238E27FC236}">
                <a16:creationId xmlns:a16="http://schemas.microsoft.com/office/drawing/2014/main" id="{B6FBDED9-4B9C-4ECA-92B7-5608841AEAE4}"/>
              </a:ext>
            </a:extLst>
          </p:cNvPr>
          <p:cNvSpPr/>
          <p:nvPr/>
        </p:nvSpPr>
        <p:spPr>
          <a:xfrm>
            <a:off x="9731140" y="2680428"/>
            <a:ext cx="1439970" cy="646331"/>
          </a:xfrm>
          <a:prstGeom prst="rect">
            <a:avLst/>
          </a:prstGeom>
          <a:noFill/>
        </p:spPr>
        <p:txBody>
          <a:bodyPr wrap="square" lIns="91440" tIns="45720" rIns="91440" bIns="45720">
            <a:spAutoFit/>
          </a:bodyPr>
          <a:lstStyle/>
          <a:p>
            <a:pPr algn="ctr"/>
            <a:r>
              <a:rPr lang="en-US"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Cons</a:t>
            </a:r>
          </a:p>
        </p:txBody>
      </p:sp>
      <p:pic>
        <p:nvPicPr>
          <p:cNvPr id="10" name="Picture 9">
            <a:extLst>
              <a:ext uri="{FF2B5EF4-FFF2-40B4-BE49-F238E27FC236}">
                <a16:creationId xmlns:a16="http://schemas.microsoft.com/office/drawing/2014/main" id="{D8C05180-60A3-4CFF-A37B-6705BA8E94B8}"/>
              </a:ext>
            </a:extLst>
          </p:cNvPr>
          <p:cNvPicPr>
            <a:picLocks noChangeAspect="1"/>
          </p:cNvPicPr>
          <p:nvPr/>
        </p:nvPicPr>
        <p:blipFill>
          <a:blip r:embed="rId3"/>
          <a:stretch>
            <a:fillRect/>
          </a:stretch>
        </p:blipFill>
        <p:spPr>
          <a:xfrm>
            <a:off x="531260" y="2894749"/>
            <a:ext cx="6308796" cy="2738216"/>
          </a:xfrm>
          <a:prstGeom prst="rect">
            <a:avLst/>
          </a:prstGeom>
        </p:spPr>
      </p:pic>
    </p:spTree>
    <p:extLst>
      <p:ext uri="{BB962C8B-B14F-4D97-AF65-F5344CB8AC3E}">
        <p14:creationId xmlns:p14="http://schemas.microsoft.com/office/powerpoint/2010/main" val="3527135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3E9452-3800-4E33-8708-D010530338DF}"/>
              </a:ext>
            </a:extLst>
          </p:cNvPr>
          <p:cNvSpPr>
            <a:spLocks noGrp="1"/>
          </p:cNvSpPr>
          <p:nvPr>
            <p:ph idx="1"/>
          </p:nvPr>
        </p:nvSpPr>
        <p:spPr>
          <a:xfrm>
            <a:off x="570492" y="2603500"/>
            <a:ext cx="5443809" cy="3416300"/>
          </a:xfrm>
        </p:spPr>
        <p:txBody>
          <a:bodyPr/>
          <a:lstStyle/>
          <a:p>
            <a:r>
              <a:rPr lang="en-GB" dirty="0"/>
              <a:t>Not directly creating a new system.</a:t>
            </a:r>
          </a:p>
          <a:p>
            <a:r>
              <a:rPr lang="en-GB" dirty="0"/>
              <a:t>Purchasing a prebuilt/”off-the-shelf” system.</a:t>
            </a:r>
          </a:p>
          <a:p>
            <a:r>
              <a:rPr lang="en-GB" dirty="0"/>
              <a:t>Has no need for a complicated package.</a:t>
            </a:r>
          </a:p>
          <a:p>
            <a:pPr lvl="1"/>
            <a:r>
              <a:rPr lang="en-GB" dirty="0"/>
              <a:t>Simply needs to manage installing and training staff to use the “off-the-shelf” package.</a:t>
            </a:r>
          </a:p>
        </p:txBody>
      </p:sp>
      <p:sp>
        <p:nvSpPr>
          <p:cNvPr id="4" name="Rectangle 3">
            <a:extLst>
              <a:ext uri="{FF2B5EF4-FFF2-40B4-BE49-F238E27FC236}">
                <a16:creationId xmlns:a16="http://schemas.microsoft.com/office/drawing/2014/main" id="{BBD311EB-565A-4F9C-BC73-4A6FFC514493}"/>
              </a:ext>
            </a:extLst>
          </p:cNvPr>
          <p:cNvSpPr/>
          <p:nvPr/>
        </p:nvSpPr>
        <p:spPr>
          <a:xfrm>
            <a:off x="6498210" y="2499643"/>
            <a:ext cx="5285296" cy="2893100"/>
          </a:xfrm>
          <a:prstGeom prst="rect">
            <a:avLst/>
          </a:prstGeom>
        </p:spPr>
        <p:txBody>
          <a:bodyPr wrap="square">
            <a:spAutoFit/>
          </a:bodyPr>
          <a:lstStyle/>
          <a:p>
            <a:r>
              <a:rPr lang="en-GB" sz="1400" dirty="0">
                <a:solidFill>
                  <a:schemeClr val="tx1">
                    <a:lumMod val="75000"/>
                    <a:lumOff val="25000"/>
                  </a:schemeClr>
                </a:solidFill>
              </a:rPr>
              <a:t>Brightmouth College is a higher education institution which used to be managed by a local government authority but has now become autonomous. Its payroll is still administered by the local authority and pay slips and other output are produced in the local authority’s computer centre. The authority now charges the college for this service. The college management are of the opinion that it would be </a:t>
            </a:r>
            <a:r>
              <a:rPr lang="en-GB" sz="1400" b="1" dirty="0">
                <a:solidFill>
                  <a:schemeClr val="tx1">
                    <a:lumMod val="75000"/>
                    <a:lumOff val="25000"/>
                  </a:schemeClr>
                </a:solidFill>
              </a:rPr>
              <a:t>cheaper </a:t>
            </a:r>
            <a:r>
              <a:rPr lang="en-GB" sz="1400" dirty="0">
                <a:solidFill>
                  <a:schemeClr val="tx1">
                    <a:lumMod val="75000"/>
                    <a:lumOff val="25000"/>
                  </a:schemeClr>
                </a:solidFill>
              </a:rPr>
              <a:t>to obtain an </a:t>
            </a:r>
            <a:r>
              <a:rPr lang="en-GB" sz="1400" b="1" dirty="0">
                <a:solidFill>
                  <a:schemeClr val="tx1">
                    <a:lumMod val="75000"/>
                    <a:lumOff val="25000"/>
                  </a:schemeClr>
                </a:solidFill>
              </a:rPr>
              <a:t>“off-the-shelf” payroll package </a:t>
            </a:r>
            <a:r>
              <a:rPr lang="en-GB" sz="1400" dirty="0">
                <a:solidFill>
                  <a:schemeClr val="tx1">
                    <a:lumMod val="75000"/>
                    <a:lumOff val="25000"/>
                  </a:schemeClr>
                </a:solidFill>
              </a:rPr>
              <a:t>and do the payroll processing themselves. Brightmouth College have recently hired a new Information Systems Development Officer, who has been asked to manage the independent payroll processing project. </a:t>
            </a:r>
          </a:p>
        </p:txBody>
      </p:sp>
      <p:sp>
        <p:nvSpPr>
          <p:cNvPr id="9" name="Title 1">
            <a:extLst>
              <a:ext uri="{FF2B5EF4-FFF2-40B4-BE49-F238E27FC236}">
                <a16:creationId xmlns:a16="http://schemas.microsoft.com/office/drawing/2014/main" id="{106CD5FA-5CE5-4934-8252-0E9DB77223CB}"/>
              </a:ext>
            </a:extLst>
          </p:cNvPr>
          <p:cNvSpPr>
            <a:spLocks noGrp="1"/>
          </p:cNvSpPr>
          <p:nvPr>
            <p:ph type="title"/>
          </p:nvPr>
        </p:nvSpPr>
        <p:spPr>
          <a:xfrm>
            <a:off x="1154954" y="973668"/>
            <a:ext cx="8761413" cy="706964"/>
          </a:xfrm>
        </p:spPr>
        <p:txBody>
          <a:bodyPr/>
          <a:lstStyle/>
          <a:p>
            <a:r>
              <a:rPr lang="en-GB" dirty="0"/>
              <a:t>Case Study 1</a:t>
            </a:r>
          </a:p>
        </p:txBody>
      </p:sp>
      <p:sp>
        <p:nvSpPr>
          <p:cNvPr id="10" name="Title 1">
            <a:extLst>
              <a:ext uri="{FF2B5EF4-FFF2-40B4-BE49-F238E27FC236}">
                <a16:creationId xmlns:a16="http://schemas.microsoft.com/office/drawing/2014/main" id="{48144C48-B7AC-44F6-B310-0D72370F7394}"/>
              </a:ext>
            </a:extLst>
          </p:cNvPr>
          <p:cNvSpPr txBox="1">
            <a:spLocks/>
          </p:cNvSpPr>
          <p:nvPr/>
        </p:nvSpPr>
        <p:spPr bwMode="gray">
          <a:xfrm>
            <a:off x="1326208" y="1327150"/>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dirty="0"/>
              <a:t>Payroll Processing at Brightmouth College</a:t>
            </a:r>
          </a:p>
        </p:txBody>
      </p:sp>
    </p:spTree>
    <p:extLst>
      <p:ext uri="{BB962C8B-B14F-4D97-AF65-F5344CB8AC3E}">
        <p14:creationId xmlns:p14="http://schemas.microsoft.com/office/powerpoint/2010/main" val="1811673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4BD3-855A-4C41-8E7E-2DB4F929DC1D}"/>
              </a:ext>
            </a:extLst>
          </p:cNvPr>
          <p:cNvSpPr>
            <a:spLocks noGrp="1"/>
          </p:cNvSpPr>
          <p:nvPr>
            <p:ph type="title"/>
          </p:nvPr>
        </p:nvSpPr>
        <p:spPr>
          <a:xfrm>
            <a:off x="1154954" y="973668"/>
            <a:ext cx="8761413" cy="706964"/>
          </a:xfrm>
        </p:spPr>
        <p:txBody>
          <a:bodyPr/>
          <a:lstStyle/>
          <a:p>
            <a:r>
              <a:rPr lang="en-GB" dirty="0"/>
              <a:t>Case Study 2</a:t>
            </a:r>
          </a:p>
        </p:txBody>
      </p:sp>
      <p:sp>
        <p:nvSpPr>
          <p:cNvPr id="3" name="Content Placeholder 2">
            <a:extLst>
              <a:ext uri="{FF2B5EF4-FFF2-40B4-BE49-F238E27FC236}">
                <a16:creationId xmlns:a16="http://schemas.microsoft.com/office/drawing/2014/main" id="{99A92228-F6C9-476B-86E9-6AD88FED2DF0}"/>
              </a:ext>
            </a:extLst>
          </p:cNvPr>
          <p:cNvSpPr>
            <a:spLocks noGrp="1"/>
          </p:cNvSpPr>
          <p:nvPr>
            <p:ph idx="1"/>
          </p:nvPr>
        </p:nvSpPr>
        <p:spPr>
          <a:xfrm>
            <a:off x="6306532" y="2716622"/>
            <a:ext cx="5370906" cy="3416300"/>
          </a:xfrm>
        </p:spPr>
        <p:txBody>
          <a:bodyPr>
            <a:normAutofit fontScale="85000" lnSpcReduction="10000"/>
          </a:bodyPr>
          <a:lstStyle/>
          <a:p>
            <a:pPr marL="0" indent="0">
              <a:buNone/>
            </a:pPr>
            <a:r>
              <a:rPr lang="en-GB" dirty="0"/>
              <a:t>International Office Equipment (IOE) is a company which manufactures and supplies various items of high-technology office equipment. An expanding area of their work is the maintenance of ICT equipment. They have now started to undertake maintenance of equipment for which they were not originally the suppliers. </a:t>
            </a:r>
            <a:r>
              <a:rPr lang="en-GB" b="1" dirty="0"/>
              <a:t>A computer-based batch processing system deals with invoicing on a job-by-job basis</a:t>
            </a:r>
            <a:r>
              <a:rPr lang="en-GB" dirty="0"/>
              <a:t>. An organization might have to call IOE out several times to deal with different bits of equipment and there is a need to be able to group the invoice details for work done into “group accounts” for which monthly statements will be produced. A new project manager has been given the task of </a:t>
            </a:r>
            <a:r>
              <a:rPr lang="en-GB" b="1" dirty="0"/>
              <a:t>implementing</a:t>
            </a:r>
            <a:r>
              <a:rPr lang="en-GB" dirty="0"/>
              <a:t> this </a:t>
            </a:r>
            <a:r>
              <a:rPr lang="en-GB" b="1" dirty="0"/>
              <a:t>extension to the invoicing system</a:t>
            </a:r>
            <a:r>
              <a:rPr lang="en-GB" dirty="0"/>
              <a:t>. </a:t>
            </a:r>
          </a:p>
        </p:txBody>
      </p:sp>
      <p:sp>
        <p:nvSpPr>
          <p:cNvPr id="4" name="Title 1">
            <a:extLst>
              <a:ext uri="{FF2B5EF4-FFF2-40B4-BE49-F238E27FC236}">
                <a16:creationId xmlns:a16="http://schemas.microsoft.com/office/drawing/2014/main" id="{93C7C8F6-E153-477A-B939-0DDFF8D8CA1B}"/>
              </a:ext>
            </a:extLst>
          </p:cNvPr>
          <p:cNvSpPr txBox="1">
            <a:spLocks/>
          </p:cNvSpPr>
          <p:nvPr/>
        </p:nvSpPr>
        <p:spPr bwMode="gray">
          <a:xfrm>
            <a:off x="1326208" y="1327150"/>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dirty="0"/>
              <a:t>International Office Equipment Group Maintenance Accounts </a:t>
            </a:r>
          </a:p>
        </p:txBody>
      </p:sp>
      <p:sp>
        <p:nvSpPr>
          <p:cNvPr id="6" name="Content Placeholder 2">
            <a:extLst>
              <a:ext uri="{FF2B5EF4-FFF2-40B4-BE49-F238E27FC236}">
                <a16:creationId xmlns:a16="http://schemas.microsoft.com/office/drawing/2014/main" id="{248AEF63-3B9D-4BDD-858B-20C1110337B3}"/>
              </a:ext>
            </a:extLst>
          </p:cNvPr>
          <p:cNvSpPr txBox="1">
            <a:spLocks/>
          </p:cNvSpPr>
          <p:nvPr/>
        </p:nvSpPr>
        <p:spPr>
          <a:xfrm>
            <a:off x="570492" y="2603500"/>
            <a:ext cx="5443809"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GB" dirty="0"/>
              <a:t>Extending the existing system.</a:t>
            </a:r>
          </a:p>
          <a:p>
            <a:r>
              <a:rPr lang="en-GB" dirty="0"/>
              <a:t>Developing new features, unlike previous case study.</a:t>
            </a:r>
          </a:p>
          <a:p>
            <a:r>
              <a:rPr lang="en-GB" dirty="0"/>
              <a:t>Will need to manage entire development cycle.</a:t>
            </a:r>
          </a:p>
        </p:txBody>
      </p:sp>
    </p:spTree>
    <p:extLst>
      <p:ext uri="{BB962C8B-B14F-4D97-AF65-F5344CB8AC3E}">
        <p14:creationId xmlns:p14="http://schemas.microsoft.com/office/powerpoint/2010/main" val="42068167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290</TotalTime>
  <Words>842</Words>
  <Application>Microsoft Office PowerPoint</Application>
  <PresentationFormat>Widescreen</PresentationFormat>
  <Paragraphs>86</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Wingdings 3</vt:lpstr>
      <vt:lpstr>Ion Boardroom</vt:lpstr>
      <vt:lpstr>Project Management Tools</vt:lpstr>
      <vt:lpstr>GanntProject</vt:lpstr>
      <vt:lpstr>Microsoft Project</vt:lpstr>
      <vt:lpstr>Trello Board</vt:lpstr>
      <vt:lpstr>Case Study 1</vt:lpstr>
      <vt:lpstr>Case Study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Tools</dc:title>
  <dc:creator>Connor Stewart</dc:creator>
  <cp:lastModifiedBy>Connor Stewart</cp:lastModifiedBy>
  <cp:revision>19</cp:revision>
  <dcterms:created xsi:type="dcterms:W3CDTF">2019-02-10T10:00:29Z</dcterms:created>
  <dcterms:modified xsi:type="dcterms:W3CDTF">2019-02-10T19:03:43Z</dcterms:modified>
</cp:coreProperties>
</file>