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8" r:id="rId13"/>
    <p:sldId id="269"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2/8/2019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2/8/2019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ransition spd="slow">
    <p:push dir="u"/>
  </p:transition>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roducts.office.com/en-gb/project/compare-microsoft-project-management-software" TargetMode="External"/><Relationship Id="rId2" Type="http://schemas.openxmlformats.org/officeDocument/2006/relationships/hyperlink" Target="https://thedigitalprojectmanager.com/microsoft-project-alternatives/" TargetMode="External"/><Relationship Id="rId1" Type="http://schemas.openxmlformats.org/officeDocument/2006/relationships/slideLayout" Target="../slideLayouts/slideLayout2.xml"/><Relationship Id="rId4" Type="http://schemas.openxmlformats.org/officeDocument/2006/relationships/hyperlink" Target="https://products.office.com/en-gb/project/project-and-portfolio-management-softwar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E04B2-399B-4704-B041-77C0B5B81C33}"/>
              </a:ext>
            </a:extLst>
          </p:cNvPr>
          <p:cNvSpPr>
            <a:spLocks noGrp="1"/>
          </p:cNvSpPr>
          <p:nvPr>
            <p:ph type="ctrTitle"/>
          </p:nvPr>
        </p:nvSpPr>
        <p:spPr/>
        <p:txBody>
          <a:bodyPr/>
          <a:lstStyle/>
          <a:p>
            <a:r>
              <a:rPr lang="en-GB" dirty="0"/>
              <a:t>Project Management Software</a:t>
            </a:r>
          </a:p>
        </p:txBody>
      </p:sp>
      <p:sp>
        <p:nvSpPr>
          <p:cNvPr id="3" name="Subtitle 2">
            <a:extLst>
              <a:ext uri="{FF2B5EF4-FFF2-40B4-BE49-F238E27FC236}">
                <a16:creationId xmlns:a16="http://schemas.microsoft.com/office/drawing/2014/main" id="{A7972A42-C9B1-4777-98CD-96C3CD767986}"/>
              </a:ext>
            </a:extLst>
          </p:cNvPr>
          <p:cNvSpPr>
            <a:spLocks noGrp="1"/>
          </p:cNvSpPr>
          <p:nvPr>
            <p:ph type="subTitle" idx="1"/>
          </p:nvPr>
        </p:nvSpPr>
        <p:spPr/>
        <p:txBody>
          <a:bodyPr/>
          <a:lstStyle/>
          <a:p>
            <a:r>
              <a:rPr lang="en-GB" dirty="0"/>
              <a:t>Nicholas Whitton</a:t>
            </a:r>
          </a:p>
        </p:txBody>
      </p:sp>
    </p:spTree>
    <p:extLst>
      <p:ext uri="{BB962C8B-B14F-4D97-AF65-F5344CB8AC3E}">
        <p14:creationId xmlns:p14="http://schemas.microsoft.com/office/powerpoint/2010/main" val="132792046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B2A3D-3D09-476B-8175-C9E5FC2A3CA7}"/>
              </a:ext>
            </a:extLst>
          </p:cNvPr>
          <p:cNvSpPr>
            <a:spLocks noGrp="1"/>
          </p:cNvSpPr>
          <p:nvPr>
            <p:ph type="title"/>
          </p:nvPr>
        </p:nvSpPr>
        <p:spPr/>
        <p:txBody>
          <a:bodyPr/>
          <a:lstStyle/>
          <a:p>
            <a:r>
              <a:rPr lang="en-GB" dirty="0"/>
              <a:t>MICROSOFT PROJECT</a:t>
            </a:r>
          </a:p>
        </p:txBody>
      </p:sp>
      <p:sp>
        <p:nvSpPr>
          <p:cNvPr id="3" name="Content Placeholder 2">
            <a:extLst>
              <a:ext uri="{FF2B5EF4-FFF2-40B4-BE49-F238E27FC236}">
                <a16:creationId xmlns:a16="http://schemas.microsoft.com/office/drawing/2014/main" id="{2CCA9D6D-7AEF-4F57-B587-A5E0AB0A79E0}"/>
              </a:ext>
            </a:extLst>
          </p:cNvPr>
          <p:cNvSpPr>
            <a:spLocks noGrp="1"/>
          </p:cNvSpPr>
          <p:nvPr>
            <p:ph sz="half" idx="1"/>
          </p:nvPr>
        </p:nvSpPr>
        <p:spPr/>
        <p:txBody>
          <a:bodyPr/>
          <a:lstStyle/>
          <a:p>
            <a:r>
              <a:rPr lang="en-GB" dirty="0"/>
              <a:t>Very comprehensive project management program.</a:t>
            </a:r>
          </a:p>
          <a:p>
            <a:r>
              <a:rPr lang="en-GB" dirty="0"/>
              <a:t>Has all features listed above, and many more.</a:t>
            </a:r>
          </a:p>
          <a:p>
            <a:r>
              <a:rPr lang="en-GB" dirty="0"/>
              <a:t>EXPENSIVE!</a:t>
            </a:r>
          </a:p>
        </p:txBody>
      </p:sp>
      <p:pic>
        <p:nvPicPr>
          <p:cNvPr id="1026" name="Picture 2" descr="https://img-prod-cms-rt-microsoft-com.akamaized.net/cms/api/am/imageFileData/RE2jAJ0?ver=93f7&amp;q=90&amp;h=675&amp;w=830&amp;b=%23FFFFFFFF&amp;aim=true">
            <a:extLst>
              <a:ext uri="{FF2B5EF4-FFF2-40B4-BE49-F238E27FC236}">
                <a16:creationId xmlns:a16="http://schemas.microsoft.com/office/drawing/2014/main" id="{C0BE17A5-D9E5-481B-87DD-8E329C209D89}"/>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t="11921" r="8254"/>
          <a:stretch/>
        </p:blipFill>
        <p:spPr bwMode="auto">
          <a:xfrm>
            <a:off x="6172201" y="2553419"/>
            <a:ext cx="5189852" cy="287203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7F2E70E-80BB-40A8-B6F2-DDC5E7555EE6}"/>
              </a:ext>
            </a:extLst>
          </p:cNvPr>
          <p:cNvPicPr>
            <a:picLocks noChangeAspect="1"/>
          </p:cNvPicPr>
          <p:nvPr/>
        </p:nvPicPr>
        <p:blipFill rotWithShape="1">
          <a:blip r:embed="rId3"/>
          <a:srcRect l="27935" t="33531" r="9388" b="28720"/>
          <a:stretch/>
        </p:blipFill>
        <p:spPr>
          <a:xfrm>
            <a:off x="6172201" y="2097088"/>
            <a:ext cx="5189852" cy="1665827"/>
          </a:xfrm>
          <a:prstGeom prst="rect">
            <a:avLst/>
          </a:prstGeom>
        </p:spPr>
      </p:pic>
      <p:pic>
        <p:nvPicPr>
          <p:cNvPr id="7" name="Picture 6">
            <a:extLst>
              <a:ext uri="{FF2B5EF4-FFF2-40B4-BE49-F238E27FC236}">
                <a16:creationId xmlns:a16="http://schemas.microsoft.com/office/drawing/2014/main" id="{706449E9-3520-496F-BD55-253B7711DFC4}"/>
              </a:ext>
            </a:extLst>
          </p:cNvPr>
          <p:cNvPicPr>
            <a:picLocks noChangeAspect="1"/>
          </p:cNvPicPr>
          <p:nvPr/>
        </p:nvPicPr>
        <p:blipFill rotWithShape="1">
          <a:blip r:embed="rId4"/>
          <a:srcRect l="30353" t="36525" r="31929" b="33225"/>
          <a:stretch/>
        </p:blipFill>
        <p:spPr>
          <a:xfrm>
            <a:off x="7144143" y="4038006"/>
            <a:ext cx="3245968" cy="1387448"/>
          </a:xfrm>
          <a:prstGeom prst="rect">
            <a:avLst/>
          </a:prstGeom>
        </p:spPr>
      </p:pic>
    </p:spTree>
    <p:extLst>
      <p:ext uri="{BB962C8B-B14F-4D97-AF65-F5344CB8AC3E}">
        <p14:creationId xmlns:p14="http://schemas.microsoft.com/office/powerpoint/2010/main" val="12057094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xit" presetSubtype="0" fill="hold" nodeType="withEffect">
                                  <p:stCondLst>
                                    <p:cond delay="0"/>
                                  </p:stCondLst>
                                  <p:childTnLst>
                                    <p:animEffect transition="out" filter="fade">
                                      <p:cBhvr>
                                        <p:cTn id="9" dur="500"/>
                                        <p:tgtEl>
                                          <p:spTgt spid="1026"/>
                                        </p:tgtEl>
                                      </p:cBhvr>
                                    </p:animEffect>
                                    <p:set>
                                      <p:cBhvr>
                                        <p:cTn id="10" dur="1" fill="hold">
                                          <p:stCondLst>
                                            <p:cond delay="499"/>
                                          </p:stCondLst>
                                        </p:cTn>
                                        <p:tgtEl>
                                          <p:spTgt spid="1026"/>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F27F6-5C11-4DE9-AED0-185C5ABAB867}"/>
              </a:ext>
            </a:extLst>
          </p:cNvPr>
          <p:cNvSpPr>
            <a:spLocks noGrp="1"/>
          </p:cNvSpPr>
          <p:nvPr>
            <p:ph type="title"/>
          </p:nvPr>
        </p:nvSpPr>
        <p:spPr/>
        <p:txBody>
          <a:bodyPr/>
          <a:lstStyle/>
          <a:p>
            <a:r>
              <a:rPr lang="en-GB" dirty="0"/>
              <a:t>Are the Alternatives Any Better</a:t>
            </a:r>
          </a:p>
        </p:txBody>
      </p:sp>
      <p:sp>
        <p:nvSpPr>
          <p:cNvPr id="3" name="Content Placeholder 2">
            <a:extLst>
              <a:ext uri="{FF2B5EF4-FFF2-40B4-BE49-F238E27FC236}">
                <a16:creationId xmlns:a16="http://schemas.microsoft.com/office/drawing/2014/main" id="{661746F7-BD15-433E-A55B-E1BE891DDAF8}"/>
              </a:ext>
            </a:extLst>
          </p:cNvPr>
          <p:cNvSpPr>
            <a:spLocks noGrp="1"/>
          </p:cNvSpPr>
          <p:nvPr>
            <p:ph sz="half" idx="1"/>
          </p:nvPr>
        </p:nvSpPr>
        <p:spPr/>
        <p:txBody>
          <a:bodyPr>
            <a:normAutofit fontScale="85000" lnSpcReduction="10000"/>
          </a:bodyPr>
          <a:lstStyle/>
          <a:p>
            <a:r>
              <a:rPr lang="en-GB" dirty="0"/>
              <a:t>Many programs and online tools which market themselves as rivals to MS Project have begun to charge higher rates, averaging $180 (£139)/user/year for online tools.[1]</a:t>
            </a:r>
          </a:p>
          <a:p>
            <a:r>
              <a:rPr lang="en-GB" dirty="0"/>
              <a:t>Using numbers from the previous slide, MS Project costs £271.20/user/year for the professional version and £498/user/year for the premium version.</a:t>
            </a:r>
          </a:p>
          <a:p>
            <a:endParaRPr lang="en-GB" dirty="0"/>
          </a:p>
        </p:txBody>
      </p:sp>
      <p:sp>
        <p:nvSpPr>
          <p:cNvPr id="4" name="Content Placeholder 3">
            <a:extLst>
              <a:ext uri="{FF2B5EF4-FFF2-40B4-BE49-F238E27FC236}">
                <a16:creationId xmlns:a16="http://schemas.microsoft.com/office/drawing/2014/main" id="{93540B92-735A-4147-B1E7-7371A21E2B20}"/>
              </a:ext>
            </a:extLst>
          </p:cNvPr>
          <p:cNvSpPr>
            <a:spLocks noGrp="1"/>
          </p:cNvSpPr>
          <p:nvPr>
            <p:ph sz="half" idx="2"/>
          </p:nvPr>
        </p:nvSpPr>
        <p:spPr/>
        <p:txBody>
          <a:bodyPr>
            <a:normAutofit fontScale="85000" lnSpcReduction="10000"/>
          </a:bodyPr>
          <a:lstStyle/>
          <a:p>
            <a:r>
              <a:rPr lang="en-GB" dirty="0"/>
              <a:t>While many of the alternatives have evolved beyond simple Gantt chart tools, including many other features, most still do not offer anywhere near as much functionality as MS Project.</a:t>
            </a:r>
          </a:p>
          <a:p>
            <a:r>
              <a:rPr lang="en-GB" dirty="0"/>
              <a:t>Choosing your tool then becomes a simple question:</a:t>
            </a:r>
          </a:p>
          <a:p>
            <a:pPr marL="457200" lvl="1" indent="0">
              <a:buNone/>
            </a:pPr>
            <a:r>
              <a:rPr lang="en-GB" dirty="0"/>
              <a:t>Which features do you actually need, and which are just adding cost but will never be used?</a:t>
            </a:r>
          </a:p>
        </p:txBody>
      </p:sp>
    </p:spTree>
    <p:extLst>
      <p:ext uri="{BB962C8B-B14F-4D97-AF65-F5344CB8AC3E}">
        <p14:creationId xmlns:p14="http://schemas.microsoft.com/office/powerpoint/2010/main" val="153437427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E7846C-C160-4A7D-8843-7C989F2FA0FB}"/>
              </a:ext>
            </a:extLst>
          </p:cNvPr>
          <p:cNvSpPr>
            <a:spLocks noGrp="1"/>
          </p:cNvSpPr>
          <p:nvPr>
            <p:ph type="title"/>
          </p:nvPr>
        </p:nvSpPr>
        <p:spPr/>
        <p:txBody>
          <a:bodyPr/>
          <a:lstStyle/>
          <a:p>
            <a:r>
              <a:rPr lang="en-GB" dirty="0"/>
              <a:t>Case Study</a:t>
            </a:r>
          </a:p>
        </p:txBody>
      </p:sp>
      <p:sp>
        <p:nvSpPr>
          <p:cNvPr id="6" name="Text Placeholder 5">
            <a:extLst>
              <a:ext uri="{FF2B5EF4-FFF2-40B4-BE49-F238E27FC236}">
                <a16:creationId xmlns:a16="http://schemas.microsoft.com/office/drawing/2014/main" id="{C7885D54-6DA9-460F-AD32-585DFE3C746D}"/>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41392370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827FF-7F3C-43A7-A7B9-1FA17E1E2FF4}"/>
              </a:ext>
            </a:extLst>
          </p:cNvPr>
          <p:cNvSpPr>
            <a:spLocks noGrp="1"/>
          </p:cNvSpPr>
          <p:nvPr>
            <p:ph type="title"/>
          </p:nvPr>
        </p:nvSpPr>
        <p:spPr/>
        <p:txBody>
          <a:bodyPr/>
          <a:lstStyle/>
          <a:p>
            <a:r>
              <a:rPr lang="en-GB" dirty="0"/>
              <a:t>Case Study 2 – Group Account Invoicing</a:t>
            </a:r>
          </a:p>
        </p:txBody>
      </p:sp>
      <p:sp>
        <p:nvSpPr>
          <p:cNvPr id="3" name="Content Placeholder 2">
            <a:extLst>
              <a:ext uri="{FF2B5EF4-FFF2-40B4-BE49-F238E27FC236}">
                <a16:creationId xmlns:a16="http://schemas.microsoft.com/office/drawing/2014/main" id="{FDC67738-26F1-4EB7-B2C9-6C4F19D842B9}"/>
              </a:ext>
            </a:extLst>
          </p:cNvPr>
          <p:cNvSpPr>
            <a:spLocks noGrp="1"/>
          </p:cNvSpPr>
          <p:nvPr>
            <p:ph idx="1"/>
          </p:nvPr>
        </p:nvSpPr>
        <p:spPr/>
        <p:txBody>
          <a:bodyPr>
            <a:normAutofit fontScale="85000" lnSpcReduction="20000"/>
          </a:bodyPr>
          <a:lstStyle/>
          <a:p>
            <a:r>
              <a:rPr lang="en-GB" dirty="0"/>
              <a:t>A good project management program is essential for this sort of job.</a:t>
            </a:r>
          </a:p>
          <a:p>
            <a:r>
              <a:rPr lang="en-GB" dirty="0"/>
              <a:t>The project manager has to:</a:t>
            </a:r>
          </a:p>
          <a:p>
            <a:pPr lvl="1"/>
            <a:r>
              <a:rPr lang="en-GB" dirty="0"/>
              <a:t>know roughly how long each task will take, and therefore be able to work out how long the project as a whole will take</a:t>
            </a:r>
          </a:p>
          <a:p>
            <a:pPr lvl="1"/>
            <a:r>
              <a:rPr lang="en-GB" dirty="0"/>
              <a:t>keep track of progress towards deadlines</a:t>
            </a:r>
          </a:p>
          <a:p>
            <a:pPr lvl="1"/>
            <a:r>
              <a:rPr lang="en-GB" dirty="0"/>
              <a:t>know which people will be involved in each stage of the process, and when they will be available</a:t>
            </a:r>
          </a:p>
          <a:p>
            <a:pPr lvl="1"/>
            <a:r>
              <a:rPr lang="en-GB" dirty="0"/>
              <a:t>give the company (IOE) a rough estimate of how much it will cost</a:t>
            </a:r>
          </a:p>
          <a:p>
            <a:r>
              <a:rPr lang="en-GB" dirty="0"/>
              <a:t>The company itself probably has a preferred tool which may be on their computers already. If the project manager does not wish to use this, they should at least choose one which can save their work in a compatible format.</a:t>
            </a:r>
          </a:p>
        </p:txBody>
      </p:sp>
    </p:spTree>
    <p:extLst>
      <p:ext uri="{BB962C8B-B14F-4D97-AF65-F5344CB8AC3E}">
        <p14:creationId xmlns:p14="http://schemas.microsoft.com/office/powerpoint/2010/main" val="119620253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5E97B8-9103-4CD0-85E7-4FFB098058C9}"/>
              </a:ext>
            </a:extLst>
          </p:cNvPr>
          <p:cNvSpPr>
            <a:spLocks noGrp="1"/>
          </p:cNvSpPr>
          <p:nvPr>
            <p:ph type="title"/>
          </p:nvPr>
        </p:nvSpPr>
        <p:spPr/>
        <p:txBody>
          <a:bodyPr/>
          <a:lstStyle/>
          <a:p>
            <a:r>
              <a:rPr lang="en-GB" dirty="0"/>
              <a:t>Sources</a:t>
            </a:r>
          </a:p>
        </p:txBody>
      </p:sp>
      <p:sp>
        <p:nvSpPr>
          <p:cNvPr id="6" name="Content Placeholder 5">
            <a:extLst>
              <a:ext uri="{FF2B5EF4-FFF2-40B4-BE49-F238E27FC236}">
                <a16:creationId xmlns:a16="http://schemas.microsoft.com/office/drawing/2014/main" id="{95C961ED-DB83-4837-9F54-4858C68DA1A4}"/>
              </a:ext>
            </a:extLst>
          </p:cNvPr>
          <p:cNvSpPr>
            <a:spLocks noGrp="1"/>
          </p:cNvSpPr>
          <p:nvPr>
            <p:ph idx="1"/>
          </p:nvPr>
        </p:nvSpPr>
        <p:spPr/>
        <p:txBody>
          <a:bodyPr/>
          <a:lstStyle/>
          <a:p>
            <a:pPr marL="457200" indent="-457200">
              <a:buFont typeface="+mj-lt"/>
              <a:buAutoNum type="arabicPeriod"/>
            </a:pPr>
            <a:r>
              <a:rPr lang="en-GB" dirty="0">
                <a:hlinkClick r:id="rId2"/>
              </a:rPr>
              <a:t>https://thedigitalprojectmanager.com/microsoft-project-alternatives/</a:t>
            </a:r>
            <a:endParaRPr lang="en-GB" dirty="0"/>
          </a:p>
          <a:p>
            <a:pPr marL="457200" indent="-457200">
              <a:buFont typeface="+mj-lt"/>
              <a:buAutoNum type="arabicPeriod"/>
            </a:pPr>
            <a:r>
              <a:rPr lang="en-GB" dirty="0">
                <a:hlinkClick r:id="rId3"/>
              </a:rPr>
              <a:t>https://products.office.com/en-gb/project/compare-microsoft-project-management-software</a:t>
            </a:r>
            <a:endParaRPr lang="en-GB" dirty="0"/>
          </a:p>
          <a:p>
            <a:pPr marL="457200" indent="-457200">
              <a:buFont typeface="+mj-lt"/>
              <a:buAutoNum type="arabicPeriod"/>
            </a:pPr>
            <a:r>
              <a:rPr lang="en-GB" dirty="0">
                <a:hlinkClick r:id="rId4"/>
              </a:rPr>
              <a:t>https://products.office.com/en-gb/project/project-and-portfolio-management-software</a:t>
            </a:r>
            <a:endParaRPr lang="en-GB" dirty="0"/>
          </a:p>
          <a:p>
            <a:endParaRPr lang="en-GB" dirty="0"/>
          </a:p>
        </p:txBody>
      </p:sp>
    </p:spTree>
    <p:extLst>
      <p:ext uri="{BB962C8B-B14F-4D97-AF65-F5344CB8AC3E}">
        <p14:creationId xmlns:p14="http://schemas.microsoft.com/office/powerpoint/2010/main" val="2459285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9A492-39EA-4574-9612-F5FD96932654}"/>
              </a:ext>
            </a:extLst>
          </p:cNvPr>
          <p:cNvSpPr>
            <a:spLocks noGrp="1"/>
          </p:cNvSpPr>
          <p:nvPr>
            <p:ph type="title"/>
          </p:nvPr>
        </p:nvSpPr>
        <p:spPr/>
        <p:txBody>
          <a:bodyPr/>
          <a:lstStyle/>
          <a:p>
            <a:r>
              <a:rPr lang="en-GB" dirty="0"/>
              <a:t>Common Elements</a:t>
            </a:r>
          </a:p>
        </p:txBody>
      </p:sp>
      <p:sp>
        <p:nvSpPr>
          <p:cNvPr id="3" name="Content Placeholder 2">
            <a:extLst>
              <a:ext uri="{FF2B5EF4-FFF2-40B4-BE49-F238E27FC236}">
                <a16:creationId xmlns:a16="http://schemas.microsoft.com/office/drawing/2014/main" id="{0C0BDBA1-3F5D-41D7-92EF-250F252EE3F5}"/>
              </a:ext>
            </a:extLst>
          </p:cNvPr>
          <p:cNvSpPr>
            <a:spLocks noGrp="1"/>
          </p:cNvSpPr>
          <p:nvPr>
            <p:ph sz="half" idx="1"/>
          </p:nvPr>
        </p:nvSpPr>
        <p:spPr/>
        <p:txBody>
          <a:bodyPr/>
          <a:lstStyle/>
          <a:p>
            <a:r>
              <a:rPr lang="en-GB" dirty="0"/>
              <a:t>Task Scheduling</a:t>
            </a:r>
          </a:p>
          <a:p>
            <a:r>
              <a:rPr lang="en-GB" dirty="0"/>
              <a:t>Visual Representation of Schedule</a:t>
            </a:r>
          </a:p>
          <a:p>
            <a:r>
              <a:rPr lang="en-GB" dirty="0"/>
              <a:t>Progress Tracking</a:t>
            </a:r>
          </a:p>
          <a:p>
            <a:r>
              <a:rPr lang="en-GB" dirty="0"/>
              <a:t>Resource List</a:t>
            </a:r>
          </a:p>
          <a:p>
            <a:r>
              <a:rPr lang="en-GB" dirty="0"/>
              <a:t>Cost Estimation</a:t>
            </a:r>
          </a:p>
          <a:p>
            <a:r>
              <a:rPr lang="en-GB" dirty="0"/>
              <a:t>Customisable Calendars</a:t>
            </a:r>
          </a:p>
        </p:txBody>
      </p:sp>
      <p:pic>
        <p:nvPicPr>
          <p:cNvPr id="5" name="Content Placeholder 4">
            <a:extLst>
              <a:ext uri="{FF2B5EF4-FFF2-40B4-BE49-F238E27FC236}">
                <a16:creationId xmlns:a16="http://schemas.microsoft.com/office/drawing/2014/main" id="{5BF0C528-2180-48E4-8D51-B3AB772ABEDD}"/>
              </a:ext>
            </a:extLst>
          </p:cNvPr>
          <p:cNvPicPr>
            <a:picLocks noGrp="1" noChangeAspect="1"/>
          </p:cNvPicPr>
          <p:nvPr>
            <p:ph sz="half" idx="2"/>
          </p:nvPr>
        </p:nvPicPr>
        <p:blipFill>
          <a:blip r:embed="rId2"/>
          <a:stretch>
            <a:fillRect/>
          </a:stretch>
        </p:blipFill>
        <p:spPr>
          <a:xfrm>
            <a:off x="6552119" y="2924816"/>
            <a:ext cx="4115374" cy="2191056"/>
          </a:xfrm>
          <a:prstGeom prst="rect">
            <a:avLst/>
          </a:prstGeom>
        </p:spPr>
      </p:pic>
      <p:pic>
        <p:nvPicPr>
          <p:cNvPr id="6" name="Picture 5">
            <a:extLst>
              <a:ext uri="{FF2B5EF4-FFF2-40B4-BE49-F238E27FC236}">
                <a16:creationId xmlns:a16="http://schemas.microsoft.com/office/drawing/2014/main" id="{B1E9990D-DD58-43E5-9950-B6116E616E60}"/>
              </a:ext>
            </a:extLst>
          </p:cNvPr>
          <p:cNvPicPr>
            <a:picLocks noChangeAspect="1"/>
          </p:cNvPicPr>
          <p:nvPr/>
        </p:nvPicPr>
        <p:blipFill>
          <a:blip r:embed="rId3"/>
          <a:stretch>
            <a:fillRect/>
          </a:stretch>
        </p:blipFill>
        <p:spPr>
          <a:xfrm>
            <a:off x="6552119" y="2924816"/>
            <a:ext cx="4115374" cy="2191056"/>
          </a:xfrm>
          <a:prstGeom prst="rect">
            <a:avLst/>
          </a:prstGeom>
        </p:spPr>
      </p:pic>
      <p:pic>
        <p:nvPicPr>
          <p:cNvPr id="7" name="Picture 6">
            <a:extLst>
              <a:ext uri="{FF2B5EF4-FFF2-40B4-BE49-F238E27FC236}">
                <a16:creationId xmlns:a16="http://schemas.microsoft.com/office/drawing/2014/main" id="{A1B7ACEF-47B5-4A0A-82AF-0FD2C43D28D0}"/>
              </a:ext>
            </a:extLst>
          </p:cNvPr>
          <p:cNvPicPr>
            <a:picLocks noChangeAspect="1"/>
          </p:cNvPicPr>
          <p:nvPr/>
        </p:nvPicPr>
        <p:blipFill>
          <a:blip r:embed="rId4"/>
          <a:stretch>
            <a:fillRect/>
          </a:stretch>
        </p:blipFill>
        <p:spPr>
          <a:xfrm>
            <a:off x="6552119" y="2924816"/>
            <a:ext cx="4115374" cy="2191056"/>
          </a:xfrm>
          <a:prstGeom prst="rect">
            <a:avLst/>
          </a:prstGeom>
        </p:spPr>
      </p:pic>
      <p:pic>
        <p:nvPicPr>
          <p:cNvPr id="8" name="Picture 7">
            <a:extLst>
              <a:ext uri="{FF2B5EF4-FFF2-40B4-BE49-F238E27FC236}">
                <a16:creationId xmlns:a16="http://schemas.microsoft.com/office/drawing/2014/main" id="{D4FB8609-C3F7-41B1-8B81-495009040FB1}"/>
              </a:ext>
            </a:extLst>
          </p:cNvPr>
          <p:cNvPicPr>
            <a:picLocks noChangeAspect="1"/>
          </p:cNvPicPr>
          <p:nvPr/>
        </p:nvPicPr>
        <p:blipFill>
          <a:blip r:embed="rId5"/>
          <a:stretch>
            <a:fillRect/>
          </a:stretch>
        </p:blipFill>
        <p:spPr>
          <a:xfrm>
            <a:off x="6552119" y="3396368"/>
            <a:ext cx="4115374" cy="1247949"/>
          </a:xfrm>
          <a:prstGeom prst="rect">
            <a:avLst/>
          </a:prstGeom>
        </p:spPr>
      </p:pic>
      <p:pic>
        <p:nvPicPr>
          <p:cNvPr id="10" name="Picture 9">
            <a:extLst>
              <a:ext uri="{FF2B5EF4-FFF2-40B4-BE49-F238E27FC236}">
                <a16:creationId xmlns:a16="http://schemas.microsoft.com/office/drawing/2014/main" id="{222F6026-9223-49C9-B727-B89DA7FF76E1}"/>
              </a:ext>
            </a:extLst>
          </p:cNvPr>
          <p:cNvPicPr>
            <a:picLocks noChangeAspect="1"/>
          </p:cNvPicPr>
          <p:nvPr/>
        </p:nvPicPr>
        <p:blipFill>
          <a:blip r:embed="rId6"/>
          <a:stretch>
            <a:fillRect/>
          </a:stretch>
        </p:blipFill>
        <p:spPr>
          <a:xfrm>
            <a:off x="6571171" y="2781919"/>
            <a:ext cx="4096322" cy="2476846"/>
          </a:xfrm>
          <a:prstGeom prst="rect">
            <a:avLst/>
          </a:prstGeom>
        </p:spPr>
      </p:pic>
      <p:pic>
        <p:nvPicPr>
          <p:cNvPr id="11" name="Picture 10">
            <a:extLst>
              <a:ext uri="{FF2B5EF4-FFF2-40B4-BE49-F238E27FC236}">
                <a16:creationId xmlns:a16="http://schemas.microsoft.com/office/drawing/2014/main" id="{D8443AEA-FF6F-4DC1-96FD-1EFC2F76B286}"/>
              </a:ext>
            </a:extLst>
          </p:cNvPr>
          <p:cNvPicPr>
            <a:picLocks noChangeAspect="1"/>
          </p:cNvPicPr>
          <p:nvPr/>
        </p:nvPicPr>
        <p:blipFill>
          <a:blip r:embed="rId7"/>
          <a:stretch>
            <a:fillRect/>
          </a:stretch>
        </p:blipFill>
        <p:spPr>
          <a:xfrm>
            <a:off x="6565371" y="2988007"/>
            <a:ext cx="4096322" cy="2057687"/>
          </a:xfrm>
          <a:prstGeom prst="rect">
            <a:avLst/>
          </a:prstGeom>
        </p:spPr>
      </p:pic>
    </p:spTree>
    <p:extLst>
      <p:ext uri="{BB962C8B-B14F-4D97-AF65-F5344CB8AC3E}">
        <p14:creationId xmlns:p14="http://schemas.microsoft.com/office/powerpoint/2010/main" val="16587824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xit" presetSubtype="0" fill="hold"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500"/>
                                        <p:tgtEl>
                                          <p:spTgt spid="3">
                                            <p:txEl>
                                              <p:pRg st="3" end="3"/>
                                            </p:txEl>
                                          </p:spTgt>
                                        </p:tgtEl>
                                      </p:cBhvr>
                                    </p:animEffect>
                                  </p:childTnLst>
                                </p:cTn>
                              </p:par>
                              <p:par>
                                <p:cTn id="35" presetID="10" presetClass="exit" presetSubtype="0" fill="hold" nodeType="withEffect">
                                  <p:stCondLst>
                                    <p:cond delay="0"/>
                                  </p:stCondLst>
                                  <p:childTnLst>
                                    <p:animEffect transition="out" filter="fade">
                                      <p:cBhvr>
                                        <p:cTn id="36" dur="500"/>
                                        <p:tgtEl>
                                          <p:spTgt spid="6"/>
                                        </p:tgtEl>
                                      </p:cBhvr>
                                    </p:animEffect>
                                    <p:set>
                                      <p:cBhvr>
                                        <p:cTn id="37" dur="1" fill="hold">
                                          <p:stCondLst>
                                            <p:cond delay="499"/>
                                          </p:stCondLst>
                                        </p:cTn>
                                        <p:tgtEl>
                                          <p:spTgt spid="6"/>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par>
                                <p:cTn id="41" presetID="10" presetClass="entr" presetSubtype="0" fill="hold"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4" end="4"/>
                                            </p:txEl>
                                          </p:spTgt>
                                        </p:tgtEl>
                                        <p:attrNameLst>
                                          <p:attrName>style.visibility</p:attrName>
                                        </p:attrNameLst>
                                      </p:cBhvr>
                                      <p:to>
                                        <p:strVal val="visible"/>
                                      </p:to>
                                    </p:set>
                                    <p:animEffect transition="in" filter="fade">
                                      <p:cBhvr>
                                        <p:cTn id="48" dur="500"/>
                                        <p:tgtEl>
                                          <p:spTgt spid="3">
                                            <p:txEl>
                                              <p:pRg st="4" end="4"/>
                                            </p:txEl>
                                          </p:spTgt>
                                        </p:tgtEl>
                                      </p:cBhvr>
                                    </p:animEffect>
                                  </p:childTnLst>
                                </p:cTn>
                              </p:par>
                              <p:par>
                                <p:cTn id="49" presetID="10" presetClass="exit" presetSubtype="0" fill="hold" nodeType="withEffect">
                                  <p:stCondLst>
                                    <p:cond delay="0"/>
                                  </p:stCondLst>
                                  <p:childTnLst>
                                    <p:animEffect transition="out" filter="fade">
                                      <p:cBhvr>
                                        <p:cTn id="50" dur="500"/>
                                        <p:tgtEl>
                                          <p:spTgt spid="8"/>
                                        </p:tgtEl>
                                      </p:cBhvr>
                                    </p:animEffect>
                                    <p:set>
                                      <p:cBhvr>
                                        <p:cTn id="51" dur="1" fill="hold">
                                          <p:stCondLst>
                                            <p:cond delay="499"/>
                                          </p:stCondLst>
                                        </p:cTn>
                                        <p:tgtEl>
                                          <p:spTgt spid="8"/>
                                        </p:tgtEl>
                                        <p:attrNameLst>
                                          <p:attrName>style.visibility</p:attrName>
                                        </p:attrNameLst>
                                      </p:cBhvr>
                                      <p:to>
                                        <p:strVal val="hidden"/>
                                      </p:to>
                                    </p:set>
                                  </p:childTnLst>
                                </p:cTn>
                              </p:par>
                              <p:par>
                                <p:cTn id="52" presetID="10" presetClass="entr" presetSubtype="0" fill="hold"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txEl>
                                              <p:pRg st="5" end="5"/>
                                            </p:txEl>
                                          </p:spTgt>
                                        </p:tgtEl>
                                        <p:attrNameLst>
                                          <p:attrName>style.visibility</p:attrName>
                                        </p:attrNameLst>
                                      </p:cBhvr>
                                      <p:to>
                                        <p:strVal val="visible"/>
                                      </p:to>
                                    </p:set>
                                    <p:animEffect transition="in" filter="fade">
                                      <p:cBhvr>
                                        <p:cTn id="59" dur="500"/>
                                        <p:tgtEl>
                                          <p:spTgt spid="3">
                                            <p:txEl>
                                              <p:pRg st="5" end="5"/>
                                            </p:txEl>
                                          </p:spTgt>
                                        </p:tgtEl>
                                      </p:cBhvr>
                                    </p:animEffect>
                                  </p:childTnLst>
                                </p:cTn>
                              </p:par>
                              <p:par>
                                <p:cTn id="60" presetID="10" presetClass="exit" presetSubtype="0" fill="hold" nodeType="withEffect">
                                  <p:stCondLst>
                                    <p:cond delay="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ntr" presetSubtype="0" fill="hold" nodeType="with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fade">
                                      <p:cBhvr>
                                        <p:cTn id="6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B4A03-2CCF-4FAD-B67B-16EA8B031AD6}"/>
              </a:ext>
            </a:extLst>
          </p:cNvPr>
          <p:cNvSpPr>
            <a:spLocks noGrp="1"/>
          </p:cNvSpPr>
          <p:nvPr>
            <p:ph type="title"/>
          </p:nvPr>
        </p:nvSpPr>
        <p:spPr/>
        <p:txBody>
          <a:bodyPr/>
          <a:lstStyle/>
          <a:p>
            <a:r>
              <a:rPr lang="en-GB" dirty="0"/>
              <a:t>Task Scheduling</a:t>
            </a:r>
          </a:p>
        </p:txBody>
      </p:sp>
      <p:sp>
        <p:nvSpPr>
          <p:cNvPr id="3" name="Content Placeholder 2">
            <a:extLst>
              <a:ext uri="{FF2B5EF4-FFF2-40B4-BE49-F238E27FC236}">
                <a16:creationId xmlns:a16="http://schemas.microsoft.com/office/drawing/2014/main" id="{D50B9B41-99B3-44C9-AAF4-20101E010EB9}"/>
              </a:ext>
            </a:extLst>
          </p:cNvPr>
          <p:cNvSpPr>
            <a:spLocks noGrp="1"/>
          </p:cNvSpPr>
          <p:nvPr>
            <p:ph sz="half" idx="1"/>
          </p:nvPr>
        </p:nvSpPr>
        <p:spPr>
          <a:xfrm>
            <a:off x="1141410" y="2249486"/>
            <a:ext cx="4878389" cy="3702740"/>
          </a:xfrm>
        </p:spPr>
        <p:txBody>
          <a:bodyPr>
            <a:normAutofit lnSpcReduction="10000"/>
          </a:bodyPr>
          <a:lstStyle/>
          <a:p>
            <a:r>
              <a:rPr lang="en-GB" dirty="0"/>
              <a:t>Stores when each task should start and finish, and how long it is expected to take.</a:t>
            </a:r>
          </a:p>
          <a:p>
            <a:r>
              <a:rPr lang="en-GB" dirty="0"/>
              <a:t>Often allows for dependencies to be added between tasks.</a:t>
            </a:r>
          </a:p>
          <a:p>
            <a:r>
              <a:rPr lang="en-GB" dirty="0"/>
              <a:t>Can often assign resources to tasks.</a:t>
            </a:r>
          </a:p>
          <a:p>
            <a:r>
              <a:rPr lang="en-GB" dirty="0"/>
              <a:t>Some can look for conflicting resources.</a:t>
            </a:r>
          </a:p>
        </p:txBody>
      </p:sp>
      <p:pic>
        <p:nvPicPr>
          <p:cNvPr id="7" name="Content Placeholder 4">
            <a:extLst>
              <a:ext uri="{FF2B5EF4-FFF2-40B4-BE49-F238E27FC236}">
                <a16:creationId xmlns:a16="http://schemas.microsoft.com/office/drawing/2014/main" id="{53DB16DD-1E49-468D-8FBB-82A6DAC0CE43}"/>
              </a:ext>
            </a:extLst>
          </p:cNvPr>
          <p:cNvPicPr>
            <a:picLocks noGrp="1" noChangeAspect="1"/>
          </p:cNvPicPr>
          <p:nvPr>
            <p:ph sz="half" idx="2"/>
          </p:nvPr>
        </p:nvPicPr>
        <p:blipFill>
          <a:blip r:embed="rId2"/>
          <a:stretch>
            <a:fillRect/>
          </a:stretch>
        </p:blipFill>
        <p:spPr>
          <a:xfrm>
            <a:off x="6552119" y="2924816"/>
            <a:ext cx="4115374" cy="2191056"/>
          </a:xfrm>
          <a:prstGeom prst="rect">
            <a:avLst/>
          </a:prstGeom>
        </p:spPr>
      </p:pic>
    </p:spTree>
    <p:extLst>
      <p:ext uri="{BB962C8B-B14F-4D97-AF65-F5344CB8AC3E}">
        <p14:creationId xmlns:p14="http://schemas.microsoft.com/office/powerpoint/2010/main" val="313796978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6BA4B-ABE9-4CD0-A66C-2E6983DA1BAF}"/>
              </a:ext>
            </a:extLst>
          </p:cNvPr>
          <p:cNvSpPr>
            <a:spLocks noGrp="1"/>
          </p:cNvSpPr>
          <p:nvPr>
            <p:ph type="title"/>
          </p:nvPr>
        </p:nvSpPr>
        <p:spPr/>
        <p:txBody>
          <a:bodyPr/>
          <a:lstStyle/>
          <a:p>
            <a:r>
              <a:rPr lang="en-GB" dirty="0"/>
              <a:t>Visual Representation of Schedule</a:t>
            </a:r>
          </a:p>
        </p:txBody>
      </p:sp>
      <p:sp>
        <p:nvSpPr>
          <p:cNvPr id="3" name="Content Placeholder 2">
            <a:extLst>
              <a:ext uri="{FF2B5EF4-FFF2-40B4-BE49-F238E27FC236}">
                <a16:creationId xmlns:a16="http://schemas.microsoft.com/office/drawing/2014/main" id="{64785A61-7338-43DC-8D2E-9B51A27D39A2}"/>
              </a:ext>
            </a:extLst>
          </p:cNvPr>
          <p:cNvSpPr>
            <a:spLocks noGrp="1"/>
          </p:cNvSpPr>
          <p:nvPr>
            <p:ph sz="half" idx="1"/>
          </p:nvPr>
        </p:nvSpPr>
        <p:spPr/>
        <p:txBody>
          <a:bodyPr/>
          <a:lstStyle/>
          <a:p>
            <a:r>
              <a:rPr lang="en-GB" dirty="0"/>
              <a:t>Allows for easy reading by humans.</a:t>
            </a:r>
          </a:p>
          <a:p>
            <a:r>
              <a:rPr lang="en-GB" dirty="0"/>
              <a:t>Usually in the form of a Gantt chart (left) or other common chart (e.g. PERT Chart).</a:t>
            </a:r>
          </a:p>
          <a:p>
            <a:r>
              <a:rPr lang="en-GB" dirty="0"/>
              <a:t>Often allows the critical path to be highlighted.</a:t>
            </a:r>
          </a:p>
        </p:txBody>
      </p:sp>
      <p:pic>
        <p:nvPicPr>
          <p:cNvPr id="5" name="Content Placeholder 4">
            <a:extLst>
              <a:ext uri="{FF2B5EF4-FFF2-40B4-BE49-F238E27FC236}">
                <a16:creationId xmlns:a16="http://schemas.microsoft.com/office/drawing/2014/main" id="{2B39FC89-DA3D-4429-9177-85A472A85836}"/>
              </a:ext>
            </a:extLst>
          </p:cNvPr>
          <p:cNvPicPr>
            <a:picLocks noGrp="1" noChangeAspect="1"/>
          </p:cNvPicPr>
          <p:nvPr>
            <p:ph sz="half" idx="2"/>
          </p:nvPr>
        </p:nvPicPr>
        <p:blipFill>
          <a:blip r:embed="rId2"/>
          <a:stretch>
            <a:fillRect/>
          </a:stretch>
        </p:blipFill>
        <p:spPr>
          <a:xfrm>
            <a:off x="6552119" y="2924816"/>
            <a:ext cx="4115374" cy="2191056"/>
          </a:xfrm>
          <a:prstGeom prst="rect">
            <a:avLst/>
          </a:prstGeom>
        </p:spPr>
      </p:pic>
    </p:spTree>
    <p:extLst>
      <p:ext uri="{BB962C8B-B14F-4D97-AF65-F5344CB8AC3E}">
        <p14:creationId xmlns:p14="http://schemas.microsoft.com/office/powerpoint/2010/main" val="214736595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DE9D1-6A39-46ED-94D6-D975EEBE89C8}"/>
              </a:ext>
            </a:extLst>
          </p:cNvPr>
          <p:cNvSpPr>
            <a:spLocks noGrp="1"/>
          </p:cNvSpPr>
          <p:nvPr>
            <p:ph type="title"/>
          </p:nvPr>
        </p:nvSpPr>
        <p:spPr/>
        <p:txBody>
          <a:bodyPr/>
          <a:lstStyle/>
          <a:p>
            <a:r>
              <a:rPr lang="en-GB" dirty="0"/>
              <a:t>Progress Tracking</a:t>
            </a:r>
          </a:p>
        </p:txBody>
      </p:sp>
      <p:sp>
        <p:nvSpPr>
          <p:cNvPr id="3" name="Content Placeholder 2">
            <a:extLst>
              <a:ext uri="{FF2B5EF4-FFF2-40B4-BE49-F238E27FC236}">
                <a16:creationId xmlns:a16="http://schemas.microsoft.com/office/drawing/2014/main" id="{274F63FD-F740-48D8-BC71-DDB3071A8E97}"/>
              </a:ext>
            </a:extLst>
          </p:cNvPr>
          <p:cNvSpPr>
            <a:spLocks noGrp="1"/>
          </p:cNvSpPr>
          <p:nvPr>
            <p:ph sz="half" idx="1"/>
          </p:nvPr>
        </p:nvSpPr>
        <p:spPr/>
        <p:txBody>
          <a:bodyPr/>
          <a:lstStyle/>
          <a:p>
            <a:r>
              <a:rPr lang="en-GB" dirty="0"/>
              <a:t>Allows easy reading of how far the team has progressed through each task.</a:t>
            </a:r>
          </a:p>
          <a:p>
            <a:r>
              <a:rPr lang="en-GB" dirty="0"/>
              <a:t>Makes it obvious if the project has fallen behind.</a:t>
            </a:r>
          </a:p>
          <a:p>
            <a:r>
              <a:rPr lang="en-GB" dirty="0"/>
              <a:t>Requires that someone manually enter the progress regularly.</a:t>
            </a:r>
          </a:p>
        </p:txBody>
      </p:sp>
      <p:pic>
        <p:nvPicPr>
          <p:cNvPr id="5" name="Content Placeholder 4">
            <a:extLst>
              <a:ext uri="{FF2B5EF4-FFF2-40B4-BE49-F238E27FC236}">
                <a16:creationId xmlns:a16="http://schemas.microsoft.com/office/drawing/2014/main" id="{FDF7CB85-1D7D-4ACA-B9D3-4E5CF8D711FD}"/>
              </a:ext>
            </a:extLst>
          </p:cNvPr>
          <p:cNvPicPr>
            <a:picLocks noGrp="1" noChangeAspect="1"/>
          </p:cNvPicPr>
          <p:nvPr>
            <p:ph sz="half" idx="2"/>
          </p:nvPr>
        </p:nvPicPr>
        <p:blipFill>
          <a:blip r:embed="rId2"/>
          <a:stretch>
            <a:fillRect/>
          </a:stretch>
        </p:blipFill>
        <p:spPr>
          <a:xfrm>
            <a:off x="6552119" y="2924816"/>
            <a:ext cx="4115374" cy="2191056"/>
          </a:xfrm>
          <a:prstGeom prst="rect">
            <a:avLst/>
          </a:prstGeom>
        </p:spPr>
      </p:pic>
    </p:spTree>
    <p:extLst>
      <p:ext uri="{BB962C8B-B14F-4D97-AF65-F5344CB8AC3E}">
        <p14:creationId xmlns:p14="http://schemas.microsoft.com/office/powerpoint/2010/main" val="415152560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A71F4-9E91-4D54-A539-0F5CC43CCE23}"/>
              </a:ext>
            </a:extLst>
          </p:cNvPr>
          <p:cNvSpPr>
            <a:spLocks noGrp="1"/>
          </p:cNvSpPr>
          <p:nvPr>
            <p:ph type="title"/>
          </p:nvPr>
        </p:nvSpPr>
        <p:spPr/>
        <p:txBody>
          <a:bodyPr/>
          <a:lstStyle/>
          <a:p>
            <a:r>
              <a:rPr lang="en-GB" dirty="0"/>
              <a:t>Resource List</a:t>
            </a:r>
          </a:p>
        </p:txBody>
      </p:sp>
      <p:sp>
        <p:nvSpPr>
          <p:cNvPr id="3" name="Content Placeholder 2">
            <a:extLst>
              <a:ext uri="{FF2B5EF4-FFF2-40B4-BE49-F238E27FC236}">
                <a16:creationId xmlns:a16="http://schemas.microsoft.com/office/drawing/2014/main" id="{E3C8D8B6-66CE-49E2-98D2-F30BEFC39AA3}"/>
              </a:ext>
            </a:extLst>
          </p:cNvPr>
          <p:cNvSpPr>
            <a:spLocks noGrp="1"/>
          </p:cNvSpPr>
          <p:nvPr>
            <p:ph sz="half" idx="1"/>
          </p:nvPr>
        </p:nvSpPr>
        <p:spPr/>
        <p:txBody>
          <a:bodyPr/>
          <a:lstStyle/>
          <a:p>
            <a:r>
              <a:rPr lang="en-GB" dirty="0"/>
              <a:t>Allows tracking of what resources may be available to the project, and how much they will cost.</a:t>
            </a:r>
          </a:p>
          <a:p>
            <a:r>
              <a:rPr lang="en-GB" dirty="0"/>
              <a:t>Resources in the list, especially staff, may often be assigned to specific tasks.</a:t>
            </a:r>
          </a:p>
        </p:txBody>
      </p:sp>
      <p:pic>
        <p:nvPicPr>
          <p:cNvPr id="5" name="Content Placeholder 4">
            <a:extLst>
              <a:ext uri="{FF2B5EF4-FFF2-40B4-BE49-F238E27FC236}">
                <a16:creationId xmlns:a16="http://schemas.microsoft.com/office/drawing/2014/main" id="{0A299A8A-5EBD-4F4B-B253-88F52899EAA4}"/>
              </a:ext>
            </a:extLst>
          </p:cNvPr>
          <p:cNvPicPr>
            <a:picLocks noGrp="1" noChangeAspect="1"/>
          </p:cNvPicPr>
          <p:nvPr>
            <p:ph sz="half" idx="2"/>
          </p:nvPr>
        </p:nvPicPr>
        <p:blipFill>
          <a:blip r:embed="rId2"/>
          <a:stretch>
            <a:fillRect/>
          </a:stretch>
        </p:blipFill>
        <p:spPr>
          <a:xfrm>
            <a:off x="6552119" y="3396369"/>
            <a:ext cx="4115374" cy="1247949"/>
          </a:xfrm>
          <a:prstGeom prst="rect">
            <a:avLst/>
          </a:prstGeom>
        </p:spPr>
      </p:pic>
    </p:spTree>
    <p:extLst>
      <p:ext uri="{BB962C8B-B14F-4D97-AF65-F5344CB8AC3E}">
        <p14:creationId xmlns:p14="http://schemas.microsoft.com/office/powerpoint/2010/main" val="138873534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047BC-2768-48BC-8BFD-D03C1E04A8DC}"/>
              </a:ext>
            </a:extLst>
          </p:cNvPr>
          <p:cNvSpPr>
            <a:spLocks noGrp="1"/>
          </p:cNvSpPr>
          <p:nvPr>
            <p:ph type="title"/>
          </p:nvPr>
        </p:nvSpPr>
        <p:spPr/>
        <p:txBody>
          <a:bodyPr/>
          <a:lstStyle/>
          <a:p>
            <a:r>
              <a:rPr lang="en-GB" dirty="0"/>
              <a:t>Cost Estimation</a:t>
            </a:r>
          </a:p>
        </p:txBody>
      </p:sp>
      <p:sp>
        <p:nvSpPr>
          <p:cNvPr id="3" name="Content Placeholder 2">
            <a:extLst>
              <a:ext uri="{FF2B5EF4-FFF2-40B4-BE49-F238E27FC236}">
                <a16:creationId xmlns:a16="http://schemas.microsoft.com/office/drawing/2014/main" id="{1130ACF9-F822-4FF9-A17D-4459D6A223FD}"/>
              </a:ext>
            </a:extLst>
          </p:cNvPr>
          <p:cNvSpPr>
            <a:spLocks noGrp="1"/>
          </p:cNvSpPr>
          <p:nvPr>
            <p:ph sz="half" idx="1"/>
          </p:nvPr>
        </p:nvSpPr>
        <p:spPr>
          <a:xfrm>
            <a:off x="1141410" y="2249485"/>
            <a:ext cx="4878389" cy="3633729"/>
          </a:xfrm>
        </p:spPr>
        <p:txBody>
          <a:bodyPr>
            <a:normAutofit/>
          </a:bodyPr>
          <a:lstStyle/>
          <a:p>
            <a:r>
              <a:rPr lang="en-GB" dirty="0"/>
              <a:t>Uses resource list and task schedule to calculate how much it will cost to assign those resources to their tasks, based on rates and durations.</a:t>
            </a:r>
          </a:p>
          <a:p>
            <a:r>
              <a:rPr lang="en-GB" dirty="0"/>
              <a:t>Can only give a rough value, as unforeseen effects such as delays can mean that overtime is required.</a:t>
            </a:r>
          </a:p>
        </p:txBody>
      </p:sp>
      <p:pic>
        <p:nvPicPr>
          <p:cNvPr id="5" name="Content Placeholder 4">
            <a:extLst>
              <a:ext uri="{FF2B5EF4-FFF2-40B4-BE49-F238E27FC236}">
                <a16:creationId xmlns:a16="http://schemas.microsoft.com/office/drawing/2014/main" id="{2EFA7C81-F760-49DF-8792-1DD57644D05A}"/>
              </a:ext>
            </a:extLst>
          </p:cNvPr>
          <p:cNvPicPr>
            <a:picLocks noGrp="1" noChangeAspect="1"/>
          </p:cNvPicPr>
          <p:nvPr>
            <p:ph sz="half" idx="2"/>
          </p:nvPr>
        </p:nvPicPr>
        <p:blipFill>
          <a:blip r:embed="rId2"/>
          <a:stretch>
            <a:fillRect/>
          </a:stretch>
        </p:blipFill>
        <p:spPr>
          <a:xfrm>
            <a:off x="6561645" y="2781921"/>
            <a:ext cx="4096322" cy="2476846"/>
          </a:xfrm>
          <a:prstGeom prst="rect">
            <a:avLst/>
          </a:prstGeom>
        </p:spPr>
      </p:pic>
    </p:spTree>
    <p:extLst>
      <p:ext uri="{BB962C8B-B14F-4D97-AF65-F5344CB8AC3E}">
        <p14:creationId xmlns:p14="http://schemas.microsoft.com/office/powerpoint/2010/main" val="49781982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40997-EEEA-4DC6-B69E-945AFF794D9D}"/>
              </a:ext>
            </a:extLst>
          </p:cNvPr>
          <p:cNvSpPr>
            <a:spLocks noGrp="1"/>
          </p:cNvSpPr>
          <p:nvPr>
            <p:ph type="title"/>
          </p:nvPr>
        </p:nvSpPr>
        <p:spPr/>
        <p:txBody>
          <a:bodyPr/>
          <a:lstStyle/>
          <a:p>
            <a:r>
              <a:rPr lang="en-GB" dirty="0"/>
              <a:t>Customisable Calendars</a:t>
            </a:r>
          </a:p>
        </p:txBody>
      </p:sp>
      <p:sp>
        <p:nvSpPr>
          <p:cNvPr id="3" name="Content Placeholder 2">
            <a:extLst>
              <a:ext uri="{FF2B5EF4-FFF2-40B4-BE49-F238E27FC236}">
                <a16:creationId xmlns:a16="http://schemas.microsoft.com/office/drawing/2014/main" id="{3B1D66BA-A356-4FEE-AE7B-41DF48AA82C8}"/>
              </a:ext>
            </a:extLst>
          </p:cNvPr>
          <p:cNvSpPr>
            <a:spLocks noGrp="1"/>
          </p:cNvSpPr>
          <p:nvPr>
            <p:ph sz="half" idx="1"/>
          </p:nvPr>
        </p:nvSpPr>
        <p:spPr/>
        <p:txBody>
          <a:bodyPr/>
          <a:lstStyle/>
          <a:p>
            <a:r>
              <a:rPr lang="en-GB" dirty="0"/>
              <a:t>Allows the program to account for staff who may have different working hours (e.g. Part Time staff), or who may be going on holiday.</a:t>
            </a:r>
          </a:p>
          <a:p>
            <a:r>
              <a:rPr lang="en-GB" dirty="0"/>
              <a:t>Calendars can be assigned to resources in the resource list to keep track of who will be available when.</a:t>
            </a:r>
          </a:p>
        </p:txBody>
      </p:sp>
      <p:pic>
        <p:nvPicPr>
          <p:cNvPr id="5" name="Content Placeholder 4">
            <a:extLst>
              <a:ext uri="{FF2B5EF4-FFF2-40B4-BE49-F238E27FC236}">
                <a16:creationId xmlns:a16="http://schemas.microsoft.com/office/drawing/2014/main" id="{EA0E245C-31C6-43E1-A530-E710DA8B5CE3}"/>
              </a:ext>
            </a:extLst>
          </p:cNvPr>
          <p:cNvPicPr>
            <a:picLocks noGrp="1" noChangeAspect="1"/>
          </p:cNvPicPr>
          <p:nvPr>
            <p:ph sz="half" idx="2"/>
          </p:nvPr>
        </p:nvPicPr>
        <p:blipFill>
          <a:blip r:embed="rId2"/>
          <a:stretch>
            <a:fillRect/>
          </a:stretch>
        </p:blipFill>
        <p:spPr>
          <a:xfrm>
            <a:off x="6561645" y="2991500"/>
            <a:ext cx="4096322" cy="2057687"/>
          </a:xfrm>
          <a:prstGeom prst="rect">
            <a:avLst/>
          </a:prstGeom>
        </p:spPr>
      </p:pic>
    </p:spTree>
    <p:extLst>
      <p:ext uri="{BB962C8B-B14F-4D97-AF65-F5344CB8AC3E}">
        <p14:creationId xmlns:p14="http://schemas.microsoft.com/office/powerpoint/2010/main" val="123862332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5EFE3BB-CACB-4190-86B0-96FA0339EA4C}"/>
              </a:ext>
            </a:extLst>
          </p:cNvPr>
          <p:cNvSpPr>
            <a:spLocks noGrp="1"/>
          </p:cNvSpPr>
          <p:nvPr>
            <p:ph type="ctrTitle"/>
          </p:nvPr>
        </p:nvSpPr>
        <p:spPr/>
        <p:txBody>
          <a:bodyPr/>
          <a:lstStyle/>
          <a:p>
            <a:r>
              <a:rPr lang="en-GB" dirty="0"/>
              <a:t>Commonly Used Programs</a:t>
            </a:r>
          </a:p>
        </p:txBody>
      </p:sp>
      <p:sp>
        <p:nvSpPr>
          <p:cNvPr id="8" name="Subtitle 7">
            <a:extLst>
              <a:ext uri="{FF2B5EF4-FFF2-40B4-BE49-F238E27FC236}">
                <a16:creationId xmlns:a16="http://schemas.microsoft.com/office/drawing/2014/main" id="{DB442B5E-C2D2-40BE-BF0E-8BEF3E9176D4}"/>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069242634"/>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2451</TotalTime>
  <Words>607</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Tw Cen MT</vt:lpstr>
      <vt:lpstr>Circuit</vt:lpstr>
      <vt:lpstr>Project Management Software</vt:lpstr>
      <vt:lpstr>Common Elements</vt:lpstr>
      <vt:lpstr>Task Scheduling</vt:lpstr>
      <vt:lpstr>Visual Representation of Schedule</vt:lpstr>
      <vt:lpstr>Progress Tracking</vt:lpstr>
      <vt:lpstr>Resource List</vt:lpstr>
      <vt:lpstr>Cost Estimation</vt:lpstr>
      <vt:lpstr>Customisable Calendars</vt:lpstr>
      <vt:lpstr>Commonly Used Programs</vt:lpstr>
      <vt:lpstr>MICROSOFT PROJECT</vt:lpstr>
      <vt:lpstr>Are the Alternatives Any Better</vt:lpstr>
      <vt:lpstr>Case Study</vt:lpstr>
      <vt:lpstr>Case Study 2 – Group Account Invoicing</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Software</dc:title>
  <dc:creator>nicholas whitton</dc:creator>
  <cp:lastModifiedBy>nicholas whitton</cp:lastModifiedBy>
  <cp:revision>20</cp:revision>
  <dcterms:created xsi:type="dcterms:W3CDTF">2019-02-08T20:14:22Z</dcterms:created>
  <dcterms:modified xsi:type="dcterms:W3CDTF">2019-02-10T13:05:41Z</dcterms:modified>
</cp:coreProperties>
</file>