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sldIdLst>
    <p:sldId id="256" r:id="rId2"/>
    <p:sldId id="257" r:id="rId3"/>
    <p:sldId id="258" r:id="rId4"/>
    <p:sldId id="260" r:id="rId5"/>
    <p:sldId id="264" r:id="rId6"/>
    <p:sldId id="259"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51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C81C8-7AC0-4F26-9DC2-14052D754B1F}" type="datetimeFigureOut">
              <a:rPr lang="en-GB" smtClean="0"/>
              <a:t>11/02/2019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3C63C-C087-491C-9A1C-CAE37660A21C}" type="slidenum">
              <a:rPr lang="en-GB" smtClean="0"/>
              <a:t>‹#›</a:t>
            </a:fld>
            <a:endParaRPr lang="en-GB"/>
          </a:p>
        </p:txBody>
      </p:sp>
    </p:spTree>
    <p:extLst>
      <p:ext uri="{BB962C8B-B14F-4D97-AF65-F5344CB8AC3E}">
        <p14:creationId xmlns:p14="http://schemas.microsoft.com/office/powerpoint/2010/main" val="18975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33C63C-C087-491C-9A1C-CAE37660A21C}" type="slidenum">
              <a:rPr lang="en-GB" smtClean="0"/>
              <a:t>4</a:t>
            </a:fld>
            <a:endParaRPr lang="en-GB"/>
          </a:p>
        </p:txBody>
      </p:sp>
    </p:spTree>
    <p:extLst>
      <p:ext uri="{BB962C8B-B14F-4D97-AF65-F5344CB8AC3E}">
        <p14:creationId xmlns:p14="http://schemas.microsoft.com/office/powerpoint/2010/main" val="2361227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516625"/>
            <a:ext cx="97536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219200" y="5166530"/>
            <a:ext cx="97536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A47A474-9CA5-420F-AE80-5FB37531771F}" type="datetimeFigureOut">
              <a:rPr lang="en-GB" smtClean="0"/>
              <a:t>11/02/2019</a:t>
            </a:fld>
            <a:endParaRPr lang="en-GB"/>
          </a:p>
        </p:txBody>
      </p:sp>
      <p:sp>
        <p:nvSpPr>
          <p:cNvPr id="8" name="Slide Number Placeholder 7"/>
          <p:cNvSpPr>
            <a:spLocks noGrp="1"/>
          </p:cNvSpPr>
          <p:nvPr>
            <p:ph type="sldNum" sz="quarter" idx="11"/>
          </p:nvPr>
        </p:nvSpPr>
        <p:spPr/>
        <p:txBody>
          <a:bodyPr/>
          <a:lstStyle/>
          <a:p>
            <a:fld id="{132B75C5-D7FF-4B90-92EB-D3713A03924F}" type="slidenum">
              <a:rPr lang="en-GB" smtClean="0"/>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47A474-9CA5-420F-AE80-5FB37531771F}" type="datetimeFigureOut">
              <a:rPr lang="en-GB" smtClean="0"/>
              <a:t>11/02/2019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2B75C5-D7FF-4B90-92EB-D3713A03924F}"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1201" y="1826709"/>
            <a:ext cx="19899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39365" y="1826709"/>
            <a:ext cx="6988635"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47A474-9CA5-420F-AE80-5FB37531771F}" type="datetimeFigureOut">
              <a:rPr lang="en-GB" smtClean="0"/>
              <a:t>11/02/2019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2B75C5-D7FF-4B90-92EB-D3713A03924F}"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47A474-9CA5-420F-AE80-5FB37531771F}" type="datetimeFigureOut">
              <a:rPr lang="en-GB" smtClean="0"/>
              <a:t>11/02/2019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2B75C5-D7FF-4B90-92EB-D3713A03924F}"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5017572"/>
            <a:ext cx="97536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219200" y="3865098"/>
            <a:ext cx="97536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7A474-9CA5-420F-AE80-5FB37531771F}" type="datetimeFigureOut">
              <a:rPr lang="en-GB" smtClean="0"/>
              <a:t>11/02/2019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2B75C5-D7FF-4B90-92EB-D3713A03924F}"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A47A474-9CA5-420F-AE80-5FB37531771F}" type="datetimeFigureOut">
              <a:rPr lang="en-GB" smtClean="0"/>
              <a:t>11/02/2019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2B75C5-D7FF-4B90-92EB-D3713A03924F}" type="slidenum">
              <a:rPr lang="en-GB" smtClean="0"/>
              <a:t>‹#›</a:t>
            </a:fld>
            <a:endParaRPr lang="en-GB"/>
          </a:p>
        </p:txBody>
      </p:sp>
      <p:sp>
        <p:nvSpPr>
          <p:cNvPr id="9" name="Title 8"/>
          <p:cNvSpPr>
            <a:spLocks noGrp="1"/>
          </p:cNvSpPr>
          <p:nvPr>
            <p:ph type="title"/>
          </p:nvPr>
        </p:nvSpPr>
        <p:spPr>
          <a:xfrm>
            <a:off x="1219200" y="1544716"/>
            <a:ext cx="9753600" cy="1154097"/>
          </a:xfrm>
        </p:spPr>
        <p:txBody>
          <a:bodyPr/>
          <a:lstStyle/>
          <a:p>
            <a:r>
              <a:rPr lang="en-US"/>
              <a:t>Click to edit Master title style</a:t>
            </a:r>
          </a:p>
        </p:txBody>
      </p:sp>
      <p:sp>
        <p:nvSpPr>
          <p:cNvPr id="8" name="Content Placeholder 7"/>
          <p:cNvSpPr>
            <a:spLocks noGrp="1"/>
          </p:cNvSpPr>
          <p:nvPr>
            <p:ph sz="quarter" idx="13"/>
          </p:nvPr>
        </p:nvSpPr>
        <p:spPr>
          <a:xfrm>
            <a:off x="1219200" y="2743200"/>
            <a:ext cx="475488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42304" y="2743201"/>
            <a:ext cx="475488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8464" y="2743200"/>
            <a:ext cx="4486656"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513526" y="2743200"/>
            <a:ext cx="4482749"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A47A474-9CA5-420F-AE80-5FB37531771F}" type="datetimeFigureOut">
              <a:rPr lang="en-GB" smtClean="0"/>
              <a:t>11/02/2019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32B75C5-D7FF-4B90-92EB-D3713A03924F}" type="slidenum">
              <a:rPr lang="en-GB" smtClean="0"/>
              <a:t>‹#›</a:t>
            </a:fld>
            <a:endParaRPr lang="en-GB"/>
          </a:p>
        </p:txBody>
      </p:sp>
      <p:sp>
        <p:nvSpPr>
          <p:cNvPr id="10" name="Title 9"/>
          <p:cNvSpPr>
            <a:spLocks noGrp="1"/>
          </p:cNvSpPr>
          <p:nvPr>
            <p:ph type="title"/>
          </p:nvPr>
        </p:nvSpPr>
        <p:spPr>
          <a:xfrm>
            <a:off x="1219200" y="1544716"/>
            <a:ext cx="97536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1219200" y="3383280"/>
            <a:ext cx="475488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42303" y="3383280"/>
            <a:ext cx="475488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47A474-9CA5-420F-AE80-5FB37531771F}" type="datetimeFigureOut">
              <a:rPr lang="en-GB" smtClean="0"/>
              <a:t>11/02/2019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32B75C5-D7FF-4B90-92EB-D3713A03924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7A474-9CA5-420F-AE80-5FB37531771F}" type="datetimeFigureOut">
              <a:rPr lang="en-GB" smtClean="0"/>
              <a:t>11/02/2019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32B75C5-D7FF-4B90-92EB-D3713A03924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5363"/>
            <a:ext cx="3934581"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5362336" y="1826709"/>
            <a:ext cx="5610464"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19200" y="4061096"/>
            <a:ext cx="3934581"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47A474-9CA5-420F-AE80-5FB37531771F}" type="datetimeFigureOut">
              <a:rPr lang="en-GB" smtClean="0"/>
              <a:t>11/02/2019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2B75C5-D7FF-4B90-92EB-D3713A03924F}"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8800"/>
            <a:ext cx="3938016"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5588000" y="2286000"/>
            <a:ext cx="53848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19200" y="4059936"/>
            <a:ext cx="3938016"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47A474-9CA5-420F-AE80-5FB37531771F}" type="datetimeFigureOut">
              <a:rPr lang="en-GB" smtClean="0"/>
              <a:t>11/02/2019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2B75C5-D7FF-4B90-92EB-D3713A03924F}"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11247024" y="573807"/>
            <a:ext cx="114981"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11425892" y="573807"/>
            <a:ext cx="76809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1219200" y="1544716"/>
            <a:ext cx="97536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19200" y="2769834"/>
            <a:ext cx="97536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10254" y="548797"/>
            <a:ext cx="1585509"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A47A474-9CA5-420F-AE80-5FB37531771F}" type="datetimeFigureOut">
              <a:rPr lang="en-GB" smtClean="0"/>
              <a:t>11/02/2019</a:t>
            </a:fld>
            <a:endParaRPr lang="en-GB"/>
          </a:p>
        </p:txBody>
      </p:sp>
      <p:sp>
        <p:nvSpPr>
          <p:cNvPr id="6" name="Slide Number Placeholder 5"/>
          <p:cNvSpPr>
            <a:spLocks noGrp="1"/>
          </p:cNvSpPr>
          <p:nvPr>
            <p:ph type="sldNum" sz="quarter" idx="4"/>
          </p:nvPr>
        </p:nvSpPr>
        <p:spPr>
          <a:xfrm>
            <a:off x="9752554" y="548797"/>
            <a:ext cx="1254937" cy="301752"/>
          </a:xfrm>
          <a:prstGeom prst="rect">
            <a:avLst/>
          </a:prstGeom>
        </p:spPr>
        <p:txBody>
          <a:bodyPr vert="horz" lIns="91440" tIns="45720" rIns="91440" bIns="45720" rtlCol="0" anchor="ctr"/>
          <a:lstStyle>
            <a:lvl1pPr algn="r">
              <a:defRPr sz="1200">
                <a:solidFill>
                  <a:schemeClr val="tx1"/>
                </a:solidFill>
              </a:defRPr>
            </a:lvl1pPr>
          </a:lstStyle>
          <a:p>
            <a:fld id="{132B75C5-D7FF-4B90-92EB-D3713A03924F}" type="slidenum">
              <a:rPr lang="en-GB" smtClean="0"/>
              <a:t>‹#›</a:t>
            </a:fld>
            <a:endParaRPr lang="en-GB"/>
          </a:p>
        </p:txBody>
      </p:sp>
      <p:sp>
        <p:nvSpPr>
          <p:cNvPr id="5" name="Footer Placeholder 4"/>
          <p:cNvSpPr>
            <a:spLocks noGrp="1"/>
          </p:cNvSpPr>
          <p:nvPr>
            <p:ph type="ftr" sz="quarter" idx="3"/>
          </p:nvPr>
        </p:nvSpPr>
        <p:spPr>
          <a:xfrm>
            <a:off x="8011585" y="855957"/>
            <a:ext cx="2995319" cy="301227"/>
          </a:xfrm>
          <a:prstGeom prst="rect">
            <a:avLst/>
          </a:prstGeom>
        </p:spPr>
        <p:txBody>
          <a:bodyPr vert="horz" lIns="91440" tIns="0" rIns="91440" bIns="45720" rtlCol="0" anchor="t"/>
          <a:lstStyle>
            <a:lvl1pPr algn="l">
              <a:defRPr sz="1000">
                <a:solidFill>
                  <a:schemeClr val="tx1"/>
                </a:solidFill>
              </a:defRPr>
            </a:lvl1pPr>
          </a:lstStyle>
          <a:p>
            <a:endParaRPr lang="en-GB"/>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1" y="2996952"/>
            <a:ext cx="12192000" cy="864096"/>
          </a:xfrm>
        </p:spPr>
        <p:txBody>
          <a:bodyPr>
            <a:normAutofit/>
          </a:bodyPr>
          <a:lstStyle/>
          <a:p>
            <a:pPr algn="ctr"/>
            <a:r>
              <a:rPr lang="en-GB" dirty="0"/>
              <a:t>Software Quality Assurance</a:t>
            </a:r>
          </a:p>
        </p:txBody>
      </p:sp>
    </p:spTree>
    <p:extLst>
      <p:ext uri="{BB962C8B-B14F-4D97-AF65-F5344CB8AC3E}">
        <p14:creationId xmlns:p14="http://schemas.microsoft.com/office/powerpoint/2010/main" val="407781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88948584-23ED-4D89-A34C-80BA5BD2E484}"/>
              </a:ext>
            </a:extLst>
          </p:cNvPr>
          <p:cNvSpPr>
            <a:spLocks noGrp="1"/>
          </p:cNvSpPr>
          <p:nvPr>
            <p:ph type="title"/>
          </p:nvPr>
        </p:nvSpPr>
        <p:spPr>
          <a:xfrm>
            <a:off x="1232237" y="548639"/>
            <a:ext cx="9753600" cy="648072"/>
          </a:xfrm>
        </p:spPr>
        <p:txBody>
          <a:bodyPr>
            <a:normAutofit fontScale="90000"/>
          </a:bodyPr>
          <a:lstStyle/>
          <a:p>
            <a:pPr algn="ctr"/>
            <a:r>
              <a:rPr lang="en-GB" dirty="0" smtClean="0"/>
              <a:t>References</a:t>
            </a:r>
            <a:endParaRPr lang="en-GB" dirty="0"/>
          </a:p>
        </p:txBody>
      </p:sp>
      <p:sp>
        <p:nvSpPr>
          <p:cNvPr id="5" name="Content Placeholder 2">
            <a:extLst>
              <a:ext uri="{FF2B5EF4-FFF2-40B4-BE49-F238E27FC236}">
                <a16:creationId xmlns:a16="http://schemas.microsoft.com/office/drawing/2014/main" xmlns="" id="{A26B2A18-683C-4C18-8E83-76348D1D96B5}"/>
              </a:ext>
            </a:extLst>
          </p:cNvPr>
          <p:cNvSpPr>
            <a:spLocks noGrp="1"/>
          </p:cNvSpPr>
          <p:nvPr>
            <p:ph idx="1"/>
          </p:nvPr>
        </p:nvSpPr>
        <p:spPr>
          <a:xfrm>
            <a:off x="551384" y="1837968"/>
            <a:ext cx="11089232" cy="2088232"/>
          </a:xfrm>
        </p:spPr>
        <p:txBody>
          <a:bodyPr/>
          <a:lstStyle/>
          <a:p>
            <a:r>
              <a:rPr lang="en-GB" dirty="0" smtClean="0"/>
              <a:t>http</a:t>
            </a:r>
            <a:r>
              <a:rPr lang="en-GB" dirty="0"/>
              <a:t>://www.rspa.com/spi/SQA.html. </a:t>
            </a:r>
            <a:endParaRPr lang="en-GB" dirty="0" smtClean="0"/>
          </a:p>
          <a:p>
            <a:r>
              <a:rPr lang="en-GB" dirty="0"/>
              <a:t>http://asq.org/learn-about-quality/iso-9000/overview/overview.html.</a:t>
            </a:r>
            <a:endParaRPr lang="en-GB" dirty="0"/>
          </a:p>
          <a:p>
            <a:r>
              <a:rPr lang="en-GB" dirty="0"/>
              <a:t>https://</a:t>
            </a:r>
            <a:r>
              <a:rPr lang="en-GB" dirty="0" smtClean="0"/>
              <a:t>en.wikipedia.org/wiki/ISO/IEC_9126#Developments</a:t>
            </a:r>
          </a:p>
          <a:p>
            <a:r>
              <a:rPr lang="en-GB" dirty="0"/>
              <a:t>https://en.wikipedia.org/wiki/Software_quality</a:t>
            </a:r>
            <a:endParaRPr lang="en-GB" dirty="0"/>
          </a:p>
        </p:txBody>
      </p:sp>
    </p:spTree>
    <p:extLst>
      <p:ext uri="{BB962C8B-B14F-4D97-AF65-F5344CB8AC3E}">
        <p14:creationId xmlns:p14="http://schemas.microsoft.com/office/powerpoint/2010/main" val="155672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2956" y="548640"/>
            <a:ext cx="7315200" cy="637964"/>
          </a:xfrm>
        </p:spPr>
        <p:txBody>
          <a:bodyPr>
            <a:normAutofit fontScale="90000"/>
          </a:bodyPr>
          <a:lstStyle/>
          <a:p>
            <a:pPr algn="ctr"/>
            <a:r>
              <a:rPr lang="en-GB" dirty="0"/>
              <a:t>What is software quality</a:t>
            </a:r>
          </a:p>
        </p:txBody>
      </p:sp>
      <p:sp>
        <p:nvSpPr>
          <p:cNvPr id="3" name="Content Placeholder 2"/>
          <p:cNvSpPr>
            <a:spLocks noGrp="1"/>
          </p:cNvSpPr>
          <p:nvPr>
            <p:ph idx="1"/>
          </p:nvPr>
        </p:nvSpPr>
        <p:spPr>
          <a:xfrm>
            <a:off x="479376" y="1186605"/>
            <a:ext cx="11233248" cy="5122755"/>
          </a:xfrm>
        </p:spPr>
        <p:txBody>
          <a:bodyPr>
            <a:normAutofit/>
          </a:bodyPr>
          <a:lstStyle/>
          <a:p>
            <a:endParaRPr lang="en-GB" sz="1800" dirty="0"/>
          </a:p>
          <a:p>
            <a:r>
              <a:rPr lang="en-GB" sz="1800" b="1" dirty="0"/>
              <a:t>software quality</a:t>
            </a:r>
            <a:r>
              <a:rPr lang="en-GB" sz="1800" dirty="0"/>
              <a:t> usually refers to two notions:</a:t>
            </a:r>
          </a:p>
          <a:p>
            <a:pPr marL="45720" indent="0">
              <a:buNone/>
            </a:pPr>
            <a:endParaRPr lang="en-GB" sz="1800" dirty="0"/>
          </a:p>
          <a:p>
            <a:r>
              <a:rPr lang="en-GB" sz="1800" b="1" dirty="0"/>
              <a:t>Software functional quality (SFQ</a:t>
            </a:r>
            <a:r>
              <a:rPr lang="en-GB" sz="1800" b="1" dirty="0" smtClean="0"/>
              <a:t>)</a:t>
            </a:r>
            <a:r>
              <a:rPr lang="en-GB" sz="1800" dirty="0" smtClean="0"/>
              <a:t> </a:t>
            </a:r>
          </a:p>
          <a:p>
            <a:pPr lvl="1"/>
            <a:r>
              <a:rPr lang="en-GB" sz="1600" dirty="0" smtClean="0"/>
              <a:t>This </a:t>
            </a:r>
            <a:r>
              <a:rPr lang="en-GB" sz="1600" dirty="0"/>
              <a:t>reflects on how well software conforms to a given design.</a:t>
            </a:r>
          </a:p>
          <a:p>
            <a:pPr marL="45720" indent="0">
              <a:buNone/>
            </a:pPr>
            <a:endParaRPr lang="en-GB" sz="1800" dirty="0"/>
          </a:p>
          <a:p>
            <a:r>
              <a:rPr lang="en-GB" sz="1800" b="1" dirty="0"/>
              <a:t>Software structural quality (SSQ</a:t>
            </a:r>
            <a:r>
              <a:rPr lang="en-GB" sz="1800" b="1" dirty="0" smtClean="0"/>
              <a:t>)</a:t>
            </a:r>
            <a:r>
              <a:rPr lang="en-GB" sz="1800" dirty="0" smtClean="0"/>
              <a:t> </a:t>
            </a:r>
          </a:p>
          <a:p>
            <a:pPr lvl="1"/>
            <a:r>
              <a:rPr lang="en-GB" sz="1600" dirty="0" smtClean="0"/>
              <a:t>This </a:t>
            </a:r>
            <a:r>
              <a:rPr lang="en-GB" sz="1600" dirty="0"/>
              <a:t>refers to how a piece of software meets it’s non-functional requirements support the delivery of the functional requirements.</a:t>
            </a:r>
          </a:p>
          <a:p>
            <a:pPr marL="45720" indent="0">
              <a:buNone/>
            </a:pPr>
            <a:endParaRPr lang="en-GB" sz="1800" dirty="0" smtClean="0"/>
          </a:p>
          <a:p>
            <a:pPr marL="45720" indent="0">
              <a:buNone/>
            </a:pPr>
            <a:endParaRPr lang="en-GB" sz="1800" dirty="0"/>
          </a:p>
          <a:p>
            <a:r>
              <a:rPr lang="en-GB" sz="1800" dirty="0"/>
              <a:t>Some quality control experts view </a:t>
            </a:r>
            <a:r>
              <a:rPr lang="en-GB" sz="1800" dirty="0" smtClean="0"/>
              <a:t>software quality </a:t>
            </a:r>
            <a:r>
              <a:rPr lang="en-GB" sz="1800" dirty="0"/>
              <a:t>as something customers should define</a:t>
            </a:r>
            <a:r>
              <a:rPr lang="en-GB" sz="1800" dirty="0" smtClean="0"/>
              <a:t>.</a:t>
            </a:r>
            <a:endParaRPr lang="en-GB" sz="1800" dirty="0"/>
          </a:p>
          <a:p>
            <a:pPr lvl="1"/>
            <a:r>
              <a:rPr lang="en-GB" sz="1600" dirty="0"/>
              <a:t>“Quality is a customer determination, not an engineer's determination, not a marketing determination, nor a general management determination.” – Feigenbaum on software quality</a:t>
            </a:r>
          </a:p>
        </p:txBody>
      </p:sp>
    </p:spTree>
    <p:extLst>
      <p:ext uri="{BB962C8B-B14F-4D97-AF65-F5344CB8AC3E}">
        <p14:creationId xmlns:p14="http://schemas.microsoft.com/office/powerpoint/2010/main" val="304325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548680"/>
            <a:ext cx="7315200" cy="637964"/>
          </a:xfrm>
        </p:spPr>
        <p:txBody>
          <a:bodyPr>
            <a:normAutofit fontScale="90000"/>
          </a:bodyPr>
          <a:lstStyle/>
          <a:p>
            <a:pPr algn="ctr"/>
            <a:r>
              <a:rPr lang="en-GB" dirty="0"/>
              <a:t>Measuring Quality</a:t>
            </a:r>
          </a:p>
        </p:txBody>
      </p:sp>
      <p:sp>
        <p:nvSpPr>
          <p:cNvPr id="6" name="Content Placeholder 2">
            <a:extLst>
              <a:ext uri="{FF2B5EF4-FFF2-40B4-BE49-F238E27FC236}">
                <a16:creationId xmlns:a16="http://schemas.microsoft.com/office/drawing/2014/main" xmlns="" id="{F5C7B07A-FFF7-4D83-A920-27C72A922216}"/>
              </a:ext>
            </a:extLst>
          </p:cNvPr>
          <p:cNvSpPr>
            <a:spLocks noGrp="1"/>
          </p:cNvSpPr>
          <p:nvPr>
            <p:ph idx="1"/>
          </p:nvPr>
        </p:nvSpPr>
        <p:spPr>
          <a:xfrm>
            <a:off x="479376" y="1484784"/>
            <a:ext cx="11377264" cy="720080"/>
          </a:xfrm>
        </p:spPr>
        <p:txBody>
          <a:bodyPr>
            <a:normAutofit/>
          </a:bodyPr>
          <a:lstStyle/>
          <a:p>
            <a:r>
              <a:rPr lang="en-GB" sz="1800" dirty="0"/>
              <a:t>Software quality measurement is all about quantifying to what extent a system or software possesses characteristics that are desirable.</a:t>
            </a:r>
          </a:p>
          <a:p>
            <a:endParaRPr lang="en-GB" dirty="0"/>
          </a:p>
        </p:txBody>
      </p:sp>
      <p:sp>
        <p:nvSpPr>
          <p:cNvPr id="8" name="Content Placeholder 2">
            <a:extLst>
              <a:ext uri="{FF2B5EF4-FFF2-40B4-BE49-F238E27FC236}">
                <a16:creationId xmlns:a16="http://schemas.microsoft.com/office/drawing/2014/main" xmlns="" id="{42C35364-8BFC-4EEF-89B3-19A82F1A7052}"/>
              </a:ext>
            </a:extLst>
          </p:cNvPr>
          <p:cNvSpPr txBox="1">
            <a:spLocks/>
          </p:cNvSpPr>
          <p:nvPr/>
        </p:nvSpPr>
        <p:spPr>
          <a:xfrm>
            <a:off x="479376" y="1484784"/>
            <a:ext cx="4752528" cy="5184576"/>
          </a:xfrm>
          <a:prstGeom prst="rect">
            <a:avLst/>
          </a:prstGeom>
        </p:spPr>
        <p:txBody>
          <a:bodyPr vert="horz" lIns="91440" tIns="45720" rIns="91440" bIns="45720" rtlCol="0">
            <a:normAutofit lnSpcReduction="10000"/>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buNone/>
            </a:pPr>
            <a:endParaRPr lang="en-GB" sz="1800" dirty="0"/>
          </a:p>
          <a:p>
            <a:pPr marL="45720" indent="0">
              <a:buNone/>
            </a:pPr>
            <a:endParaRPr lang="en-GB" sz="1800" dirty="0"/>
          </a:p>
          <a:p>
            <a:pPr marL="45720" indent="0">
              <a:buNone/>
            </a:pPr>
            <a:endParaRPr lang="en-GB" sz="1800" dirty="0"/>
          </a:p>
          <a:p>
            <a:r>
              <a:rPr lang="en-GB" sz="1800" dirty="0"/>
              <a:t>There is a dependency between these characteristics(right side) and measurable attributes(left side</a:t>
            </a:r>
            <a:r>
              <a:rPr lang="en-GB" sz="1800" dirty="0" smtClean="0"/>
              <a:t>).</a:t>
            </a:r>
          </a:p>
          <a:p>
            <a:endParaRPr lang="en-GB" sz="1800" dirty="0"/>
          </a:p>
          <a:p>
            <a:r>
              <a:rPr lang="en-GB" sz="1800" dirty="0" smtClean="0"/>
              <a:t>These characteristics and attributes are historically derived from the ISO 9126-3 quality model.</a:t>
            </a:r>
            <a:r>
              <a:rPr lang="en-GB" sz="1800" dirty="0" smtClean="0"/>
              <a:t> </a:t>
            </a:r>
          </a:p>
          <a:p>
            <a:pPr marL="45720" indent="0">
              <a:buNone/>
            </a:pPr>
            <a:endParaRPr lang="en-GB" sz="1800" dirty="0"/>
          </a:p>
          <a:p>
            <a:r>
              <a:rPr lang="en-GB" sz="1800" dirty="0" smtClean="0"/>
              <a:t>The characteristics </a:t>
            </a:r>
            <a:r>
              <a:rPr lang="en-GB" sz="1800" dirty="0"/>
              <a:t>are:</a:t>
            </a:r>
          </a:p>
          <a:p>
            <a:pPr lvl="1"/>
            <a:r>
              <a:rPr lang="en-GB" sz="1600" dirty="0"/>
              <a:t>Reliability</a:t>
            </a:r>
          </a:p>
          <a:p>
            <a:pPr lvl="1"/>
            <a:r>
              <a:rPr lang="en-GB" sz="1600" dirty="0"/>
              <a:t>Security</a:t>
            </a:r>
          </a:p>
          <a:p>
            <a:pPr lvl="1"/>
            <a:r>
              <a:rPr lang="en-GB" sz="1600" dirty="0"/>
              <a:t>Efficiency</a:t>
            </a:r>
          </a:p>
          <a:p>
            <a:pPr lvl="1"/>
            <a:r>
              <a:rPr lang="en-GB" sz="1600" dirty="0"/>
              <a:t>Maintainability</a:t>
            </a:r>
          </a:p>
          <a:p>
            <a:pPr lvl="1"/>
            <a:r>
              <a:rPr lang="en-GB" sz="1600" dirty="0"/>
              <a:t>Size</a:t>
            </a:r>
          </a:p>
          <a:p>
            <a:endParaRPr lang="en-GB" dirty="0"/>
          </a:p>
          <a:p>
            <a:pPr marL="45720" indent="0">
              <a:buNone/>
            </a:pPr>
            <a:endParaRPr lang="en-GB" dirty="0"/>
          </a:p>
          <a:p>
            <a:endParaRPr lang="en-GB" dirty="0"/>
          </a:p>
          <a:p>
            <a:endParaRPr lang="en-GB" dirty="0"/>
          </a:p>
        </p:txBody>
      </p:sp>
      <p:pic>
        <p:nvPicPr>
          <p:cNvPr id="11" name="Picture 10">
            <a:extLst>
              <a:ext uri="{FF2B5EF4-FFF2-40B4-BE49-F238E27FC236}">
                <a16:creationId xmlns:a16="http://schemas.microsoft.com/office/drawing/2014/main" xmlns="" id="{1DFAA670-2614-4AED-8D7A-52AA400D7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928" y="2348880"/>
            <a:ext cx="6408712" cy="4104457"/>
          </a:xfrm>
          <a:prstGeom prst="rect">
            <a:avLst/>
          </a:prstGeom>
        </p:spPr>
      </p:pic>
    </p:spTree>
    <p:extLst>
      <p:ext uri="{BB962C8B-B14F-4D97-AF65-F5344CB8AC3E}">
        <p14:creationId xmlns:p14="http://schemas.microsoft.com/office/powerpoint/2010/main" val="2811294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237" y="548639"/>
            <a:ext cx="9753600" cy="648072"/>
          </a:xfrm>
        </p:spPr>
        <p:txBody>
          <a:bodyPr>
            <a:normAutofit fontScale="90000"/>
          </a:bodyPr>
          <a:lstStyle/>
          <a:p>
            <a:pPr algn="ctr"/>
            <a:r>
              <a:rPr lang="en-GB" dirty="0"/>
              <a:t>Reliability, efficiency and security</a:t>
            </a:r>
          </a:p>
        </p:txBody>
      </p:sp>
      <p:sp>
        <p:nvSpPr>
          <p:cNvPr id="3" name="Content Placeholder 2"/>
          <p:cNvSpPr>
            <a:spLocks noGrp="1"/>
          </p:cNvSpPr>
          <p:nvPr>
            <p:ph idx="1"/>
          </p:nvPr>
        </p:nvSpPr>
        <p:spPr>
          <a:xfrm>
            <a:off x="623392" y="1340768"/>
            <a:ext cx="11089232" cy="4968593"/>
          </a:xfrm>
        </p:spPr>
        <p:txBody>
          <a:bodyPr>
            <a:normAutofit/>
          </a:bodyPr>
          <a:lstStyle/>
          <a:p>
            <a:endParaRPr lang="en-GB" dirty="0"/>
          </a:p>
          <a:p>
            <a:r>
              <a:rPr lang="en-GB" sz="1800" dirty="0"/>
              <a:t>Reliability is a measure of how stable a piece of software is, this can be impacted by several factors/attributes such as Application Architecture Practices but most of these fall under coding practices, such as error/exception handling, which if done poorly can make the software unreliable. </a:t>
            </a:r>
          </a:p>
          <a:p>
            <a:endParaRPr lang="en-GB" sz="1800" dirty="0"/>
          </a:p>
          <a:p>
            <a:endParaRPr lang="en-GB" sz="1800" dirty="0"/>
          </a:p>
          <a:p>
            <a:r>
              <a:rPr lang="en-GB" sz="1800" dirty="0"/>
              <a:t>Efficiency of software is a determined by how well it performs. as with reliability, it is also impacted by most of the same attributes. It is also impacted by factors such as Memory, network and disk space management.</a:t>
            </a:r>
          </a:p>
          <a:p>
            <a:endParaRPr lang="en-GB" sz="1800" dirty="0"/>
          </a:p>
          <a:p>
            <a:endParaRPr lang="en-GB" sz="1800" dirty="0"/>
          </a:p>
          <a:p>
            <a:r>
              <a:rPr lang="en-GB" sz="1800" dirty="0"/>
              <a:t>Security is how vulnerable a system/program is to unauthorised access. This can be affected by poor coding that allows techniques such as SQL injection to be used on a system to gain access or preform malicious actions.</a:t>
            </a:r>
          </a:p>
        </p:txBody>
      </p:sp>
    </p:spTree>
    <p:extLst>
      <p:ext uri="{BB962C8B-B14F-4D97-AF65-F5344CB8AC3E}">
        <p14:creationId xmlns:p14="http://schemas.microsoft.com/office/powerpoint/2010/main" val="183685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09AAA36-89FA-427E-9E75-A278F97BB8C7}"/>
              </a:ext>
            </a:extLst>
          </p:cNvPr>
          <p:cNvSpPr>
            <a:spLocks noGrp="1"/>
          </p:cNvSpPr>
          <p:nvPr>
            <p:ph type="title"/>
          </p:nvPr>
        </p:nvSpPr>
        <p:spPr>
          <a:xfrm>
            <a:off x="1232237" y="548639"/>
            <a:ext cx="9753600" cy="648072"/>
          </a:xfrm>
        </p:spPr>
        <p:txBody>
          <a:bodyPr>
            <a:normAutofit fontScale="90000"/>
          </a:bodyPr>
          <a:lstStyle/>
          <a:p>
            <a:pPr algn="ctr"/>
            <a:r>
              <a:rPr lang="en-GB" dirty="0"/>
              <a:t>Maintainability</a:t>
            </a:r>
          </a:p>
        </p:txBody>
      </p:sp>
      <p:sp>
        <p:nvSpPr>
          <p:cNvPr id="5" name="Content Placeholder 2">
            <a:extLst>
              <a:ext uri="{FF2B5EF4-FFF2-40B4-BE49-F238E27FC236}">
                <a16:creationId xmlns:a16="http://schemas.microsoft.com/office/drawing/2014/main" xmlns="" id="{A26B2A18-683C-4C18-8E83-76348D1D96B5}"/>
              </a:ext>
            </a:extLst>
          </p:cNvPr>
          <p:cNvSpPr>
            <a:spLocks noGrp="1"/>
          </p:cNvSpPr>
          <p:nvPr>
            <p:ph idx="1"/>
          </p:nvPr>
        </p:nvSpPr>
        <p:spPr>
          <a:xfrm>
            <a:off x="551384" y="1837968"/>
            <a:ext cx="11089232" cy="2088232"/>
          </a:xfrm>
        </p:spPr>
        <p:txBody>
          <a:bodyPr/>
          <a:lstStyle/>
          <a:p>
            <a:endParaRPr lang="en-GB" dirty="0"/>
          </a:p>
          <a:p>
            <a:endParaRPr lang="en-GB" dirty="0"/>
          </a:p>
          <a:p>
            <a:r>
              <a:rPr lang="en-GB" sz="1800" dirty="0"/>
              <a:t>The maintainability of a piece of software affects how easily it can be updated/changed when needed. This includes how modular, </a:t>
            </a:r>
            <a:r>
              <a:rPr lang="en-GB" sz="1800" dirty="0" smtClean="0"/>
              <a:t>understandable and reusable the </a:t>
            </a:r>
            <a:r>
              <a:rPr lang="en-GB" sz="1800" dirty="0"/>
              <a:t>code is, as all of these factors can impact the difficulty in implementing needed changes.</a:t>
            </a:r>
          </a:p>
          <a:p>
            <a:endParaRPr lang="en-GB" dirty="0"/>
          </a:p>
          <a:p>
            <a:pPr marL="45720" indent="0">
              <a:buNone/>
            </a:pPr>
            <a:endParaRPr lang="en-GB" dirty="0"/>
          </a:p>
        </p:txBody>
      </p:sp>
    </p:spTree>
    <p:extLst>
      <p:ext uri="{BB962C8B-B14F-4D97-AF65-F5344CB8AC3E}">
        <p14:creationId xmlns:p14="http://schemas.microsoft.com/office/powerpoint/2010/main" val="110367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xmlns="" id="{30FB5523-3A9C-4A28-B475-2A96C3487E7A}"/>
              </a:ext>
            </a:extLst>
          </p:cNvPr>
          <p:cNvSpPr>
            <a:spLocks noGrp="1"/>
          </p:cNvSpPr>
          <p:nvPr>
            <p:ph idx="1"/>
          </p:nvPr>
        </p:nvSpPr>
        <p:spPr>
          <a:xfrm>
            <a:off x="479376" y="1412776"/>
            <a:ext cx="11377264" cy="4968551"/>
          </a:xfrm>
        </p:spPr>
        <p:txBody>
          <a:bodyPr/>
          <a:lstStyle/>
          <a:p>
            <a:endParaRPr lang="en-GB" dirty="0"/>
          </a:p>
          <a:p>
            <a:r>
              <a:rPr lang="en-GB" sz="1800" dirty="0"/>
              <a:t>There are many standards available to help ensuring the quality of software developed</a:t>
            </a:r>
          </a:p>
          <a:p>
            <a:endParaRPr lang="en-GB" sz="1800" dirty="0"/>
          </a:p>
          <a:p>
            <a:r>
              <a:rPr lang="en-GB" sz="1800" dirty="0"/>
              <a:t>One standard is ISO/IEC 9126</a:t>
            </a:r>
          </a:p>
          <a:p>
            <a:pPr marL="45720" indent="0">
              <a:buNone/>
            </a:pPr>
            <a:endParaRPr lang="en-GB" sz="1800" dirty="0"/>
          </a:p>
          <a:p>
            <a:r>
              <a:rPr lang="en-GB" sz="1800" dirty="0"/>
              <a:t>This standard attempts to address well known problems that can affect software development.</a:t>
            </a:r>
          </a:p>
          <a:p>
            <a:endParaRPr lang="en-GB" sz="1800" dirty="0"/>
          </a:p>
          <a:p>
            <a:r>
              <a:rPr lang="en-GB" sz="1800" dirty="0" smtClean="0"/>
              <a:t>It is </a:t>
            </a:r>
            <a:r>
              <a:rPr lang="en-GB" sz="1800" dirty="0"/>
              <a:t>divided into four parts:</a:t>
            </a:r>
          </a:p>
          <a:p>
            <a:pPr lvl="1"/>
            <a:r>
              <a:rPr lang="en-GB" sz="1600" dirty="0"/>
              <a:t>quality model</a:t>
            </a:r>
          </a:p>
          <a:p>
            <a:pPr lvl="1"/>
            <a:r>
              <a:rPr lang="en-GB" sz="1600" dirty="0"/>
              <a:t>external metrics</a:t>
            </a:r>
          </a:p>
          <a:p>
            <a:pPr lvl="1"/>
            <a:r>
              <a:rPr lang="en-GB" sz="1600" dirty="0"/>
              <a:t>internal metrics</a:t>
            </a:r>
          </a:p>
          <a:p>
            <a:pPr lvl="1"/>
            <a:r>
              <a:rPr lang="en-GB" sz="1600" dirty="0"/>
              <a:t>quality in use metrics.</a:t>
            </a:r>
          </a:p>
          <a:p>
            <a:endParaRPr lang="en-GB" dirty="0"/>
          </a:p>
        </p:txBody>
      </p:sp>
      <p:sp>
        <p:nvSpPr>
          <p:cNvPr id="10" name="Title 1">
            <a:extLst>
              <a:ext uri="{FF2B5EF4-FFF2-40B4-BE49-F238E27FC236}">
                <a16:creationId xmlns:a16="http://schemas.microsoft.com/office/drawing/2014/main" xmlns="" id="{399A8CA6-6978-447B-8FB9-0A3BA3B10421}"/>
              </a:ext>
            </a:extLst>
          </p:cNvPr>
          <p:cNvSpPr>
            <a:spLocks noGrp="1"/>
          </p:cNvSpPr>
          <p:nvPr>
            <p:ph type="title"/>
          </p:nvPr>
        </p:nvSpPr>
        <p:spPr>
          <a:xfrm>
            <a:off x="1232237" y="548639"/>
            <a:ext cx="9753600" cy="648072"/>
          </a:xfrm>
        </p:spPr>
        <p:txBody>
          <a:bodyPr>
            <a:normAutofit fontScale="90000"/>
          </a:bodyPr>
          <a:lstStyle/>
          <a:p>
            <a:pPr algn="ctr"/>
            <a:r>
              <a:rPr lang="en-GB" dirty="0"/>
              <a:t>Standards for quality</a:t>
            </a:r>
          </a:p>
        </p:txBody>
      </p:sp>
    </p:spTree>
    <p:extLst>
      <p:ext uri="{BB962C8B-B14F-4D97-AF65-F5344CB8AC3E}">
        <p14:creationId xmlns:p14="http://schemas.microsoft.com/office/powerpoint/2010/main" val="266293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376" y="556672"/>
            <a:ext cx="5040560" cy="5831867"/>
          </a:xfrm>
        </p:spPr>
        <p:txBody>
          <a:bodyPr/>
          <a:lstStyle/>
          <a:p>
            <a:endParaRPr lang="en-GB" dirty="0"/>
          </a:p>
          <a:p>
            <a:r>
              <a:rPr lang="en-GB" sz="1800" dirty="0" smtClean="0"/>
              <a:t>ISO </a:t>
            </a:r>
            <a:r>
              <a:rPr lang="en-GB" sz="1800" dirty="0"/>
              <a:t>9126 is </a:t>
            </a:r>
            <a:r>
              <a:rPr lang="en-GB" sz="1800" dirty="0" smtClean="0"/>
              <a:t>the standard that the measures </a:t>
            </a:r>
            <a:r>
              <a:rPr lang="en-GB" sz="1800" dirty="0"/>
              <a:t>of quality shown </a:t>
            </a:r>
            <a:r>
              <a:rPr lang="en-GB" sz="1800" dirty="0" smtClean="0"/>
              <a:t>earlier are derived from and Efficiency</a:t>
            </a:r>
            <a:r>
              <a:rPr lang="en-GB" sz="1800" dirty="0"/>
              <a:t>, maintainability and reliability </a:t>
            </a:r>
            <a:r>
              <a:rPr lang="en-GB" sz="1800" dirty="0" smtClean="0"/>
              <a:t>are comparable in each. </a:t>
            </a:r>
            <a:r>
              <a:rPr lang="en-GB" sz="1800" dirty="0"/>
              <a:t>However functionality, usability and portability are </a:t>
            </a:r>
            <a:r>
              <a:rPr lang="en-GB" sz="1800" dirty="0" smtClean="0"/>
              <a:t>different. These characteristics make up the quality model</a:t>
            </a:r>
            <a:endParaRPr lang="en-GB" sz="1800" dirty="0"/>
          </a:p>
          <a:p>
            <a:pPr marL="45720" indent="0">
              <a:buNone/>
            </a:pPr>
            <a:endParaRPr lang="en-GB" sz="1800" dirty="0"/>
          </a:p>
          <a:p>
            <a:r>
              <a:rPr lang="en-GB" sz="1800" dirty="0"/>
              <a:t>Functionality is deals with "the existence of a set of functions and their specified properties. The functions are those that satisfy stated or implied needs.”</a:t>
            </a:r>
          </a:p>
          <a:p>
            <a:endParaRPr lang="en-GB" sz="1800" dirty="0"/>
          </a:p>
          <a:p>
            <a:r>
              <a:rPr lang="en-GB" sz="1800" dirty="0"/>
              <a:t>Usability measures the effort needed to use the </a:t>
            </a:r>
            <a:r>
              <a:rPr lang="en-GB" sz="1800" dirty="0" smtClean="0"/>
              <a:t>software.</a:t>
            </a:r>
            <a:endParaRPr lang="en-GB" sz="1800" dirty="0"/>
          </a:p>
          <a:p>
            <a:endParaRPr lang="en-GB" sz="1800" dirty="0"/>
          </a:p>
          <a:p>
            <a:r>
              <a:rPr lang="en-GB" sz="1800" dirty="0"/>
              <a:t>Portability is the ability of software to be transferred from one environment to </a:t>
            </a:r>
            <a:r>
              <a:rPr lang="en-GB" sz="1800" dirty="0" smtClean="0"/>
              <a:t>another.</a:t>
            </a:r>
            <a:endParaRPr lang="en-GB" sz="1800" dirty="0"/>
          </a:p>
        </p:txBody>
      </p:sp>
      <p:pic>
        <p:nvPicPr>
          <p:cNvPr id="4" name="Picture 4" descr="https://upload.wikimedia.org/wikipedia/commons/thumb/5/58/ISO_9126_quality_%28en%29.svg/800px-ISO_9126_quality_%28en%29.svg.png">
            <a:extLst>
              <a:ext uri="{FF2B5EF4-FFF2-40B4-BE49-F238E27FC236}">
                <a16:creationId xmlns:a16="http://schemas.microsoft.com/office/drawing/2014/main" xmlns="" id="{2C6724EC-8CC2-4734-990A-AC2D70661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960" y="556672"/>
            <a:ext cx="5291790" cy="58318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21438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45C760A-B1C1-41DF-B719-FAB1B600581B}"/>
              </a:ext>
            </a:extLst>
          </p:cNvPr>
          <p:cNvSpPr>
            <a:spLocks noGrp="1"/>
          </p:cNvSpPr>
          <p:nvPr>
            <p:ph idx="1"/>
          </p:nvPr>
        </p:nvSpPr>
        <p:spPr>
          <a:xfrm>
            <a:off x="407368" y="548680"/>
            <a:ext cx="10801200" cy="5760681"/>
          </a:xfrm>
        </p:spPr>
        <p:txBody>
          <a:bodyPr/>
          <a:lstStyle/>
          <a:p>
            <a:endParaRPr lang="en-GB" dirty="0"/>
          </a:p>
          <a:p>
            <a:r>
              <a:rPr lang="en-GB" dirty="0"/>
              <a:t>Internal Metrics </a:t>
            </a:r>
            <a:endParaRPr lang="en-GB" dirty="0"/>
          </a:p>
          <a:p>
            <a:pPr lvl="1"/>
            <a:r>
              <a:rPr lang="en-GB" sz="1600" dirty="0" smtClean="0"/>
              <a:t>Internal </a:t>
            </a:r>
            <a:r>
              <a:rPr lang="en-GB" sz="1600" dirty="0"/>
              <a:t>metrics are those which do not rely on </a:t>
            </a:r>
            <a:r>
              <a:rPr lang="en-GB" sz="1600" dirty="0" smtClean="0"/>
              <a:t>software. These metrics gauge the quality of structure and code of software.</a:t>
            </a:r>
            <a:endParaRPr lang="en-GB" sz="1600" dirty="0"/>
          </a:p>
          <a:p>
            <a:endParaRPr lang="en-GB" sz="1800" dirty="0" smtClean="0"/>
          </a:p>
          <a:p>
            <a:endParaRPr lang="en-GB" sz="1800" dirty="0"/>
          </a:p>
          <a:p>
            <a:r>
              <a:rPr lang="en-GB" dirty="0"/>
              <a:t>External metrics </a:t>
            </a:r>
            <a:r>
              <a:rPr lang="en-GB" dirty="0" smtClean="0"/>
              <a:t> </a:t>
            </a:r>
          </a:p>
          <a:p>
            <a:pPr lvl="1"/>
            <a:r>
              <a:rPr lang="en-GB" sz="1600" dirty="0" smtClean="0"/>
              <a:t>External </a:t>
            </a:r>
            <a:r>
              <a:rPr lang="en-GB" sz="1600" dirty="0"/>
              <a:t>metrics are applicable to running software</a:t>
            </a:r>
            <a:r>
              <a:rPr lang="en-GB" sz="1600" dirty="0" smtClean="0"/>
              <a:t>. As such these metrics gauge the quality of software functionality.</a:t>
            </a:r>
            <a:endParaRPr lang="en-GB" sz="1600" dirty="0"/>
          </a:p>
          <a:p>
            <a:pPr marL="45720" indent="0">
              <a:buNone/>
            </a:pPr>
            <a:endParaRPr lang="en-GB" sz="1800" dirty="0" smtClean="0"/>
          </a:p>
          <a:p>
            <a:pPr marL="45720" indent="0">
              <a:buNone/>
            </a:pPr>
            <a:endParaRPr lang="en-GB" sz="1800" dirty="0"/>
          </a:p>
          <a:p>
            <a:r>
              <a:rPr lang="en-GB" dirty="0"/>
              <a:t>Quality in use </a:t>
            </a:r>
            <a:r>
              <a:rPr lang="en-GB" dirty="0" smtClean="0"/>
              <a:t>metrics</a:t>
            </a:r>
          </a:p>
          <a:p>
            <a:pPr lvl="1"/>
            <a:r>
              <a:rPr lang="en-GB" sz="1600" dirty="0" smtClean="0"/>
              <a:t>these </a:t>
            </a:r>
            <a:r>
              <a:rPr lang="en-GB" sz="1600" dirty="0"/>
              <a:t>metrics are only available when the final product is used in real conditions. Ideally, the internal quality determines the external quality and external quality determines quality in use.</a:t>
            </a:r>
          </a:p>
        </p:txBody>
      </p:sp>
    </p:spTree>
    <p:extLst>
      <p:ext uri="{BB962C8B-B14F-4D97-AF65-F5344CB8AC3E}">
        <p14:creationId xmlns:p14="http://schemas.microsoft.com/office/powerpoint/2010/main" val="899936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88948584-23ED-4D89-A34C-80BA5BD2E484}"/>
              </a:ext>
            </a:extLst>
          </p:cNvPr>
          <p:cNvSpPr>
            <a:spLocks noGrp="1"/>
          </p:cNvSpPr>
          <p:nvPr>
            <p:ph type="title"/>
          </p:nvPr>
        </p:nvSpPr>
        <p:spPr>
          <a:xfrm>
            <a:off x="1232237" y="548639"/>
            <a:ext cx="9753600" cy="648072"/>
          </a:xfrm>
        </p:spPr>
        <p:txBody>
          <a:bodyPr>
            <a:normAutofit fontScale="90000"/>
          </a:bodyPr>
          <a:lstStyle/>
          <a:p>
            <a:pPr algn="ctr"/>
            <a:r>
              <a:rPr lang="en-GB" dirty="0"/>
              <a:t>Case study 2 - IOE </a:t>
            </a:r>
          </a:p>
        </p:txBody>
      </p:sp>
      <p:sp>
        <p:nvSpPr>
          <p:cNvPr id="5" name="Content Placeholder 2">
            <a:extLst>
              <a:ext uri="{FF2B5EF4-FFF2-40B4-BE49-F238E27FC236}">
                <a16:creationId xmlns:a16="http://schemas.microsoft.com/office/drawing/2014/main" xmlns="" id="{7D2F1343-9456-4F45-B34A-E8C9FA0B9F91}"/>
              </a:ext>
            </a:extLst>
          </p:cNvPr>
          <p:cNvSpPr>
            <a:spLocks noGrp="1"/>
          </p:cNvSpPr>
          <p:nvPr>
            <p:ph idx="1"/>
          </p:nvPr>
        </p:nvSpPr>
        <p:spPr>
          <a:xfrm>
            <a:off x="407368" y="1412776"/>
            <a:ext cx="10801200" cy="4896585"/>
          </a:xfrm>
        </p:spPr>
        <p:txBody>
          <a:bodyPr/>
          <a:lstStyle/>
          <a:p>
            <a:endParaRPr lang="en-GB" dirty="0"/>
          </a:p>
          <a:p>
            <a:r>
              <a:rPr lang="en-GB" sz="1800" dirty="0"/>
              <a:t>Software quality assurance could be applied to case study 2, IOE group maintenance accounts, in several ways that greatly benefit the project.</a:t>
            </a:r>
          </a:p>
          <a:p>
            <a:endParaRPr lang="en-GB" sz="1800" dirty="0"/>
          </a:p>
          <a:p>
            <a:endParaRPr lang="en-GB" sz="1800" dirty="0"/>
          </a:p>
          <a:p>
            <a:r>
              <a:rPr lang="en-GB" sz="1800" dirty="0"/>
              <a:t>The project manager could use a ISO 9126 quality standard to help ensure that the end product is reliable, efficient, easy to use and will be more easily maintained in the future due to the high standard of code developed.</a:t>
            </a:r>
          </a:p>
          <a:p>
            <a:endParaRPr lang="en-GB" sz="1800" dirty="0"/>
          </a:p>
          <a:p>
            <a:endParaRPr lang="en-GB" sz="1800" dirty="0"/>
          </a:p>
          <a:p>
            <a:r>
              <a:rPr lang="en-GB" sz="1800" dirty="0" smtClean="0"/>
              <a:t>By following</a:t>
            </a:r>
            <a:r>
              <a:rPr lang="en-GB" sz="1800" dirty="0" smtClean="0"/>
              <a:t> </a:t>
            </a:r>
            <a:r>
              <a:rPr lang="en-GB" sz="1800" dirty="0"/>
              <a:t>ISO </a:t>
            </a:r>
            <a:r>
              <a:rPr lang="en-GB" sz="1800" dirty="0" smtClean="0"/>
              <a:t>9126, the project </a:t>
            </a:r>
            <a:r>
              <a:rPr lang="en-GB" sz="1800" dirty="0"/>
              <a:t>would also </a:t>
            </a:r>
            <a:r>
              <a:rPr lang="en-GB" sz="1800" dirty="0" smtClean="0"/>
              <a:t>have a better chance at developing a system that </a:t>
            </a:r>
            <a:r>
              <a:rPr lang="en-GB" sz="1800" dirty="0"/>
              <a:t>functions accurately and is secure from any unauthorised access</a:t>
            </a:r>
          </a:p>
        </p:txBody>
      </p:sp>
    </p:spTree>
    <p:extLst>
      <p:ext uri="{BB962C8B-B14F-4D97-AF65-F5344CB8AC3E}">
        <p14:creationId xmlns:p14="http://schemas.microsoft.com/office/powerpoint/2010/main" val="3557652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Perspective</Template>
  <TotalTime>960</TotalTime>
  <Words>594</Words>
  <Application>Microsoft Office PowerPoint</Application>
  <PresentationFormat>Custom</PresentationFormat>
  <Paragraphs>91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Perspective</vt:lpstr>
      <vt:lpstr>Software Quality Assurance</vt:lpstr>
      <vt:lpstr>What is software quality</vt:lpstr>
      <vt:lpstr>Measuring Quality</vt:lpstr>
      <vt:lpstr>Reliability, efficiency and security</vt:lpstr>
      <vt:lpstr>Maintainability</vt:lpstr>
      <vt:lpstr>Standards for quality</vt:lpstr>
      <vt:lpstr>PowerPoint Presentation</vt:lpstr>
      <vt:lpstr>PowerPoint Presentation</vt:lpstr>
      <vt:lpstr>Case study 2 - IOE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dc:title>
  <dc:creator>Darren Morgan</dc:creator>
  <cp:lastModifiedBy>Darren Morgan</cp:lastModifiedBy>
  <cp:revision>72</cp:revision>
  <dcterms:created xsi:type="dcterms:W3CDTF">2019-02-08T12:28:53Z</dcterms:created>
  <dcterms:modified xsi:type="dcterms:W3CDTF">2019-02-11T12:23:30Z</dcterms:modified>
</cp:coreProperties>
</file>