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37"/>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2/13/19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uru99.com/software-quality-assurance-test-audit-review-makes-your-life-easy.html" TargetMode="External"/><Relationship Id="rId2" Type="http://schemas.openxmlformats.org/officeDocument/2006/relationships/hyperlink" Target="https://www.techopedia.com/definition/4363/software-quality-assurance-sqa" TargetMode="External"/><Relationship Id="rId1" Type="http://schemas.openxmlformats.org/officeDocument/2006/relationships/slideLayout" Target="../slideLayouts/slideLayout2.xml"/><Relationship Id="rId4" Type="http://schemas.openxmlformats.org/officeDocument/2006/relationships/hyperlink" Target="https://www.gurock.com/testrail/qa-project-manag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7761-80C2-D849-9519-857D17D7FBAF}"/>
              </a:ext>
            </a:extLst>
          </p:cNvPr>
          <p:cNvSpPr>
            <a:spLocks noGrp="1"/>
          </p:cNvSpPr>
          <p:nvPr>
            <p:ph type="ctrTitle"/>
          </p:nvPr>
        </p:nvSpPr>
        <p:spPr/>
        <p:txBody>
          <a:bodyPr/>
          <a:lstStyle/>
          <a:p>
            <a:r>
              <a:rPr lang="en-US" dirty="0">
                <a:latin typeface="Futura Medium" panose="020B0602020204020303" pitchFamily="34" charset="-79"/>
                <a:cs typeface="Futura Medium" panose="020B0602020204020303" pitchFamily="34" charset="-79"/>
              </a:rPr>
              <a:t>Software quality assurance</a:t>
            </a:r>
          </a:p>
        </p:txBody>
      </p:sp>
      <p:sp>
        <p:nvSpPr>
          <p:cNvPr id="3" name="Subtitle 2">
            <a:extLst>
              <a:ext uri="{FF2B5EF4-FFF2-40B4-BE49-F238E27FC236}">
                <a16:creationId xmlns:a16="http://schemas.microsoft.com/office/drawing/2014/main" id="{26B5F339-AB54-A641-8626-D6017FBFFCB9}"/>
              </a:ext>
            </a:extLst>
          </p:cNvPr>
          <p:cNvSpPr>
            <a:spLocks noGrp="1"/>
          </p:cNvSpPr>
          <p:nvPr>
            <p:ph type="subTitle" idx="1"/>
          </p:nvPr>
        </p:nvSpPr>
        <p:spPr/>
        <p:txBody>
          <a:bodyPr/>
          <a:lstStyle/>
          <a:p>
            <a:r>
              <a:rPr lang="en-US" dirty="0">
                <a:latin typeface="Futura Medium" panose="020B0602020204020303" pitchFamily="34" charset="-79"/>
                <a:cs typeface="Futura Medium" panose="020B0602020204020303" pitchFamily="34" charset="-79"/>
              </a:rPr>
              <a:t>Christos Nanos</a:t>
            </a:r>
          </a:p>
        </p:txBody>
      </p:sp>
    </p:spTree>
    <p:extLst>
      <p:ext uri="{BB962C8B-B14F-4D97-AF65-F5344CB8AC3E}">
        <p14:creationId xmlns:p14="http://schemas.microsoft.com/office/powerpoint/2010/main" val="3083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CB39-21DB-294A-8727-BF23CEB0DAAF}"/>
              </a:ext>
            </a:extLst>
          </p:cNvPr>
          <p:cNvSpPr>
            <a:spLocks noGrp="1"/>
          </p:cNvSpPr>
          <p:nvPr>
            <p:ph type="title"/>
          </p:nvPr>
        </p:nvSpPr>
        <p:spPr>
          <a:xfrm>
            <a:off x="685801" y="563301"/>
            <a:ext cx="10131425" cy="1456267"/>
          </a:xfrm>
        </p:spPr>
        <p:txBody>
          <a:bodyPr/>
          <a:lstStyle/>
          <a:p>
            <a:r>
              <a:rPr lang="en-US" dirty="0">
                <a:latin typeface="Futura Medium" panose="020B0602020204020303" pitchFamily="34" charset="-79"/>
                <a:cs typeface="Futura Medium" panose="020B0602020204020303" pitchFamily="34" charset="-79"/>
              </a:rPr>
              <a:t>Definition</a:t>
            </a:r>
          </a:p>
        </p:txBody>
      </p:sp>
      <p:sp>
        <p:nvSpPr>
          <p:cNvPr id="3" name="Content Placeholder 2">
            <a:extLst>
              <a:ext uri="{FF2B5EF4-FFF2-40B4-BE49-F238E27FC236}">
                <a16:creationId xmlns:a16="http://schemas.microsoft.com/office/drawing/2014/main" id="{D672225B-D247-074A-B30F-848F9A05B7AB}"/>
              </a:ext>
            </a:extLst>
          </p:cNvPr>
          <p:cNvSpPr>
            <a:spLocks noGrp="1"/>
          </p:cNvSpPr>
          <p:nvPr>
            <p:ph idx="1"/>
          </p:nvPr>
        </p:nvSpPr>
        <p:spPr/>
        <p:txBody>
          <a:bodyPr>
            <a:normAutofit/>
          </a:bodyPr>
          <a:lstStyle/>
          <a:p>
            <a:r>
              <a:rPr lang="en-US" dirty="0">
                <a:latin typeface="Futura Medium" panose="020B0602020204020303" pitchFamily="34" charset="-79"/>
                <a:cs typeface="Futura Medium" panose="020B0602020204020303" pitchFamily="34" charset="-79"/>
              </a:rPr>
              <a:t>Software Quality Assurance (SQA) is a process that ensures the developed software meets and complies with defined or </a:t>
            </a:r>
            <a:r>
              <a:rPr lang="en-GB" dirty="0">
                <a:latin typeface="Futura Medium" panose="020B0602020204020303" pitchFamily="34" charset="-79"/>
                <a:cs typeface="Futura Medium" panose="020B0602020204020303" pitchFamily="34" charset="-79"/>
              </a:rPr>
              <a:t>standardised quality specifications.</a:t>
            </a:r>
          </a:p>
          <a:p>
            <a:endParaRPr lang="en-GB" dirty="0">
              <a:latin typeface="Futura Medium" panose="020B0602020204020303" pitchFamily="34" charset="-79"/>
              <a:cs typeface="Futura Medium" panose="020B0602020204020303" pitchFamily="34" charset="-79"/>
            </a:endParaRPr>
          </a:p>
          <a:p>
            <a:r>
              <a:rPr lang="en-GB" dirty="0">
                <a:latin typeface="Futura Medium" panose="020B0602020204020303" pitchFamily="34" charset="-79"/>
                <a:cs typeface="Futura Medium" panose="020B0602020204020303" pitchFamily="34" charset="-79"/>
              </a:rPr>
              <a:t>It is an ongoing process within the software development life cycle that routinely checks the developed software to ensure it meets desired quality measures.</a:t>
            </a:r>
          </a:p>
          <a:p>
            <a:endParaRPr lang="en-GB" dirty="0">
              <a:latin typeface="Futura Medium" panose="020B0602020204020303" pitchFamily="34" charset="-79"/>
              <a:cs typeface="Futura Medium" panose="020B0602020204020303" pitchFamily="34" charset="-79"/>
            </a:endParaRPr>
          </a:p>
          <a:p>
            <a:r>
              <a:rPr lang="en-GB" dirty="0">
                <a:latin typeface="Futura Medium" panose="020B0602020204020303" pitchFamily="34" charset="-79"/>
                <a:cs typeface="Futura Medium" panose="020B0602020204020303" pitchFamily="34" charset="-79"/>
              </a:rPr>
              <a:t>Generally works on one or more industry standards that help in building software quality guidelines and implementation strategies. (ISO 9000 and Capability Maturity Model Integration)</a:t>
            </a:r>
            <a:endParaRPr lang="en-US"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58612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CF45-373D-BB49-AA3E-362031DB0584}"/>
              </a:ext>
            </a:extLst>
          </p:cNvPr>
          <p:cNvSpPr>
            <a:spLocks noGrp="1"/>
          </p:cNvSpPr>
          <p:nvPr>
            <p:ph type="title"/>
          </p:nvPr>
        </p:nvSpPr>
        <p:spPr>
          <a:xfrm>
            <a:off x="790603" y="370915"/>
            <a:ext cx="9985427" cy="1453363"/>
          </a:xfrm>
        </p:spPr>
        <p:txBody>
          <a:bodyPr>
            <a:normAutofit/>
          </a:bodyPr>
          <a:lstStyle/>
          <a:p>
            <a:r>
              <a:rPr lang="en-GB" dirty="0">
                <a:latin typeface="Futura Medium" panose="020B0602020204020303" pitchFamily="34" charset="-79"/>
                <a:cs typeface="Futura Medium" panose="020B0602020204020303" pitchFamily="34" charset="-79"/>
              </a:rPr>
              <a:t>SQA in Test management process</a:t>
            </a:r>
          </a:p>
        </p:txBody>
      </p:sp>
      <p:pic>
        <p:nvPicPr>
          <p:cNvPr id="17" name="Content Placeholder 16" descr="A close up of a logo&#13;&#10;&#13;&#10;Description automatically generated">
            <a:extLst>
              <a:ext uri="{FF2B5EF4-FFF2-40B4-BE49-F238E27FC236}">
                <a16:creationId xmlns:a16="http://schemas.microsoft.com/office/drawing/2014/main" id="{7C9E9939-2947-C942-8208-DAB925A88EA0}"/>
              </a:ext>
            </a:extLst>
          </p:cNvPr>
          <p:cNvPicPr>
            <a:picLocks noGrp="1" noChangeAspect="1"/>
          </p:cNvPicPr>
          <p:nvPr>
            <p:ph idx="1"/>
          </p:nvPr>
        </p:nvPicPr>
        <p:blipFill>
          <a:blip r:embed="rId3"/>
          <a:stretch>
            <a:fillRect/>
          </a:stretch>
        </p:blipFill>
        <p:spPr>
          <a:xfrm>
            <a:off x="494086" y="2202879"/>
            <a:ext cx="4711031" cy="2830844"/>
          </a:xfrm>
        </p:spPr>
      </p:pic>
      <p:pic>
        <p:nvPicPr>
          <p:cNvPr id="8" name="Content Placeholder 4">
            <a:extLst>
              <a:ext uri="{FF2B5EF4-FFF2-40B4-BE49-F238E27FC236}">
                <a16:creationId xmlns:a16="http://schemas.microsoft.com/office/drawing/2014/main" id="{7ED77F8F-412F-F744-AA21-036B54251C4E}"/>
              </a:ext>
            </a:extLst>
          </p:cNvPr>
          <p:cNvPicPr>
            <a:picLocks noChangeAspect="1"/>
          </p:cNvPicPr>
          <p:nvPr/>
        </p:nvPicPr>
        <p:blipFill>
          <a:blip r:embed="rId4"/>
          <a:stretch>
            <a:fillRect/>
          </a:stretch>
        </p:blipFill>
        <p:spPr>
          <a:xfrm>
            <a:off x="5783316" y="1824278"/>
            <a:ext cx="6095593" cy="1940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4508D80A-4F6F-0745-B398-2091CBDE320C}"/>
              </a:ext>
            </a:extLst>
          </p:cNvPr>
          <p:cNvPicPr>
            <a:picLocks noChangeAspect="1"/>
          </p:cNvPicPr>
          <p:nvPr/>
        </p:nvPicPr>
        <p:blipFill>
          <a:blip r:embed="rId5"/>
          <a:stretch>
            <a:fillRect/>
          </a:stretch>
        </p:blipFill>
        <p:spPr>
          <a:xfrm>
            <a:off x="6096000" y="4047800"/>
            <a:ext cx="4170996" cy="2341612"/>
          </a:xfrm>
          <a:prstGeom prst="rect">
            <a:avLst/>
          </a:prstGeom>
          <a:effectLst>
            <a:softEdge rad="0"/>
          </a:effectLst>
        </p:spPr>
      </p:pic>
    </p:spTree>
    <p:extLst>
      <p:ext uri="{BB962C8B-B14F-4D97-AF65-F5344CB8AC3E}">
        <p14:creationId xmlns:p14="http://schemas.microsoft.com/office/powerpoint/2010/main" val="224839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2D77-116E-F148-BAD3-76C883706827}"/>
              </a:ext>
            </a:extLst>
          </p:cNvPr>
          <p:cNvSpPr>
            <a:spLocks noGrp="1"/>
          </p:cNvSpPr>
          <p:nvPr>
            <p:ph type="title"/>
          </p:nvPr>
        </p:nvSpPr>
        <p:spPr>
          <a:xfrm>
            <a:off x="802178" y="650893"/>
            <a:ext cx="6860766" cy="1453363"/>
          </a:xfrm>
        </p:spPr>
        <p:txBody>
          <a:bodyPr>
            <a:normAutofit/>
          </a:bodyPr>
          <a:lstStyle/>
          <a:p>
            <a:r>
              <a:rPr lang="en-GB" sz="3300" dirty="0">
                <a:latin typeface="Futura Medium" panose="020B0602020204020303" pitchFamily="34" charset="-79"/>
                <a:cs typeface="Futura Medium" panose="020B0602020204020303" pitchFamily="34" charset="-79"/>
              </a:rPr>
              <a:t>Step 1: Develop A SQA Plan</a:t>
            </a:r>
          </a:p>
        </p:txBody>
      </p:sp>
      <p:sp>
        <p:nvSpPr>
          <p:cNvPr id="3" name="Content Placeholder 2">
            <a:extLst>
              <a:ext uri="{FF2B5EF4-FFF2-40B4-BE49-F238E27FC236}">
                <a16:creationId xmlns:a16="http://schemas.microsoft.com/office/drawing/2014/main" id="{07FC7427-0CA7-2641-BF66-42AD2BCB40AB}"/>
              </a:ext>
            </a:extLst>
          </p:cNvPr>
          <p:cNvSpPr>
            <a:spLocks noGrp="1"/>
          </p:cNvSpPr>
          <p:nvPr>
            <p:ph idx="1"/>
          </p:nvPr>
        </p:nvSpPr>
        <p:spPr>
          <a:xfrm>
            <a:off x="802178" y="1979272"/>
            <a:ext cx="5293822" cy="3970116"/>
          </a:xfrm>
        </p:spPr>
        <p:txBody>
          <a:bodyPr>
            <a:normAutofit lnSpcReduction="10000"/>
          </a:bodyPr>
          <a:lstStyle/>
          <a:p>
            <a:pPr marL="342900" indent="-342900">
              <a:buFont typeface="+mj-lt"/>
              <a:buAutoNum type="arabicPeriod"/>
            </a:pPr>
            <a:r>
              <a:rPr lang="en-GB" dirty="0">
                <a:latin typeface="Futura Medium" panose="020B0602020204020303" pitchFamily="34" charset="-79"/>
                <a:cs typeface="Futura Medium" panose="020B0602020204020303" pitchFamily="34" charset="-79"/>
              </a:rPr>
              <a:t>In a project team, every member must have responsibility for the quality of his or her work.  Each person has to make sure their work meet the QA criteria.</a:t>
            </a:r>
          </a:p>
          <a:p>
            <a:pPr marL="342900" indent="-342900">
              <a:buFont typeface="+mj-lt"/>
              <a:buAutoNum type="arabicPeriod"/>
            </a:pPr>
            <a:r>
              <a:rPr lang="en-GB" dirty="0">
                <a:latin typeface="Futura Medium" panose="020B0602020204020303" pitchFamily="34" charset="-79"/>
                <a:cs typeface="Futura Medium" panose="020B0602020204020303" pitchFamily="34" charset="-79"/>
              </a:rPr>
              <a:t>List out all the work products of each Test Management Process. Define, which facilities or equipment the SQA auditor has access to perform SQA tasks in, such as process evaluations and audits.</a:t>
            </a:r>
          </a:p>
          <a:p>
            <a:pPr marL="342900" indent="-342900">
              <a:buFont typeface="+mj-lt"/>
              <a:buAutoNum type="arabicPeriod"/>
            </a:pPr>
            <a:r>
              <a:rPr lang="en-GB" dirty="0">
                <a:latin typeface="Futura Medium" panose="020B0602020204020303" pitchFamily="34" charset="-79"/>
                <a:cs typeface="Futura Medium" panose="020B0602020204020303" pitchFamily="34" charset="-79"/>
              </a:rPr>
              <a:t>Normally, the SQA schedule is driven by the project development schedule. Therefore, an SQA task is performed in relationship to what software development activities are taking place.</a:t>
            </a:r>
          </a:p>
        </p:txBody>
      </p:sp>
      <p:pic>
        <p:nvPicPr>
          <p:cNvPr id="5" name="Picture 4" descr="A close up of a logo&#13;&#10;&#13;&#10;Description automatically generated">
            <a:extLst>
              <a:ext uri="{FF2B5EF4-FFF2-40B4-BE49-F238E27FC236}">
                <a16:creationId xmlns:a16="http://schemas.microsoft.com/office/drawing/2014/main" id="{22A4093E-F89E-A64B-97C3-0DB3EFC71851}"/>
              </a:ext>
            </a:extLst>
          </p:cNvPr>
          <p:cNvPicPr>
            <a:picLocks noChangeAspect="1"/>
          </p:cNvPicPr>
          <p:nvPr/>
        </p:nvPicPr>
        <p:blipFill>
          <a:blip r:embed="rId3"/>
          <a:stretch>
            <a:fillRect/>
          </a:stretch>
        </p:blipFill>
        <p:spPr>
          <a:xfrm>
            <a:off x="6238754" y="2572379"/>
            <a:ext cx="5636525" cy="201708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49378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BFA0-8622-3740-B151-3F0BD97493A8}"/>
              </a:ext>
            </a:extLst>
          </p:cNvPr>
          <p:cNvSpPr>
            <a:spLocks noGrp="1"/>
          </p:cNvSpPr>
          <p:nvPr>
            <p:ph type="title"/>
          </p:nvPr>
        </p:nvSpPr>
        <p:spPr>
          <a:xfrm>
            <a:off x="524237" y="685800"/>
            <a:ext cx="11143526" cy="1456267"/>
          </a:xfrm>
        </p:spPr>
        <p:txBody>
          <a:bodyPr/>
          <a:lstStyle/>
          <a:p>
            <a:r>
              <a:rPr lang="en-GB" dirty="0">
                <a:latin typeface="Futura Medium" panose="020B0602020204020303" pitchFamily="34" charset="-79"/>
                <a:cs typeface="Futura Medium" panose="020B0602020204020303" pitchFamily="34" charset="-79"/>
              </a:rPr>
              <a:t>Step2: Define the standards/methodology</a:t>
            </a:r>
          </a:p>
        </p:txBody>
      </p:sp>
      <p:sp>
        <p:nvSpPr>
          <p:cNvPr id="3" name="Content Placeholder 2">
            <a:extLst>
              <a:ext uri="{FF2B5EF4-FFF2-40B4-BE49-F238E27FC236}">
                <a16:creationId xmlns:a16="http://schemas.microsoft.com/office/drawing/2014/main" id="{C0A3C3A7-4555-3D4C-A4CF-F493864592D5}"/>
              </a:ext>
            </a:extLst>
          </p:cNvPr>
          <p:cNvSpPr>
            <a:spLocks noGrp="1"/>
          </p:cNvSpPr>
          <p:nvPr>
            <p:ph idx="1"/>
          </p:nvPr>
        </p:nvSpPr>
        <p:spPr>
          <a:xfrm>
            <a:off x="685801" y="2142067"/>
            <a:ext cx="9117955" cy="3649133"/>
          </a:xfrm>
        </p:spPr>
        <p:txBody>
          <a:bodyPr/>
          <a:lstStyle/>
          <a:p>
            <a:pPr marL="342900" indent="-342900">
              <a:buFont typeface="+mj-lt"/>
              <a:buAutoNum type="arabicPeriod"/>
            </a:pPr>
            <a:r>
              <a:rPr lang="en-GB" dirty="0">
                <a:latin typeface="Futura Medium" panose="020B0602020204020303" pitchFamily="34" charset="-79"/>
                <a:cs typeface="Futura Medium" panose="020B0602020204020303" pitchFamily="34" charset="-79"/>
              </a:rPr>
              <a:t>Define the policies and procedures intended to prevent defects from occurring in the management process.</a:t>
            </a:r>
          </a:p>
          <a:p>
            <a:pPr marL="342900" indent="-342900">
              <a:buFont typeface="+mj-lt"/>
              <a:buAutoNum type="arabicPeriod"/>
            </a:pPr>
            <a:endParaRPr lang="en-GB" sz="1400" dirty="0">
              <a:latin typeface="Futura Medium" panose="020B0602020204020303" pitchFamily="34" charset="-79"/>
              <a:cs typeface="Futura Medium" panose="020B0602020204020303" pitchFamily="34" charset="-79"/>
            </a:endParaRPr>
          </a:p>
          <a:p>
            <a:pPr marL="342900" indent="-342900">
              <a:buFont typeface="+mj-lt"/>
              <a:buAutoNum type="arabicPeriod"/>
            </a:pPr>
            <a:r>
              <a:rPr lang="en-GB" dirty="0">
                <a:latin typeface="Futura Medium" panose="020B0602020204020303" pitchFamily="34" charset="-79"/>
                <a:cs typeface="Futura Medium" panose="020B0602020204020303" pitchFamily="34" charset="-79"/>
              </a:rPr>
              <a:t>Document the policies and procedures.</a:t>
            </a:r>
          </a:p>
          <a:p>
            <a:pPr marL="342900" indent="-342900">
              <a:buFont typeface="+mj-lt"/>
              <a:buAutoNum type="arabicPeriod"/>
            </a:pPr>
            <a:endParaRPr lang="en-GB" sz="1400" dirty="0">
              <a:latin typeface="Futura Medium" panose="020B0602020204020303" pitchFamily="34" charset="-79"/>
              <a:cs typeface="Futura Medium" panose="020B0602020204020303" pitchFamily="34" charset="-79"/>
            </a:endParaRPr>
          </a:p>
          <a:p>
            <a:pPr marL="342900" indent="-342900">
              <a:buFont typeface="+mj-lt"/>
              <a:buAutoNum type="arabicPeriod"/>
            </a:pPr>
            <a:r>
              <a:rPr lang="en-GB" dirty="0">
                <a:latin typeface="Futura Medium" panose="020B0602020204020303" pitchFamily="34" charset="-79"/>
                <a:cs typeface="Futura Medium" panose="020B0602020204020303" pitchFamily="34" charset="-79"/>
              </a:rPr>
              <a:t>Inform and train the staff to use it.</a:t>
            </a:r>
          </a:p>
        </p:txBody>
      </p:sp>
    </p:spTree>
    <p:extLst>
      <p:ext uri="{BB962C8B-B14F-4D97-AF65-F5344CB8AC3E}">
        <p14:creationId xmlns:p14="http://schemas.microsoft.com/office/powerpoint/2010/main" val="192860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59AD-3153-9749-92E3-09B716192DCA}"/>
              </a:ext>
            </a:extLst>
          </p:cNvPr>
          <p:cNvSpPr>
            <a:spLocks noGrp="1"/>
          </p:cNvSpPr>
          <p:nvPr>
            <p:ph type="title"/>
          </p:nvPr>
        </p:nvSpPr>
        <p:spPr>
          <a:xfrm>
            <a:off x="825909" y="808055"/>
            <a:ext cx="10118316" cy="1020745"/>
          </a:xfrm>
        </p:spPr>
        <p:txBody>
          <a:bodyPr>
            <a:normAutofit/>
          </a:bodyPr>
          <a:lstStyle/>
          <a:p>
            <a:r>
              <a:rPr lang="en-GB" dirty="0">
                <a:latin typeface="Futura Medium" panose="020B0602020204020303" pitchFamily="34" charset="-79"/>
                <a:cs typeface="Futura Medium" panose="020B0602020204020303" pitchFamily="34" charset="-79"/>
              </a:rPr>
              <a:t>Step 3: Review the process</a:t>
            </a:r>
          </a:p>
        </p:txBody>
      </p:sp>
      <p:pic>
        <p:nvPicPr>
          <p:cNvPr id="8" name="Content Placeholder 4">
            <a:extLst>
              <a:ext uri="{FF2B5EF4-FFF2-40B4-BE49-F238E27FC236}">
                <a16:creationId xmlns:a16="http://schemas.microsoft.com/office/drawing/2014/main" id="{B0335BD7-9272-FE42-A6C8-84A97A428411}"/>
              </a:ext>
            </a:extLst>
          </p:cNvPr>
          <p:cNvPicPr>
            <a:picLocks noChangeAspect="1"/>
          </p:cNvPicPr>
          <p:nvPr/>
        </p:nvPicPr>
        <p:blipFill>
          <a:blip r:embed="rId3"/>
          <a:stretch>
            <a:fillRect/>
          </a:stretch>
        </p:blipFill>
        <p:spPr>
          <a:xfrm>
            <a:off x="2783782" y="1828800"/>
            <a:ext cx="6624435" cy="452376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0520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B541-1EF9-0141-93BC-751425A0A270}"/>
              </a:ext>
            </a:extLst>
          </p:cNvPr>
          <p:cNvSpPr>
            <a:spLocks noGrp="1"/>
          </p:cNvSpPr>
          <p:nvPr>
            <p:ph type="title"/>
          </p:nvPr>
        </p:nvSpPr>
        <p:spPr/>
        <p:txBody>
          <a:bodyPr/>
          <a:lstStyle/>
          <a:p>
            <a:r>
              <a:rPr lang="en-GB" dirty="0">
                <a:latin typeface="Futura Medium" panose="020B0602020204020303" pitchFamily="34" charset="-79"/>
                <a:cs typeface="Futura Medium" panose="020B0602020204020303" pitchFamily="34" charset="-79"/>
              </a:rPr>
              <a:t>Best practice</a:t>
            </a:r>
          </a:p>
        </p:txBody>
      </p:sp>
      <p:sp>
        <p:nvSpPr>
          <p:cNvPr id="3" name="Content Placeholder 2">
            <a:extLst>
              <a:ext uri="{FF2B5EF4-FFF2-40B4-BE49-F238E27FC236}">
                <a16:creationId xmlns:a16="http://schemas.microsoft.com/office/drawing/2014/main" id="{3D16EF66-7FB2-654E-98BE-01CD4B3F69B2}"/>
              </a:ext>
            </a:extLst>
          </p:cNvPr>
          <p:cNvSpPr>
            <a:spLocks noGrp="1"/>
          </p:cNvSpPr>
          <p:nvPr>
            <p:ph idx="1"/>
          </p:nvPr>
        </p:nvSpPr>
        <p:spPr>
          <a:xfrm>
            <a:off x="685801" y="1931794"/>
            <a:ext cx="10240700" cy="4316606"/>
          </a:xfrm>
        </p:spPr>
        <p:txBody>
          <a:bodyPr>
            <a:normAutofit fontScale="92500" lnSpcReduction="10000"/>
          </a:bodyPr>
          <a:lstStyle/>
          <a:p>
            <a:r>
              <a:rPr lang="en-GB" b="1" dirty="0">
                <a:latin typeface="Futura Medium" panose="020B0602020204020303" pitchFamily="34" charset="-79"/>
                <a:cs typeface="Futura Medium" panose="020B0602020204020303" pitchFamily="34" charset="-79"/>
              </a:rPr>
              <a:t>Continuous improvement:</a:t>
            </a:r>
            <a:r>
              <a:rPr lang="en-GB" dirty="0">
                <a:latin typeface="Futura Medium" panose="020B0602020204020303" pitchFamily="34" charset="-79"/>
                <a:cs typeface="Futura Medium" panose="020B0602020204020303" pitchFamily="34" charset="-79"/>
              </a:rPr>
              <a:t> All the standard process in SQA must be improved frequently and made official so that the other can follow. This process should be certified by popular organization such as ISO, CMMI… etc.</a:t>
            </a:r>
          </a:p>
          <a:p>
            <a:r>
              <a:rPr lang="en-GB" b="1" dirty="0">
                <a:latin typeface="Futura Medium" panose="020B0602020204020303" pitchFamily="34" charset="-79"/>
                <a:cs typeface="Futura Medium" panose="020B0602020204020303" pitchFamily="34" charset="-79"/>
              </a:rPr>
              <a:t>Documentation:</a:t>
            </a:r>
            <a:r>
              <a:rPr lang="en-GB" dirty="0">
                <a:latin typeface="Futura Medium" panose="020B0602020204020303" pitchFamily="34" charset="-79"/>
                <a:cs typeface="Futura Medium" panose="020B0602020204020303" pitchFamily="34" charset="-79"/>
              </a:rPr>
              <a:t> All the QA policies and methods, which are defined by QA team, should be documented for training and reuse for future projects.</a:t>
            </a:r>
          </a:p>
          <a:p>
            <a:r>
              <a:rPr lang="en-GB" b="1" dirty="0">
                <a:latin typeface="Futura Medium" panose="020B0602020204020303" pitchFamily="34" charset="-79"/>
                <a:cs typeface="Futura Medium" panose="020B0602020204020303" pitchFamily="34" charset="-79"/>
              </a:rPr>
              <a:t>Experience:</a:t>
            </a:r>
            <a:r>
              <a:rPr lang="en-GB" dirty="0">
                <a:latin typeface="Futura Medium" panose="020B0602020204020303" pitchFamily="34" charset="-79"/>
                <a:cs typeface="Futura Medium" panose="020B0602020204020303" pitchFamily="34" charset="-79"/>
              </a:rPr>
              <a:t> Choosing the members who are seasoned SQA auditors is a good way to ensure the quality of management review</a:t>
            </a:r>
          </a:p>
          <a:p>
            <a:r>
              <a:rPr lang="en-GB" b="1" dirty="0">
                <a:latin typeface="Futura Medium" panose="020B0602020204020303" pitchFamily="34" charset="-79"/>
                <a:cs typeface="Futura Medium" panose="020B0602020204020303" pitchFamily="34" charset="-79"/>
              </a:rPr>
              <a:t>Tool Usage:</a:t>
            </a:r>
            <a:r>
              <a:rPr lang="en-GB" dirty="0">
                <a:latin typeface="Futura Medium" panose="020B0602020204020303" pitchFamily="34" charset="-79"/>
                <a:cs typeface="Futura Medium" panose="020B0602020204020303" pitchFamily="34" charset="-79"/>
              </a:rPr>
              <a:t>  Utilizing tool such as the tracking tool, management tool for SQA process reduces SQA effort and project cost.</a:t>
            </a:r>
          </a:p>
          <a:p>
            <a:r>
              <a:rPr lang="en-GB" b="1" dirty="0">
                <a:latin typeface="Futura Medium" panose="020B0602020204020303" pitchFamily="34" charset="-79"/>
                <a:cs typeface="Futura Medium" panose="020B0602020204020303" pitchFamily="34" charset="-79"/>
              </a:rPr>
              <a:t>Metrics:</a:t>
            </a:r>
            <a:r>
              <a:rPr lang="en-GB" dirty="0">
                <a:latin typeface="Futura Medium" panose="020B0602020204020303" pitchFamily="34" charset="-79"/>
                <a:cs typeface="Futura Medium" panose="020B0602020204020303" pitchFamily="34" charset="-79"/>
              </a:rPr>
              <a:t> Developing and creating metrics to track the software quality in its current state, as well as to compare the improvement with previous versions, will help increase the value and maturity of the Testing process.</a:t>
            </a:r>
          </a:p>
          <a:p>
            <a:r>
              <a:rPr lang="en-GB" b="1" dirty="0">
                <a:latin typeface="Futura Medium" panose="020B0602020204020303" pitchFamily="34" charset="-79"/>
                <a:cs typeface="Futura Medium" panose="020B0602020204020303" pitchFamily="34" charset="-79"/>
              </a:rPr>
              <a:t>Responsibility:</a:t>
            </a:r>
            <a:r>
              <a:rPr lang="en-GB" dirty="0">
                <a:latin typeface="Futura Medium" panose="020B0602020204020303" pitchFamily="34" charset="-79"/>
                <a:cs typeface="Futura Medium" panose="020B0602020204020303" pitchFamily="34" charset="-79"/>
              </a:rPr>
              <a:t> The SQA process is not the SQA member’s task, but everyone’s task. Everybody in the team is responsible for quality of product, not just the test lead or manager.</a:t>
            </a:r>
          </a:p>
        </p:txBody>
      </p:sp>
    </p:spTree>
    <p:extLst>
      <p:ext uri="{BB962C8B-B14F-4D97-AF65-F5344CB8AC3E}">
        <p14:creationId xmlns:p14="http://schemas.microsoft.com/office/powerpoint/2010/main" val="148725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7D25-5B4E-B745-9CF9-F60D23B6F283}"/>
              </a:ext>
            </a:extLst>
          </p:cNvPr>
          <p:cNvSpPr>
            <a:spLocks noGrp="1"/>
          </p:cNvSpPr>
          <p:nvPr>
            <p:ph type="title"/>
          </p:nvPr>
        </p:nvSpPr>
        <p:spPr/>
        <p:txBody>
          <a:bodyPr/>
          <a:lstStyle/>
          <a:p>
            <a:r>
              <a:rPr lang="en-GB" dirty="0"/>
              <a:t>Sources</a:t>
            </a:r>
          </a:p>
        </p:txBody>
      </p:sp>
      <p:sp>
        <p:nvSpPr>
          <p:cNvPr id="3" name="Content Placeholder 2">
            <a:extLst>
              <a:ext uri="{FF2B5EF4-FFF2-40B4-BE49-F238E27FC236}">
                <a16:creationId xmlns:a16="http://schemas.microsoft.com/office/drawing/2014/main" id="{433BB8F2-ADC9-4C4D-BD5D-AEAF8AAF72E4}"/>
              </a:ext>
            </a:extLst>
          </p:cNvPr>
          <p:cNvSpPr>
            <a:spLocks noGrp="1"/>
          </p:cNvSpPr>
          <p:nvPr>
            <p:ph idx="1"/>
          </p:nvPr>
        </p:nvSpPr>
        <p:spPr/>
        <p:txBody>
          <a:bodyPr/>
          <a:lstStyle/>
          <a:p>
            <a:r>
              <a:rPr lang="en-GB" dirty="0"/>
              <a:t>Software Quality Assurance - Techopedia – url: </a:t>
            </a:r>
            <a:r>
              <a:rPr lang="en-GB" dirty="0">
                <a:hlinkClick r:id="rId2"/>
              </a:rPr>
              <a:t>https://www.techopedia.com/definition/4363/software-quality-assurance-sqa</a:t>
            </a:r>
            <a:endParaRPr lang="en-GB" dirty="0"/>
          </a:p>
          <a:p>
            <a:r>
              <a:rPr lang="en-GB" dirty="0"/>
              <a:t>SQA Test Audit – Guru99 – url: </a:t>
            </a:r>
            <a:r>
              <a:rPr lang="en-GB" dirty="0">
                <a:hlinkClick r:id="rId3"/>
              </a:rPr>
              <a:t>https://www.guru99.com/software-quality-assurance-test-audit-review-makes-your-life-easy.html</a:t>
            </a:r>
            <a:endParaRPr lang="en-GB" dirty="0"/>
          </a:p>
          <a:p>
            <a:r>
              <a:rPr lang="en-GB" dirty="0"/>
              <a:t>QA Project Management – Gurock – url: </a:t>
            </a:r>
            <a:r>
              <a:rPr lang="en-GB" dirty="0">
                <a:hlinkClick r:id="rId4"/>
              </a:rPr>
              <a:t>https://www.gurock.com/testrail/qa-project-management</a:t>
            </a:r>
            <a:endParaRPr lang="en-GB" dirty="0"/>
          </a:p>
        </p:txBody>
      </p:sp>
    </p:spTree>
    <p:extLst>
      <p:ext uri="{BB962C8B-B14F-4D97-AF65-F5344CB8AC3E}">
        <p14:creationId xmlns:p14="http://schemas.microsoft.com/office/powerpoint/2010/main" val="252621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49</TotalTime>
  <Words>223</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Futura Medium</vt:lpstr>
      <vt:lpstr>Celestial</vt:lpstr>
      <vt:lpstr>Software quality assurance</vt:lpstr>
      <vt:lpstr>Definition</vt:lpstr>
      <vt:lpstr>SQA in Test management process</vt:lpstr>
      <vt:lpstr>Step 1: Develop A SQA Plan</vt:lpstr>
      <vt:lpstr>Step2: Define the standards/methodology</vt:lpstr>
      <vt:lpstr>Step 3: Review the process</vt:lpstr>
      <vt:lpstr>Best practice</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Christos Nanos</dc:creator>
  <cp:lastModifiedBy>Christos Nanos</cp:lastModifiedBy>
  <cp:revision>2</cp:revision>
  <dcterms:created xsi:type="dcterms:W3CDTF">2019-02-13T19:58:37Z</dcterms:created>
  <dcterms:modified xsi:type="dcterms:W3CDTF">2019-02-13T20:48:32Z</dcterms:modified>
</cp:coreProperties>
</file>