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-78" y="-11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FFD9E-CDEA-45B3-AB93-1800A6CCAE22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E5A1C-4B8D-4BD5-9564-93F45C175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71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due to errors or poor quality, missing components or not being fully up to scratch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E5A1C-4B8D-4BD5-9564-93F45C175D7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040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1- this must happen at each stage of the Software Dev lifecycle</a:t>
            </a:r>
          </a:p>
          <a:p>
            <a:r>
              <a:rPr lang="en-GB" dirty="0"/>
              <a:t>-both functional(what it should do) and non-functional(how it should work)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E5A1C-4B8D-4BD5-9564-93F45C175D7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642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Product Revision – maintainability, flexibility, testability</a:t>
            </a:r>
          </a:p>
          <a:p>
            <a:r>
              <a:rPr lang="en-GB" dirty="0"/>
              <a:t>Product Operation – Correctness, Reliability, efficiency and integrity</a:t>
            </a:r>
          </a:p>
          <a:p>
            <a:r>
              <a:rPr lang="en-GB" dirty="0"/>
              <a:t>Product Transition – portability, reusability, interoperability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E5A1C-4B8D-4BD5-9564-93F45C175D7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681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Reliability – risk of software failure and stability of program</a:t>
            </a:r>
          </a:p>
          <a:p>
            <a:r>
              <a:rPr lang="en-GB" dirty="0"/>
              <a:t>Performance Efficiency – use of resources, how that affects the program, customer and SDLC</a:t>
            </a:r>
          </a:p>
          <a:p>
            <a:r>
              <a:rPr lang="en-GB" dirty="0"/>
              <a:t>Security – Protection against threats and breeches</a:t>
            </a:r>
          </a:p>
          <a:p>
            <a:r>
              <a:rPr lang="en-GB" dirty="0"/>
              <a:t>Maintainability – Ease of modification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E5A1C-4B8D-4BD5-9564-93F45C175D7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99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Functionality – Does all that is asked</a:t>
            </a:r>
          </a:p>
          <a:p>
            <a:r>
              <a:rPr lang="en-GB" dirty="0"/>
              <a:t>Portability – </a:t>
            </a:r>
          </a:p>
          <a:p>
            <a:r>
              <a:rPr lang="en-GB" dirty="0"/>
              <a:t>Reliability – does not break on use</a:t>
            </a:r>
          </a:p>
          <a:p>
            <a:r>
              <a:rPr lang="en-GB" dirty="0"/>
              <a:t>Usability – easy for client/customers to use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E5A1C-4B8D-4BD5-9564-93F45C175D7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613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Internal – Evaluated without running</a:t>
            </a:r>
          </a:p>
          <a:p>
            <a:r>
              <a:rPr lang="en-GB" dirty="0"/>
              <a:t>External -  Evaluated during running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E5A1C-4B8D-4BD5-9564-93F45C175D7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060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E5A1C-4B8D-4BD5-9564-93F45C175D7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537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BCBC4A9-9861-48FE-A201-6DE404F6F01C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0EE801B-5915-440D-8D6F-37ED13BF7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07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C4A9-9861-48FE-A201-6DE404F6F01C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801B-5915-440D-8D6F-37ED13BF7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06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C4A9-9861-48FE-A201-6DE404F6F01C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801B-5915-440D-8D6F-37ED13BF7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433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C4A9-9861-48FE-A201-6DE404F6F01C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801B-5915-440D-8D6F-37ED13BF7400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1573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C4A9-9861-48FE-A201-6DE404F6F01C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801B-5915-440D-8D6F-37ED13BF7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880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C4A9-9861-48FE-A201-6DE404F6F01C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801B-5915-440D-8D6F-37ED13BF7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724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C4A9-9861-48FE-A201-6DE404F6F01C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801B-5915-440D-8D6F-37ED13BF7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549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C4A9-9861-48FE-A201-6DE404F6F01C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801B-5915-440D-8D6F-37ED13BF7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277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C4A9-9861-48FE-A201-6DE404F6F01C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801B-5915-440D-8D6F-37ED13BF7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6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C4A9-9861-48FE-A201-6DE404F6F01C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801B-5915-440D-8D6F-37ED13BF7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63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C4A9-9861-48FE-A201-6DE404F6F01C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801B-5915-440D-8D6F-37ED13BF7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21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C4A9-9861-48FE-A201-6DE404F6F01C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801B-5915-440D-8D6F-37ED13BF7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55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C4A9-9861-48FE-A201-6DE404F6F01C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801B-5915-440D-8D6F-37ED13BF7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26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C4A9-9861-48FE-A201-6DE404F6F01C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801B-5915-440D-8D6F-37ED13BF7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95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C4A9-9861-48FE-A201-6DE404F6F01C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801B-5915-440D-8D6F-37ED13BF7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40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C4A9-9861-48FE-A201-6DE404F6F01C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801B-5915-440D-8D6F-37ED13BF7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70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C4A9-9861-48FE-A201-6DE404F6F01C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801B-5915-440D-8D6F-37ED13BF7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32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BC4A9-9861-48FE-A201-6DE404F6F01C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E801B-5915-440D-8D6F-37ED13BF7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968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texsoft.com/blog/engineering/what-software-quality-really-is-and-the-metrics-you-can-use-to-measure-it/" TargetMode="External"/><Relationship Id="rId7" Type="http://schemas.openxmlformats.org/officeDocument/2006/relationships/hyperlink" Target="http://www.professionalqa.com/mc-call-software-quality-mode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rofessionalqa.com/comparison-quality-models" TargetMode="External"/><Relationship Id="rId5" Type="http://schemas.openxmlformats.org/officeDocument/2006/relationships/hyperlink" Target="http://www.sqa.net/iso9126.html" TargetMode="External"/><Relationship Id="rId4" Type="http://schemas.openxmlformats.org/officeDocument/2006/relationships/hyperlink" Target="https://www.inflectra.com/ideas/topic/testing-methodologies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8E861B-1687-496F-B35C-14FDBA30F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Software quality assurance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E091250-42C2-4798-8538-D44D8AD6EB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Isla Roberts</a:t>
            </a:r>
          </a:p>
        </p:txBody>
      </p:sp>
    </p:spTree>
    <p:extLst>
      <p:ext uri="{BB962C8B-B14F-4D97-AF65-F5344CB8AC3E}">
        <p14:creationId xmlns:p14="http://schemas.microsoft.com/office/powerpoint/2010/main" val="72354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E857BA-6A5D-43E4-B5F9-5758313C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/>
              <a:t>C</a:t>
            </a:r>
            <a:r>
              <a:rPr lang="en-GB" dirty="0"/>
              <a:t>ase </a:t>
            </a:r>
            <a:r>
              <a:rPr lang="en-GB" dirty="0" smtClean="0"/>
              <a:t>Study – </a:t>
            </a:r>
            <a:r>
              <a:rPr lang="en-GB" dirty="0" err="1" smtClean="0"/>
              <a:t>Brightmouth</a:t>
            </a:r>
            <a:r>
              <a:rPr lang="en-GB" dirty="0" smtClean="0"/>
              <a:t> COLLEGE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BDE53B-43CE-4669-BD5F-1F437899E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</a:t>
            </a:r>
            <a:r>
              <a:rPr lang="en-GB" dirty="0"/>
              <a:t>The college </a:t>
            </a:r>
            <a:r>
              <a:rPr lang="en-GB" dirty="0" smtClean="0"/>
              <a:t>management of </a:t>
            </a:r>
            <a:r>
              <a:rPr lang="en-GB" dirty="0"/>
              <a:t>the opinion that it would be cheaper to obtain an “off-the-shelf” payroll </a:t>
            </a:r>
            <a:r>
              <a:rPr lang="en-GB" dirty="0" smtClean="0"/>
              <a:t>package” </a:t>
            </a:r>
          </a:p>
          <a:p>
            <a:pPr marL="228600" lvl="1">
              <a:spcBef>
                <a:spcPts val="1000"/>
              </a:spcBef>
            </a:pPr>
            <a:r>
              <a:rPr lang="en-GB" dirty="0"/>
              <a:t>Needs to meet the requirements of the company</a:t>
            </a:r>
          </a:p>
          <a:p>
            <a:r>
              <a:rPr lang="en-GB" dirty="0"/>
              <a:t>“Information Systems Development Officer, who has been asked to manage the independent payroll processing project</a:t>
            </a:r>
            <a:r>
              <a:rPr lang="en-GB" dirty="0" smtClean="0"/>
              <a:t>.”</a:t>
            </a:r>
          </a:p>
          <a:p>
            <a:pPr lvl="1"/>
            <a:r>
              <a:rPr lang="en-GB" dirty="0" smtClean="0"/>
              <a:t>Must be usable and maintainable for the officer</a:t>
            </a:r>
          </a:p>
        </p:txBody>
      </p:sp>
    </p:spTree>
    <p:extLst>
      <p:ext uri="{BB962C8B-B14F-4D97-AF65-F5344CB8AC3E}">
        <p14:creationId xmlns:p14="http://schemas.microsoft.com/office/powerpoint/2010/main" val="1734556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D8158B-4B3B-42D0-A57B-A9EEB5F5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/>
              <a:t>R</a:t>
            </a:r>
            <a:r>
              <a:rPr lang="en-GB" dirty="0"/>
              <a:t>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216C15-4154-4049-A8CD-F0899C078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>
                <a:hlinkClick r:id="rId3"/>
              </a:rPr>
              <a:t>https://www.altexsoft.com/blog/engineering/what-software-quality-really-is-and-the-metrics-you-can-use-to-measure-it/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r>
              <a:rPr lang="en-GB" dirty="0">
                <a:hlinkClick r:id="rId4"/>
              </a:rPr>
              <a:t>https://www.inflectra.com/ideas/topic/testing-methodologies.aspx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r>
              <a:rPr lang="en-GB" dirty="0">
                <a:hlinkClick r:id="rId5"/>
              </a:rPr>
              <a:t>http://www.sqa.net/iso9126.html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r>
              <a:rPr lang="en-GB" dirty="0">
                <a:hlinkClick r:id="rId6"/>
              </a:rPr>
              <a:t>http://</a:t>
            </a:r>
            <a:r>
              <a:rPr lang="en-GB" dirty="0" smtClean="0">
                <a:hlinkClick r:id="rId6"/>
              </a:rPr>
              <a:t>www.professionalqa.com/comparison-quality-models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r>
              <a:rPr lang="en-GB" dirty="0">
                <a:hlinkClick r:id="rId7"/>
              </a:rPr>
              <a:t>http://www.professionalqa.com/mc-call-software-quality-model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539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693538-67FA-45DF-8A9A-4AF0FC62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/>
              <a:t>W</a:t>
            </a:r>
            <a:r>
              <a:rPr lang="en-GB" sz="4000" dirty="0"/>
              <a:t>hat is Software quality assurance?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9480C6-1DF6-48E9-98AE-439D8D820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The level to which a piece of software meets its requirements through monitoring standards, processes and procedures throughout the software development lifecycle.</a:t>
            </a:r>
          </a:p>
        </p:txBody>
      </p:sp>
    </p:spTree>
    <p:extLst>
      <p:ext uri="{BB962C8B-B14F-4D97-AF65-F5344CB8AC3E}">
        <p14:creationId xmlns:p14="http://schemas.microsoft.com/office/powerpoint/2010/main" val="133163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900822-915D-4EC0-A2D3-20DFFBC7F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</a:t>
            </a:r>
            <a:r>
              <a:rPr lang="en-GB" dirty="0"/>
              <a:t>hy is it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D56008-D5EB-4EE2-A714-D4866FE51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quality must be monitored to ensure the product works as it should and is up to the standards of the company and the client</a:t>
            </a:r>
          </a:p>
          <a:p>
            <a:r>
              <a:rPr lang="en-GB" dirty="0"/>
              <a:t>If quality is monitored throughout the software development lifecycle it will prevent stages having to be repeated</a:t>
            </a:r>
          </a:p>
        </p:txBody>
      </p:sp>
    </p:spTree>
    <p:extLst>
      <p:ext uri="{BB962C8B-B14F-4D97-AF65-F5344CB8AC3E}">
        <p14:creationId xmlns:p14="http://schemas.microsoft.com/office/powerpoint/2010/main" val="96536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E186FA-92EA-4428-9636-49A7EB5D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/>
              <a:t>C</a:t>
            </a:r>
            <a:r>
              <a:rPr lang="en-GB" dirty="0"/>
              <a:t>an software quality be measured?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790836-5AE9-4F50-B348-ED821CF87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measure the quality the software must be checked against its requirements.</a:t>
            </a:r>
          </a:p>
          <a:p>
            <a:endParaRPr lang="en-GB" dirty="0"/>
          </a:p>
          <a:p>
            <a:r>
              <a:rPr lang="en-GB" dirty="0"/>
              <a:t>In order to measure the quality a Software Quality Model must be used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88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9514A9-D9E9-489E-9C43-4F5A8AA7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/>
              <a:t>S</a:t>
            </a:r>
            <a:r>
              <a:rPr lang="en-GB" dirty="0"/>
              <a:t>oftware Quality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239AC9-D576-493B-9B82-CC7C690DF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McCalls</a:t>
            </a:r>
            <a:r>
              <a:rPr lang="en-GB" dirty="0"/>
              <a:t> Model</a:t>
            </a:r>
          </a:p>
          <a:p>
            <a:r>
              <a:rPr lang="en-GB" dirty="0"/>
              <a:t>CISQ</a:t>
            </a:r>
          </a:p>
          <a:p>
            <a:r>
              <a:rPr lang="en-GB" dirty="0"/>
              <a:t>ISO 9126</a:t>
            </a:r>
          </a:p>
          <a:p>
            <a:r>
              <a:rPr lang="en-GB" dirty="0"/>
              <a:t>IEEE’s Model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081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1D1568-DCB4-4201-9EEA-26B57F30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 err="1"/>
              <a:t>M</a:t>
            </a:r>
            <a:r>
              <a:rPr lang="en-GB" dirty="0" err="1"/>
              <a:t>cCalls</a:t>
            </a:r>
            <a:r>
              <a:rPr lang="en-GB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722FCF-C4E3-467F-81DF-B1591F856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first Software Quality Model developed</a:t>
            </a:r>
          </a:p>
          <a:p>
            <a:r>
              <a:rPr lang="en-GB" dirty="0"/>
              <a:t>Provides three aspects that define product quality</a:t>
            </a:r>
          </a:p>
          <a:p>
            <a:pPr lvl="1"/>
            <a:r>
              <a:rPr lang="en-GB" dirty="0"/>
              <a:t>Product Revision</a:t>
            </a:r>
          </a:p>
          <a:p>
            <a:pPr lvl="1"/>
            <a:r>
              <a:rPr lang="en-GB" dirty="0"/>
              <a:t>Product Operation</a:t>
            </a:r>
          </a:p>
          <a:p>
            <a:pPr lvl="1"/>
            <a:r>
              <a:rPr lang="en-GB" dirty="0"/>
              <a:t>Product Transition</a:t>
            </a:r>
          </a:p>
        </p:txBody>
      </p:sp>
    </p:spTree>
    <p:extLst>
      <p:ext uri="{BB962C8B-B14F-4D97-AF65-F5344CB8AC3E}">
        <p14:creationId xmlns:p14="http://schemas.microsoft.com/office/powerpoint/2010/main" val="348973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C2D94B-2AFA-4619-9441-8B30DC6F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/>
              <a:t>C</a:t>
            </a:r>
            <a:r>
              <a:rPr lang="en-GB" dirty="0"/>
              <a:t>ISQ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8E8E73-2DDD-4757-A981-15666BD1E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Defines four main indicators of the software’s quality</a:t>
            </a:r>
          </a:p>
          <a:p>
            <a:pPr lvl="1"/>
            <a:r>
              <a:rPr lang="en-GB" dirty="0"/>
              <a:t>Reliability</a:t>
            </a:r>
          </a:p>
          <a:p>
            <a:pPr lvl="1"/>
            <a:r>
              <a:rPr lang="en-GB" dirty="0"/>
              <a:t>Performance efficiency</a:t>
            </a:r>
          </a:p>
          <a:p>
            <a:pPr lvl="1"/>
            <a:r>
              <a:rPr lang="en-GB" dirty="0"/>
              <a:t>Security</a:t>
            </a:r>
          </a:p>
          <a:p>
            <a:pPr lvl="1"/>
            <a:r>
              <a:rPr lang="en-GB" dirty="0"/>
              <a:t>Maintainability</a:t>
            </a:r>
          </a:p>
        </p:txBody>
      </p:sp>
    </p:spTree>
    <p:extLst>
      <p:ext uri="{BB962C8B-B14F-4D97-AF65-F5344CB8AC3E}">
        <p14:creationId xmlns:p14="http://schemas.microsoft.com/office/powerpoint/2010/main" val="230378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4066B0-409F-4221-B751-33DC560F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/>
              <a:t>I</a:t>
            </a:r>
            <a:r>
              <a:rPr lang="en-GB" dirty="0"/>
              <a:t>EEE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E4BEB9-617C-4692-883E-C216328CF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standard which defines factors for software maintenance</a:t>
            </a:r>
          </a:p>
          <a:p>
            <a:pPr lvl="1"/>
            <a:r>
              <a:rPr lang="en-GB" dirty="0"/>
              <a:t>Efficiency</a:t>
            </a:r>
          </a:p>
          <a:p>
            <a:pPr lvl="1"/>
            <a:r>
              <a:rPr lang="en-GB" dirty="0"/>
              <a:t>Functionality</a:t>
            </a:r>
          </a:p>
          <a:p>
            <a:pPr lvl="1"/>
            <a:r>
              <a:rPr lang="en-GB" dirty="0"/>
              <a:t>Maintainability</a:t>
            </a:r>
          </a:p>
          <a:p>
            <a:pPr lvl="1"/>
            <a:r>
              <a:rPr lang="en-GB" dirty="0"/>
              <a:t>Portability</a:t>
            </a:r>
          </a:p>
          <a:p>
            <a:pPr lvl="1"/>
            <a:r>
              <a:rPr lang="en-GB" dirty="0"/>
              <a:t>Reliability</a:t>
            </a:r>
          </a:p>
          <a:p>
            <a:pPr lvl="1"/>
            <a:r>
              <a:rPr lang="en-GB" dirty="0"/>
              <a:t>Usability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148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5CA3CF-85E7-4786-A9CE-A121ACA67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/>
              <a:t>I</a:t>
            </a:r>
            <a:r>
              <a:rPr lang="en-GB" dirty="0"/>
              <a:t>SO 9126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E55E59-0F2E-47A7-BDDA-760867364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6097" y="2413659"/>
            <a:ext cx="4811697" cy="3541714"/>
          </a:xfrm>
        </p:spPr>
        <p:txBody>
          <a:bodyPr>
            <a:normAutofit/>
          </a:bodyPr>
          <a:lstStyle/>
          <a:p>
            <a:r>
              <a:rPr lang="en-GB" dirty="0"/>
              <a:t>Broken into six qualities</a:t>
            </a:r>
          </a:p>
          <a:p>
            <a:pPr lvl="1"/>
            <a:r>
              <a:rPr lang="en-GB" dirty="0"/>
              <a:t>Functionality</a:t>
            </a:r>
          </a:p>
          <a:p>
            <a:pPr lvl="1"/>
            <a:r>
              <a:rPr lang="en-GB" dirty="0"/>
              <a:t>Reliability</a:t>
            </a:r>
          </a:p>
          <a:p>
            <a:pPr lvl="1"/>
            <a:r>
              <a:rPr lang="en-GB" dirty="0"/>
              <a:t>Usability</a:t>
            </a:r>
          </a:p>
          <a:p>
            <a:pPr lvl="1"/>
            <a:r>
              <a:rPr lang="en-GB" dirty="0"/>
              <a:t>Efficiency</a:t>
            </a:r>
          </a:p>
          <a:p>
            <a:pPr lvl="1"/>
            <a:r>
              <a:rPr lang="en-GB" dirty="0"/>
              <a:t>Maintainability</a:t>
            </a:r>
          </a:p>
          <a:p>
            <a:pPr lvl="1"/>
            <a:r>
              <a:rPr lang="en-GB" dirty="0"/>
              <a:t>Portability</a:t>
            </a:r>
          </a:p>
          <a:p>
            <a:pPr lvl="1"/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C28A3019-F93B-4902-BF5C-6DD1759AEFB5}"/>
              </a:ext>
            </a:extLst>
          </p:cNvPr>
          <p:cNvSpPr txBox="1">
            <a:spLocks/>
          </p:cNvSpPr>
          <p:nvPr/>
        </p:nvSpPr>
        <p:spPr>
          <a:xfrm>
            <a:off x="967667" y="2413659"/>
            <a:ext cx="4277430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/>
              <a:t>Focuses on two main categories</a:t>
            </a:r>
          </a:p>
          <a:p>
            <a:pPr lvl="1" algn="r"/>
            <a:r>
              <a:rPr lang="en-GB" dirty="0"/>
              <a:t>Internal Quality Attributes</a:t>
            </a:r>
          </a:p>
          <a:p>
            <a:pPr lvl="1" algn="r"/>
            <a:r>
              <a:rPr lang="en-GB" dirty="0"/>
              <a:t>External Quality Attributes</a:t>
            </a:r>
          </a:p>
        </p:txBody>
      </p:sp>
    </p:spTree>
    <p:extLst>
      <p:ext uri="{BB962C8B-B14F-4D97-AF65-F5344CB8AC3E}">
        <p14:creationId xmlns:p14="http://schemas.microsoft.com/office/powerpoint/2010/main" val="207955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977</TotalTime>
  <Words>410</Words>
  <Application>Microsoft Office PowerPoint</Application>
  <PresentationFormat>Custom</PresentationFormat>
  <Paragraphs>82</Paragraphs>
  <Slides>11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Circuit</vt:lpstr>
      <vt:lpstr>Software quality assurance</vt:lpstr>
      <vt:lpstr>What is Software quality assurance?</vt:lpstr>
      <vt:lpstr>Why is it important?</vt:lpstr>
      <vt:lpstr>Can software quality be measured?</vt:lpstr>
      <vt:lpstr>Software Quality Models</vt:lpstr>
      <vt:lpstr>McCalls model</vt:lpstr>
      <vt:lpstr>CISQ </vt:lpstr>
      <vt:lpstr>IEEE Model</vt:lpstr>
      <vt:lpstr>ISO 9126 </vt:lpstr>
      <vt:lpstr>Case Study – Brightmouth COLLEGE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assurance</dc:title>
  <dc:creator>Isla Roberts</dc:creator>
  <cp:lastModifiedBy>Isla Roberts</cp:lastModifiedBy>
  <cp:revision>17</cp:revision>
  <dcterms:created xsi:type="dcterms:W3CDTF">2019-02-10T19:15:28Z</dcterms:created>
  <dcterms:modified xsi:type="dcterms:W3CDTF">2019-02-11T12:41:53Z</dcterms:modified>
</cp:coreProperties>
</file>